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5" r:id="rId6"/>
    <p:sldId id="266" r:id="rId7"/>
    <p:sldId id="260" r:id="rId8"/>
    <p:sldId id="261" r:id="rId9"/>
    <p:sldId id="262" r:id="rId10"/>
    <p:sldId id="267" r:id="rId11"/>
    <p:sldId id="268" r:id="rId12"/>
    <p:sldId id="276" r:id="rId13"/>
    <p:sldId id="277" r:id="rId14"/>
    <p:sldId id="278" r:id="rId15"/>
    <p:sldId id="279" r:id="rId16"/>
    <p:sldId id="280" r:id="rId17"/>
    <p:sldId id="281" r:id="rId18"/>
    <p:sldId id="269" r:id="rId19"/>
    <p:sldId id="270" r:id="rId20"/>
    <p:sldId id="271" r:id="rId21"/>
    <p:sldId id="272" r:id="rId22"/>
    <p:sldId id="273" r:id="rId23"/>
    <p:sldId id="282" r:id="rId24"/>
    <p:sldId id="283" r:id="rId25"/>
    <p:sldId id="284" r:id="rId26"/>
    <p:sldId id="285" r:id="rId27"/>
    <p:sldId id="274" r:id="rId28"/>
    <p:sldId id="275" r:id="rId29"/>
    <p:sldId id="290" r:id="rId30"/>
    <p:sldId id="286" r:id="rId31"/>
    <p:sldId id="287" r:id="rId32"/>
    <p:sldId id="288" r:id="rId33"/>
    <p:sldId id="289"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10" r:id="rId53"/>
    <p:sldId id="311" r:id="rId54"/>
    <p:sldId id="312" r:id="rId55"/>
    <p:sldId id="313" r:id="rId5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7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7" name="Espaço Reservado para Conteúdo 2"/>
          <p:cNvSpPr>
            <a:spLocks noGrp="1"/>
          </p:cNvSpPr>
          <p:nvPr>
            <p:ph idx="1"/>
          </p:nvPr>
        </p:nvSpPr>
        <p:spPr>
          <a:xfrm>
            <a:off x="899592" y="2132856"/>
            <a:ext cx="7766248" cy="3757488"/>
          </a:xfrm>
        </p:spPr>
        <p:txBody>
          <a:bodyPr>
            <a:normAutofit fontScale="77500" lnSpcReduction="20000"/>
          </a:bodyPr>
          <a:lstStyle>
            <a:lvl1pPr>
              <a:defRPr/>
            </a:lvl1pPr>
          </a:lstStyle>
          <a:p>
            <a:pPr marL="0" indent="0">
              <a:buNone/>
            </a:pPr>
            <a:endParaRPr lang="pt-BR" dirty="0"/>
          </a:p>
          <a:p>
            <a:pPr marL="0" indent="0" algn="ctr">
              <a:buNone/>
            </a:pPr>
            <a:r>
              <a:rPr lang="pt-BR" sz="4000" b="1" dirty="0" err="1" smtClean="0"/>
              <a:t>ddd</a:t>
            </a:r>
            <a:endParaRPr lang="pt-BR" sz="4000" b="1" dirty="0"/>
          </a:p>
        </p:txBody>
      </p:sp>
      <p:pic>
        <p:nvPicPr>
          <p:cNvPr id="8" name="Imagem 7"/>
          <p:cNvPicPr>
            <a:picLocks noChangeAspect="1"/>
          </p:cNvPicPr>
          <p:nvPr userDrawn="1"/>
        </p:nvPicPr>
        <p:blipFill>
          <a:blip r:embed="rId2" cstate="print"/>
          <a:stretch>
            <a:fillRect/>
          </a:stretch>
        </p:blipFill>
        <p:spPr>
          <a:xfrm>
            <a:off x="-21431" y="0"/>
            <a:ext cx="7048862" cy="2419474"/>
          </a:xfrm>
          <a:prstGeom prst="rect">
            <a:avLst/>
          </a:prstGeom>
        </p:spPr>
      </p:pic>
    </p:spTree>
    <p:extLst>
      <p:ext uri="{BB962C8B-B14F-4D97-AF65-F5344CB8AC3E}">
        <p14:creationId xmlns="" xmlns:p14="http://schemas.microsoft.com/office/powerpoint/2010/main" val="195002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5586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636066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3" name="Espaço Reservado para Conteúdo 2"/>
          <p:cNvSpPr>
            <a:spLocks noGrp="1"/>
          </p:cNvSpPr>
          <p:nvPr>
            <p:ph sz="half" idx="1"/>
          </p:nvPr>
        </p:nvSpPr>
        <p:spPr>
          <a:xfrm>
            <a:off x="179512" y="1204631"/>
            <a:ext cx="8784976" cy="5393531"/>
          </a:xfrm>
        </p:spPr>
        <p:txBody>
          <a:bodyPr>
            <a:normAutofit/>
          </a:bodyPr>
          <a:lstStyle/>
          <a:p>
            <a:endParaRPr lang="pt-BR" dirty="0"/>
          </a:p>
        </p:txBody>
      </p:sp>
      <p:sp>
        <p:nvSpPr>
          <p:cNvPr id="17" name="Título 1"/>
          <p:cNvSpPr>
            <a:spLocks noGrp="1"/>
          </p:cNvSpPr>
          <p:nvPr>
            <p:ph type="title"/>
          </p:nvPr>
        </p:nvSpPr>
        <p:spPr>
          <a:xfrm>
            <a:off x="179512" y="119906"/>
            <a:ext cx="8775396" cy="1070000"/>
          </a:xfrm>
        </p:spPr>
        <p:txBody>
          <a:bodyPr/>
          <a:lstStyle/>
          <a:p>
            <a:endParaRPr lang="pt-BR" dirty="0"/>
          </a:p>
        </p:txBody>
      </p:sp>
      <p:pic>
        <p:nvPicPr>
          <p:cNvPr id="15" name="Imagem 14"/>
          <p:cNvPicPr>
            <a:picLocks noChangeAspect="1"/>
          </p:cNvPicPr>
          <p:nvPr userDrawn="1"/>
        </p:nvPicPr>
        <p:blipFill>
          <a:blip r:embed="rId2" cstate="print"/>
          <a:stretch>
            <a:fillRect/>
          </a:stretch>
        </p:blipFill>
        <p:spPr>
          <a:xfrm>
            <a:off x="6915200" y="332656"/>
            <a:ext cx="2103407" cy="857250"/>
          </a:xfrm>
          <a:prstGeom prst="rect">
            <a:avLst/>
          </a:prstGeom>
        </p:spPr>
      </p:pic>
    </p:spTree>
    <p:extLst>
      <p:ext uri="{BB962C8B-B14F-4D97-AF65-F5344CB8AC3E}">
        <p14:creationId xmlns="" xmlns:p14="http://schemas.microsoft.com/office/powerpoint/2010/main" val="262839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38002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422324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2353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80151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94302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503424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BF1867-2457-4DEE-9916-EF3CCA99C7B6}" type="datetimeFigureOut">
              <a:rPr lang="pt-BR" smtClean="0"/>
              <a:pPr/>
              <a:t>24/08/2017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4284828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BF1867-2457-4DEE-9916-EF3CCA99C7B6}" type="datetimeFigureOut">
              <a:rPr lang="pt-BR" smtClean="0"/>
              <a:pPr/>
              <a:t>24/08/2017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19C71-A6B2-4F1F-A639-08DEDC5E1743}" type="slidenum">
              <a:rPr lang="pt-BR" smtClean="0"/>
              <a:pPr/>
              <a:t>‹nº›</a:t>
            </a:fld>
            <a:endParaRPr lang="pt-BR"/>
          </a:p>
        </p:txBody>
      </p:sp>
    </p:spTree>
    <p:extLst>
      <p:ext uri="{BB962C8B-B14F-4D97-AF65-F5344CB8AC3E}">
        <p14:creationId xmlns="" xmlns:p14="http://schemas.microsoft.com/office/powerpoint/2010/main" val="1697628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683568" y="2204864"/>
            <a:ext cx="7772400" cy="1470025"/>
          </a:xfrm>
        </p:spPr>
        <p:txBody>
          <a:bodyPr>
            <a:noAutofit/>
          </a:bodyPr>
          <a:lstStyle/>
          <a:p>
            <a:r>
              <a:rPr lang="pt-BR" sz="4800" b="1" dirty="0" smtClean="0">
                <a:solidFill>
                  <a:srgbClr val="002060"/>
                </a:solidFill>
              </a:rPr>
              <a:t>Intervenção do Estado na Propriedade</a:t>
            </a:r>
            <a:endParaRPr lang="pt-BR" sz="4800" b="1" dirty="0">
              <a:solidFill>
                <a:srgbClr val="002060"/>
              </a:solidFill>
            </a:endParaRPr>
          </a:p>
        </p:txBody>
      </p:sp>
      <p:sp>
        <p:nvSpPr>
          <p:cNvPr id="3" name="Subtítulo 2"/>
          <p:cNvSpPr>
            <a:spLocks noGrp="1"/>
          </p:cNvSpPr>
          <p:nvPr>
            <p:ph type="subTitle" idx="4294967295"/>
          </p:nvPr>
        </p:nvSpPr>
        <p:spPr>
          <a:xfrm>
            <a:off x="971600" y="3886200"/>
            <a:ext cx="6800800" cy="1752600"/>
          </a:xfrm>
        </p:spPr>
        <p:txBody>
          <a:bodyPr>
            <a:normAutofit lnSpcReduction="10000"/>
          </a:bodyPr>
          <a:lstStyle/>
          <a:p>
            <a:r>
              <a:rPr lang="pt-BR" sz="2400" b="1" dirty="0" smtClean="0">
                <a:solidFill>
                  <a:srgbClr val="FF0000"/>
                </a:solidFill>
              </a:rPr>
              <a:t>Disciplina  ACH 3628 – Direito e Organização Administrativa</a:t>
            </a:r>
          </a:p>
          <a:p>
            <a:endParaRPr lang="pt-BR" sz="2400" b="1" dirty="0" smtClean="0">
              <a:solidFill>
                <a:srgbClr val="002060"/>
              </a:solidFill>
            </a:endParaRPr>
          </a:p>
          <a:p>
            <a:pPr algn="ctr">
              <a:buNone/>
            </a:pPr>
            <a:r>
              <a:rPr lang="pt-BR" sz="2800" b="1" dirty="0" smtClean="0">
                <a:latin typeface="Baskerville Old Face" panose="02020602080505020303" pitchFamily="18" charset="0"/>
              </a:rPr>
              <a:t>Prof. Dra. Ana Carla </a:t>
            </a:r>
            <a:r>
              <a:rPr lang="pt-BR" sz="2800" b="1" dirty="0" err="1" smtClean="0">
                <a:latin typeface="Baskerville Old Face" panose="02020602080505020303" pitchFamily="18" charset="0"/>
              </a:rPr>
              <a:t>Bliacheriene</a:t>
            </a:r>
            <a:endParaRPr lang="pt-BR" sz="2800" b="1" dirty="0">
              <a:latin typeface="Baskerville Old Face" panose="02020602080505020303" pitchFamily="18" charset="0"/>
            </a:endParaRPr>
          </a:p>
        </p:txBody>
      </p:sp>
    </p:spTree>
    <p:extLst>
      <p:ext uri="{BB962C8B-B14F-4D97-AF65-F5344CB8AC3E}">
        <p14:creationId xmlns="" xmlns:p14="http://schemas.microsoft.com/office/powerpoint/2010/main" val="1345900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De acordo com essa lei, a propriedade deverá atender à sua função social em prol da política urbana das cidades. </a:t>
            </a:r>
            <a:endParaRPr lang="pt-BR" dirty="0" smtClean="0"/>
          </a:p>
          <a:p>
            <a:r>
              <a:rPr lang="pt-BR" dirty="0" smtClean="0"/>
              <a:t>É </a:t>
            </a:r>
            <a:r>
              <a:rPr lang="pt-BR" dirty="0"/>
              <a:t>o que dispõe seu art. 2</a:t>
            </a:r>
            <a:r>
              <a:rPr lang="pt-BR" u="sng" baseline="30000" dirty="0"/>
              <a:t>o</a:t>
            </a:r>
            <a:r>
              <a:rPr lang="pt-BR" dirty="0"/>
              <a:t>: </a:t>
            </a:r>
            <a:endParaRPr lang="pt-BR" dirty="0" smtClean="0"/>
          </a:p>
          <a:p>
            <a:r>
              <a:rPr lang="pt-BR" dirty="0" smtClean="0"/>
              <a:t>“</a:t>
            </a:r>
            <a:r>
              <a:rPr lang="pt-BR" dirty="0"/>
              <a:t>Art. 2</a:t>
            </a:r>
            <a:r>
              <a:rPr lang="pt-BR" u="sng" baseline="30000" dirty="0"/>
              <a:t>o</a:t>
            </a:r>
            <a:r>
              <a:rPr lang="pt-BR" dirty="0"/>
              <a:t>. A política urbana tem por objetivo ordenar o pleno desenvolvimento das funções sociais da cidade e da propriedade urbana”.</a:t>
            </a:r>
          </a:p>
          <a:p>
            <a:endParaRPr lang="pt-BR" dirty="0"/>
          </a:p>
        </p:txBody>
      </p:sp>
      <p:sp>
        <p:nvSpPr>
          <p:cNvPr id="3" name="Título 2"/>
          <p:cNvSpPr>
            <a:spLocks noGrp="1"/>
          </p:cNvSpPr>
          <p:nvPr>
            <p:ph type="title"/>
          </p:nvPr>
        </p:nvSpPr>
        <p:spPr/>
        <p:txBody>
          <a:bodyPr>
            <a:noAutofit/>
          </a:bodyPr>
          <a:lstStyle/>
          <a:p>
            <a:r>
              <a:rPr lang="pt-BR" sz="3600" b="1" dirty="0"/>
              <a:t>Noções gerais sobre o direito </a:t>
            </a:r>
            <a:r>
              <a:rPr lang="pt-BR" sz="3600" b="1" dirty="0" smtClean="0"/>
              <a:t/>
            </a:r>
            <a:br>
              <a:rPr lang="pt-BR" sz="3600" b="1" dirty="0" smtClean="0"/>
            </a:br>
            <a:r>
              <a:rPr lang="pt-BR" sz="3600" b="1" dirty="0" smtClean="0"/>
              <a:t>de propriedade</a:t>
            </a:r>
            <a:endParaRPr lang="pt-BR" sz="3600" dirty="0"/>
          </a:p>
        </p:txBody>
      </p:sp>
    </p:spTree>
    <p:extLst>
      <p:ext uri="{BB962C8B-B14F-4D97-AF65-F5344CB8AC3E}">
        <p14:creationId xmlns="" xmlns:p14="http://schemas.microsoft.com/office/powerpoint/2010/main" val="2192069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No tocante ao direito de construir, o Supremo Tribunal Federal já decidiu: </a:t>
            </a:r>
            <a:endParaRPr lang="pt-BR" dirty="0" smtClean="0"/>
          </a:p>
          <a:p>
            <a:r>
              <a:rPr lang="pt-BR" dirty="0" smtClean="0"/>
              <a:t>“</a:t>
            </a:r>
            <a:r>
              <a:rPr lang="pt-BR" dirty="0"/>
              <a:t>Constitucional – Administrativo – Civil – Direito de construir – Limitação administrativa. </a:t>
            </a:r>
            <a:r>
              <a:rPr lang="pt-BR" i="1" dirty="0"/>
              <a:t>“I – O direito de edificar é relativo, dado que condicionado à função social da propriedade: CF, art. 5</a:t>
            </a:r>
            <a:r>
              <a:rPr lang="pt-BR" i="1" u="sng" baseline="30000" dirty="0"/>
              <a:t>o</a:t>
            </a:r>
            <a:r>
              <a:rPr lang="pt-BR" i="1" dirty="0"/>
              <a:t>, XXII e XXIII</a:t>
            </a:r>
            <a:r>
              <a:rPr lang="pt-BR" dirty="0" smtClean="0"/>
              <a:t>.”(</a:t>
            </a:r>
            <a:r>
              <a:rPr lang="en-US" dirty="0" smtClean="0"/>
              <a:t> </a:t>
            </a:r>
            <a:r>
              <a:rPr lang="en-US" dirty="0"/>
              <a:t>STF, 2</a:t>
            </a:r>
            <a:r>
              <a:rPr lang="en-US" u="sng" baseline="30000" dirty="0"/>
              <a:t>a</a:t>
            </a:r>
            <a:r>
              <a:rPr lang="en-US" dirty="0"/>
              <a:t> T., RE 17.883.699, rel. </a:t>
            </a:r>
            <a:r>
              <a:rPr lang="pt-BR" dirty="0"/>
              <a:t>Min. Carlos </a:t>
            </a:r>
            <a:r>
              <a:rPr lang="pt-BR" dirty="0" smtClean="0"/>
              <a:t>Velloso).</a:t>
            </a:r>
            <a:endParaRPr lang="pt-BR" dirty="0"/>
          </a:p>
          <a:p>
            <a:endParaRPr lang="pt-BR" dirty="0"/>
          </a:p>
        </p:txBody>
      </p:sp>
      <p:sp>
        <p:nvSpPr>
          <p:cNvPr id="3" name="Título 2"/>
          <p:cNvSpPr>
            <a:spLocks noGrp="1"/>
          </p:cNvSpPr>
          <p:nvPr>
            <p:ph type="title"/>
          </p:nvPr>
        </p:nvSpPr>
        <p:spPr/>
        <p:txBody>
          <a:bodyPr>
            <a:normAutofit/>
          </a:bodyPr>
          <a:lstStyle/>
          <a:p>
            <a:r>
              <a:rPr lang="pt-BR" sz="3200" b="1" dirty="0"/>
              <a:t>Noções gerais sobre o direito </a:t>
            </a:r>
            <a:br>
              <a:rPr lang="pt-BR" sz="3200" b="1" dirty="0"/>
            </a:br>
            <a:r>
              <a:rPr lang="pt-BR" sz="3200" b="1" dirty="0"/>
              <a:t>de propriedade</a:t>
            </a:r>
            <a:endParaRPr lang="pt-BR" sz="3200" dirty="0"/>
          </a:p>
        </p:txBody>
      </p:sp>
    </p:spTree>
    <p:extLst>
      <p:ext uri="{BB962C8B-B14F-4D97-AF65-F5344CB8AC3E}">
        <p14:creationId xmlns="" xmlns:p14="http://schemas.microsoft.com/office/powerpoint/2010/main" val="91459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Por vezes os autores tratam do assunto como </a:t>
            </a:r>
            <a:r>
              <a:rPr lang="pt-BR" b="1" u="sng" dirty="0" smtClean="0"/>
              <a:t>restrições </a:t>
            </a:r>
            <a:r>
              <a:rPr lang="pt-BR" dirty="0" smtClean="0"/>
              <a:t>ao direito de propriedade (usando os termos como sinônimos). </a:t>
            </a:r>
          </a:p>
          <a:p>
            <a:r>
              <a:rPr lang="pt-BR" dirty="0" smtClean="0"/>
              <a:t>As </a:t>
            </a:r>
            <a:r>
              <a:rPr lang="pt-BR" dirty="0"/>
              <a:t>restrições </a:t>
            </a:r>
            <a:r>
              <a:rPr lang="pt-BR" dirty="0" smtClean="0"/>
              <a:t>ao </a:t>
            </a:r>
            <a:r>
              <a:rPr lang="pt-BR" dirty="0"/>
              <a:t>direito de propriedade limitam as faculdades do proprietário de fruir (usar e ocupar a coisa), de modificar a coisa (no todo ou em parte) e, ainda, de alienação da coisa a outrem. </a:t>
            </a:r>
          </a:p>
        </p:txBody>
      </p:sp>
      <p:sp>
        <p:nvSpPr>
          <p:cNvPr id="3" name="Título 2"/>
          <p:cNvSpPr>
            <a:spLocks noGrp="1"/>
          </p:cNvSpPr>
          <p:nvPr>
            <p:ph type="title"/>
          </p:nvPr>
        </p:nvSpPr>
        <p:spPr/>
        <p:txBody>
          <a:bodyPr>
            <a:normAutofit/>
          </a:bodyPr>
          <a:lstStyle/>
          <a:p>
            <a:r>
              <a:rPr lang="pt-BR" sz="2800" b="1" dirty="0"/>
              <a:t>Limitações ao direito de </a:t>
            </a:r>
            <a:r>
              <a:rPr lang="pt-BR" sz="2800" b="1" dirty="0" smtClean="0"/>
              <a:t/>
            </a:r>
            <a:br>
              <a:rPr lang="pt-BR" sz="2800" b="1" dirty="0" smtClean="0"/>
            </a:br>
            <a:r>
              <a:rPr lang="pt-BR" sz="2800" b="1" dirty="0" smtClean="0"/>
              <a:t>propriedade</a:t>
            </a:r>
            <a:endParaRPr lang="pt-BR" sz="2800" b="1" dirty="0"/>
          </a:p>
        </p:txBody>
      </p:sp>
    </p:spTree>
    <p:extLst>
      <p:ext uri="{BB962C8B-B14F-4D97-AF65-F5344CB8AC3E}">
        <p14:creationId xmlns="" xmlns:p14="http://schemas.microsoft.com/office/powerpoint/2010/main" val="1511775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b="1" u="sng" dirty="0" smtClean="0"/>
              <a:t>Principais espécies de limitações/restrições:</a:t>
            </a:r>
          </a:p>
          <a:p>
            <a:pPr marL="0" indent="0">
              <a:buNone/>
            </a:pPr>
            <a:endParaRPr lang="pt-BR" b="1" u="sng" dirty="0" smtClean="0"/>
          </a:p>
          <a:p>
            <a:r>
              <a:rPr lang="pt-BR" dirty="0" smtClean="0"/>
              <a:t>Desapropriação</a:t>
            </a:r>
          </a:p>
          <a:p>
            <a:r>
              <a:rPr lang="pt-BR" dirty="0" smtClean="0"/>
              <a:t>Servidão administrativa</a:t>
            </a:r>
          </a:p>
          <a:p>
            <a:r>
              <a:rPr lang="pt-BR" dirty="0" smtClean="0"/>
              <a:t>Tombamento</a:t>
            </a:r>
          </a:p>
          <a:p>
            <a:r>
              <a:rPr lang="pt-BR" dirty="0" smtClean="0"/>
              <a:t>Limitação ao direito de construir</a:t>
            </a:r>
          </a:p>
          <a:p>
            <a:r>
              <a:rPr lang="pt-BR" dirty="0" smtClean="0"/>
              <a:t>Limitações administrativas</a:t>
            </a:r>
          </a:p>
          <a:p>
            <a:endParaRPr lang="pt-BR" dirty="0"/>
          </a:p>
        </p:txBody>
      </p:sp>
      <p:sp>
        <p:nvSpPr>
          <p:cNvPr id="3" name="Título 2"/>
          <p:cNvSpPr>
            <a:spLocks noGrp="1"/>
          </p:cNvSpPr>
          <p:nvPr>
            <p:ph type="title"/>
          </p:nvPr>
        </p:nvSpPr>
        <p:spPr>
          <a:xfrm>
            <a:off x="179512" y="119906"/>
            <a:ext cx="8775396" cy="1148854"/>
          </a:xfrm>
        </p:spPr>
        <p:txBody>
          <a:bodyPr>
            <a:normAutofit fontScale="90000"/>
          </a:bodyPr>
          <a:lstStyle/>
          <a:p>
            <a:r>
              <a:rPr lang="pt-BR" b="1" dirty="0"/>
              <a:t>Limitações ao direito de </a:t>
            </a:r>
            <a:br>
              <a:rPr lang="pt-BR" b="1" dirty="0"/>
            </a:br>
            <a:r>
              <a:rPr lang="pt-BR" b="1" dirty="0"/>
              <a:t>propriedade</a:t>
            </a:r>
            <a:endParaRPr lang="pt-BR" dirty="0"/>
          </a:p>
        </p:txBody>
      </p:sp>
    </p:spTree>
    <p:extLst>
      <p:ext uri="{BB962C8B-B14F-4D97-AF65-F5344CB8AC3E}">
        <p14:creationId xmlns="" xmlns:p14="http://schemas.microsoft.com/office/powerpoint/2010/main" val="2238446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Também chamada de </a:t>
            </a:r>
            <a:r>
              <a:rPr lang="pt-BR" i="1" dirty="0"/>
              <a:t>expropriação</a:t>
            </a:r>
            <a:r>
              <a:rPr lang="pt-BR" dirty="0"/>
              <a:t>, é, sem dúvida, a forma mais drástica de constrição do direito de propriedade, visto que enseja o constrangimento à vontade do proprietário, pois o obriga a </a:t>
            </a:r>
            <a:r>
              <a:rPr lang="pt-BR" dirty="0" smtClean="0"/>
              <a:t>transferir, independentemente de sua vontade, </a:t>
            </a:r>
            <a:r>
              <a:rPr lang="pt-BR" dirty="0"/>
              <a:t>bem de seu patrimônio em prol do interesse coletivo.</a:t>
            </a:r>
          </a:p>
          <a:p>
            <a:endParaRPr lang="pt-BR" dirty="0"/>
          </a:p>
        </p:txBody>
      </p:sp>
      <p:sp>
        <p:nvSpPr>
          <p:cNvPr id="3" name="Título 2"/>
          <p:cNvSpPr>
            <a:spLocks noGrp="1"/>
          </p:cNvSpPr>
          <p:nvPr>
            <p:ph type="title"/>
          </p:nvPr>
        </p:nvSpPr>
        <p:spPr/>
        <p:txBody>
          <a:bodyPr/>
          <a:lstStyle/>
          <a:p>
            <a:r>
              <a:rPr lang="pt-BR" dirty="0" smtClean="0"/>
              <a:t>Desapropriação</a:t>
            </a:r>
            <a:endParaRPr lang="pt-BR" dirty="0"/>
          </a:p>
        </p:txBody>
      </p:sp>
    </p:spTree>
    <p:extLst>
      <p:ext uri="{BB962C8B-B14F-4D97-AF65-F5344CB8AC3E}">
        <p14:creationId xmlns="" xmlns:p14="http://schemas.microsoft.com/office/powerpoint/2010/main" val="3685505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smtClean="0"/>
              <a:t>Art. 5º, XXIV da CF:</a:t>
            </a:r>
          </a:p>
          <a:p>
            <a:r>
              <a:rPr lang="pt-BR" dirty="0" smtClean="0"/>
              <a:t>Permite a desapropriação por </a:t>
            </a:r>
            <a:r>
              <a:rPr lang="pt-BR" b="1" u="sng" dirty="0" smtClean="0"/>
              <a:t>necessidade ou utilidade pública ou por interesse social</a:t>
            </a:r>
            <a:r>
              <a:rPr lang="pt-BR" dirty="0" smtClean="0"/>
              <a:t>. Até 1946 o ordenamento jurídico só previa a desapropriação por </a:t>
            </a:r>
            <a:r>
              <a:rPr lang="pt-BR" b="1" u="sng" dirty="0" smtClean="0"/>
              <a:t>necessidade ou utilidade pública</a:t>
            </a:r>
            <a:endParaRPr lang="pt-BR" b="1" u="sng" dirty="0"/>
          </a:p>
        </p:txBody>
      </p:sp>
      <p:sp>
        <p:nvSpPr>
          <p:cNvPr id="3" name="Título 2"/>
          <p:cNvSpPr>
            <a:spLocks noGrp="1"/>
          </p:cNvSpPr>
          <p:nvPr>
            <p:ph type="title"/>
          </p:nvPr>
        </p:nvSpPr>
        <p:spPr/>
        <p:txBody>
          <a:bodyPr>
            <a:normAutofit/>
          </a:bodyPr>
          <a:lstStyle/>
          <a:p>
            <a:r>
              <a:rPr lang="pt-BR" dirty="0"/>
              <a:t>Desapropriação</a:t>
            </a:r>
          </a:p>
        </p:txBody>
      </p:sp>
    </p:spTree>
    <p:extLst>
      <p:ext uri="{BB962C8B-B14F-4D97-AF65-F5344CB8AC3E}">
        <p14:creationId xmlns="" xmlns:p14="http://schemas.microsoft.com/office/powerpoint/2010/main" val="354544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lstStyle/>
          <a:p>
            <a:r>
              <a:rPr lang="pt-BR" dirty="0"/>
              <a:t>Destaca-se, ainda, a desapropriação para fins de </a:t>
            </a:r>
            <a:r>
              <a:rPr lang="pt-BR" b="1" dirty="0"/>
              <a:t>reforma agrária</a:t>
            </a:r>
            <a:r>
              <a:rPr lang="pt-BR" dirty="0"/>
              <a:t>, determinada no art. 184, e aquela realizada em observância ao </a:t>
            </a:r>
            <a:r>
              <a:rPr lang="pt-BR" b="1" dirty="0"/>
              <a:t>Plano Diretor do Município </a:t>
            </a:r>
            <a:r>
              <a:rPr lang="pt-BR" dirty="0"/>
              <a:t>(art. 182, § 4</a:t>
            </a:r>
            <a:r>
              <a:rPr lang="pt-BR" u="sng" baseline="30000" dirty="0"/>
              <a:t>o</a:t>
            </a:r>
            <a:r>
              <a:rPr lang="pt-BR" dirty="0"/>
              <a:t>, III, da CF).</a:t>
            </a:r>
          </a:p>
          <a:p>
            <a:endParaRPr lang="pt-BR" dirty="0"/>
          </a:p>
        </p:txBody>
      </p:sp>
      <p:sp>
        <p:nvSpPr>
          <p:cNvPr id="3" name="Título 2"/>
          <p:cNvSpPr>
            <a:spLocks noGrp="1"/>
          </p:cNvSpPr>
          <p:nvPr>
            <p:ph type="title"/>
          </p:nvPr>
        </p:nvSpPr>
        <p:spPr/>
        <p:txBody>
          <a:bodyPr>
            <a:normAutofit/>
          </a:bodyPr>
          <a:lstStyle/>
          <a:p>
            <a:r>
              <a:rPr lang="pt-BR" dirty="0"/>
              <a:t>Desapropriação</a:t>
            </a:r>
            <a:endParaRPr lang="pt-BR" b="1" dirty="0"/>
          </a:p>
        </p:txBody>
      </p:sp>
    </p:spTree>
    <p:extLst>
      <p:ext uri="{BB962C8B-B14F-4D97-AF65-F5344CB8AC3E}">
        <p14:creationId xmlns="" xmlns:p14="http://schemas.microsoft.com/office/powerpoint/2010/main" val="4919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lstStyle/>
          <a:p>
            <a:r>
              <a:rPr lang="pt-BR" dirty="0" smtClean="0"/>
              <a:t>Necessidade pública – sempre que o Estado, para atender a situações </a:t>
            </a:r>
            <a:r>
              <a:rPr lang="pt-BR" b="1" i="1" dirty="0" smtClean="0"/>
              <a:t>anormais</a:t>
            </a:r>
            <a:r>
              <a:rPr lang="pt-BR" dirty="0" smtClean="0"/>
              <a:t> que se lhe apresentam, tem de adquirir o domínio e o uso de bens de terceiros.</a:t>
            </a:r>
          </a:p>
          <a:p>
            <a:r>
              <a:rPr lang="pt-BR" dirty="0" smtClean="0"/>
              <a:t>Pontes de Miranda: “a necessidade supõe que algo não possa continuar, ou iniciar-se sem a desapropriação, para se transferir ao Estado ou a </a:t>
            </a:r>
            <a:r>
              <a:rPr lang="pt-BR" dirty="0" err="1" smtClean="0"/>
              <a:t>a</a:t>
            </a:r>
            <a:r>
              <a:rPr lang="pt-BR" dirty="0" smtClean="0"/>
              <a:t> outrem...)</a:t>
            </a:r>
            <a:endParaRPr lang="pt-BR" dirty="0"/>
          </a:p>
        </p:txBody>
      </p:sp>
      <p:sp>
        <p:nvSpPr>
          <p:cNvPr id="3" name="Título 2"/>
          <p:cNvSpPr>
            <a:spLocks noGrp="1"/>
          </p:cNvSpPr>
          <p:nvPr>
            <p:ph type="title"/>
          </p:nvPr>
        </p:nvSpPr>
        <p:spPr/>
        <p:txBody>
          <a:bodyPr>
            <a:normAutofit/>
          </a:bodyPr>
          <a:lstStyle/>
          <a:p>
            <a:r>
              <a:rPr lang="pt-BR" dirty="0"/>
              <a:t>Desapropriação</a:t>
            </a:r>
          </a:p>
        </p:txBody>
      </p:sp>
    </p:spTree>
    <p:extLst>
      <p:ext uri="{BB962C8B-B14F-4D97-AF65-F5344CB8AC3E}">
        <p14:creationId xmlns="" xmlns:p14="http://schemas.microsoft.com/office/powerpoint/2010/main" val="2966975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Utilidade pública – o Estado para atender a situações normais, tem de adquirir o domínio e o uso de bens de outrem.</a:t>
            </a:r>
          </a:p>
          <a:p>
            <a:r>
              <a:rPr lang="pt-BR" dirty="0" smtClean="0"/>
              <a:t>A </a:t>
            </a:r>
            <a:r>
              <a:rPr lang="pt-BR" dirty="0" smtClean="0"/>
              <a:t>utilização da propriedade pelo Estado é conveniente e vantajosa, mas não constitui um imperativo irremovível</a:t>
            </a:r>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381673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Interesse social – desapropriação em que o Estado, para impor um melhor aproveitamento da terra ou para prestigiar certas camadas sociais, adquire a propriedade de alguém e a trespassa a outrem (trabalhadores, menos favorecidos etc.)</a:t>
            </a:r>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15313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sz="2800" dirty="0"/>
              <a:t>Na Antiguidade Clássica o conceito de propriedade estava diretamente relacionado a algo palpável, que pudesse ser detido por alguém, que pudesse ser apropriado. </a:t>
            </a:r>
            <a:endParaRPr lang="pt-BR" sz="2800" dirty="0" smtClean="0"/>
          </a:p>
          <a:p>
            <a:r>
              <a:rPr lang="pt-BR" sz="2800" dirty="0" smtClean="0"/>
              <a:t>O </a:t>
            </a:r>
            <a:r>
              <a:rPr lang="pt-BR" sz="2800" dirty="0"/>
              <a:t>direito de propriedade fora, com efeito, concebido como </a:t>
            </a:r>
            <a:r>
              <a:rPr lang="pt-BR" sz="2800" b="1" dirty="0"/>
              <a:t>uma relação entre uma pessoa e uma coisa</a:t>
            </a:r>
            <a:r>
              <a:rPr lang="pt-BR" sz="2800" dirty="0"/>
              <a:t>, de caráter absoluto, natural e imprescritível. </a:t>
            </a:r>
            <a:endParaRPr lang="pt-BR" sz="2800" dirty="0" smtClean="0"/>
          </a:p>
          <a:p>
            <a:r>
              <a:rPr lang="pt-BR" sz="2800" dirty="0" smtClean="0"/>
              <a:t>Desta </a:t>
            </a:r>
            <a:r>
              <a:rPr lang="pt-BR" sz="2800" dirty="0"/>
              <a:t>forma, a propriedade possuía feições absolutistas, não se discutindo a propriedade enquanto fundamentada em um título. O dono (ou proprietário) era aquele que se encontrava na posse do bem.</a:t>
            </a:r>
          </a:p>
          <a:p>
            <a:endParaRPr lang="pt-BR" dirty="0"/>
          </a:p>
        </p:txBody>
      </p:sp>
      <p:sp>
        <p:nvSpPr>
          <p:cNvPr id="3" name="Título 2"/>
          <p:cNvSpPr>
            <a:spLocks noGrp="1"/>
          </p:cNvSpPr>
          <p:nvPr>
            <p:ph type="title"/>
          </p:nvPr>
        </p:nvSpPr>
        <p:spPr/>
        <p:txBody>
          <a:bodyPr>
            <a:normAutofit/>
          </a:bodyPr>
          <a:lstStyle/>
          <a:p>
            <a:r>
              <a:rPr lang="pt-BR" sz="3200" b="1" dirty="0" smtClean="0"/>
              <a:t>Histórico da propriedade</a:t>
            </a:r>
            <a:endParaRPr lang="pt-BR" sz="3200" b="1" dirty="0"/>
          </a:p>
        </p:txBody>
      </p:sp>
    </p:spTree>
    <p:extLst>
      <p:ext uri="{BB962C8B-B14F-4D97-AF65-F5344CB8AC3E}">
        <p14:creationId xmlns="" xmlns:p14="http://schemas.microsoft.com/office/powerpoint/2010/main" val="761337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Para a concretização de tal instituto, é necessário que se realize todo um </a:t>
            </a:r>
            <a:r>
              <a:rPr lang="pt-BR" dirty="0" smtClean="0"/>
              <a:t>procedimento (Devido Processo Legal e </a:t>
            </a:r>
            <a:r>
              <a:rPr lang="pt-BR" dirty="0" smtClean="0"/>
              <a:t>A</a:t>
            </a:r>
            <a:r>
              <a:rPr lang="pt-BR" dirty="0" smtClean="0"/>
              <a:t>mpla Defesa), </a:t>
            </a:r>
            <a:r>
              <a:rPr lang="pt-BR" dirty="0"/>
              <a:t>com a ocorrência de diversos atos definidos em lei, para se atingir o objetivo final: a incorporação do bem ao patrimônio público.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3760221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Este procedimento é realizado em duas fases, sendo a primeira delas uma </a:t>
            </a:r>
            <a:r>
              <a:rPr lang="pt-BR" b="1" u="sng" dirty="0"/>
              <a:t>fase declaratória</a:t>
            </a:r>
            <a:r>
              <a:rPr lang="pt-BR" dirty="0"/>
              <a:t>, </a:t>
            </a:r>
            <a:r>
              <a:rPr lang="pt-BR" dirty="0" smtClean="0"/>
              <a:t>em que </a:t>
            </a:r>
            <a:r>
              <a:rPr lang="pt-BR" dirty="0"/>
              <a:t>o Estado atestará a utilidade ou necessidade pública ao interesse da coletividade. </a:t>
            </a:r>
            <a:endParaRPr lang="pt-BR" dirty="0" smtClean="0"/>
          </a:p>
          <a:p>
            <a:r>
              <a:rPr lang="pt-BR" dirty="0" smtClean="0"/>
              <a:t>A </a:t>
            </a:r>
            <a:r>
              <a:rPr lang="pt-BR" dirty="0"/>
              <a:t>segunda fase do procedimento é chamada de </a:t>
            </a:r>
            <a:r>
              <a:rPr lang="pt-BR" b="1" u="sng" dirty="0" smtClean="0"/>
              <a:t>fase executória</a:t>
            </a:r>
            <a:r>
              <a:rPr lang="pt-BR" dirty="0"/>
              <a:t>, na qual o Poder Público adota as medidas necessárias para a efetivação da desapropriação – como, por exemplo, a avaliação do bem e a estimativa do valor da indenização a ser paga ao particular.</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094187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Note-se que a segunda fase – executória – poderá ser administrativa, quando houver acordo entre o particular e a Administração Pública. No entanto, isto nem sempre ocorre, visto que nem sempre o Poder Público sabe quem é o proprietário do imóvel; neste caso, devendo propor ação de desapropriação.</a:t>
            </a:r>
          </a:p>
          <a:p>
            <a:r>
              <a:rPr lang="pt-BR" dirty="0"/>
              <a:t>Não havendo acordo entre expropriado e expropriante, a segunda fase do procedimento será judicial, devendo ser observadas as disposições do </a:t>
            </a:r>
            <a:r>
              <a:rPr lang="pt-BR" b="1" u="sng" dirty="0"/>
              <a:t>Decreto-lei 3.365/1941.</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236071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A </a:t>
            </a:r>
            <a:r>
              <a:rPr lang="pt-BR" dirty="0"/>
              <a:t>competência </a:t>
            </a:r>
            <a:r>
              <a:rPr lang="pt-BR" b="1" dirty="0"/>
              <a:t>para legislar </a:t>
            </a:r>
            <a:r>
              <a:rPr lang="pt-BR" dirty="0"/>
              <a:t>sobre o tema é unicamente da União, de acordo com o art. 22, II, da CF: “Art. 22. Compete privativamente à União legislar sobre: (...) II – desapropriação”.</a:t>
            </a:r>
          </a:p>
          <a:p>
            <a:r>
              <a:rPr lang="pt-BR" dirty="0"/>
              <a:t>Já a competência para declarar a utilidade pública ou o interesse social de um bem, para fim de desapropriação, estende-se à União, Estados e Municípios, Distrito Federal e Territórios, além do Departamento Nacional de </a:t>
            </a:r>
            <a:r>
              <a:rPr lang="pt-BR" dirty="0" err="1"/>
              <a:t>Infra-Estrutura</a:t>
            </a:r>
            <a:r>
              <a:rPr lang="pt-BR" dirty="0"/>
              <a:t> de Transportes - DNIT.</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631486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Competência:</a:t>
            </a:r>
          </a:p>
          <a:p>
            <a:pPr marL="0" indent="0">
              <a:buNone/>
            </a:pPr>
            <a:endParaRPr lang="pt-BR" dirty="0" smtClean="0"/>
          </a:p>
          <a:p>
            <a:r>
              <a:rPr lang="pt-BR" dirty="0" smtClean="0"/>
              <a:t>A </a:t>
            </a:r>
            <a:r>
              <a:rPr lang="pt-BR" dirty="0"/>
              <a:t>efetivação da desapropriação compete à União, Estados, Municípios, Territórios, autarquias, estabelecimentos de caráter público em geral ou que exerçam funções delegadas do Poder Público e às concessionárias de serviços, quando autorizadas por lei ou contrato (art. 3</a:t>
            </a:r>
            <a:r>
              <a:rPr lang="pt-BR" u="sng" baseline="30000" dirty="0"/>
              <a:t>o</a:t>
            </a:r>
            <a:r>
              <a:rPr lang="pt-BR" dirty="0"/>
              <a:t> do Decreto-lei 3.365/1941).</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930743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Objeto:</a:t>
            </a:r>
          </a:p>
          <a:p>
            <a:r>
              <a:rPr lang="pt-BR" dirty="0"/>
              <a:t>“</a:t>
            </a:r>
            <a:r>
              <a:rPr lang="pt-BR" i="1" dirty="0"/>
              <a:t>Pode ser objeto de desapropriação tudo aquilo que seja objeto de propriedade. Isto é, todo bem, imóvel ou móvel, corpóreo ou incorpóreo, pode ser desapropriado. Portanto, também se desapropriam direitos em geral</a:t>
            </a:r>
            <a:r>
              <a:rPr lang="pt-BR" dirty="0" smtClean="0"/>
              <a:t>.” (Celso </a:t>
            </a:r>
            <a:r>
              <a:rPr lang="pt-BR" dirty="0"/>
              <a:t>Antônio Bandeira de Mello, </a:t>
            </a:r>
            <a:r>
              <a:rPr lang="pt-BR" i="1" dirty="0"/>
              <a:t>Curso de Direito Administrativo</a:t>
            </a:r>
            <a:r>
              <a:rPr lang="pt-BR" dirty="0"/>
              <a:t>, 20</a:t>
            </a:r>
            <a:r>
              <a:rPr lang="pt-BR" u="sng" baseline="30000" dirty="0"/>
              <a:t>a</a:t>
            </a:r>
            <a:r>
              <a:rPr lang="pt-BR" dirty="0"/>
              <a:t> ed., p. 823</a:t>
            </a:r>
            <a:r>
              <a:rPr lang="pt-BR" dirty="0" smtClean="0"/>
              <a:t>.)</a:t>
            </a:r>
            <a:endParaRPr lang="pt-BR" dirty="0"/>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45159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dirty="0"/>
              <a:t>Não são desapropriáveis: o dinheiro, a moeda e pessoas. Podem ser desapropriados bens públicos, desde que a entidade política maior ou central exproprie bens da entidade política local ou menor, da seguinte maneira: a União poderá desapropriar bens dos Estados, Municípios e Territórios; os Estados e Territórios poderão expropriar bens pertencentes aos Municípios, sendo imprescindível a autorização legislativa do Poder expropriante e ressaltando-se que o inverso não é permitido (art. 2</a:t>
            </a:r>
            <a:r>
              <a:rPr lang="pt-BR" u="sng" baseline="30000" dirty="0"/>
              <a:t>o</a:t>
            </a:r>
            <a:r>
              <a:rPr lang="pt-BR" dirty="0"/>
              <a:t> e § 2</a:t>
            </a:r>
            <a:r>
              <a:rPr lang="pt-BR" u="sng" baseline="30000" dirty="0"/>
              <a:t>o</a:t>
            </a:r>
            <a:r>
              <a:rPr lang="pt-BR" dirty="0"/>
              <a:t> do Decreto-lei 3.365/1941). </a:t>
            </a:r>
            <a:endParaRPr lang="pt-BR" dirty="0" smtClean="0"/>
          </a:p>
          <a:p>
            <a:r>
              <a:rPr lang="pt-BR" dirty="0" smtClean="0"/>
              <a:t>Anotamos </a:t>
            </a:r>
            <a:r>
              <a:rPr lang="pt-BR" dirty="0"/>
              <a:t>que tal disposição não é pacífica entre os doutrinadores.</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143383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85000" lnSpcReduction="10000"/>
          </a:bodyPr>
          <a:lstStyle/>
          <a:p>
            <a:r>
              <a:rPr lang="pt-BR" b="1" u="sng" dirty="0" smtClean="0"/>
              <a:t>Indenização:</a:t>
            </a:r>
          </a:p>
          <a:p>
            <a:endParaRPr lang="pt-BR" dirty="0" smtClean="0"/>
          </a:p>
          <a:p>
            <a:r>
              <a:rPr lang="pt-BR" dirty="0" smtClean="0"/>
              <a:t>A </a:t>
            </a:r>
            <a:r>
              <a:rPr lang="pt-BR" dirty="0"/>
              <a:t>indenização a ser paga ao particular que tem seu bem expropriado deverá ser </a:t>
            </a:r>
            <a:r>
              <a:rPr lang="pt-BR" b="1" dirty="0"/>
              <a:t>prévia e justa</a:t>
            </a:r>
            <a:r>
              <a:rPr lang="pt-BR" dirty="0"/>
              <a:t>, ou seja, deverá cobrir, além do </a:t>
            </a:r>
            <a:r>
              <a:rPr lang="pt-BR" b="1" dirty="0"/>
              <a:t>valor real e atual do bem </a:t>
            </a:r>
            <a:r>
              <a:rPr lang="pt-BR" dirty="0"/>
              <a:t>na data do pagamento, os </a:t>
            </a:r>
            <a:r>
              <a:rPr lang="pt-BR" b="1" dirty="0"/>
              <a:t>danos emergentes e os lucros cessantes do proprietário, decorrentes da perda de seu patrimônio</a:t>
            </a:r>
            <a:r>
              <a:rPr lang="pt-BR" dirty="0"/>
              <a:t>. </a:t>
            </a:r>
            <a:endParaRPr lang="pt-BR" dirty="0" smtClean="0"/>
          </a:p>
          <a:p>
            <a:r>
              <a:rPr lang="pt-BR" dirty="0" smtClean="0"/>
              <a:t>No </a:t>
            </a:r>
            <a:r>
              <a:rPr lang="pt-BR" dirty="0"/>
              <a:t>mais, se o bem produzir renda, esta deverá ser incluída no preço, pois é claro o desfalque do proprietário. </a:t>
            </a:r>
            <a:endParaRPr lang="pt-BR" dirty="0" smtClean="0"/>
          </a:p>
          <a:p>
            <a:r>
              <a:rPr lang="pt-BR" dirty="0" smtClean="0"/>
              <a:t>Deverá </a:t>
            </a:r>
            <a:r>
              <a:rPr lang="pt-BR" dirty="0"/>
              <a:t>ser paga </a:t>
            </a:r>
            <a:r>
              <a:rPr lang="pt-BR" b="1" dirty="0"/>
              <a:t>em dinheiro </a:t>
            </a:r>
            <a:r>
              <a:rPr lang="pt-BR" dirty="0"/>
              <a:t>(moeda corrente nacional) e será fixada por um acordo administrativo ou, ainda, por avaliação judicial feita por perito técnico nomeado pelo juiz do processo.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754173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-Desvio </a:t>
            </a:r>
            <a:r>
              <a:rPr lang="pt-BR" dirty="0"/>
              <a:t>de finalidade e medidas cabíveis: A </a:t>
            </a:r>
            <a:r>
              <a:rPr lang="pt-BR" u="sng" dirty="0" smtClean="0"/>
              <a:t>Retrocessão</a:t>
            </a:r>
          </a:p>
          <a:p>
            <a:r>
              <a:rPr lang="pt-BR" dirty="0" smtClean="0"/>
              <a:t>O que é retrocessão? “</a:t>
            </a:r>
            <a:r>
              <a:rPr lang="pt-BR" i="1" dirty="0"/>
              <a:t>o retorno do bem expropriado ao patrimônio do antigo dono, quando não lhe foi dado o destino previsto. </a:t>
            </a:r>
            <a:endParaRPr lang="pt-BR" dirty="0" smtClean="0"/>
          </a:p>
          <a:p>
            <a:r>
              <a:rPr lang="pt-BR" dirty="0"/>
              <a:t>É importante que o fundamento da desapropriação perdure durante todo o procedimento e após este, inclusive. </a:t>
            </a:r>
            <a:endParaRPr lang="pt-BR" dirty="0" smtClean="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141028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Em outras palavras, ocorre </a:t>
            </a:r>
            <a:r>
              <a:rPr lang="pt-BR" i="1" dirty="0"/>
              <a:t>desvio de finalidade</a:t>
            </a:r>
            <a:r>
              <a:rPr lang="pt-BR" dirty="0"/>
              <a:t> na desapropriação quando o bem expropriado para determinado fim acaba sendo utilizado para outro fim que não fora o motivo da expropriação, desprovido de utilidade pública ou interesse social.</a:t>
            </a:r>
          </a:p>
          <a:p>
            <a:endParaRPr lang="pt-BR" dirty="0"/>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2610380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a:t>Na Idade Média com a miscigenação dos diferentes povos, surge a </a:t>
            </a:r>
            <a:r>
              <a:rPr lang="pt-BR" dirty="0" smtClean="0"/>
              <a:t>ideia </a:t>
            </a:r>
            <a:r>
              <a:rPr lang="pt-BR" dirty="0"/>
              <a:t>do Estado. </a:t>
            </a:r>
            <a:endParaRPr lang="pt-BR" dirty="0" smtClean="0"/>
          </a:p>
          <a:p>
            <a:r>
              <a:rPr lang="pt-BR" dirty="0" smtClean="0"/>
              <a:t>Enquanto </a:t>
            </a:r>
            <a:r>
              <a:rPr lang="pt-BR" dirty="0"/>
              <a:t>na antiguidade clássica a posse era privada e individualista, na Idade Média essa figura se modifica, pois o Estado era um ente maior representado por um </a:t>
            </a:r>
            <a:r>
              <a:rPr lang="pt-BR" dirty="0" smtClean="0"/>
              <a:t>rei, </a:t>
            </a:r>
            <a:r>
              <a:rPr lang="pt-BR" dirty="0"/>
              <a:t>que se </a:t>
            </a:r>
            <a:r>
              <a:rPr lang="pt-BR" dirty="0" smtClean="0"/>
              <a:t>impunha </a:t>
            </a:r>
            <a:r>
              <a:rPr lang="pt-BR" dirty="0"/>
              <a:t>em relação aos demais possuidores de terras, no </a:t>
            </a:r>
            <a:r>
              <a:rPr lang="pt-BR" dirty="0" smtClean="0"/>
              <a:t>caso, </a:t>
            </a:r>
            <a:r>
              <a:rPr lang="pt-BR" dirty="0"/>
              <a:t>os suseranos.</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 xmlns:p14="http://schemas.microsoft.com/office/powerpoint/2010/main" val="2617198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Caso fique configurado o desvio de finalidade, o antigo proprietário poderá ingressar com ação anulatória de ato administrativo ou com mandado de segurança para que se declare nulo o ato expropriatório.</a:t>
            </a:r>
          </a:p>
          <a:p>
            <a:endParaRPr lang="pt-BR" dirty="0"/>
          </a:p>
        </p:txBody>
      </p:sp>
      <p:sp>
        <p:nvSpPr>
          <p:cNvPr id="3" name="Título 2"/>
          <p:cNvSpPr>
            <a:spLocks noGrp="1"/>
          </p:cNvSpPr>
          <p:nvPr>
            <p:ph type="title"/>
          </p:nvPr>
        </p:nvSpPr>
        <p:spPr/>
        <p:txBody>
          <a:bodyPr/>
          <a:lstStyle/>
          <a:p>
            <a:r>
              <a:rPr lang="pt-BR" dirty="0"/>
              <a:t>Desapropriação</a:t>
            </a:r>
          </a:p>
        </p:txBody>
      </p:sp>
    </p:spTree>
    <p:extLst>
      <p:ext uri="{BB962C8B-B14F-4D97-AF65-F5344CB8AC3E}">
        <p14:creationId xmlns="" xmlns:p14="http://schemas.microsoft.com/office/powerpoint/2010/main" val="40000935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É</a:t>
            </a:r>
            <a:r>
              <a:rPr lang="pt-BR" dirty="0" smtClean="0"/>
              <a:t> a servidão </a:t>
            </a:r>
            <a:r>
              <a:rPr lang="pt-BR" b="1" u="sng" dirty="0" smtClean="0"/>
              <a:t>pública </a:t>
            </a:r>
            <a:r>
              <a:rPr lang="pt-BR" dirty="0" smtClean="0"/>
              <a:t>(existe  a servidão privada também)</a:t>
            </a:r>
          </a:p>
          <a:p>
            <a:r>
              <a:rPr lang="pt-BR" dirty="0" smtClean="0"/>
              <a:t>É </a:t>
            </a:r>
            <a:r>
              <a:rPr lang="pt-BR" dirty="0"/>
              <a:t>ô</a:t>
            </a:r>
            <a:r>
              <a:rPr lang="pt-BR" dirty="0" smtClean="0"/>
              <a:t>nus real de uso imposto pela Administração à propriedade particular para assegurar a realização e conservação de obras e serviços públicos ou de utilidade pública, mediante indenização dos prejuízos efetivamente suportados pelo proprietário</a:t>
            </a:r>
            <a:endParaRPr lang="pt-BR" dirty="0"/>
          </a:p>
        </p:txBody>
      </p:sp>
      <p:sp>
        <p:nvSpPr>
          <p:cNvPr id="3" name="Título 2"/>
          <p:cNvSpPr>
            <a:spLocks noGrp="1"/>
          </p:cNvSpPr>
          <p:nvPr>
            <p:ph type="title"/>
          </p:nvPr>
        </p:nvSpPr>
        <p:spPr/>
        <p:txBody>
          <a:bodyPr>
            <a:normAutofit/>
          </a:bodyPr>
          <a:lstStyle/>
          <a:p>
            <a:r>
              <a:rPr lang="pt-BR" sz="3200" b="1" dirty="0" smtClean="0"/>
              <a:t>Servidões </a:t>
            </a:r>
            <a:r>
              <a:rPr lang="pt-BR" sz="3200" b="1" dirty="0"/>
              <a:t>administrativas</a:t>
            </a:r>
            <a:endParaRPr lang="pt-BR" sz="3200" dirty="0"/>
          </a:p>
        </p:txBody>
      </p:sp>
    </p:spTree>
    <p:extLst>
      <p:ext uri="{BB962C8B-B14F-4D97-AF65-F5344CB8AC3E}">
        <p14:creationId xmlns="" xmlns:p14="http://schemas.microsoft.com/office/powerpoint/2010/main" val="14259536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 </a:t>
            </a:r>
            <a:r>
              <a:rPr lang="pt-BR" dirty="0" smtClean="0"/>
              <a:t>A </a:t>
            </a:r>
            <a:r>
              <a:rPr lang="pt-BR" dirty="0"/>
              <a:t>servidão administrativa possui os mesmos elementos que caracterizam uma servidão do regime do direito privado, visto que exige um prédio de propriedade alheia que assegure utilidade a um serviço ou, de maneira geral, a qualquer utilidade pública. </a:t>
            </a:r>
          </a:p>
        </p:txBody>
      </p:sp>
      <p:sp>
        <p:nvSpPr>
          <p:cNvPr id="3" name="Título 2"/>
          <p:cNvSpPr>
            <a:spLocks noGrp="1"/>
          </p:cNvSpPr>
          <p:nvPr>
            <p:ph type="title"/>
          </p:nvPr>
        </p:nvSpPr>
        <p:spPr/>
        <p:txBody>
          <a:bodyPr>
            <a:normAutofit/>
          </a:bodyPr>
          <a:lstStyle/>
          <a:p>
            <a:r>
              <a:rPr lang="pt-BR" sz="3200" b="1" dirty="0"/>
              <a:t>Servidões administrativas</a:t>
            </a:r>
            <a:endParaRPr lang="pt-BR" sz="3200" dirty="0"/>
          </a:p>
        </p:txBody>
      </p:sp>
    </p:spTree>
    <p:extLst>
      <p:ext uri="{BB962C8B-B14F-4D97-AF65-F5344CB8AC3E}">
        <p14:creationId xmlns="" xmlns:p14="http://schemas.microsoft.com/office/powerpoint/2010/main" val="683097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 instituição da servidão administrativa pode dar-se através de lei, independentemente de qualquer outro ato jurídico, ou, ainda, por acordo precedido de ato declaratório de utilidade pública, assim como na desapropriação. </a:t>
            </a:r>
            <a:endParaRPr lang="pt-BR" dirty="0" smtClean="0"/>
          </a:p>
          <a:p>
            <a:r>
              <a:rPr lang="pt-BR" dirty="0" smtClean="0"/>
              <a:t>Por último, a constituição das servidões pode ser feita judicialmente, quando não houver acordo ou quando adquiridas por usucapião (utilização do imóvel por mais de 5 anos)</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 xmlns:p14="http://schemas.microsoft.com/office/powerpoint/2010/main" val="27106296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Nem sempre a servidão traz a necessidade de indenizar.</a:t>
            </a:r>
          </a:p>
          <a:p>
            <a:r>
              <a:rPr lang="pt-BR" dirty="0" smtClean="0"/>
              <a:t>O raciocínio é: quanto mais esvaziado o uso do bem (ou a propriedade) maior será a indenização.</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 xmlns:p14="http://schemas.microsoft.com/office/powerpoint/2010/main" val="4260821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Não se pode confundir o instituto da servidão administrativa com o da desapropriação. </a:t>
            </a:r>
            <a:endParaRPr lang="pt-BR" dirty="0" smtClean="0"/>
          </a:p>
          <a:p>
            <a:r>
              <a:rPr lang="pt-BR" dirty="0" smtClean="0"/>
              <a:t>Como </a:t>
            </a:r>
            <a:r>
              <a:rPr lang="pt-BR" dirty="0"/>
              <a:t>já mencionado, a desapropriação traduz-se na retirada da propriedade do particular, enquanto na servidão administrativa o particular continua com a propriedade do bem. </a:t>
            </a:r>
            <a:endParaRPr lang="pt-BR" dirty="0" smtClean="0"/>
          </a:p>
          <a:p>
            <a:r>
              <a:rPr lang="pt-BR" dirty="0" smtClean="0"/>
              <a:t>Assim</a:t>
            </a:r>
            <a:r>
              <a:rPr lang="pt-BR" dirty="0"/>
              <a:t>, deve suportar um uso público, e, desta maneira, terá direito a indenização em caso de prejuízo decorrente da utilização do bem</a:t>
            </a:r>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 xmlns:p14="http://schemas.microsoft.com/office/powerpoint/2010/main" val="318248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Modalidades de servidão:</a:t>
            </a:r>
          </a:p>
          <a:p>
            <a:r>
              <a:rPr lang="pt-BR" dirty="0" smtClean="0"/>
              <a:t>-  servidão </a:t>
            </a:r>
            <a:r>
              <a:rPr lang="pt-BR" dirty="0"/>
              <a:t>sobre terrenos </a:t>
            </a:r>
            <a:r>
              <a:rPr lang="pt-BR" dirty="0" smtClean="0"/>
              <a:t>marginais</a:t>
            </a:r>
          </a:p>
          <a:p>
            <a:r>
              <a:rPr lang="pt-BR" dirty="0" smtClean="0"/>
              <a:t>- </a:t>
            </a:r>
            <a:r>
              <a:rPr lang="pt-BR" dirty="0"/>
              <a:t>servidão sobre prédios vizinhos de obras ou imóvel pertencentes ao patrimônio histórico e artístico </a:t>
            </a:r>
            <a:r>
              <a:rPr lang="pt-BR" dirty="0" smtClean="0"/>
              <a:t>nacional</a:t>
            </a:r>
            <a:endParaRPr lang="pt-BR" dirty="0"/>
          </a:p>
          <a:p>
            <a:r>
              <a:rPr lang="pt-BR" dirty="0" smtClean="0"/>
              <a:t>- </a:t>
            </a:r>
            <a:r>
              <a:rPr lang="pt-BR" dirty="0"/>
              <a:t>servidão em torno de aeródromos e heliportos, com a finalidade de facilitar as manobras das aeronaves e para evitar a interferência nos sinais de navegação. </a:t>
            </a:r>
          </a:p>
        </p:txBody>
      </p:sp>
      <p:sp>
        <p:nvSpPr>
          <p:cNvPr id="3" name="Título 2"/>
          <p:cNvSpPr>
            <a:spLocks noGrp="1"/>
          </p:cNvSpPr>
          <p:nvPr>
            <p:ph type="title"/>
          </p:nvPr>
        </p:nvSpPr>
        <p:spPr/>
        <p:txBody>
          <a:bodyPr>
            <a:normAutofit/>
          </a:bodyPr>
          <a:lstStyle/>
          <a:p>
            <a:r>
              <a:rPr lang="pt-BR" sz="3200" b="1" dirty="0"/>
              <a:t>Servidões administrativas</a:t>
            </a:r>
            <a:endParaRPr lang="pt-BR" sz="3200" dirty="0"/>
          </a:p>
        </p:txBody>
      </p:sp>
    </p:spTree>
    <p:extLst>
      <p:ext uri="{BB962C8B-B14F-4D97-AF65-F5344CB8AC3E}">
        <p14:creationId xmlns="" xmlns:p14="http://schemas.microsoft.com/office/powerpoint/2010/main" val="1172566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 </a:t>
            </a:r>
            <a:r>
              <a:rPr lang="pt-BR" dirty="0"/>
              <a:t>servidão de aqueduto, na qual o titular (empresa concessionária) pode canalizar águas pelo prédio de terceiro para atendimento da utilidade pública (art. 120 do Código de Águas</a:t>
            </a:r>
            <a:r>
              <a:rPr lang="pt-BR" dirty="0" smtClean="0"/>
              <a:t>).</a:t>
            </a:r>
          </a:p>
          <a:p>
            <a:r>
              <a:rPr lang="pt-BR" dirty="0" smtClean="0"/>
              <a:t>- servidão </a:t>
            </a:r>
            <a:r>
              <a:rPr lang="pt-BR" dirty="0"/>
              <a:t>aérea ou, ainda, servidão de energia elétrica. Tal modalidade foi criada para permitir a instalação de linhas de transmissão de energia </a:t>
            </a:r>
            <a:r>
              <a:rPr lang="pt-BR" dirty="0" smtClean="0"/>
              <a:t>elétrica</a:t>
            </a:r>
            <a:endParaRPr lang="pt-BR" dirty="0"/>
          </a:p>
        </p:txBody>
      </p:sp>
      <p:sp>
        <p:nvSpPr>
          <p:cNvPr id="3" name="Título 2"/>
          <p:cNvSpPr>
            <a:spLocks noGrp="1"/>
          </p:cNvSpPr>
          <p:nvPr>
            <p:ph type="title"/>
          </p:nvPr>
        </p:nvSpPr>
        <p:spPr/>
        <p:txBody>
          <a:bodyPr>
            <a:normAutofit/>
          </a:bodyPr>
          <a:lstStyle/>
          <a:p>
            <a:r>
              <a:rPr lang="pt-BR" sz="3600" b="1" dirty="0"/>
              <a:t>Servidões administrativas</a:t>
            </a:r>
            <a:endParaRPr lang="pt-BR" sz="3600" dirty="0"/>
          </a:p>
        </p:txBody>
      </p:sp>
    </p:spTree>
    <p:extLst>
      <p:ext uri="{BB962C8B-B14F-4D97-AF65-F5344CB8AC3E}">
        <p14:creationId xmlns="" xmlns:p14="http://schemas.microsoft.com/office/powerpoint/2010/main" val="1035200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“Tombar” significa registrar em livros específicos que uma determinada propriedade – seja ela pública ou privada, móvel ou imóvel – possui significativo valor social e, por isso, deverá ser submetida a um regime jurídico particular, que objetiva protegê-la do abandono, depredação, mutilação, demolição, destruição ou utilização inadequada.</a:t>
            </a:r>
          </a:p>
          <a:p>
            <a:endParaRPr lang="pt-BR" dirty="0"/>
          </a:p>
        </p:txBody>
      </p:sp>
      <p:sp>
        <p:nvSpPr>
          <p:cNvPr id="3" name="Título 2"/>
          <p:cNvSpPr>
            <a:spLocks noGrp="1"/>
          </p:cNvSpPr>
          <p:nvPr>
            <p:ph type="title"/>
          </p:nvPr>
        </p:nvSpPr>
        <p:spPr/>
        <p:txBody>
          <a:bodyPr/>
          <a:lstStyle/>
          <a:p>
            <a:r>
              <a:rPr lang="pt-BR" b="1" dirty="0" smtClean="0"/>
              <a:t>Tombamento</a:t>
            </a:r>
            <a:endParaRPr lang="pt-BR" b="1" dirty="0"/>
          </a:p>
        </p:txBody>
      </p:sp>
    </p:spTree>
    <p:extLst>
      <p:ext uri="{BB962C8B-B14F-4D97-AF65-F5344CB8AC3E}">
        <p14:creationId xmlns="" xmlns:p14="http://schemas.microsoft.com/office/powerpoint/2010/main" val="25376203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b="1" u="sng" dirty="0"/>
              <a:t>Decreto-lei </a:t>
            </a:r>
            <a:r>
              <a:rPr lang="pt-BR" b="1" u="sng" dirty="0" smtClean="0"/>
              <a:t>25/1937 </a:t>
            </a:r>
            <a:r>
              <a:rPr lang="pt-BR" dirty="0" smtClean="0"/>
              <a:t>- a </a:t>
            </a:r>
            <a:r>
              <a:rPr lang="pt-BR" dirty="0"/>
              <a:t>norma nacional sobre tombamento </a:t>
            </a:r>
            <a:r>
              <a:rPr lang="pt-BR" dirty="0" smtClean="0"/>
              <a:t>que  </a:t>
            </a:r>
            <a:r>
              <a:rPr lang="pt-BR" dirty="0"/>
              <a:t>prevê a limitação do direito de propriedade para proteger as belezas naturais e os monumentos de valor histórico ou artístico.</a:t>
            </a:r>
          </a:p>
          <a:p>
            <a:r>
              <a:rPr lang="pt-BR" dirty="0" smtClean="0"/>
              <a:t>Art. </a:t>
            </a:r>
            <a:r>
              <a:rPr lang="pt-BR" dirty="0"/>
              <a:t>216, § 1</a:t>
            </a:r>
            <a:r>
              <a:rPr lang="pt-BR" u="sng" baseline="30000" dirty="0"/>
              <a:t>o</a:t>
            </a:r>
            <a:r>
              <a:rPr lang="pt-BR" dirty="0" smtClean="0"/>
              <a:t>, da CF:</a:t>
            </a:r>
          </a:p>
          <a:p>
            <a:r>
              <a:rPr lang="pt-BR" dirty="0" smtClean="0"/>
              <a:t>“</a:t>
            </a:r>
            <a:r>
              <a:rPr lang="pt-BR" sz="2800" i="1" dirty="0"/>
              <a:t>o Poder Público, com a colaboração da comunidade, promoverá e protegerá o patrimônio cultural brasileiro, por meio de inventários, registro, vigilância, tombamento, desapropriação, e de outras formas de acautelamento e preservação</a:t>
            </a:r>
            <a:r>
              <a:rPr lang="pt-BR" sz="2800" dirty="0"/>
              <a:t>”.</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129867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Revela-se nesse momento, o Estado como detentor do poder de propriedade sobre as terras. </a:t>
            </a:r>
            <a:endParaRPr lang="pt-BR" dirty="0" smtClean="0"/>
          </a:p>
          <a:p>
            <a:r>
              <a:rPr lang="pt-BR" dirty="0" smtClean="0"/>
              <a:t>Além </a:t>
            </a:r>
            <a:r>
              <a:rPr lang="pt-BR" dirty="0"/>
              <a:t>disso, vale lembrar que </a:t>
            </a:r>
            <a:r>
              <a:rPr lang="pt-BR" dirty="0" smtClean="0"/>
              <a:t>os </a:t>
            </a:r>
            <a:r>
              <a:rPr lang="pt-BR" dirty="0"/>
              <a:t>suseranos possuíam o domínio indireto da terra, contrapondo-se aos vassalos que possuíam o domínio útil, direto da terra. </a:t>
            </a:r>
            <a:endParaRPr lang="pt-BR" dirty="0" smtClean="0"/>
          </a:p>
          <a:p>
            <a:r>
              <a:rPr lang="pt-BR" dirty="0" smtClean="0"/>
              <a:t>Nota-se </a:t>
            </a:r>
            <a:r>
              <a:rPr lang="pt-BR" dirty="0"/>
              <a:t>a </a:t>
            </a:r>
            <a:r>
              <a:rPr lang="pt-BR" i="1" u="sng" dirty="0"/>
              <a:t>distinção entre direito de posse e direito de propriedade</a:t>
            </a:r>
            <a:r>
              <a:rPr lang="pt-BR" dirty="0"/>
              <a:t>. </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 xmlns:p14="http://schemas.microsoft.com/office/powerpoint/2010/main" val="517924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A competência para o tombamento é concorrente, ou seja, podem legislar sobre o assunto a União, os Estados e o Distrito Federal, conforme o art. 24, VII e VIII, da Carta Maior: “Art. 24. Compete à União, aos Estados e ao Distrito Federal legislar concorrentemente sobre: (...) VII – proteção ao patrimônio histórico, cultural, artístico, turístico e paisagístico; VIII – responsabilidade por dano ao meio ambiente, ao consumidor, a bens e direitos de valor artístico, estético, histórico, turístico e paisagístico”.</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525762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lnSpcReduction="10000"/>
          </a:bodyPr>
          <a:lstStyle/>
          <a:p>
            <a:r>
              <a:rPr lang="pt-BR" dirty="0"/>
              <a:t>Quanto aos Municípios, a CF dispõe, em seu art. 30, IX: </a:t>
            </a:r>
            <a:endParaRPr lang="pt-BR" dirty="0" smtClean="0"/>
          </a:p>
          <a:p>
            <a:r>
              <a:rPr lang="pt-BR" dirty="0" smtClean="0"/>
              <a:t>“</a:t>
            </a:r>
            <a:r>
              <a:rPr lang="pt-BR" dirty="0"/>
              <a:t>Art. 30. Compete aos Municípios: (...) IX – promover a proteção do patrimônio histórico-cultural local, observada a legislação e a ação fiscalizadora federal e estadual”. Os Municípios criam seus Conselhos de Patrimônio Histórico, que tem poderes deliberativos inclusive para realizar tombamentos em âmbito municipal, desde que com competência delegada a estes Conselhos. </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2737106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São três as formas de tombamento: </a:t>
            </a:r>
            <a:r>
              <a:rPr lang="pt-BR" b="1" u="sng" dirty="0"/>
              <a:t>de ofício, voluntário e compulsório.</a:t>
            </a:r>
          </a:p>
          <a:p>
            <a:r>
              <a:rPr lang="pt-BR" dirty="0"/>
              <a:t>O tombamento </a:t>
            </a:r>
            <a:r>
              <a:rPr lang="pt-BR" b="1" u="sng" dirty="0"/>
              <a:t>de ofício </a:t>
            </a:r>
            <a:r>
              <a:rPr lang="pt-BR" dirty="0"/>
              <a:t>é o previsto no art. 5</a:t>
            </a:r>
            <a:r>
              <a:rPr lang="pt-BR" u="sng" baseline="30000" dirty="0"/>
              <a:t>o</a:t>
            </a:r>
            <a:r>
              <a:rPr lang="pt-BR" dirty="0"/>
              <a:t> do Decreto-lei 25/1937, o qual recai apenas sobre bens pertencentes à União, aos Estados e aos Municípios, devendo ser determinado por ordem do presidente do Instituto Brasileiro do Patrimônio Cultural/IBPC (instituído pela Lei 8.029/1990).</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29184226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Já o tombamento </a:t>
            </a:r>
            <a:r>
              <a:rPr lang="pt-BR" b="1" u="sng" dirty="0"/>
              <a:t>voluntário</a:t>
            </a:r>
            <a:r>
              <a:rPr lang="pt-BR" dirty="0"/>
              <a:t> é requerido pelo proprietário quando este entender que o bem é revestido dos requisitos necessários para constituir parte do patrimônio histórico. </a:t>
            </a:r>
            <a:endParaRPr lang="pt-BR" dirty="0" smtClean="0"/>
          </a:p>
          <a:p>
            <a:r>
              <a:rPr lang="pt-BR" dirty="0"/>
              <a:t>O</a:t>
            </a:r>
            <a:r>
              <a:rPr lang="pt-BR" dirty="0" smtClean="0"/>
              <a:t> </a:t>
            </a:r>
            <a:r>
              <a:rPr lang="pt-BR" dirty="0"/>
              <a:t>tombamento </a:t>
            </a:r>
            <a:r>
              <a:rPr lang="pt-BR" b="1" u="sng" dirty="0" smtClean="0"/>
              <a:t>compulsório</a:t>
            </a:r>
            <a:r>
              <a:rPr lang="pt-BR" dirty="0"/>
              <a:t> </a:t>
            </a:r>
            <a:r>
              <a:rPr lang="pt-BR" dirty="0" smtClean="0"/>
              <a:t>se </a:t>
            </a:r>
            <a:r>
              <a:rPr lang="pt-BR" dirty="0"/>
              <a:t>dará quando o proprietário se opuser à inscrição de seu bem em um dos Livros do </a:t>
            </a:r>
            <a:r>
              <a:rPr lang="pt-BR" dirty="0" smtClean="0"/>
              <a:t>Tombo (</a:t>
            </a:r>
            <a:r>
              <a:rPr lang="pt-BR" dirty="0"/>
              <a:t>Decreto-lei </a:t>
            </a:r>
            <a:r>
              <a:rPr lang="pt-BR" dirty="0" smtClean="0"/>
              <a:t>25/1937 estabelece 4 tipos de livro de Tombo)</a:t>
            </a:r>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419807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fontScale="92500" lnSpcReduction="20000"/>
          </a:bodyPr>
          <a:lstStyle/>
          <a:p>
            <a:r>
              <a:rPr lang="pt-BR" b="1" u="sng" dirty="0" smtClean="0"/>
              <a:t>Indenização:</a:t>
            </a:r>
          </a:p>
          <a:p>
            <a:endParaRPr lang="pt-BR" dirty="0" smtClean="0"/>
          </a:p>
          <a:p>
            <a:r>
              <a:rPr lang="pt-BR" dirty="0" smtClean="0"/>
              <a:t>Dependendo </a:t>
            </a:r>
            <a:r>
              <a:rPr lang="pt-BR" dirty="0"/>
              <a:t>dos efeitos decorrentes do tombamento – ou seja, se afetam mais ou menos o direito de propriedade do titular do bem tombado –, será devida, ou não, indenização. Pode-se afirmar que a princípio esta não é cabível, pois não se subtrai do proprietário o domínio e a posse do bem, inclusive sua utilização. </a:t>
            </a:r>
            <a:endParaRPr lang="pt-BR" dirty="0" smtClean="0"/>
          </a:p>
          <a:p>
            <a:r>
              <a:rPr lang="pt-BR" dirty="0" smtClean="0"/>
              <a:t>Já </a:t>
            </a:r>
            <a:r>
              <a:rPr lang="pt-BR" dirty="0"/>
              <a:t>nos casos em que o tombamento resultar em ônus devidamente comprovado para seu proprietário, esse prejuízo deverá ser compensado pelo Poder Público, por meio de indenização.</a:t>
            </a:r>
          </a:p>
          <a:p>
            <a:endParaRPr lang="pt-BR" dirty="0"/>
          </a:p>
        </p:txBody>
      </p:sp>
      <p:sp>
        <p:nvSpPr>
          <p:cNvPr id="3" name="Título 2"/>
          <p:cNvSpPr>
            <a:spLocks noGrp="1"/>
          </p:cNvSpPr>
          <p:nvPr>
            <p:ph type="title"/>
          </p:nvPr>
        </p:nvSpPr>
        <p:spPr/>
        <p:txBody>
          <a:bodyPr/>
          <a:lstStyle/>
          <a:p>
            <a:r>
              <a:rPr lang="pt-BR" b="1" dirty="0"/>
              <a:t>Tombamento</a:t>
            </a:r>
            <a:endParaRPr lang="pt-BR" dirty="0"/>
          </a:p>
        </p:txBody>
      </p:sp>
    </p:spTree>
    <p:extLst>
      <p:ext uri="{BB962C8B-B14F-4D97-AF65-F5344CB8AC3E}">
        <p14:creationId xmlns="" xmlns:p14="http://schemas.microsoft.com/office/powerpoint/2010/main" val="847419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 fundamento do direito de construir está no direito à propriedade; uma vez reconhecido ao proprietário o poder legal de uso, gozo e disponibilidade de seus bens (art. 1.228 do CC), reconhecido está o direito de construir, que, em outros termos, compreende a faculdade de edificar, transformar, beneficiar – enfim, dispor de todos os meios a atribuir, ao bem, utilidade ou maior valor econômico.</a:t>
            </a:r>
            <a:endParaRPr lang="pt-BR" b="1" dirty="0"/>
          </a:p>
          <a:p>
            <a:endParaRPr lang="pt-BR" dirty="0"/>
          </a:p>
        </p:txBody>
      </p:sp>
      <p:sp>
        <p:nvSpPr>
          <p:cNvPr id="3" name="Título 2"/>
          <p:cNvSpPr>
            <a:spLocks noGrp="1"/>
          </p:cNvSpPr>
          <p:nvPr>
            <p:ph type="title"/>
          </p:nvPr>
        </p:nvSpPr>
        <p:spPr/>
        <p:txBody>
          <a:bodyPr>
            <a:noAutofit/>
          </a:bodyPr>
          <a:lstStyle/>
          <a:p>
            <a:r>
              <a:rPr lang="pt-BR" sz="3600" b="1" dirty="0"/>
              <a:t>Limitação ao direito </a:t>
            </a:r>
            <a:r>
              <a:rPr lang="pt-BR" sz="3600" b="1" dirty="0" smtClean="0"/>
              <a:t/>
            </a:r>
            <a:br>
              <a:rPr lang="pt-BR" sz="3600" b="1" dirty="0" smtClean="0"/>
            </a:br>
            <a:r>
              <a:rPr lang="pt-BR" sz="3600" b="1" dirty="0" smtClean="0"/>
              <a:t>de </a:t>
            </a:r>
            <a:r>
              <a:rPr lang="pt-BR" sz="3600" b="1" dirty="0"/>
              <a:t>construir</a:t>
            </a:r>
            <a:endParaRPr lang="pt-BR" sz="3600" dirty="0"/>
          </a:p>
        </p:txBody>
      </p:sp>
    </p:spTree>
    <p:extLst>
      <p:ext uri="{BB962C8B-B14F-4D97-AF65-F5344CB8AC3E}">
        <p14:creationId xmlns="" xmlns:p14="http://schemas.microsoft.com/office/powerpoint/2010/main" val="1414020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A </a:t>
            </a:r>
            <a:r>
              <a:rPr lang="pt-BR" dirty="0"/>
              <a:t>liberdade de construir, no entanto, é a regra, sendo, por conseguinte, as restrições e limitações ao direito de construir as exceções; e, assim sendo, só são admitidas quando expressamente consignadas em lei ou regulamento.</a:t>
            </a:r>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 xmlns:p14="http://schemas.microsoft.com/office/powerpoint/2010/main" val="17553399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É o que menciona o CC em seu art. 1.229: </a:t>
            </a:r>
            <a:endParaRPr lang="pt-BR" dirty="0" smtClean="0"/>
          </a:p>
          <a:p>
            <a:r>
              <a:rPr lang="pt-BR" dirty="0" smtClean="0"/>
              <a:t>“</a:t>
            </a:r>
            <a:r>
              <a:rPr lang="pt-BR" dirty="0"/>
              <a:t>O proprietário pode levantar em seu terreno as construções que lhe provier, salvo o direito dos vizinhos e os regulamentos administrativos”.</a:t>
            </a:r>
            <a:endParaRPr lang="pt-BR" b="1" dirty="0"/>
          </a:p>
          <a:p>
            <a:endParaRPr lang="pt-BR" dirty="0"/>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 xmlns:p14="http://schemas.microsoft.com/office/powerpoint/2010/main" val="44360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Limitações civis</a:t>
            </a:r>
          </a:p>
          <a:p>
            <a:r>
              <a:rPr lang="pt-BR" dirty="0" smtClean="0"/>
              <a:t>Deve ser respeitado o </a:t>
            </a:r>
            <a:r>
              <a:rPr lang="pt-BR" b="1" dirty="0" smtClean="0"/>
              <a:t>direito de vizinhança</a:t>
            </a:r>
          </a:p>
          <a:p>
            <a:r>
              <a:rPr lang="pt-BR" dirty="0"/>
              <a:t>Afirma Hely Lopes Meirelles que “</a:t>
            </a:r>
            <a:r>
              <a:rPr lang="pt-BR" i="1" dirty="0"/>
              <a:t>tudo que prejudica a vizinhança além dos incômodos próprios da comunidade entende-se anormal e, portanto, </a:t>
            </a:r>
            <a:r>
              <a:rPr lang="pt-BR" i="1" dirty="0" err="1" smtClean="0"/>
              <a:t>enquadravel</a:t>
            </a:r>
            <a:r>
              <a:rPr lang="pt-BR" i="1" dirty="0" smtClean="0"/>
              <a:t> </a:t>
            </a:r>
            <a:r>
              <a:rPr lang="pt-BR" i="1" dirty="0"/>
              <a:t>no conceito de uso </a:t>
            </a:r>
            <a:r>
              <a:rPr lang="pt-BR" i="1" u="sng" dirty="0"/>
              <a:t>anormal </a:t>
            </a:r>
            <a:r>
              <a:rPr lang="pt-BR" i="1" dirty="0"/>
              <a:t>da propriedade</a:t>
            </a:r>
            <a:r>
              <a:rPr lang="pt-BR" dirty="0" smtClean="0"/>
              <a:t>”.(Hely </a:t>
            </a:r>
            <a:r>
              <a:rPr lang="pt-BR" dirty="0"/>
              <a:t>Lopes Meirelles, </a:t>
            </a:r>
            <a:r>
              <a:rPr lang="pt-BR" i="1" dirty="0"/>
              <a:t>Direito de Construir</a:t>
            </a:r>
            <a:r>
              <a:rPr lang="pt-BR" dirty="0"/>
              <a:t>, cit., 9</a:t>
            </a:r>
            <a:r>
              <a:rPr lang="pt-BR" u="sng" baseline="30000" dirty="0"/>
              <a:t>a</a:t>
            </a:r>
            <a:r>
              <a:rPr lang="pt-BR" dirty="0"/>
              <a:t> ed., p. </a:t>
            </a:r>
            <a:r>
              <a:rPr lang="pt-BR" dirty="0" smtClean="0"/>
              <a:t>34).</a:t>
            </a:r>
            <a:endParaRPr lang="pt-BR" dirty="0"/>
          </a:p>
          <a:p>
            <a:endParaRPr lang="pt-BR" b="1" dirty="0"/>
          </a:p>
        </p:txBody>
      </p:sp>
      <p:sp>
        <p:nvSpPr>
          <p:cNvPr id="3" name="Título 2"/>
          <p:cNvSpPr>
            <a:spLocks noGrp="1"/>
          </p:cNvSpPr>
          <p:nvPr>
            <p:ph type="title"/>
          </p:nvPr>
        </p:nvSpPr>
        <p:spPr/>
        <p:txBody>
          <a:bodyPr>
            <a:normAutofit fontScale="90000"/>
          </a:bodyPr>
          <a:lstStyle/>
          <a:p>
            <a:r>
              <a:rPr lang="pt-BR" b="1" dirty="0"/>
              <a:t>Limitação ao direito </a:t>
            </a:r>
            <a:br>
              <a:rPr lang="pt-BR" b="1" dirty="0"/>
            </a:br>
            <a:r>
              <a:rPr lang="pt-BR" b="1" dirty="0"/>
              <a:t>de construir</a:t>
            </a:r>
            <a:endParaRPr lang="pt-BR" dirty="0"/>
          </a:p>
        </p:txBody>
      </p:sp>
    </p:spTree>
    <p:extLst>
      <p:ext uri="{BB962C8B-B14F-4D97-AF65-F5344CB8AC3E}">
        <p14:creationId xmlns="" xmlns:p14="http://schemas.microsoft.com/office/powerpoint/2010/main" val="30823814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Cabe pedido </a:t>
            </a:r>
            <a:r>
              <a:rPr lang="pt-BR" dirty="0"/>
              <a:t>de indenização </a:t>
            </a:r>
            <a:r>
              <a:rPr lang="pt-BR" dirty="0" smtClean="0"/>
              <a:t>por dano causado em razão de construções</a:t>
            </a:r>
            <a:r>
              <a:rPr lang="pt-BR" dirty="0"/>
              <a:t>, reformas, demolições e, especialmente, desabamento de prédios e todos os demais casos em que for provado que o mau uso da propriedade tenha ocasionado prejuízo efetivo à </a:t>
            </a:r>
            <a:r>
              <a:rPr lang="pt-BR" dirty="0" smtClean="0"/>
              <a:t>vizinhança</a:t>
            </a:r>
          </a:p>
          <a:p>
            <a:r>
              <a:rPr lang="pt-BR" dirty="0"/>
              <a:t>A</a:t>
            </a:r>
            <a:r>
              <a:rPr lang="pt-BR" dirty="0" smtClean="0"/>
              <a:t>s </a:t>
            </a:r>
            <a:r>
              <a:rPr lang="pt-BR" dirty="0"/>
              <a:t>obras públicas também podem causar grandes transtornos à vizinhança, o que ensejará embargos a obras e reparação de danos causados, por via de ação judicial.</a:t>
            </a:r>
          </a:p>
        </p:txBody>
      </p:sp>
      <p:sp>
        <p:nvSpPr>
          <p:cNvPr id="3" name="Título 2"/>
          <p:cNvSpPr>
            <a:spLocks noGrp="1"/>
          </p:cNvSpPr>
          <p:nvPr>
            <p:ph type="title"/>
          </p:nvPr>
        </p:nvSpPr>
        <p:spPr/>
        <p:txBody>
          <a:bodyPr/>
          <a:lstStyle/>
          <a:p>
            <a:endParaRPr lang="pt-BR"/>
          </a:p>
        </p:txBody>
      </p:sp>
    </p:spTree>
    <p:extLst>
      <p:ext uri="{BB962C8B-B14F-4D97-AF65-F5344CB8AC3E}">
        <p14:creationId xmlns="" xmlns:p14="http://schemas.microsoft.com/office/powerpoint/2010/main" val="320841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Desta maneira, finaliza-se a Idade Moderna e inicia-se a Idade Contemporânea na qual verificam-se </a:t>
            </a:r>
            <a:r>
              <a:rPr lang="pt-BR" dirty="0" smtClean="0"/>
              <a:t>a introdução dos </a:t>
            </a:r>
            <a:r>
              <a:rPr lang="pt-BR" dirty="0"/>
              <a:t>princípios de igualdade e fraternidade no conceito de propriedade</a:t>
            </a:r>
            <a:r>
              <a:rPr lang="pt-BR" dirty="0" smtClean="0"/>
              <a:t>, a despeito deste </a:t>
            </a:r>
            <a:r>
              <a:rPr lang="pt-BR" dirty="0"/>
              <a:t>instituto </a:t>
            </a:r>
            <a:r>
              <a:rPr lang="pt-BR" dirty="0" smtClean="0"/>
              <a:t>ter um </a:t>
            </a:r>
            <a:r>
              <a:rPr lang="pt-BR" dirty="0"/>
              <a:t>caráter egoísta e </a:t>
            </a:r>
            <a:r>
              <a:rPr lang="pt-BR" dirty="0" smtClean="0"/>
              <a:t>individualista, </a:t>
            </a:r>
            <a:r>
              <a:rPr lang="pt-BR" dirty="0"/>
              <a:t>consagrados pela teoria </a:t>
            </a:r>
            <a:r>
              <a:rPr lang="pt-BR" dirty="0" smtClean="0"/>
              <a:t>econômica liberal</a:t>
            </a:r>
            <a:r>
              <a:rPr lang="pt-BR" dirty="0"/>
              <a:t>.</a:t>
            </a:r>
          </a:p>
          <a:p>
            <a:endParaRPr lang="pt-BR" dirty="0"/>
          </a:p>
        </p:txBody>
      </p:sp>
      <p:sp>
        <p:nvSpPr>
          <p:cNvPr id="3" name="Título 2"/>
          <p:cNvSpPr>
            <a:spLocks noGrp="1"/>
          </p:cNvSpPr>
          <p:nvPr>
            <p:ph type="title"/>
          </p:nvPr>
        </p:nvSpPr>
        <p:spPr/>
        <p:txBody>
          <a:bodyPr>
            <a:normAutofit/>
          </a:bodyPr>
          <a:lstStyle/>
          <a:p>
            <a:r>
              <a:rPr lang="pt-BR" sz="3600" b="1" dirty="0"/>
              <a:t>Histórico da propriedade</a:t>
            </a:r>
            <a:endParaRPr lang="pt-BR" sz="3600" dirty="0"/>
          </a:p>
        </p:txBody>
      </p:sp>
    </p:spTree>
    <p:extLst>
      <p:ext uri="{BB962C8B-B14F-4D97-AF65-F5344CB8AC3E}">
        <p14:creationId xmlns="" xmlns:p14="http://schemas.microsoft.com/office/powerpoint/2010/main" val="30427546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smtClean="0"/>
              <a:t>É umas das formas pelas quais o Estado, no uso de sua soberania interna, intervém na propriedade e nas atividades particulares.</a:t>
            </a:r>
          </a:p>
          <a:p>
            <a:r>
              <a:rPr lang="pt-BR" dirty="0" smtClean="0"/>
              <a:t>É toda imposição geral, gratuita, unilateral e de ordem pública condicionada do exercício de direitos ou de atividades particulares às exigências do bem estar social</a:t>
            </a:r>
            <a:endParaRPr lang="pt-BR" dirty="0"/>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b="1" dirty="0"/>
          </a:p>
        </p:txBody>
      </p:sp>
    </p:spTree>
    <p:extLst>
      <p:ext uri="{BB962C8B-B14F-4D97-AF65-F5344CB8AC3E}">
        <p14:creationId xmlns="" xmlns:p14="http://schemas.microsoft.com/office/powerpoint/2010/main" val="790359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As limitações administrativas divergem das restrições de vizinhança, pois estas últimas são decorrentes das leis civis para proteção da propriedade particular, no tocante à segurança, ao sossego e à saúde dos que a </a:t>
            </a:r>
            <a:r>
              <a:rPr lang="pt-BR" dirty="0" smtClean="0"/>
              <a:t>habitam.</a:t>
            </a:r>
          </a:p>
          <a:p>
            <a:r>
              <a:rPr lang="pt-BR" dirty="0" smtClean="0"/>
              <a:t>Diferentemente</a:t>
            </a:r>
            <a:r>
              <a:rPr lang="pt-BR" dirty="0"/>
              <a:t>, as limitações administrativas são aquelas decorrentes de normas de ordem pública, tendo em vista o já mencionado princípio da função social da propriedade.</a:t>
            </a:r>
          </a:p>
          <a:p>
            <a:endParaRPr lang="pt-BR" dirty="0"/>
          </a:p>
        </p:txBody>
      </p:sp>
      <p:sp>
        <p:nvSpPr>
          <p:cNvPr id="3" name="Título 2"/>
          <p:cNvSpPr>
            <a:spLocks noGrp="1"/>
          </p:cNvSpPr>
          <p:nvPr>
            <p:ph type="title"/>
          </p:nvPr>
        </p:nvSpPr>
        <p:spPr/>
        <p:txBody>
          <a:bodyPr>
            <a:normAutofit/>
          </a:bodyPr>
          <a:lstStyle/>
          <a:p>
            <a:r>
              <a:rPr lang="pt-BR" sz="3600" b="1" dirty="0" smtClean="0"/>
              <a:t>Limitações administrativas</a:t>
            </a:r>
            <a:endParaRPr lang="pt-BR" sz="3600" dirty="0"/>
          </a:p>
        </p:txBody>
      </p:sp>
    </p:spTree>
    <p:extLst>
      <p:ext uri="{BB962C8B-B14F-4D97-AF65-F5344CB8AC3E}">
        <p14:creationId xmlns="" xmlns:p14="http://schemas.microsoft.com/office/powerpoint/2010/main" val="17636824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normAutofit/>
          </a:bodyPr>
          <a:lstStyle/>
          <a:p>
            <a:r>
              <a:rPr lang="pt-BR" dirty="0" smtClean="0"/>
              <a:t>Também </a:t>
            </a:r>
            <a:r>
              <a:rPr lang="pt-BR" dirty="0"/>
              <a:t>não se pode confundir a </a:t>
            </a:r>
            <a:r>
              <a:rPr lang="pt-BR" i="1" dirty="0"/>
              <a:t>limitação administrativa</a:t>
            </a:r>
            <a:r>
              <a:rPr lang="pt-BR" dirty="0"/>
              <a:t> com </a:t>
            </a:r>
            <a:r>
              <a:rPr lang="pt-BR" i="1" dirty="0"/>
              <a:t>servidão administrativa</a:t>
            </a:r>
            <a:r>
              <a:rPr lang="pt-BR" dirty="0"/>
              <a:t>, visto que a primeira é uma restrição geral de interesse coletivo, não obrigando a Administração Pública a pagar indenização ao particular, enquanto que na servidão administrativa o Poder Público deverá indenizar à medida que forem causados prejuízos ao proprietário.</a:t>
            </a:r>
          </a:p>
          <a:p>
            <a:endParaRPr lang="pt-BR" dirty="0"/>
          </a:p>
        </p:txBody>
      </p:sp>
      <p:sp>
        <p:nvSpPr>
          <p:cNvPr id="3" name="Título 2"/>
          <p:cNvSpPr>
            <a:spLocks noGrp="1"/>
          </p:cNvSpPr>
          <p:nvPr>
            <p:ph type="title"/>
          </p:nvPr>
        </p:nvSpPr>
        <p:spPr/>
        <p:txBody>
          <a:bodyPr/>
          <a:lstStyle/>
          <a:p>
            <a:r>
              <a:rPr lang="pt-BR" sz="3200" b="1" dirty="0" smtClean="0"/>
              <a:t>Limitações administrativas</a:t>
            </a:r>
            <a:endParaRPr lang="pt-BR" sz="3200" dirty="0"/>
          </a:p>
        </p:txBody>
      </p:sp>
    </p:spTree>
    <p:extLst>
      <p:ext uri="{BB962C8B-B14F-4D97-AF65-F5344CB8AC3E}">
        <p14:creationId xmlns="" xmlns:p14="http://schemas.microsoft.com/office/powerpoint/2010/main" val="32503835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dirty="0"/>
              <a:t>O</a:t>
            </a:r>
            <a:r>
              <a:rPr lang="pt-BR" dirty="0" smtClean="0"/>
              <a:t> </a:t>
            </a:r>
            <a:r>
              <a:rPr lang="pt-BR" dirty="0"/>
              <a:t>fundamento da limitação administrativa é o </a:t>
            </a:r>
            <a:r>
              <a:rPr lang="pt-BR" b="1" u="sng" dirty="0"/>
              <a:t>poder de polícia</a:t>
            </a:r>
            <a:r>
              <a:rPr lang="pt-BR" dirty="0"/>
              <a:t>. </a:t>
            </a:r>
            <a:endParaRPr lang="pt-BR" dirty="0" smtClean="0"/>
          </a:p>
          <a:p>
            <a:r>
              <a:rPr lang="pt-BR" dirty="0" smtClean="0"/>
              <a:t>O </a:t>
            </a:r>
            <a:r>
              <a:rPr lang="pt-BR" dirty="0"/>
              <a:t>poder de polícia da Administração é a faculdade que esta tem de limitar e condicionar o uso e gozo de bens e direitos dos indivíduos em benefício da </a:t>
            </a:r>
            <a:r>
              <a:rPr lang="pt-BR" dirty="0" smtClean="0"/>
              <a:t>comunidade</a:t>
            </a:r>
            <a:r>
              <a:rPr lang="pt-BR" dirty="0"/>
              <a:t>. </a:t>
            </a:r>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dirty="0"/>
          </a:p>
        </p:txBody>
      </p:sp>
    </p:spTree>
    <p:extLst>
      <p:ext uri="{BB962C8B-B14F-4D97-AF65-F5344CB8AC3E}">
        <p14:creationId xmlns="" xmlns:p14="http://schemas.microsoft.com/office/powerpoint/2010/main" val="20992202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r>
              <a:rPr lang="pt-BR" b="1" u="sng" dirty="0" smtClean="0"/>
              <a:t>Construção:</a:t>
            </a:r>
          </a:p>
          <a:p>
            <a:r>
              <a:rPr lang="pt-BR" dirty="0" smtClean="0"/>
              <a:t>A construção abrange a superfície do solo, o subsolo e o espaço aéreo, em extensão, profundidade e altura, desde que permitido por normas administrativas.</a:t>
            </a:r>
          </a:p>
          <a:p>
            <a:r>
              <a:rPr lang="pt-BR" b="1" u="sng" dirty="0" smtClean="0"/>
              <a:t>Controle:</a:t>
            </a:r>
          </a:p>
          <a:p>
            <a:r>
              <a:rPr lang="pt-BR" dirty="0" smtClean="0"/>
              <a:t>O controle decorre do poder de polícia do Estado, no exercício de suas prerrogativas e compete ao Município (Código de Obras) – licença urbanística (Alvará)</a:t>
            </a:r>
            <a:endParaRPr lang="pt-BR" dirty="0"/>
          </a:p>
        </p:txBody>
      </p:sp>
      <p:sp>
        <p:nvSpPr>
          <p:cNvPr id="3" name="Título 2"/>
          <p:cNvSpPr>
            <a:spLocks noGrp="1"/>
          </p:cNvSpPr>
          <p:nvPr>
            <p:ph type="title"/>
          </p:nvPr>
        </p:nvSpPr>
        <p:spPr/>
        <p:txBody>
          <a:bodyPr>
            <a:normAutofit/>
          </a:bodyPr>
          <a:lstStyle/>
          <a:p>
            <a:r>
              <a:rPr lang="pt-BR" sz="3200" b="1" dirty="0" smtClean="0"/>
              <a:t>Limitações administrativas</a:t>
            </a:r>
            <a:endParaRPr lang="pt-BR" sz="3200" dirty="0"/>
          </a:p>
        </p:txBody>
      </p:sp>
    </p:spTree>
    <p:extLst>
      <p:ext uri="{BB962C8B-B14F-4D97-AF65-F5344CB8AC3E}">
        <p14:creationId xmlns="" xmlns:p14="http://schemas.microsoft.com/office/powerpoint/2010/main" val="17017873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2132856"/>
            <a:ext cx="8784976" cy="4465306"/>
          </a:xfrm>
          <a:solidFill>
            <a:schemeClr val="accent1">
              <a:lumMod val="60000"/>
              <a:lumOff val="40000"/>
            </a:schemeClr>
          </a:solidFill>
          <a:effectLst>
            <a:glow rad="101600">
              <a:schemeClr val="accent2">
                <a:satMod val="175000"/>
                <a:alpha val="40000"/>
              </a:schemeClr>
            </a:glow>
          </a:effectLst>
        </p:spPr>
        <p:txBody>
          <a:bodyPr>
            <a:normAutofit/>
          </a:bodyPr>
          <a:lstStyle/>
          <a:p>
            <a:pPr algn="ctr">
              <a:buNone/>
            </a:pPr>
            <a:r>
              <a:rPr lang="pt-BR" sz="5400" dirty="0" smtClean="0"/>
              <a:t>    Até a próxima aula !!!</a:t>
            </a:r>
            <a:endParaRPr lang="pt-BR" sz="5400" dirty="0"/>
          </a:p>
        </p:txBody>
      </p:sp>
    </p:spTree>
    <p:extLst>
      <p:ext uri="{BB962C8B-B14F-4D97-AF65-F5344CB8AC3E}">
        <p14:creationId xmlns="" xmlns:p14="http://schemas.microsoft.com/office/powerpoint/2010/main" val="325030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p:txBody>
          <a:bodyPr/>
          <a:lstStyle/>
          <a:p>
            <a:endParaRPr lang="pt-BR" dirty="0" smtClean="0"/>
          </a:p>
          <a:p>
            <a:r>
              <a:rPr lang="pt-BR" dirty="0" smtClean="0"/>
              <a:t>Art</a:t>
            </a:r>
            <a:r>
              <a:rPr lang="pt-BR" dirty="0"/>
              <a:t>. 17 da </a:t>
            </a:r>
            <a:r>
              <a:rPr lang="pt-BR" b="1" i="1" dirty="0"/>
              <a:t>Declaração dos Direitos do Homem e do </a:t>
            </a:r>
            <a:r>
              <a:rPr lang="pt-BR" b="1" i="1" dirty="0" smtClean="0"/>
              <a:t>Cidadão</a:t>
            </a:r>
            <a:r>
              <a:rPr lang="pt-BR" dirty="0"/>
              <a:t> </a:t>
            </a:r>
            <a:r>
              <a:rPr lang="pt-BR" dirty="0" smtClean="0"/>
              <a:t>(1789):</a:t>
            </a:r>
            <a:endParaRPr lang="pt-BR" dirty="0"/>
          </a:p>
          <a:p>
            <a:endParaRPr lang="pt-BR" dirty="0"/>
          </a:p>
          <a:p>
            <a:r>
              <a:rPr lang="pt-BR" dirty="0" smtClean="0"/>
              <a:t>“</a:t>
            </a:r>
            <a:r>
              <a:rPr lang="pt-BR" dirty="0"/>
              <a:t>Como a propriedade é um direito inviolável e sagrado, ninguém dela pode ser privado, a não ser quando </a:t>
            </a:r>
            <a:r>
              <a:rPr lang="pt-BR" dirty="0" smtClean="0"/>
              <a:t>a</a:t>
            </a:r>
            <a:r>
              <a:rPr lang="pt-BR" dirty="0" smtClean="0"/>
              <a:t> </a:t>
            </a:r>
            <a:r>
              <a:rPr lang="pt-BR" dirty="0"/>
              <a:t>necessidade pública legalmente comprovada o </a:t>
            </a:r>
            <a:r>
              <a:rPr lang="pt-BR" dirty="0" smtClean="0"/>
              <a:t>exigir, </a:t>
            </a:r>
            <a:r>
              <a:rPr lang="pt-BR" dirty="0"/>
              <a:t>evidentemente e sob condição de justa e prévia indenização</a:t>
            </a:r>
            <a:r>
              <a:rPr lang="pt-BR" dirty="0" smtClean="0"/>
              <a:t>”</a:t>
            </a:r>
            <a:endParaRPr lang="pt-BR" dirty="0"/>
          </a:p>
        </p:txBody>
      </p:sp>
      <p:sp>
        <p:nvSpPr>
          <p:cNvPr id="3" name="Título 2"/>
          <p:cNvSpPr>
            <a:spLocks noGrp="1"/>
          </p:cNvSpPr>
          <p:nvPr>
            <p:ph type="title"/>
          </p:nvPr>
        </p:nvSpPr>
        <p:spPr/>
        <p:txBody>
          <a:bodyPr>
            <a:normAutofit/>
          </a:bodyPr>
          <a:lstStyle/>
          <a:p>
            <a:r>
              <a:rPr lang="pt-BR" sz="2800" b="1" dirty="0"/>
              <a:t>Noções gerais sobre o direito </a:t>
            </a:r>
            <a:r>
              <a:rPr lang="pt-BR" sz="2800" b="1" dirty="0" smtClean="0"/>
              <a:t>de</a:t>
            </a:r>
            <a:br>
              <a:rPr lang="pt-BR" sz="2800" b="1" dirty="0" smtClean="0"/>
            </a:br>
            <a:r>
              <a:rPr lang="pt-BR" sz="2800" b="1" dirty="0" smtClean="0"/>
              <a:t>propriedade</a:t>
            </a:r>
            <a:endParaRPr lang="pt-BR" sz="2800" b="1" dirty="0"/>
          </a:p>
        </p:txBody>
      </p:sp>
    </p:spTree>
    <p:extLst>
      <p:ext uri="{BB962C8B-B14F-4D97-AF65-F5344CB8AC3E}">
        <p14:creationId xmlns="" xmlns:p14="http://schemas.microsoft.com/office/powerpoint/2010/main" val="126576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340768"/>
            <a:ext cx="8784976" cy="5257394"/>
          </a:xfrm>
        </p:spPr>
        <p:txBody>
          <a:bodyPr/>
          <a:lstStyle/>
          <a:p>
            <a:r>
              <a:rPr lang="pt-BR" dirty="0"/>
              <a:t>Note-se que esta concepção do direito de propriedade não é bem a que vigora nos dias de hoje; ou seja, difere do que determina a CF no art. 5</a:t>
            </a:r>
            <a:r>
              <a:rPr lang="pt-BR" u="sng" baseline="30000" dirty="0"/>
              <a:t>o</a:t>
            </a:r>
            <a:r>
              <a:rPr lang="pt-BR" dirty="0"/>
              <a:t>, XXII e </a:t>
            </a:r>
            <a:r>
              <a:rPr lang="pt-BR" dirty="0" smtClean="0"/>
              <a:t>XXIII (a propriedade deve atender à sua função social)</a:t>
            </a:r>
            <a:endParaRPr lang="pt-BR" dirty="0"/>
          </a:p>
          <a:p>
            <a:r>
              <a:rPr lang="pt-BR" dirty="0"/>
              <a:t>A Carta Magna dividiu, ainda, a função social da propriedade em </a:t>
            </a:r>
            <a:r>
              <a:rPr lang="pt-BR" i="1" dirty="0"/>
              <a:t>urbana</a:t>
            </a:r>
            <a:r>
              <a:rPr lang="pt-BR" dirty="0"/>
              <a:t> (art. 182, § 2</a:t>
            </a:r>
            <a:r>
              <a:rPr lang="pt-BR" u="sng" baseline="30000" dirty="0"/>
              <a:t>o</a:t>
            </a:r>
            <a:r>
              <a:rPr lang="pt-BR" dirty="0"/>
              <a:t>) e </a:t>
            </a:r>
            <a:r>
              <a:rPr lang="pt-BR" i="1" dirty="0"/>
              <a:t>rural</a:t>
            </a:r>
            <a:r>
              <a:rPr lang="pt-BR" dirty="0"/>
              <a:t> (</a:t>
            </a:r>
            <a:r>
              <a:rPr lang="pt-BR" dirty="0" err="1"/>
              <a:t>arts</a:t>
            </a:r>
            <a:r>
              <a:rPr lang="pt-BR" dirty="0"/>
              <a:t>. 184 e 186), dispondo de maneira diferente quanto às duas formas.</a:t>
            </a:r>
          </a:p>
          <a:p>
            <a:endParaRPr lang="pt-BR" dirty="0"/>
          </a:p>
        </p:txBody>
      </p:sp>
      <p:sp>
        <p:nvSpPr>
          <p:cNvPr id="3" name="Título 2"/>
          <p:cNvSpPr>
            <a:spLocks noGrp="1"/>
          </p:cNvSpPr>
          <p:nvPr>
            <p:ph type="title"/>
          </p:nvPr>
        </p:nvSpPr>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 xmlns:p14="http://schemas.microsoft.com/office/powerpoint/2010/main" val="1316386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412776"/>
            <a:ext cx="8784976" cy="5185386"/>
          </a:xfrm>
        </p:spPr>
        <p:txBody>
          <a:bodyPr/>
          <a:lstStyle/>
          <a:p>
            <a:r>
              <a:rPr lang="pt-BR" dirty="0"/>
              <a:t>Hoje, o direito de propriedade é visto como direito condicionado, pois está sujeito às restrições necessárias à adequação ao interesse público.</a:t>
            </a:r>
          </a:p>
          <a:p>
            <a:r>
              <a:rPr lang="pt-BR" dirty="0"/>
              <a:t>Deste modo, a visão moderna é a de que os direitos de propriedade são adquiridos pelo homem para que ele a utilize objetivando a função social.</a:t>
            </a:r>
          </a:p>
          <a:p>
            <a:endParaRPr lang="pt-BR" dirty="0"/>
          </a:p>
        </p:txBody>
      </p:sp>
      <p:sp>
        <p:nvSpPr>
          <p:cNvPr id="3" name="Título 2"/>
          <p:cNvSpPr>
            <a:spLocks noGrp="1"/>
          </p:cNvSpPr>
          <p:nvPr>
            <p:ph type="title"/>
          </p:nvPr>
        </p:nvSpPr>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 xmlns:p14="http://schemas.microsoft.com/office/powerpoint/2010/main" val="399669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half" idx="1"/>
          </p:nvPr>
        </p:nvSpPr>
        <p:spPr>
          <a:xfrm>
            <a:off x="179512" y="1628800"/>
            <a:ext cx="8784976" cy="4969362"/>
          </a:xfrm>
        </p:spPr>
        <p:txBody>
          <a:bodyPr>
            <a:normAutofit/>
          </a:bodyPr>
          <a:lstStyle/>
          <a:p>
            <a:r>
              <a:rPr lang="pt-BR" dirty="0"/>
              <a:t>Hoje, o direito de construir e a função social da propriedade contam com a proteção de mais um instrumento: o Estatuto da Cidade – ou seja, a Lei 10.257, de 10.7.2001 –, que regulamenta os </a:t>
            </a:r>
            <a:r>
              <a:rPr lang="pt-BR" dirty="0" err="1"/>
              <a:t>arts</a:t>
            </a:r>
            <a:r>
              <a:rPr lang="pt-BR" dirty="0"/>
              <a:t>. 182 e 183 da CF, estabelecendo diretrizes gerais para a política urbana. </a:t>
            </a:r>
          </a:p>
        </p:txBody>
      </p:sp>
      <p:sp>
        <p:nvSpPr>
          <p:cNvPr id="3" name="Título 2"/>
          <p:cNvSpPr>
            <a:spLocks noGrp="1"/>
          </p:cNvSpPr>
          <p:nvPr>
            <p:ph type="title"/>
          </p:nvPr>
        </p:nvSpPr>
        <p:spPr>
          <a:xfrm>
            <a:off x="179512" y="119906"/>
            <a:ext cx="8775396" cy="1364878"/>
          </a:xfrm>
        </p:spPr>
        <p:txBody>
          <a:bodyPr>
            <a:normAutofit fontScale="90000"/>
          </a:bodyPr>
          <a:lstStyle/>
          <a:p>
            <a:r>
              <a:rPr lang="pt-BR" b="1" dirty="0"/>
              <a:t>Noções gerais sobre o direito de</a:t>
            </a:r>
            <a:br>
              <a:rPr lang="pt-BR" b="1" dirty="0"/>
            </a:br>
            <a:r>
              <a:rPr lang="pt-BR" b="1" dirty="0"/>
              <a:t>propriedade</a:t>
            </a:r>
            <a:endParaRPr lang="pt-BR" dirty="0"/>
          </a:p>
        </p:txBody>
      </p:sp>
    </p:spTree>
    <p:extLst>
      <p:ext uri="{BB962C8B-B14F-4D97-AF65-F5344CB8AC3E}">
        <p14:creationId xmlns="" xmlns:p14="http://schemas.microsoft.com/office/powerpoint/2010/main" val="1086109752"/>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3332</Words>
  <Application>Microsoft Office PowerPoint</Application>
  <PresentationFormat>Apresentação na tela (4:3)</PresentationFormat>
  <Paragraphs>173</Paragraphs>
  <Slides>55</Slides>
  <Notes>0</Notes>
  <HiddenSlides>0</HiddenSlides>
  <MMClips>0</MMClips>
  <ScaleCrop>false</ScaleCrop>
  <HeadingPairs>
    <vt:vector size="4" baseType="variant">
      <vt:variant>
        <vt:lpstr>Tema</vt:lpstr>
      </vt:variant>
      <vt:variant>
        <vt:i4>1</vt:i4>
      </vt:variant>
      <vt:variant>
        <vt:lpstr>Títulos de slides</vt:lpstr>
      </vt:variant>
      <vt:variant>
        <vt:i4>55</vt:i4>
      </vt:variant>
    </vt:vector>
  </HeadingPairs>
  <TitlesOfParts>
    <vt:vector size="56" baseType="lpstr">
      <vt:lpstr>Tema do Office</vt:lpstr>
      <vt:lpstr>Intervenção do Estado na Propriedade</vt:lpstr>
      <vt:lpstr>Histórico da propriedade</vt:lpstr>
      <vt:lpstr>Histórico da propriedade</vt:lpstr>
      <vt:lpstr>Histórico da propriedade</vt:lpstr>
      <vt:lpstr>Histórico da propriedade</vt:lpstr>
      <vt:lpstr>Noções gerais sobre o direito de propriedade</vt:lpstr>
      <vt:lpstr>Noções gerais sobre o direito de propriedade</vt:lpstr>
      <vt:lpstr>Noções gerais sobre o direito de propriedade</vt:lpstr>
      <vt:lpstr>Noções gerais sobre o direito de propriedade</vt:lpstr>
      <vt:lpstr>Noções gerais sobre o direito  de propriedade</vt:lpstr>
      <vt:lpstr>Noções gerais sobre o direito  de propriedade</vt:lpstr>
      <vt:lpstr>Limitações ao direito de  propriedade</vt:lpstr>
      <vt:lpstr>Limitações ao direito de  propriedade</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Desapropriação</vt:lpstr>
      <vt:lpstr>Servidões administrativas</vt:lpstr>
      <vt:lpstr>Servidões administrativas</vt:lpstr>
      <vt:lpstr>Servidões administrativas</vt:lpstr>
      <vt:lpstr>Servidões administrativas</vt:lpstr>
      <vt:lpstr>Servidões administrativas</vt:lpstr>
      <vt:lpstr>Servidões administrativas</vt:lpstr>
      <vt:lpstr>Servidões administrativas</vt:lpstr>
      <vt:lpstr>Tombamento</vt:lpstr>
      <vt:lpstr>Tombamento</vt:lpstr>
      <vt:lpstr>Tombamento</vt:lpstr>
      <vt:lpstr>Tombamento</vt:lpstr>
      <vt:lpstr>Tombamento</vt:lpstr>
      <vt:lpstr>Tombamento</vt:lpstr>
      <vt:lpstr>Tombamento</vt:lpstr>
      <vt:lpstr>Limitação ao direito  de construir</vt:lpstr>
      <vt:lpstr>Limitação ao direito  de construir</vt:lpstr>
      <vt:lpstr>Limitação ao direito  de construir</vt:lpstr>
      <vt:lpstr>Limitação ao direito  de construir</vt:lpstr>
      <vt:lpstr>Slide 49</vt:lpstr>
      <vt:lpstr>Limitações administrativas</vt:lpstr>
      <vt:lpstr>Limitações administrativas</vt:lpstr>
      <vt:lpstr>Limitações administrativas</vt:lpstr>
      <vt:lpstr>Limitações administrativas</vt:lpstr>
      <vt:lpstr>Limitações administrativas</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Marcia Walquiria Batista dos Santos</dc:creator>
  <cp:lastModifiedBy>docente</cp:lastModifiedBy>
  <cp:revision>20</cp:revision>
  <dcterms:created xsi:type="dcterms:W3CDTF">2017-08-07T14:10:04Z</dcterms:created>
  <dcterms:modified xsi:type="dcterms:W3CDTF">2017-08-24T21:51:14Z</dcterms:modified>
</cp:coreProperties>
</file>