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Lst>
  <p:sldIdLst>
    <p:sldId id="256" r:id="rId5"/>
    <p:sldId id="287" r:id="rId6"/>
    <p:sldId id="289" r:id="rId7"/>
    <p:sldId id="295" r:id="rId8"/>
    <p:sldId id="296" r:id="rId9"/>
    <p:sldId id="297" r:id="rId10"/>
    <p:sldId id="288" r:id="rId11"/>
    <p:sldId id="302" r:id="rId12"/>
    <p:sldId id="298" r:id="rId13"/>
    <p:sldId id="299" r:id="rId14"/>
    <p:sldId id="279" r:id="rId15"/>
    <p:sldId id="304" r:id="rId16"/>
    <p:sldId id="303" r:id="rId17"/>
    <p:sldId id="305" r:id="rId18"/>
    <p:sldId id="306" r:id="rId19"/>
    <p:sldId id="307" r:id="rId20"/>
    <p:sldId id="308" r:id="rId21"/>
    <p:sldId id="309" r:id="rId22"/>
    <p:sldId id="310" r:id="rId23"/>
    <p:sldId id="311" r:id="rId24"/>
    <p:sldId id="318" r:id="rId25"/>
    <p:sldId id="312" r:id="rId26"/>
    <p:sldId id="317" r:id="rId27"/>
    <p:sldId id="313" r:id="rId28"/>
    <p:sldId id="315" r:id="rId29"/>
    <p:sldId id="316" r:id="rId30"/>
    <p:sldId id="314" r:id="rId31"/>
    <p:sldId id="281" r:id="rId32"/>
    <p:sldId id="292" r:id="rId33"/>
    <p:sldId id="258" r:id="rId34"/>
    <p:sldId id="293" r:id="rId35"/>
    <p:sldId id="260" r:id="rId36"/>
    <p:sldId id="257" r:id="rId37"/>
    <p:sldId id="259" r:id="rId38"/>
    <p:sldId id="319" r:id="rId39"/>
    <p:sldId id="301" r:id="rId40"/>
    <p:sldId id="291" r:id="rId41"/>
    <p:sldId id="261" r:id="rId42"/>
    <p:sldId id="262" r:id="rId43"/>
    <p:sldId id="263" r:id="rId44"/>
    <p:sldId id="264" r:id="rId45"/>
    <p:sldId id="265" r:id="rId46"/>
    <p:sldId id="266" r:id="rId47"/>
    <p:sldId id="267" r:id="rId48"/>
    <p:sldId id="294" r:id="rId49"/>
    <p:sldId id="300" r:id="rId50"/>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816DAB-4105-3B4F-B555-10EEC3B22DA7}" v="38" dt="2023-08-30T14:21:57.374"/>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Ênfas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586"/>
  </p:normalViewPr>
  <p:slideViewPr>
    <p:cSldViewPr snapToGrid="0" snapToObjects="1">
      <p:cViewPr varScale="1">
        <p:scale>
          <a:sx n="107" d="100"/>
          <a:sy n="107" d="100"/>
        </p:scale>
        <p:origin x="73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F28B-45E3-4585-87E3-73838692A70B}"/>
              </a:ext>
            </a:extLst>
          </p:cNvPr>
          <p:cNvSpPr>
            <a:spLocks noGrp="1"/>
          </p:cNvSpPr>
          <p:nvPr>
            <p:ph type="ctrTitle"/>
          </p:nvPr>
        </p:nvSpPr>
        <p:spPr>
          <a:xfrm>
            <a:off x="457200" y="668049"/>
            <a:ext cx="7626795" cy="2841914"/>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F755B0-E17A-4B52-A99D-C35BB18BB2D0}"/>
              </a:ext>
            </a:extLst>
          </p:cNvPr>
          <p:cNvSpPr>
            <a:spLocks noGrp="1"/>
          </p:cNvSpPr>
          <p:nvPr>
            <p:ph type="subTitle" idx="1"/>
          </p:nvPr>
        </p:nvSpPr>
        <p:spPr>
          <a:xfrm>
            <a:off x="457200" y="3602038"/>
            <a:ext cx="7626795" cy="250172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8390C28-805B-4DA6-A10E-651C0FD01716}"/>
              </a:ext>
            </a:extLst>
          </p:cNvPr>
          <p:cNvSpPr>
            <a:spLocks noGrp="1"/>
          </p:cNvSpPr>
          <p:nvPr>
            <p:ph type="dt" sz="half" idx="10"/>
          </p:nvPr>
        </p:nvSpPr>
        <p:spPr/>
        <p:txBody>
          <a:bodyPr/>
          <a:lstStyle/>
          <a:p>
            <a:fld id="{D208048B-57AF-4F53-BC84-8E0A1033FBEC}" type="datetimeFigureOut">
              <a:rPr lang="en-US" smtClean="0"/>
              <a:t>8/30/23</a:t>
            </a:fld>
            <a:endParaRPr lang="en-US"/>
          </a:p>
        </p:txBody>
      </p:sp>
      <p:sp>
        <p:nvSpPr>
          <p:cNvPr id="5" name="Footer Placeholder 4">
            <a:extLst>
              <a:ext uri="{FF2B5EF4-FFF2-40B4-BE49-F238E27FC236}">
                <a16:creationId xmlns:a16="http://schemas.microsoft.com/office/drawing/2014/main" id="{0D5EBBA9-C52F-4628-AE0D-DCD1772F9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BAC57-F8E1-4B54-A111-CB53B32031AB}"/>
              </a:ext>
            </a:extLst>
          </p:cNvPr>
          <p:cNvSpPr>
            <a:spLocks noGrp="1"/>
          </p:cNvSpPr>
          <p:nvPr>
            <p:ph type="sldNum" sz="quarter" idx="12"/>
          </p:nvPr>
        </p:nvSpPr>
        <p:spPr/>
        <p:txBody>
          <a:bodyPr/>
          <a:lstStyle/>
          <a:p>
            <a:fld id="{BD8A8A1B-4E1E-43EF-8A39-7D4A3879B941}" type="slidenum">
              <a:rPr lang="en-US" smtClean="0"/>
              <a:t>‹nº›</a:t>
            </a:fld>
            <a:endParaRPr lang="en-US"/>
          </a:p>
        </p:txBody>
      </p:sp>
    </p:spTree>
    <p:extLst>
      <p:ext uri="{BB962C8B-B14F-4D97-AF65-F5344CB8AC3E}">
        <p14:creationId xmlns:p14="http://schemas.microsoft.com/office/powerpoint/2010/main" val="1731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A5B40-C529-41A6-8D06-07AF9430A8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B5A354-E2A8-4A91-9D7A-36D9E0915C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D3944-2E3D-42BC-B83D-7630699D48C5}"/>
              </a:ext>
            </a:extLst>
          </p:cNvPr>
          <p:cNvSpPr>
            <a:spLocks noGrp="1"/>
          </p:cNvSpPr>
          <p:nvPr>
            <p:ph type="dt" sz="half" idx="10"/>
          </p:nvPr>
        </p:nvSpPr>
        <p:spPr/>
        <p:txBody>
          <a:bodyPr/>
          <a:lstStyle/>
          <a:p>
            <a:fld id="{D208048B-57AF-4F53-BC84-8E0A1033FBEC}" type="datetimeFigureOut">
              <a:rPr lang="en-US" smtClean="0"/>
              <a:t>8/30/23</a:t>
            </a:fld>
            <a:endParaRPr lang="en-US"/>
          </a:p>
        </p:txBody>
      </p:sp>
      <p:sp>
        <p:nvSpPr>
          <p:cNvPr id="5" name="Footer Placeholder 4">
            <a:extLst>
              <a:ext uri="{FF2B5EF4-FFF2-40B4-BE49-F238E27FC236}">
                <a16:creationId xmlns:a16="http://schemas.microsoft.com/office/drawing/2014/main" id="{F2FC57FA-204E-4A7A-BAE2-DF17BB0FFB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BDA36D-49FF-495A-8E25-4CCC98E39032}"/>
              </a:ext>
            </a:extLst>
          </p:cNvPr>
          <p:cNvSpPr>
            <a:spLocks noGrp="1"/>
          </p:cNvSpPr>
          <p:nvPr>
            <p:ph type="sldNum" sz="quarter" idx="12"/>
          </p:nvPr>
        </p:nvSpPr>
        <p:spPr/>
        <p:txBody>
          <a:bodyPr/>
          <a:lstStyle/>
          <a:p>
            <a:fld id="{BD8A8A1B-4E1E-43EF-8A39-7D4A3879B941}" type="slidenum">
              <a:rPr lang="en-US" smtClean="0"/>
              <a:t>‹nº›</a:t>
            </a:fld>
            <a:endParaRPr lang="en-US"/>
          </a:p>
        </p:txBody>
      </p:sp>
    </p:spTree>
    <p:extLst>
      <p:ext uri="{BB962C8B-B14F-4D97-AF65-F5344CB8AC3E}">
        <p14:creationId xmlns:p14="http://schemas.microsoft.com/office/powerpoint/2010/main" val="184006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44ECD05-4E94-4A60-8FDA-700BF100B0BA}"/>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8" name="Color Fill">
            <a:extLst>
              <a:ext uri="{FF2B5EF4-FFF2-40B4-BE49-F238E27FC236}">
                <a16:creationId xmlns:a16="http://schemas.microsoft.com/office/drawing/2014/main" id="{8BCB0EB2-4067-418C-9465-9D4C71240E0B}"/>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8" name="Group 7">
            <a:extLst>
              <a:ext uri="{FF2B5EF4-FFF2-40B4-BE49-F238E27FC236}">
                <a16:creationId xmlns:a16="http://schemas.microsoft.com/office/drawing/2014/main" id="{04E37999-41E7-446D-8C53-B904C3CE87A5}"/>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9" name="Oval 8">
              <a:extLst>
                <a:ext uri="{FF2B5EF4-FFF2-40B4-BE49-F238E27FC236}">
                  <a16:creationId xmlns:a16="http://schemas.microsoft.com/office/drawing/2014/main" id="{438A90E8-87F8-4150-B5EB-E19C8A01AFB9}"/>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Graphic 9">
              <a:extLst>
                <a:ext uri="{FF2B5EF4-FFF2-40B4-BE49-F238E27FC236}">
                  <a16:creationId xmlns:a16="http://schemas.microsoft.com/office/drawing/2014/main" id="{724DCA1C-A8E8-4F90-8FAE-85B1426C108A}"/>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1" name="Freeform: Shape 10">
              <a:extLst>
                <a:ext uri="{FF2B5EF4-FFF2-40B4-BE49-F238E27FC236}">
                  <a16:creationId xmlns:a16="http://schemas.microsoft.com/office/drawing/2014/main" id="{158D6291-6756-44E3-9FCE-0B2ECA5EE664}"/>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2" name="Freeform: Shape 11">
              <a:extLst>
                <a:ext uri="{FF2B5EF4-FFF2-40B4-BE49-F238E27FC236}">
                  <a16:creationId xmlns:a16="http://schemas.microsoft.com/office/drawing/2014/main" id="{C37CA96E-9DD9-4172-B63B-50DF43B576DA}"/>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3" name="Graphic 9">
              <a:extLst>
                <a:ext uri="{FF2B5EF4-FFF2-40B4-BE49-F238E27FC236}">
                  <a16:creationId xmlns:a16="http://schemas.microsoft.com/office/drawing/2014/main" id="{B335AFFE-BF3D-491C-8255-692B9DAC6775}"/>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 name="Graphic 9">
              <a:extLst>
                <a:ext uri="{FF2B5EF4-FFF2-40B4-BE49-F238E27FC236}">
                  <a16:creationId xmlns:a16="http://schemas.microsoft.com/office/drawing/2014/main" id="{AA052AAF-7A7C-4EDB-AE2C-FCA3A756C4E5}"/>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0" name="Texture">
            <a:extLst>
              <a:ext uri="{FF2B5EF4-FFF2-40B4-BE49-F238E27FC236}">
                <a16:creationId xmlns:a16="http://schemas.microsoft.com/office/drawing/2014/main" id="{31F99E9D-6528-47AC-B178-7032D0E17DF8}"/>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Vertical Title 1">
            <a:extLst>
              <a:ext uri="{FF2B5EF4-FFF2-40B4-BE49-F238E27FC236}">
                <a16:creationId xmlns:a16="http://schemas.microsoft.com/office/drawing/2014/main" id="{834DD302-622D-4E42-BD6F-FAAA98B3728C}"/>
              </a:ext>
            </a:extLst>
          </p:cNvPr>
          <p:cNvSpPr>
            <a:spLocks noGrp="1"/>
          </p:cNvSpPr>
          <p:nvPr>
            <p:ph type="title" orient="vert"/>
          </p:nvPr>
        </p:nvSpPr>
        <p:spPr>
          <a:xfrm>
            <a:off x="7306311" y="668049"/>
            <a:ext cx="2628900" cy="550891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C70D9F5-C907-405F-BE11-571C61745EC6}"/>
              </a:ext>
            </a:extLst>
          </p:cNvPr>
          <p:cNvSpPr>
            <a:spLocks noGrp="1"/>
          </p:cNvSpPr>
          <p:nvPr>
            <p:ph type="body" orient="vert" idx="1"/>
          </p:nvPr>
        </p:nvSpPr>
        <p:spPr>
          <a:xfrm>
            <a:off x="457200" y="668049"/>
            <a:ext cx="6689098" cy="55089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DCFD860-3FBD-4FE7-A9FD-1D4A4D10AABF}"/>
              </a:ext>
            </a:extLst>
          </p:cNvPr>
          <p:cNvSpPr>
            <a:spLocks noGrp="1"/>
          </p:cNvSpPr>
          <p:nvPr>
            <p:ph type="dt" sz="half" idx="10"/>
          </p:nvPr>
        </p:nvSpPr>
        <p:spPr/>
        <p:txBody>
          <a:bodyPr/>
          <a:lstStyle/>
          <a:p>
            <a:fld id="{D208048B-57AF-4F53-BC84-8E0A1033FBEC}" type="datetimeFigureOut">
              <a:rPr lang="en-US" smtClean="0"/>
              <a:t>8/30/23</a:t>
            </a:fld>
            <a:endParaRPr lang="en-US"/>
          </a:p>
        </p:txBody>
      </p:sp>
      <p:sp>
        <p:nvSpPr>
          <p:cNvPr id="5" name="Footer Placeholder 4">
            <a:extLst>
              <a:ext uri="{FF2B5EF4-FFF2-40B4-BE49-F238E27FC236}">
                <a16:creationId xmlns:a16="http://schemas.microsoft.com/office/drawing/2014/main" id="{560A367B-81B3-4BD3-9C95-18EC0710A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7D8E54-346D-4D66-BF99-96DA43F80DF8}"/>
              </a:ext>
            </a:extLst>
          </p:cNvPr>
          <p:cNvSpPr>
            <a:spLocks noGrp="1"/>
          </p:cNvSpPr>
          <p:nvPr>
            <p:ph type="sldNum" sz="quarter" idx="12"/>
          </p:nvPr>
        </p:nvSpPr>
        <p:spPr/>
        <p:txBody>
          <a:bodyPr/>
          <a:lstStyle/>
          <a:p>
            <a:fld id="{BD8A8A1B-4E1E-43EF-8A39-7D4A3879B941}" type="slidenum">
              <a:rPr lang="en-US" smtClean="0"/>
              <a:t>‹nº›</a:t>
            </a:fld>
            <a:endParaRPr lang="en-US"/>
          </a:p>
        </p:txBody>
      </p:sp>
    </p:spTree>
    <p:extLst>
      <p:ext uri="{BB962C8B-B14F-4D97-AF65-F5344CB8AC3E}">
        <p14:creationId xmlns:p14="http://schemas.microsoft.com/office/powerpoint/2010/main" val="3290791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A2C84-1247-4534-81D1-136C3E1EBB0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048D490-CEA6-4844-A537-F749658D37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1DAEFC9-887F-4E73-9938-6032D52864AA}"/>
              </a:ext>
            </a:extLst>
          </p:cNvPr>
          <p:cNvSpPr>
            <a:spLocks noGrp="1"/>
          </p:cNvSpPr>
          <p:nvPr>
            <p:ph type="dt" sz="half" idx="10"/>
          </p:nvPr>
        </p:nvSpPr>
        <p:spPr/>
        <p:txBody>
          <a:bodyPr/>
          <a:lstStyle/>
          <a:p>
            <a:fld id="{D208048B-57AF-4F53-BC84-8E0A1033FBEC}" type="datetimeFigureOut">
              <a:rPr lang="en-US" smtClean="0"/>
              <a:t>8/30/23</a:t>
            </a:fld>
            <a:endParaRPr lang="en-US"/>
          </a:p>
        </p:txBody>
      </p:sp>
      <p:sp>
        <p:nvSpPr>
          <p:cNvPr id="5" name="Footer Placeholder 4">
            <a:extLst>
              <a:ext uri="{FF2B5EF4-FFF2-40B4-BE49-F238E27FC236}">
                <a16:creationId xmlns:a16="http://schemas.microsoft.com/office/drawing/2014/main" id="{ABFCF0CF-134A-404E-A177-9FAAA039F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1B0DC-2D2C-408B-A577-904A2385C0AA}"/>
              </a:ext>
            </a:extLst>
          </p:cNvPr>
          <p:cNvSpPr>
            <a:spLocks noGrp="1"/>
          </p:cNvSpPr>
          <p:nvPr>
            <p:ph type="sldNum" sz="quarter" idx="12"/>
          </p:nvPr>
        </p:nvSpPr>
        <p:spPr/>
        <p:txBody>
          <a:bodyPr/>
          <a:lstStyle/>
          <a:p>
            <a:fld id="{BD8A8A1B-4E1E-43EF-8A39-7D4A3879B941}" type="slidenum">
              <a:rPr lang="en-US" smtClean="0"/>
              <a:t>‹nº›</a:t>
            </a:fld>
            <a:endParaRPr lang="en-US"/>
          </a:p>
        </p:txBody>
      </p:sp>
    </p:spTree>
    <p:extLst>
      <p:ext uri="{BB962C8B-B14F-4D97-AF65-F5344CB8AC3E}">
        <p14:creationId xmlns:p14="http://schemas.microsoft.com/office/powerpoint/2010/main" val="1415695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55431-EF88-4771-9699-27EF70A55112}"/>
              </a:ext>
            </a:extLst>
          </p:cNvPr>
          <p:cNvSpPr>
            <a:spLocks noGrp="1"/>
          </p:cNvSpPr>
          <p:nvPr>
            <p:ph type="title"/>
          </p:nvPr>
        </p:nvSpPr>
        <p:spPr>
          <a:xfrm>
            <a:off x="457200" y="668050"/>
            <a:ext cx="7673389" cy="3816588"/>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DAF57C3-A928-4093-B3FC-ECC2194AE9E9}"/>
              </a:ext>
            </a:extLst>
          </p:cNvPr>
          <p:cNvSpPr>
            <a:spLocks noGrp="1"/>
          </p:cNvSpPr>
          <p:nvPr>
            <p:ph type="body" idx="1"/>
          </p:nvPr>
        </p:nvSpPr>
        <p:spPr>
          <a:xfrm>
            <a:off x="457200" y="4589463"/>
            <a:ext cx="767338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BFD625-A893-46D3-A518-9E969CB4FE54}"/>
              </a:ext>
            </a:extLst>
          </p:cNvPr>
          <p:cNvSpPr>
            <a:spLocks noGrp="1"/>
          </p:cNvSpPr>
          <p:nvPr>
            <p:ph type="dt" sz="half" idx="10"/>
          </p:nvPr>
        </p:nvSpPr>
        <p:spPr/>
        <p:txBody>
          <a:bodyPr/>
          <a:lstStyle/>
          <a:p>
            <a:fld id="{D208048B-57AF-4F53-BC84-8E0A1033FBEC}" type="datetimeFigureOut">
              <a:rPr lang="en-US" smtClean="0"/>
              <a:t>8/30/23</a:t>
            </a:fld>
            <a:endParaRPr lang="en-US"/>
          </a:p>
        </p:txBody>
      </p:sp>
      <p:sp>
        <p:nvSpPr>
          <p:cNvPr id="5" name="Footer Placeholder 4">
            <a:extLst>
              <a:ext uri="{FF2B5EF4-FFF2-40B4-BE49-F238E27FC236}">
                <a16:creationId xmlns:a16="http://schemas.microsoft.com/office/drawing/2014/main" id="{FFCAD37A-B380-4B65-9FB9-3FB91412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E773B6-CD13-4451-9BF3-C4102BA5E899}"/>
              </a:ext>
            </a:extLst>
          </p:cNvPr>
          <p:cNvSpPr>
            <a:spLocks noGrp="1"/>
          </p:cNvSpPr>
          <p:nvPr>
            <p:ph type="sldNum" sz="quarter" idx="12"/>
          </p:nvPr>
        </p:nvSpPr>
        <p:spPr/>
        <p:txBody>
          <a:bodyPr/>
          <a:lstStyle/>
          <a:p>
            <a:fld id="{BD8A8A1B-4E1E-43EF-8A39-7D4A3879B941}" type="slidenum">
              <a:rPr lang="en-US" smtClean="0"/>
              <a:t>‹nº›</a:t>
            </a:fld>
            <a:endParaRPr lang="en-US"/>
          </a:p>
        </p:txBody>
      </p:sp>
    </p:spTree>
    <p:extLst>
      <p:ext uri="{BB962C8B-B14F-4D97-AF65-F5344CB8AC3E}">
        <p14:creationId xmlns:p14="http://schemas.microsoft.com/office/powerpoint/2010/main" val="1509942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1FBD0A-9F7B-4EBB-9982-B55F5F9806C4}"/>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88CFF0B8-0BA9-4DD9-B7B2-0655DC8419A8}"/>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C77B910E-9B87-4291-987B-6883212CBAEC}"/>
              </a:ext>
              <a:ext uri="{C183D7F6-B498-43B3-948B-1728B52AA6E4}">
                <adec:decorative xmlns:adec="http://schemas.microsoft.com/office/drawing/2017/decorative" val="1"/>
              </a:ext>
            </a:extLst>
          </p:cNvPr>
          <p:cNvGrpSpPr/>
          <p:nvPr/>
        </p:nvGrpSpPr>
        <p:grpSpPr>
          <a:xfrm>
            <a:off x="11151383" y="2767655"/>
            <a:ext cx="1040617" cy="2833045"/>
            <a:chOff x="11151383" y="2767655"/>
            <a:chExt cx="1040617" cy="2833045"/>
          </a:xfrm>
        </p:grpSpPr>
        <p:sp>
          <p:nvSpPr>
            <p:cNvPr id="15" name="Oval 14">
              <a:extLst>
                <a:ext uri="{FF2B5EF4-FFF2-40B4-BE49-F238E27FC236}">
                  <a16:creationId xmlns:a16="http://schemas.microsoft.com/office/drawing/2014/main" id="{05596CF7-55B3-409D-A36C-F5BE9D625628}"/>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Freeform: Shape 16">
              <a:extLst>
                <a:ext uri="{FF2B5EF4-FFF2-40B4-BE49-F238E27FC236}">
                  <a16:creationId xmlns:a16="http://schemas.microsoft.com/office/drawing/2014/main" id="{92245D23-45D8-474C-8A38-633E99962676}"/>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918A8D14-28CA-4095-B2FA-E48B3150AD1B}"/>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grpSp>
      <p:sp>
        <p:nvSpPr>
          <p:cNvPr id="13" name="Texture">
            <a:extLst>
              <a:ext uri="{FF2B5EF4-FFF2-40B4-BE49-F238E27FC236}">
                <a16:creationId xmlns:a16="http://schemas.microsoft.com/office/drawing/2014/main" id="{1D1F176A-19F1-4537-800D-210F29EC1AC2}"/>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D0A04C26-6125-4D95-9FC0-50DEB9419E63}"/>
              </a:ext>
            </a:extLst>
          </p:cNvPr>
          <p:cNvSpPr>
            <a:spLocks noGrp="1"/>
          </p:cNvSpPr>
          <p:nvPr>
            <p:ph type="title"/>
          </p:nvPr>
        </p:nvSpPr>
        <p:spPr>
          <a:xfrm>
            <a:off x="457200" y="668049"/>
            <a:ext cx="10451534" cy="159174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35401A-13E5-4CED-864F-06D6EECCBCAA}"/>
              </a:ext>
            </a:extLst>
          </p:cNvPr>
          <p:cNvSpPr>
            <a:spLocks noGrp="1"/>
          </p:cNvSpPr>
          <p:nvPr>
            <p:ph sz="half" idx="1"/>
          </p:nvPr>
        </p:nvSpPr>
        <p:spPr>
          <a:xfrm>
            <a:off x="457200" y="2341329"/>
            <a:ext cx="5562600" cy="3835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C513523-8F78-4766-91D7-03E329B6833A}"/>
              </a:ext>
            </a:extLst>
          </p:cNvPr>
          <p:cNvSpPr>
            <a:spLocks noGrp="1"/>
          </p:cNvSpPr>
          <p:nvPr>
            <p:ph sz="half" idx="2"/>
          </p:nvPr>
        </p:nvSpPr>
        <p:spPr>
          <a:xfrm>
            <a:off x="6172200" y="2341329"/>
            <a:ext cx="4736534" cy="3835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E5B757F-BAD2-4343-BD57-FC02D0BE19EC}"/>
              </a:ext>
            </a:extLst>
          </p:cNvPr>
          <p:cNvSpPr>
            <a:spLocks noGrp="1"/>
          </p:cNvSpPr>
          <p:nvPr>
            <p:ph type="dt" sz="half" idx="10"/>
          </p:nvPr>
        </p:nvSpPr>
        <p:spPr/>
        <p:txBody>
          <a:bodyPr/>
          <a:lstStyle/>
          <a:p>
            <a:fld id="{D208048B-57AF-4F53-BC84-8E0A1033FBEC}" type="datetimeFigureOut">
              <a:rPr lang="en-US" smtClean="0"/>
              <a:t>8/30/23</a:t>
            </a:fld>
            <a:endParaRPr lang="en-US"/>
          </a:p>
        </p:txBody>
      </p:sp>
      <p:sp>
        <p:nvSpPr>
          <p:cNvPr id="6" name="Footer Placeholder 5">
            <a:extLst>
              <a:ext uri="{FF2B5EF4-FFF2-40B4-BE49-F238E27FC236}">
                <a16:creationId xmlns:a16="http://schemas.microsoft.com/office/drawing/2014/main" id="{5A30EF3C-A61E-4F43-9C8F-BC9A6455C6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19D947-1DC8-4CE9-A031-6EEB776BD0BF}"/>
              </a:ext>
            </a:extLst>
          </p:cNvPr>
          <p:cNvSpPr>
            <a:spLocks noGrp="1"/>
          </p:cNvSpPr>
          <p:nvPr>
            <p:ph type="sldNum" sz="quarter" idx="12"/>
          </p:nvPr>
        </p:nvSpPr>
        <p:spPr/>
        <p:txBody>
          <a:bodyPr/>
          <a:lstStyle/>
          <a:p>
            <a:fld id="{BD8A8A1B-4E1E-43EF-8A39-7D4A3879B941}" type="slidenum">
              <a:rPr lang="en-US" smtClean="0"/>
              <a:t>‹nº›</a:t>
            </a:fld>
            <a:endParaRPr lang="en-US"/>
          </a:p>
        </p:txBody>
      </p:sp>
    </p:spTree>
    <p:extLst>
      <p:ext uri="{BB962C8B-B14F-4D97-AF65-F5344CB8AC3E}">
        <p14:creationId xmlns:p14="http://schemas.microsoft.com/office/powerpoint/2010/main" val="677680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5BFA9BB-A51E-4D09-8602-5AD9010463BA}"/>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3" name="Color Fill">
            <a:extLst>
              <a:ext uri="{FF2B5EF4-FFF2-40B4-BE49-F238E27FC236}">
                <a16:creationId xmlns:a16="http://schemas.microsoft.com/office/drawing/2014/main" id="{A60257A1-779B-4048-BC0D-1EA579B5B1C5}"/>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6" name="Group 15">
            <a:extLst>
              <a:ext uri="{FF2B5EF4-FFF2-40B4-BE49-F238E27FC236}">
                <a16:creationId xmlns:a16="http://schemas.microsoft.com/office/drawing/2014/main" id="{38F4B5D0-AA24-4702-9C01-FC1A03E7B607}"/>
              </a:ext>
              <a:ext uri="{C183D7F6-B498-43B3-948B-1728B52AA6E4}">
                <adec:decorative xmlns:adec="http://schemas.microsoft.com/office/drawing/2017/decorative" val="1"/>
              </a:ext>
            </a:extLst>
          </p:cNvPr>
          <p:cNvGrpSpPr/>
          <p:nvPr/>
        </p:nvGrpSpPr>
        <p:grpSpPr>
          <a:xfrm>
            <a:off x="11151383" y="2767655"/>
            <a:ext cx="1040617" cy="2833045"/>
            <a:chOff x="11151383" y="2767655"/>
            <a:chExt cx="1040617" cy="2833045"/>
          </a:xfrm>
        </p:grpSpPr>
        <p:sp>
          <p:nvSpPr>
            <p:cNvPr id="17" name="Oval 16">
              <a:extLst>
                <a:ext uri="{FF2B5EF4-FFF2-40B4-BE49-F238E27FC236}">
                  <a16:creationId xmlns:a16="http://schemas.microsoft.com/office/drawing/2014/main" id="{29CBF9BD-1EB2-4122-98FE-F2B5DF8771C9}"/>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7C41FF89-01DF-4236-AA4D-243CB8A464B3}"/>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Freeform: Shape 18">
              <a:extLst>
                <a:ext uri="{FF2B5EF4-FFF2-40B4-BE49-F238E27FC236}">
                  <a16:creationId xmlns:a16="http://schemas.microsoft.com/office/drawing/2014/main" id="{FD03BB88-350D-4DE0-BB34-870F64356890}"/>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grpSp>
      <p:sp>
        <p:nvSpPr>
          <p:cNvPr id="15" name="Texture">
            <a:extLst>
              <a:ext uri="{FF2B5EF4-FFF2-40B4-BE49-F238E27FC236}">
                <a16:creationId xmlns:a16="http://schemas.microsoft.com/office/drawing/2014/main" id="{4A8025C0-8995-4863-A847-7ED1F8CCE811}"/>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50162335-6445-435C-A1C6-9F090B965040}"/>
              </a:ext>
            </a:extLst>
          </p:cNvPr>
          <p:cNvSpPr>
            <a:spLocks noGrp="1"/>
          </p:cNvSpPr>
          <p:nvPr>
            <p:ph type="title"/>
          </p:nvPr>
        </p:nvSpPr>
        <p:spPr>
          <a:xfrm>
            <a:off x="457200" y="668049"/>
            <a:ext cx="10450629" cy="132556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5074B3D-418F-464D-91E7-993D0B480108}"/>
              </a:ext>
            </a:extLst>
          </p:cNvPr>
          <p:cNvSpPr>
            <a:spLocks noGrp="1"/>
          </p:cNvSpPr>
          <p:nvPr>
            <p:ph type="body" idx="1"/>
          </p:nvPr>
        </p:nvSpPr>
        <p:spPr>
          <a:xfrm>
            <a:off x="457086" y="2182814"/>
            <a:ext cx="5021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904709-9362-4AB5-9AA2-32F51BF06A39}"/>
              </a:ext>
            </a:extLst>
          </p:cNvPr>
          <p:cNvSpPr>
            <a:spLocks noGrp="1"/>
          </p:cNvSpPr>
          <p:nvPr>
            <p:ph sz="half" idx="2"/>
          </p:nvPr>
        </p:nvSpPr>
        <p:spPr>
          <a:xfrm>
            <a:off x="457086" y="3115949"/>
            <a:ext cx="5021512" cy="3073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B083836-1CF5-406F-B0CB-643F37066CE6}"/>
              </a:ext>
            </a:extLst>
          </p:cNvPr>
          <p:cNvSpPr>
            <a:spLocks noGrp="1"/>
          </p:cNvSpPr>
          <p:nvPr>
            <p:ph type="body" sz="quarter" idx="3"/>
          </p:nvPr>
        </p:nvSpPr>
        <p:spPr>
          <a:xfrm>
            <a:off x="5890597" y="2182814"/>
            <a:ext cx="501723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4A8670-0F33-4222-AAC9-96A21C47C336}"/>
              </a:ext>
            </a:extLst>
          </p:cNvPr>
          <p:cNvSpPr>
            <a:spLocks noGrp="1"/>
          </p:cNvSpPr>
          <p:nvPr>
            <p:ph sz="quarter" idx="4"/>
          </p:nvPr>
        </p:nvSpPr>
        <p:spPr>
          <a:xfrm>
            <a:off x="5890597" y="3115949"/>
            <a:ext cx="5017232" cy="3073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A1E6970-4A96-4519-9C0E-11E245D563C9}"/>
              </a:ext>
            </a:extLst>
          </p:cNvPr>
          <p:cNvSpPr>
            <a:spLocks noGrp="1"/>
          </p:cNvSpPr>
          <p:nvPr>
            <p:ph type="dt" sz="half" idx="10"/>
          </p:nvPr>
        </p:nvSpPr>
        <p:spPr/>
        <p:txBody>
          <a:bodyPr/>
          <a:lstStyle/>
          <a:p>
            <a:fld id="{D208048B-57AF-4F53-BC84-8E0A1033FBEC}" type="datetimeFigureOut">
              <a:rPr lang="en-US" smtClean="0"/>
              <a:t>8/30/23</a:t>
            </a:fld>
            <a:endParaRPr lang="en-US"/>
          </a:p>
        </p:txBody>
      </p:sp>
      <p:sp>
        <p:nvSpPr>
          <p:cNvPr id="8" name="Footer Placeholder 7">
            <a:extLst>
              <a:ext uri="{FF2B5EF4-FFF2-40B4-BE49-F238E27FC236}">
                <a16:creationId xmlns:a16="http://schemas.microsoft.com/office/drawing/2014/main" id="{35FEE249-70F5-4359-B699-23D68A5037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2AE510-A38C-45EE-B061-CB02E4E3DD7C}"/>
              </a:ext>
            </a:extLst>
          </p:cNvPr>
          <p:cNvSpPr>
            <a:spLocks noGrp="1"/>
          </p:cNvSpPr>
          <p:nvPr>
            <p:ph type="sldNum" sz="quarter" idx="12"/>
          </p:nvPr>
        </p:nvSpPr>
        <p:spPr/>
        <p:txBody>
          <a:bodyPr/>
          <a:lstStyle/>
          <a:p>
            <a:fld id="{BD8A8A1B-4E1E-43EF-8A39-7D4A3879B941}" type="slidenum">
              <a:rPr lang="en-US" smtClean="0"/>
              <a:t>‹nº›</a:t>
            </a:fld>
            <a:endParaRPr lang="en-US"/>
          </a:p>
        </p:txBody>
      </p:sp>
    </p:spTree>
    <p:extLst>
      <p:ext uri="{BB962C8B-B14F-4D97-AF65-F5344CB8AC3E}">
        <p14:creationId xmlns:p14="http://schemas.microsoft.com/office/powerpoint/2010/main" val="228631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9D1A-F943-4838-BA2F-6DF4F2EC9FEC}"/>
              </a:ext>
            </a:extLst>
          </p:cNvPr>
          <p:cNvSpPr>
            <a:spLocks noGrp="1"/>
          </p:cNvSpPr>
          <p:nvPr>
            <p:ph type="title"/>
          </p:nvPr>
        </p:nvSpPr>
        <p:spPr>
          <a:xfrm>
            <a:off x="457200" y="668049"/>
            <a:ext cx="7685037" cy="1363816"/>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6FEE401-3424-4696-A6FC-BBEE79379F9D}"/>
              </a:ext>
            </a:extLst>
          </p:cNvPr>
          <p:cNvSpPr>
            <a:spLocks noGrp="1"/>
          </p:cNvSpPr>
          <p:nvPr>
            <p:ph type="dt" sz="half" idx="10"/>
          </p:nvPr>
        </p:nvSpPr>
        <p:spPr/>
        <p:txBody>
          <a:bodyPr/>
          <a:lstStyle/>
          <a:p>
            <a:fld id="{D208048B-57AF-4F53-BC84-8E0A1033FBEC}" type="datetimeFigureOut">
              <a:rPr lang="en-US" smtClean="0"/>
              <a:t>8/30/23</a:t>
            </a:fld>
            <a:endParaRPr lang="en-US"/>
          </a:p>
        </p:txBody>
      </p:sp>
      <p:sp>
        <p:nvSpPr>
          <p:cNvPr id="4" name="Footer Placeholder 3">
            <a:extLst>
              <a:ext uri="{FF2B5EF4-FFF2-40B4-BE49-F238E27FC236}">
                <a16:creationId xmlns:a16="http://schemas.microsoft.com/office/drawing/2014/main" id="{01E9D767-A30A-4508-B510-99AB91737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979DC-F3D5-43AB-8A0F-9C8A14E0CEF4}"/>
              </a:ext>
            </a:extLst>
          </p:cNvPr>
          <p:cNvSpPr>
            <a:spLocks noGrp="1"/>
          </p:cNvSpPr>
          <p:nvPr>
            <p:ph type="sldNum" sz="quarter" idx="12"/>
          </p:nvPr>
        </p:nvSpPr>
        <p:spPr/>
        <p:txBody>
          <a:bodyPr/>
          <a:lstStyle/>
          <a:p>
            <a:fld id="{BD8A8A1B-4E1E-43EF-8A39-7D4A3879B941}" type="slidenum">
              <a:rPr lang="en-US" smtClean="0"/>
              <a:t>‹nº›</a:t>
            </a:fld>
            <a:endParaRPr lang="en-US"/>
          </a:p>
        </p:txBody>
      </p:sp>
    </p:spTree>
    <p:extLst>
      <p:ext uri="{BB962C8B-B14F-4D97-AF65-F5344CB8AC3E}">
        <p14:creationId xmlns:p14="http://schemas.microsoft.com/office/powerpoint/2010/main" val="400048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DCDA0B-9BEE-4B57-8F97-96D5645D0658}"/>
              </a:ext>
            </a:extLst>
          </p:cNvPr>
          <p:cNvSpPr>
            <a:spLocks noGrp="1"/>
          </p:cNvSpPr>
          <p:nvPr>
            <p:ph type="dt" sz="half" idx="10"/>
          </p:nvPr>
        </p:nvSpPr>
        <p:spPr/>
        <p:txBody>
          <a:bodyPr/>
          <a:lstStyle/>
          <a:p>
            <a:fld id="{D208048B-57AF-4F53-BC84-8E0A1033FBEC}" type="datetimeFigureOut">
              <a:rPr lang="en-US" smtClean="0"/>
              <a:t>8/30/23</a:t>
            </a:fld>
            <a:endParaRPr lang="en-US"/>
          </a:p>
        </p:txBody>
      </p:sp>
      <p:sp>
        <p:nvSpPr>
          <p:cNvPr id="3" name="Footer Placeholder 2">
            <a:extLst>
              <a:ext uri="{FF2B5EF4-FFF2-40B4-BE49-F238E27FC236}">
                <a16:creationId xmlns:a16="http://schemas.microsoft.com/office/drawing/2014/main" id="{05282AF2-09A1-4A1C-AEB6-577962B714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4D99D9-82B1-496C-ABBC-4FF0C375DCE7}"/>
              </a:ext>
            </a:extLst>
          </p:cNvPr>
          <p:cNvSpPr>
            <a:spLocks noGrp="1"/>
          </p:cNvSpPr>
          <p:nvPr>
            <p:ph type="sldNum" sz="quarter" idx="12"/>
          </p:nvPr>
        </p:nvSpPr>
        <p:spPr/>
        <p:txBody>
          <a:bodyPr/>
          <a:lstStyle/>
          <a:p>
            <a:fld id="{BD8A8A1B-4E1E-43EF-8A39-7D4A3879B941}" type="slidenum">
              <a:rPr lang="en-US" smtClean="0"/>
              <a:t>‹nº›</a:t>
            </a:fld>
            <a:endParaRPr lang="en-US"/>
          </a:p>
        </p:txBody>
      </p:sp>
    </p:spTree>
    <p:extLst>
      <p:ext uri="{BB962C8B-B14F-4D97-AF65-F5344CB8AC3E}">
        <p14:creationId xmlns:p14="http://schemas.microsoft.com/office/powerpoint/2010/main" val="3416942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D9AFA4-EB8E-4091-A5E2-1B9D163A0709}"/>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F25018FE-FB44-4E2E-A181-B3476F3E8550}"/>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A6C7CD4B-70DE-49E2-A336-B6F43F58FFA4}"/>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15" name="Oval 14">
              <a:extLst>
                <a:ext uri="{FF2B5EF4-FFF2-40B4-BE49-F238E27FC236}">
                  <a16:creationId xmlns:a16="http://schemas.microsoft.com/office/drawing/2014/main" id="{B4B8BFC9-6F67-47CB-BAE4-45260FBAF397}"/>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Graphic 9">
              <a:extLst>
                <a:ext uri="{FF2B5EF4-FFF2-40B4-BE49-F238E27FC236}">
                  <a16:creationId xmlns:a16="http://schemas.microsoft.com/office/drawing/2014/main" id="{40F836E5-3C5B-4DE7-B09A-AE00DEE730A9}"/>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7" name="Freeform: Shape 16">
              <a:extLst>
                <a:ext uri="{FF2B5EF4-FFF2-40B4-BE49-F238E27FC236}">
                  <a16:creationId xmlns:a16="http://schemas.microsoft.com/office/drawing/2014/main" id="{68E1B8E4-080E-4F43-B33F-59DD21B6B658}"/>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507639D4-740A-4B71-8393-99CA375EB4A0}"/>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Graphic 9">
              <a:extLst>
                <a:ext uri="{FF2B5EF4-FFF2-40B4-BE49-F238E27FC236}">
                  <a16:creationId xmlns:a16="http://schemas.microsoft.com/office/drawing/2014/main" id="{AE7E56E5-1F6A-442B-B5E0-ED19F815D2E2}"/>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Graphic 9">
              <a:extLst>
                <a:ext uri="{FF2B5EF4-FFF2-40B4-BE49-F238E27FC236}">
                  <a16:creationId xmlns:a16="http://schemas.microsoft.com/office/drawing/2014/main" id="{3774E986-8FE2-4670-A4C0-96E213269BD7}"/>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3" name="Texture">
            <a:extLst>
              <a:ext uri="{FF2B5EF4-FFF2-40B4-BE49-F238E27FC236}">
                <a16:creationId xmlns:a16="http://schemas.microsoft.com/office/drawing/2014/main" id="{3A5846DF-A106-4887-BE2C-DCD89DAA6539}"/>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767E81C-AA51-44A0-B21C-757B2F3B90C5}"/>
              </a:ext>
            </a:extLst>
          </p:cNvPr>
          <p:cNvSpPr>
            <a:spLocks noGrp="1"/>
          </p:cNvSpPr>
          <p:nvPr>
            <p:ph type="title"/>
          </p:nvPr>
        </p:nvSpPr>
        <p:spPr>
          <a:xfrm>
            <a:off x="457200" y="668049"/>
            <a:ext cx="4314825" cy="1957828"/>
          </a:xfrm>
        </p:spPr>
        <p:txBody>
          <a:bodyPr anchor="b">
            <a:norm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7A0438A-298D-4466-B55D-F466C345C3CC}"/>
              </a:ext>
            </a:extLst>
          </p:cNvPr>
          <p:cNvSpPr>
            <a:spLocks noGrp="1"/>
          </p:cNvSpPr>
          <p:nvPr>
            <p:ph idx="1"/>
          </p:nvPr>
        </p:nvSpPr>
        <p:spPr>
          <a:xfrm>
            <a:off x="5183188" y="668049"/>
            <a:ext cx="4875212" cy="523125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4143104-0579-4974-88D2-61DF1A30D390}"/>
              </a:ext>
            </a:extLst>
          </p:cNvPr>
          <p:cNvSpPr>
            <a:spLocks noGrp="1"/>
          </p:cNvSpPr>
          <p:nvPr>
            <p:ph type="body" sz="half" idx="2"/>
          </p:nvPr>
        </p:nvSpPr>
        <p:spPr>
          <a:xfrm>
            <a:off x="457200" y="2749024"/>
            <a:ext cx="4314825" cy="3119964"/>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32755-0632-47CB-AA69-7EFB212FA160}"/>
              </a:ext>
            </a:extLst>
          </p:cNvPr>
          <p:cNvSpPr>
            <a:spLocks noGrp="1"/>
          </p:cNvSpPr>
          <p:nvPr>
            <p:ph type="dt" sz="half" idx="10"/>
          </p:nvPr>
        </p:nvSpPr>
        <p:spPr/>
        <p:txBody>
          <a:bodyPr/>
          <a:lstStyle/>
          <a:p>
            <a:fld id="{D208048B-57AF-4F53-BC84-8E0A1033FBEC}" type="datetimeFigureOut">
              <a:rPr lang="en-US" smtClean="0"/>
              <a:t>8/30/23</a:t>
            </a:fld>
            <a:endParaRPr lang="en-US"/>
          </a:p>
        </p:txBody>
      </p:sp>
      <p:sp>
        <p:nvSpPr>
          <p:cNvPr id="6" name="Footer Placeholder 5">
            <a:extLst>
              <a:ext uri="{FF2B5EF4-FFF2-40B4-BE49-F238E27FC236}">
                <a16:creationId xmlns:a16="http://schemas.microsoft.com/office/drawing/2014/main" id="{38ED0B4F-5B59-4064-A88B-E9938A40FF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512E7F-93B8-4E93-BCB3-ADE74FC1504B}"/>
              </a:ext>
            </a:extLst>
          </p:cNvPr>
          <p:cNvSpPr>
            <a:spLocks noGrp="1"/>
          </p:cNvSpPr>
          <p:nvPr>
            <p:ph type="sldNum" sz="quarter" idx="12"/>
          </p:nvPr>
        </p:nvSpPr>
        <p:spPr/>
        <p:txBody>
          <a:bodyPr/>
          <a:lstStyle/>
          <a:p>
            <a:fld id="{BD8A8A1B-4E1E-43EF-8A39-7D4A3879B941}" type="slidenum">
              <a:rPr lang="en-US" smtClean="0"/>
              <a:t>‹nº›</a:t>
            </a:fld>
            <a:endParaRPr lang="en-US"/>
          </a:p>
        </p:txBody>
      </p:sp>
    </p:spTree>
    <p:extLst>
      <p:ext uri="{BB962C8B-B14F-4D97-AF65-F5344CB8AC3E}">
        <p14:creationId xmlns:p14="http://schemas.microsoft.com/office/powerpoint/2010/main" val="2944206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3C1870-4E69-4DE7-BF2F-DE8A7881C640}"/>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7439AB1C-A8A1-4745-9625-B18FE9160BBB}"/>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11ADDC4D-D9AA-48F8-BD10-2D20F14607A6}"/>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15" name="Oval 14">
              <a:extLst>
                <a:ext uri="{FF2B5EF4-FFF2-40B4-BE49-F238E27FC236}">
                  <a16:creationId xmlns:a16="http://schemas.microsoft.com/office/drawing/2014/main" id="{C1136312-3085-4615-A743-4EE531585B11}"/>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Graphic 9">
              <a:extLst>
                <a:ext uri="{FF2B5EF4-FFF2-40B4-BE49-F238E27FC236}">
                  <a16:creationId xmlns:a16="http://schemas.microsoft.com/office/drawing/2014/main" id="{29539FE4-376B-4187-A80A-C98EBA23DA30}"/>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7" name="Freeform: Shape 16">
              <a:extLst>
                <a:ext uri="{FF2B5EF4-FFF2-40B4-BE49-F238E27FC236}">
                  <a16:creationId xmlns:a16="http://schemas.microsoft.com/office/drawing/2014/main" id="{A11DC5D7-2276-4A57-8783-A0EFB00416E9}"/>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57D5B578-4971-4ADC-97D8-B9CEF52AA71B}"/>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Graphic 9">
              <a:extLst>
                <a:ext uri="{FF2B5EF4-FFF2-40B4-BE49-F238E27FC236}">
                  <a16:creationId xmlns:a16="http://schemas.microsoft.com/office/drawing/2014/main" id="{2D968E77-E43D-4870-93BC-CBF1947336B3}"/>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Graphic 9">
              <a:extLst>
                <a:ext uri="{FF2B5EF4-FFF2-40B4-BE49-F238E27FC236}">
                  <a16:creationId xmlns:a16="http://schemas.microsoft.com/office/drawing/2014/main" id="{1221D41A-E71E-4587-A876-F8778E7C03E1}"/>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3" name="Texture">
            <a:extLst>
              <a:ext uri="{FF2B5EF4-FFF2-40B4-BE49-F238E27FC236}">
                <a16:creationId xmlns:a16="http://schemas.microsoft.com/office/drawing/2014/main" id="{50457195-385D-490A-91AB-30B969C61953}"/>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7E06FF6D-24FA-4E04-90ED-7DBE228B2AA6}"/>
              </a:ext>
            </a:extLst>
          </p:cNvPr>
          <p:cNvSpPr>
            <a:spLocks noGrp="1"/>
          </p:cNvSpPr>
          <p:nvPr>
            <p:ph type="title"/>
          </p:nvPr>
        </p:nvSpPr>
        <p:spPr>
          <a:xfrm>
            <a:off x="457200" y="668049"/>
            <a:ext cx="4314825" cy="2235711"/>
          </a:xfrm>
        </p:spPr>
        <p:txBody>
          <a:bodyPr anchor="b">
            <a:noAutofit/>
          </a:bodyPr>
          <a:lstStyle>
            <a:lvl1pPr algn="l" defTabSz="914400" rtl="0" eaLnBrk="1" latinLnBrk="0" hangingPunct="1">
              <a:lnSpc>
                <a:spcPct val="90000"/>
              </a:lnSpc>
              <a:spcBef>
                <a:spcPct val="0"/>
              </a:spcBef>
              <a:buNone/>
              <a:defRPr lang="en-US" sz="4400" kern="120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432D78B-0E21-420F-9DFF-6131CB0F7E69}"/>
              </a:ext>
            </a:extLst>
          </p:cNvPr>
          <p:cNvSpPr>
            <a:spLocks noGrp="1"/>
          </p:cNvSpPr>
          <p:nvPr>
            <p:ph type="pic" idx="1"/>
          </p:nvPr>
        </p:nvSpPr>
        <p:spPr>
          <a:xfrm>
            <a:off x="5183188" y="668049"/>
            <a:ext cx="4958436" cy="52312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8AC2A57-1064-4391-B96B-4D04305E0BE7}"/>
              </a:ext>
            </a:extLst>
          </p:cNvPr>
          <p:cNvSpPr>
            <a:spLocks noGrp="1"/>
          </p:cNvSpPr>
          <p:nvPr>
            <p:ph type="body" sz="half" idx="2"/>
          </p:nvPr>
        </p:nvSpPr>
        <p:spPr>
          <a:xfrm>
            <a:off x="457200" y="2941222"/>
            <a:ext cx="4314825" cy="292776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D04EB0-850A-4256-8D12-E01A201A4FE1}"/>
              </a:ext>
            </a:extLst>
          </p:cNvPr>
          <p:cNvSpPr>
            <a:spLocks noGrp="1"/>
          </p:cNvSpPr>
          <p:nvPr>
            <p:ph type="dt" sz="half" idx="10"/>
          </p:nvPr>
        </p:nvSpPr>
        <p:spPr/>
        <p:txBody>
          <a:bodyPr/>
          <a:lstStyle/>
          <a:p>
            <a:fld id="{D208048B-57AF-4F53-BC84-8E0A1033FBEC}" type="datetimeFigureOut">
              <a:rPr lang="en-US" smtClean="0"/>
              <a:t>8/30/23</a:t>
            </a:fld>
            <a:endParaRPr lang="en-US"/>
          </a:p>
        </p:txBody>
      </p:sp>
      <p:sp>
        <p:nvSpPr>
          <p:cNvPr id="6" name="Footer Placeholder 5">
            <a:extLst>
              <a:ext uri="{FF2B5EF4-FFF2-40B4-BE49-F238E27FC236}">
                <a16:creationId xmlns:a16="http://schemas.microsoft.com/office/drawing/2014/main" id="{7E9CF4AF-C757-4552-AB8A-3B89C3746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62A368-F12B-4B5E-82F0-A6AEE6AF2C83}"/>
              </a:ext>
            </a:extLst>
          </p:cNvPr>
          <p:cNvSpPr>
            <a:spLocks noGrp="1"/>
          </p:cNvSpPr>
          <p:nvPr>
            <p:ph type="sldNum" sz="quarter" idx="12"/>
          </p:nvPr>
        </p:nvSpPr>
        <p:spPr/>
        <p:txBody>
          <a:bodyPr/>
          <a:lstStyle/>
          <a:p>
            <a:fld id="{BD8A8A1B-4E1E-43EF-8A39-7D4A3879B941}" type="slidenum">
              <a:rPr lang="en-US" smtClean="0"/>
              <a:t>‹nº›</a:t>
            </a:fld>
            <a:endParaRPr lang="en-US"/>
          </a:p>
        </p:txBody>
      </p:sp>
    </p:spTree>
    <p:extLst>
      <p:ext uri="{BB962C8B-B14F-4D97-AF65-F5344CB8AC3E}">
        <p14:creationId xmlns:p14="http://schemas.microsoft.com/office/powerpoint/2010/main" val="1692993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0"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3" name="Group 12">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p:nvPr/>
        </p:nvGrpSpPr>
        <p:grpSpPr>
          <a:xfrm>
            <a:off x="8351566" y="0"/>
            <a:ext cx="3840434" cy="6858000"/>
            <a:chOff x="8351565" y="0"/>
            <a:chExt cx="3840434" cy="6858000"/>
          </a:xfrm>
        </p:grpSpPr>
        <p:sp>
          <p:nvSpPr>
            <p:cNvPr id="14" name="Oval 13">
              <a:extLst>
                <a:ext uri="{FF2B5EF4-FFF2-40B4-BE49-F238E27FC236}">
                  <a16:creationId xmlns:a16="http://schemas.microsoft.com/office/drawing/2014/main" id="{D386E468-0048-46C4-ADDD-FBE7A6AE9F31}"/>
                </a:ext>
              </a:extLst>
            </p:cNvPr>
            <p:cNvSpPr/>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Freeform: Shape 14">
              <a:extLst>
                <a:ext uri="{FF2B5EF4-FFF2-40B4-BE49-F238E27FC236}">
                  <a16:creationId xmlns:a16="http://schemas.microsoft.com/office/drawing/2014/main" id="{C5B35ED4-0C31-4C8C-A45E-6A3EDEAB2867}"/>
                </a:ext>
              </a:extLst>
            </p:cNvPr>
            <p:cNvSpPr/>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6" name="Freeform: Shape 15">
              <a:extLst>
                <a:ext uri="{FF2B5EF4-FFF2-40B4-BE49-F238E27FC236}">
                  <a16:creationId xmlns:a16="http://schemas.microsoft.com/office/drawing/2014/main" id="{B40A1EF3-FA93-48F4-9F82-BC0C79635750}"/>
                </a:ext>
              </a:extLst>
            </p:cNvPr>
            <p:cNvSpPr/>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7" name="Freeform: Shape 16">
              <a:extLst>
                <a:ext uri="{FF2B5EF4-FFF2-40B4-BE49-F238E27FC236}">
                  <a16:creationId xmlns:a16="http://schemas.microsoft.com/office/drawing/2014/main" id="{A985F09D-6969-44D0-B04F-4EDE0FEDAF63}"/>
                </a:ext>
              </a:extLst>
            </p:cNvPr>
            <p:cNvSpPr/>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8" name="Graphic 9">
              <a:extLst>
                <a:ext uri="{FF2B5EF4-FFF2-40B4-BE49-F238E27FC236}">
                  <a16:creationId xmlns:a16="http://schemas.microsoft.com/office/drawing/2014/main" id="{003913A0-A3C0-4ED8-8920-318068FBC46F}"/>
                </a:ext>
              </a:extLst>
            </p:cNvPr>
            <p:cNvSpPr/>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12"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13">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Placeholder 1">
            <a:extLst>
              <a:ext uri="{FF2B5EF4-FFF2-40B4-BE49-F238E27FC236}">
                <a16:creationId xmlns:a16="http://schemas.microsoft.com/office/drawing/2014/main" id="{093083B5-1505-44FE-894D-AA1AB6D60FCE}"/>
              </a:ext>
            </a:extLst>
          </p:cNvPr>
          <p:cNvSpPr>
            <a:spLocks noGrp="1"/>
          </p:cNvSpPr>
          <p:nvPr>
            <p:ph type="title"/>
          </p:nvPr>
        </p:nvSpPr>
        <p:spPr>
          <a:xfrm>
            <a:off x="457200" y="668049"/>
            <a:ext cx="7685037"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3F3930-F8C8-43B1-BC1A-6264F4ACB2E1}"/>
              </a:ext>
            </a:extLst>
          </p:cNvPr>
          <p:cNvSpPr>
            <a:spLocks noGrp="1"/>
          </p:cNvSpPr>
          <p:nvPr>
            <p:ph type="body" idx="1"/>
          </p:nvPr>
        </p:nvSpPr>
        <p:spPr>
          <a:xfrm>
            <a:off x="457200" y="2096713"/>
            <a:ext cx="7685037" cy="40802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9F4F2F7-3ECA-43D7-BFF3-FBB407AEAB46}"/>
              </a:ext>
            </a:extLst>
          </p:cNvPr>
          <p:cNvSpPr>
            <a:spLocks noGrp="1"/>
          </p:cNvSpPr>
          <p:nvPr>
            <p:ph type="dt" sz="half" idx="2"/>
          </p:nvPr>
        </p:nvSpPr>
        <p:spPr>
          <a:xfrm>
            <a:off x="457200" y="6356350"/>
            <a:ext cx="2743200" cy="365125"/>
          </a:xfrm>
          <a:prstGeom prst="rect">
            <a:avLst/>
          </a:prstGeom>
        </p:spPr>
        <p:txBody>
          <a:bodyPr vert="horz" lIns="91440" tIns="45720" rIns="91440" bIns="45720" rtlCol="0" anchor="ctr"/>
          <a:lstStyle>
            <a:lvl1pPr algn="l">
              <a:defRPr sz="1000" spc="110" baseline="0">
                <a:solidFill>
                  <a:schemeClr val="tx1">
                    <a:tint val="75000"/>
                  </a:schemeClr>
                </a:solidFill>
              </a:defRPr>
            </a:lvl1pPr>
          </a:lstStyle>
          <a:p>
            <a:fld id="{D208048B-57AF-4F53-BC84-8E0A1033FBEC}" type="datetimeFigureOut">
              <a:rPr lang="en-US" smtClean="0"/>
              <a:pPr/>
              <a:t>8/30/23</a:t>
            </a:fld>
            <a:endParaRPr lang="en-US" dirty="0"/>
          </a:p>
        </p:txBody>
      </p:sp>
      <p:sp>
        <p:nvSpPr>
          <p:cNvPr id="5" name="Footer Placeholder 4">
            <a:extLst>
              <a:ext uri="{FF2B5EF4-FFF2-40B4-BE49-F238E27FC236}">
                <a16:creationId xmlns:a16="http://schemas.microsoft.com/office/drawing/2014/main" id="{1D3A193F-0B61-43DD-8E45-EFEAC43E3826}"/>
              </a:ext>
            </a:extLst>
          </p:cNvPr>
          <p:cNvSpPr>
            <a:spLocks noGrp="1"/>
          </p:cNvSpPr>
          <p:nvPr>
            <p:ph type="ftr" sz="quarter" idx="3"/>
          </p:nvPr>
        </p:nvSpPr>
        <p:spPr>
          <a:xfrm>
            <a:off x="457200" y="155448"/>
            <a:ext cx="4114800" cy="365125"/>
          </a:xfrm>
          <a:prstGeom prst="rect">
            <a:avLst/>
          </a:prstGeom>
        </p:spPr>
        <p:txBody>
          <a:bodyPr vert="horz" lIns="91440" tIns="45720" rIns="91440" bIns="45720" rtlCol="0" anchor="ctr"/>
          <a:lstStyle>
            <a:lvl1pPr algn="l">
              <a:defRPr sz="1000" spc="110" baseline="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4625961-D3A8-4945-AEE4-EE1952DBDCAE}"/>
              </a:ext>
            </a:extLst>
          </p:cNvPr>
          <p:cNvSpPr>
            <a:spLocks noGrp="1"/>
          </p:cNvSpPr>
          <p:nvPr>
            <p:ph type="sldNum" sz="quarter" idx="4"/>
          </p:nvPr>
        </p:nvSpPr>
        <p:spPr>
          <a:xfrm>
            <a:off x="10954512" y="6355080"/>
            <a:ext cx="795528" cy="365760"/>
          </a:xfrm>
          <a:prstGeom prst="rect">
            <a:avLst/>
          </a:prstGeom>
        </p:spPr>
        <p:txBody>
          <a:bodyPr vert="horz" lIns="91440" tIns="45720" rIns="91440" bIns="45720" rtlCol="0" anchor="ctr"/>
          <a:lstStyle>
            <a:lvl1pPr algn="r">
              <a:defRPr sz="1000" spc="110" baseline="0">
                <a:solidFill>
                  <a:schemeClr val="tx1">
                    <a:tint val="75000"/>
                  </a:schemeClr>
                </a:solidFill>
              </a:defRPr>
            </a:lvl1pPr>
          </a:lstStyle>
          <a:p>
            <a:fld id="{BD8A8A1B-4E1E-43EF-8A39-7D4A3879B941}" type="slidenum">
              <a:rPr lang="en-US" smtClean="0"/>
              <a:pPr/>
              <a:t>‹nº›</a:t>
            </a:fld>
            <a:endParaRPr lang="en-US" dirty="0"/>
          </a:p>
        </p:txBody>
      </p:sp>
    </p:spTree>
    <p:extLst>
      <p:ext uri="{BB962C8B-B14F-4D97-AF65-F5344CB8AC3E}">
        <p14:creationId xmlns:p14="http://schemas.microsoft.com/office/powerpoint/2010/main" val="2020067165"/>
      </p:ext>
    </p:extLst>
  </p:cSld>
  <p:clrMap bg1="dk1" tx1="lt1" bg2="dk2" tx2="lt2" accent1="accent1" accent2="accent2" accent3="accent3" accent4="accent4" accent5="accent5" accent6="accent6" hlink="hlink" folHlink="folHlink"/>
  <p:sldLayoutIdLst>
    <p:sldLayoutId id="2147483711" r:id="rId1"/>
    <p:sldLayoutId id="2147483701" r:id="rId2"/>
    <p:sldLayoutId id="2147483702" r:id="rId3"/>
    <p:sldLayoutId id="2147483703" r:id="rId4"/>
    <p:sldLayoutId id="2147483704" r:id="rId5"/>
    <p:sldLayoutId id="2147483705" r:id="rId6"/>
    <p:sldLayoutId id="2147483710"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1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1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2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7" name="Background Fill">
            <a:extLst>
              <a:ext uri="{FF2B5EF4-FFF2-40B4-BE49-F238E27FC236}">
                <a16:creationId xmlns:a16="http://schemas.microsoft.com/office/drawing/2014/main" id="{B6D694DB-A3FC-4F14-A225-17BEBA44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9525" cap="flat">
            <a:noFill/>
            <a:prstDash val="solid"/>
            <a:miter/>
          </a:ln>
        </p:spPr>
        <p:txBody>
          <a:bodyPr rtlCol="0" anchor="ctr"/>
          <a:lstStyle/>
          <a:p>
            <a:endParaRPr lang="en-US">
              <a:solidFill>
                <a:schemeClr val="tx1"/>
              </a:solidFill>
            </a:endParaRPr>
          </a:p>
        </p:txBody>
      </p:sp>
      <p:pic>
        <p:nvPicPr>
          <p:cNvPr id="216" name="Picture 3">
            <a:extLst>
              <a:ext uri="{FF2B5EF4-FFF2-40B4-BE49-F238E27FC236}">
                <a16:creationId xmlns:a16="http://schemas.microsoft.com/office/drawing/2014/main" id="{AE0E88A2-394F-4F64-97BF-A4BBF393E988}"/>
              </a:ext>
            </a:extLst>
          </p:cNvPr>
          <p:cNvPicPr>
            <a:picLocks noChangeAspect="1"/>
          </p:cNvPicPr>
          <p:nvPr/>
        </p:nvPicPr>
        <p:blipFill rotWithShape="1">
          <a:blip r:embed="rId2">
            <a:alphaModFix/>
          </a:blip>
          <a:srcRect t="10682" r="-1" b="14548"/>
          <a:stretch/>
        </p:blipFill>
        <p:spPr>
          <a:xfrm>
            <a:off x="20" y="10"/>
            <a:ext cx="12188921" cy="6857990"/>
          </a:xfrm>
          <a:prstGeom prst="rect">
            <a:avLst/>
          </a:prstGeom>
        </p:spPr>
      </p:pic>
      <p:sp>
        <p:nvSpPr>
          <p:cNvPr id="420" name="Rectangle 168">
            <a:extLst>
              <a:ext uri="{FF2B5EF4-FFF2-40B4-BE49-F238E27FC236}">
                <a16:creationId xmlns:a16="http://schemas.microsoft.com/office/drawing/2014/main" id="{3923A307-A4A9-4352-A2A4-5B720FA94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4A621AB-FCE5-FA46-BFEA-B1B9CF7306C5}"/>
              </a:ext>
            </a:extLst>
          </p:cNvPr>
          <p:cNvSpPr>
            <a:spLocks noGrp="1"/>
          </p:cNvSpPr>
          <p:nvPr>
            <p:ph type="ctrTitle"/>
          </p:nvPr>
        </p:nvSpPr>
        <p:spPr>
          <a:xfrm>
            <a:off x="457200" y="1122362"/>
            <a:ext cx="10372700" cy="3406775"/>
          </a:xfrm>
        </p:spPr>
        <p:txBody>
          <a:bodyPr>
            <a:normAutofit/>
          </a:bodyPr>
          <a:lstStyle/>
          <a:p>
            <a:pPr algn="ctr"/>
            <a:br>
              <a:rPr lang="pt-BR" sz="2800" dirty="0">
                <a:solidFill>
                  <a:srgbClr val="FFFFFF"/>
                </a:solidFill>
              </a:rPr>
            </a:br>
            <a:br>
              <a:rPr lang="pt-BR" sz="2800" dirty="0">
                <a:solidFill>
                  <a:srgbClr val="FFFFFF"/>
                </a:solidFill>
              </a:rPr>
            </a:br>
            <a:r>
              <a:rPr lang="pt-BR" sz="2800" dirty="0">
                <a:solidFill>
                  <a:srgbClr val="FFFFFF"/>
                </a:solidFill>
              </a:rPr>
              <a:t>A operação de seguro, os seus fundamentos, a estrutura econômica e a técnica utilizada.  </a:t>
            </a:r>
            <a:r>
              <a:rPr lang="pt-BR" sz="2800" dirty="0" err="1">
                <a:solidFill>
                  <a:srgbClr val="FFFFFF"/>
                </a:solidFill>
              </a:rPr>
              <a:t>Mutualização</a:t>
            </a:r>
            <a:r>
              <a:rPr lang="pt-BR" sz="2800" dirty="0">
                <a:solidFill>
                  <a:srgbClr val="FFFFFF"/>
                </a:solidFill>
              </a:rPr>
              <a:t> dos riscos.  Cálculo, seleção e provisionamento dos riscos. Seguro como atividade empresarial</a:t>
            </a:r>
            <a:r>
              <a:rPr lang="pt-BR" sz="2800">
                <a:solidFill>
                  <a:srgbClr val="FFFFFF"/>
                </a:solidFill>
              </a:rPr>
              <a:t>. </a:t>
            </a:r>
            <a:br>
              <a:rPr lang="pt-BR" sz="1800" dirty="0">
                <a:solidFill>
                  <a:srgbClr val="FFFFFF"/>
                </a:solidFill>
              </a:rPr>
            </a:br>
            <a:r>
              <a:rPr lang="pt-BR" sz="1800" dirty="0">
                <a:solidFill>
                  <a:srgbClr val="FFFFFF"/>
                </a:solidFill>
              </a:rPr>
              <a:t> </a:t>
            </a:r>
            <a:br>
              <a:rPr lang="pt-BR" sz="1800" dirty="0">
                <a:solidFill>
                  <a:srgbClr val="FFFFFF"/>
                </a:solidFill>
              </a:rPr>
            </a:br>
            <a:endParaRPr lang="pt-BR" sz="1800" dirty="0">
              <a:solidFill>
                <a:srgbClr val="FFFFFF"/>
              </a:solidFill>
            </a:endParaRPr>
          </a:p>
        </p:txBody>
      </p:sp>
      <p:sp>
        <p:nvSpPr>
          <p:cNvPr id="3" name="Subtítulo 2">
            <a:extLst>
              <a:ext uri="{FF2B5EF4-FFF2-40B4-BE49-F238E27FC236}">
                <a16:creationId xmlns:a16="http://schemas.microsoft.com/office/drawing/2014/main" id="{80CB7E73-6870-634B-8924-833FB800CA4A}"/>
              </a:ext>
            </a:extLst>
          </p:cNvPr>
          <p:cNvSpPr>
            <a:spLocks noGrp="1"/>
          </p:cNvSpPr>
          <p:nvPr>
            <p:ph type="subTitle" idx="1"/>
          </p:nvPr>
        </p:nvSpPr>
        <p:spPr>
          <a:xfrm>
            <a:off x="457199" y="3602037"/>
            <a:ext cx="11059297" cy="4034439"/>
          </a:xfrm>
        </p:spPr>
        <p:txBody>
          <a:bodyPr>
            <a:normAutofit/>
          </a:bodyPr>
          <a:lstStyle/>
          <a:p>
            <a:endParaRPr lang="pt-BR" dirty="0">
              <a:solidFill>
                <a:srgbClr val="FFFFFF"/>
              </a:solidFill>
            </a:endParaRPr>
          </a:p>
          <a:p>
            <a:endParaRPr lang="pt-BR" dirty="0">
              <a:solidFill>
                <a:srgbClr val="FFFFFF"/>
              </a:solidFill>
            </a:endParaRPr>
          </a:p>
          <a:p>
            <a:pPr algn="ctr"/>
            <a:r>
              <a:rPr lang="pt-BR" dirty="0">
                <a:solidFill>
                  <a:srgbClr val="FFFFFF"/>
                </a:solidFill>
              </a:rPr>
              <a:t>Professor Doutor Ruy Pereira Camilo Junior</a:t>
            </a:r>
          </a:p>
        </p:txBody>
      </p:sp>
      <p:grpSp>
        <p:nvGrpSpPr>
          <p:cNvPr id="421" name="Group 170">
            <a:extLst>
              <a:ext uri="{FF2B5EF4-FFF2-40B4-BE49-F238E27FC236}">
                <a16:creationId xmlns:a16="http://schemas.microsoft.com/office/drawing/2014/main" id="{C09AACA9-03A2-4DB1-A011-3024CF744E6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0855" y="0"/>
            <a:ext cx="1891145" cy="3701992"/>
            <a:chOff x="10300855" y="0"/>
            <a:chExt cx="1891145" cy="3701992"/>
          </a:xfrm>
        </p:grpSpPr>
        <p:sp>
          <p:nvSpPr>
            <p:cNvPr id="422" name="Oval 171">
              <a:extLst>
                <a:ext uri="{FF2B5EF4-FFF2-40B4-BE49-F238E27FC236}">
                  <a16:creationId xmlns:a16="http://schemas.microsoft.com/office/drawing/2014/main" id="{BB20D714-0285-47F4-933F-8ACBDC0DB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1986087"/>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3" name="Freeform: Shape 172">
              <a:extLst>
                <a:ext uri="{FF2B5EF4-FFF2-40B4-BE49-F238E27FC236}">
                  <a16:creationId xmlns:a16="http://schemas.microsoft.com/office/drawing/2014/main" id="{1F384C0F-FBBE-46B4-B118-A3D4CA7A1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2134279"/>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424" name="Graphic 9">
              <a:extLst>
                <a:ext uri="{FF2B5EF4-FFF2-40B4-BE49-F238E27FC236}">
                  <a16:creationId xmlns:a16="http://schemas.microsoft.com/office/drawing/2014/main" id="{D1B56715-1F01-4B5D-8718-C595306FF4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25" name="Graphic 9">
              <a:extLst>
                <a:ext uri="{FF2B5EF4-FFF2-40B4-BE49-F238E27FC236}">
                  <a16:creationId xmlns:a16="http://schemas.microsoft.com/office/drawing/2014/main" id="{DCB758B8-B1FC-47DF-9BB8-D7F0EDCC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Tree>
    <p:extLst>
      <p:ext uri="{BB962C8B-B14F-4D97-AF65-F5344CB8AC3E}">
        <p14:creationId xmlns:p14="http://schemas.microsoft.com/office/powerpoint/2010/main" val="207949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700"/>
                                        <p:tgtEl>
                                          <p:spTgt spid="3">
                                            <p:txEl>
                                              <p:pRg st="2" end="2"/>
                                            </p:txEl>
                                          </p:spTgt>
                                        </p:tgtEl>
                                      </p:cBhvr>
                                    </p:animEffect>
                                  </p:childTnLst>
                                </p:cTn>
                              </p:par>
                              <p:par>
                                <p:cTn id="8" presetID="10" presetClass="entr" presetSubtype="0" fill="hold" grpId="0" nodeType="withEffect">
                                  <p:stCondLst>
                                    <p:cond delay="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D554DB-ECFE-7245-8260-68B7211404F1}"/>
              </a:ext>
            </a:extLst>
          </p:cNvPr>
          <p:cNvSpPr>
            <a:spLocks noGrp="1"/>
          </p:cNvSpPr>
          <p:nvPr>
            <p:ph type="title"/>
          </p:nvPr>
        </p:nvSpPr>
        <p:spPr/>
        <p:txBody>
          <a:bodyPr/>
          <a:lstStyle/>
          <a:p>
            <a:r>
              <a:rPr lang="pt-BR" dirty="0"/>
              <a:t>GRANDES GRUPOS</a:t>
            </a:r>
          </a:p>
        </p:txBody>
      </p:sp>
      <p:sp>
        <p:nvSpPr>
          <p:cNvPr id="3" name="Espaço Reservado para Conteúdo 2">
            <a:extLst>
              <a:ext uri="{FF2B5EF4-FFF2-40B4-BE49-F238E27FC236}">
                <a16:creationId xmlns:a16="http://schemas.microsoft.com/office/drawing/2014/main" id="{5185EAFB-AB0F-BD4F-B7B7-C2D19AE5F368}"/>
              </a:ext>
            </a:extLst>
          </p:cNvPr>
          <p:cNvSpPr>
            <a:spLocks noGrp="1"/>
          </p:cNvSpPr>
          <p:nvPr>
            <p:ph idx="1"/>
          </p:nvPr>
        </p:nvSpPr>
        <p:spPr/>
        <p:txBody>
          <a:bodyPr/>
          <a:lstStyle/>
          <a:p>
            <a:r>
              <a:rPr lang="pt-BR" sz="2800" dirty="0"/>
              <a:t>DANOS</a:t>
            </a:r>
          </a:p>
          <a:p>
            <a:endParaRPr lang="pt-BR" sz="2800" dirty="0"/>
          </a:p>
          <a:p>
            <a:r>
              <a:rPr lang="pt-BR" sz="2800" dirty="0"/>
              <a:t>PESSOA</a:t>
            </a:r>
          </a:p>
          <a:p>
            <a:endParaRPr lang="pt-BR" sz="2800" dirty="0"/>
          </a:p>
          <a:p>
            <a:r>
              <a:rPr lang="pt-BR" sz="2800" dirty="0"/>
              <a:t>SAUDE</a:t>
            </a:r>
          </a:p>
          <a:p>
            <a:endParaRPr lang="pt-BR" dirty="0"/>
          </a:p>
          <a:p>
            <a:pPr marL="0" indent="0" algn="ctr">
              <a:buNone/>
            </a:pPr>
            <a:r>
              <a:rPr lang="pt-BR" dirty="0"/>
              <a:t>NO QUE ELES SÃO DIFERENTES ENTRE SI?</a:t>
            </a:r>
          </a:p>
        </p:txBody>
      </p:sp>
    </p:spTree>
    <p:extLst>
      <p:ext uri="{BB962C8B-B14F-4D97-AF65-F5344CB8AC3E}">
        <p14:creationId xmlns:p14="http://schemas.microsoft.com/office/powerpoint/2010/main" val="3334335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9D98F1-1ACE-0B42-B366-E90DE106404E}"/>
              </a:ext>
            </a:extLst>
          </p:cNvPr>
          <p:cNvSpPr>
            <a:spLocks noGrp="1"/>
          </p:cNvSpPr>
          <p:nvPr>
            <p:ph type="title"/>
          </p:nvPr>
        </p:nvSpPr>
        <p:spPr/>
        <p:txBody>
          <a:bodyPr/>
          <a:lstStyle/>
          <a:p>
            <a:r>
              <a:rPr lang="pt-BR" dirty="0"/>
              <a:t>RESOLUÇÃO SUSEP 682</a:t>
            </a:r>
          </a:p>
        </p:txBody>
      </p:sp>
      <p:sp>
        <p:nvSpPr>
          <p:cNvPr id="3" name="Espaço Reservado para Conteúdo 2">
            <a:extLst>
              <a:ext uri="{FF2B5EF4-FFF2-40B4-BE49-F238E27FC236}">
                <a16:creationId xmlns:a16="http://schemas.microsoft.com/office/drawing/2014/main" id="{7EC3EA46-FF51-1245-9367-93B07B925A78}"/>
              </a:ext>
            </a:extLst>
          </p:cNvPr>
          <p:cNvSpPr>
            <a:spLocks noGrp="1"/>
          </p:cNvSpPr>
          <p:nvPr>
            <p:ph idx="1"/>
          </p:nvPr>
        </p:nvSpPr>
        <p:spPr/>
        <p:txBody>
          <a:bodyPr/>
          <a:lstStyle/>
          <a:p>
            <a:pPr marL="0" indent="0">
              <a:buNone/>
            </a:pPr>
            <a:endParaRPr lang="pt-BR" dirty="0"/>
          </a:p>
          <a:p>
            <a:pPr marL="0" indent="0">
              <a:buNone/>
            </a:pPr>
            <a:endParaRPr lang="pt-BR" dirty="0"/>
          </a:p>
          <a:p>
            <a:pPr marL="0" indent="0">
              <a:buNone/>
            </a:pPr>
            <a:endParaRPr lang="pt-BR" dirty="0"/>
          </a:p>
          <a:p>
            <a:pPr marL="0" indent="0">
              <a:buNone/>
            </a:pPr>
            <a:endParaRPr lang="pt-BR" sz="2800" dirty="0"/>
          </a:p>
          <a:p>
            <a:pPr marL="0" indent="0" algn="ctr">
              <a:buNone/>
            </a:pPr>
            <a:r>
              <a:rPr lang="pt-BR" sz="2800" dirty="0"/>
              <a:t>QUAIS SÃO OS GRUPOS E RAMOS DE SEGUROS?</a:t>
            </a:r>
          </a:p>
        </p:txBody>
      </p:sp>
    </p:spTree>
    <p:extLst>
      <p:ext uri="{BB962C8B-B14F-4D97-AF65-F5344CB8AC3E}">
        <p14:creationId xmlns:p14="http://schemas.microsoft.com/office/powerpoint/2010/main" val="791873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F77744-15EA-4A4F-A701-880188923811}"/>
              </a:ext>
            </a:extLst>
          </p:cNvPr>
          <p:cNvSpPr>
            <a:spLocks noGrp="1"/>
          </p:cNvSpPr>
          <p:nvPr>
            <p:ph type="title"/>
          </p:nvPr>
        </p:nvSpPr>
        <p:spPr/>
        <p:txBody>
          <a:bodyPr/>
          <a:lstStyle/>
          <a:p>
            <a:r>
              <a:rPr lang="pt-BR" dirty="0"/>
              <a:t>Grupo Patrimonial</a:t>
            </a:r>
          </a:p>
        </p:txBody>
      </p:sp>
      <p:pic>
        <p:nvPicPr>
          <p:cNvPr id="4" name="Espaço Reservado para Conteúdo 3">
            <a:extLst>
              <a:ext uri="{FF2B5EF4-FFF2-40B4-BE49-F238E27FC236}">
                <a16:creationId xmlns:a16="http://schemas.microsoft.com/office/drawing/2014/main" id="{D4FCE15A-4CF5-7C49-9EE1-6A636C7186F8}"/>
              </a:ext>
            </a:extLst>
          </p:cNvPr>
          <p:cNvPicPr>
            <a:picLocks noGrp="1" noChangeAspect="1"/>
          </p:cNvPicPr>
          <p:nvPr>
            <p:ph idx="1"/>
          </p:nvPr>
        </p:nvPicPr>
        <p:blipFill>
          <a:blip r:embed="rId2"/>
          <a:stretch>
            <a:fillRect/>
          </a:stretch>
        </p:blipFill>
        <p:spPr>
          <a:xfrm>
            <a:off x="1895723" y="2097088"/>
            <a:ext cx="4808041" cy="4079875"/>
          </a:xfrm>
          <a:prstGeom prst="rect">
            <a:avLst/>
          </a:prstGeom>
        </p:spPr>
      </p:pic>
    </p:spTree>
    <p:extLst>
      <p:ext uri="{BB962C8B-B14F-4D97-AF65-F5344CB8AC3E}">
        <p14:creationId xmlns:p14="http://schemas.microsoft.com/office/powerpoint/2010/main" val="964682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1967E1-DE24-954C-AF6B-53D5F5336D3C}"/>
              </a:ext>
            </a:extLst>
          </p:cNvPr>
          <p:cNvSpPr>
            <a:spLocks noGrp="1"/>
          </p:cNvSpPr>
          <p:nvPr>
            <p:ph type="title"/>
          </p:nvPr>
        </p:nvSpPr>
        <p:spPr/>
        <p:txBody>
          <a:bodyPr/>
          <a:lstStyle/>
          <a:p>
            <a:r>
              <a:rPr lang="pt-BR" dirty="0"/>
              <a:t>Grupo Responsabilidades</a:t>
            </a:r>
          </a:p>
        </p:txBody>
      </p:sp>
      <p:pic>
        <p:nvPicPr>
          <p:cNvPr id="4" name="Espaço Reservado para Conteúdo 3">
            <a:extLst>
              <a:ext uri="{FF2B5EF4-FFF2-40B4-BE49-F238E27FC236}">
                <a16:creationId xmlns:a16="http://schemas.microsoft.com/office/drawing/2014/main" id="{9E360247-3F45-CD4D-B083-56F8CD20FB30}"/>
              </a:ext>
            </a:extLst>
          </p:cNvPr>
          <p:cNvPicPr>
            <a:picLocks noGrp="1" noChangeAspect="1"/>
          </p:cNvPicPr>
          <p:nvPr>
            <p:ph idx="1"/>
          </p:nvPr>
        </p:nvPicPr>
        <p:blipFill>
          <a:blip r:embed="rId2"/>
          <a:stretch>
            <a:fillRect/>
          </a:stretch>
        </p:blipFill>
        <p:spPr>
          <a:xfrm>
            <a:off x="1461294" y="2339975"/>
            <a:ext cx="5676900" cy="3594100"/>
          </a:xfrm>
          <a:prstGeom prst="rect">
            <a:avLst/>
          </a:prstGeom>
        </p:spPr>
      </p:pic>
    </p:spTree>
    <p:extLst>
      <p:ext uri="{BB962C8B-B14F-4D97-AF65-F5344CB8AC3E}">
        <p14:creationId xmlns:p14="http://schemas.microsoft.com/office/powerpoint/2010/main" val="2823174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8" name="Background Fill">
            <a:extLst>
              <a:ext uri="{FF2B5EF4-FFF2-40B4-BE49-F238E27FC236}">
                <a16:creationId xmlns:a16="http://schemas.microsoft.com/office/drawing/2014/main" id="{FAFB3478-4AEC-431E-93B2-1593839C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29" name="Color Fill">
            <a:extLst>
              <a:ext uri="{FF2B5EF4-FFF2-40B4-BE49-F238E27FC236}">
                <a16:creationId xmlns:a16="http://schemas.microsoft.com/office/drawing/2014/main" id="{BA44E6CA-03F3-47EA-A9F3-5C0674E28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30" name="Group 17">
            <a:extLst>
              <a:ext uri="{FF2B5EF4-FFF2-40B4-BE49-F238E27FC236}">
                <a16:creationId xmlns:a16="http://schemas.microsoft.com/office/drawing/2014/main" id="{D350D29B-1619-4CD8-BD68-13AED2DDFB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0"/>
            <a:ext cx="6092952" cy="6858000"/>
            <a:chOff x="6096000" y="0"/>
            <a:chExt cx="6092952" cy="6858000"/>
          </a:xfrm>
        </p:grpSpPr>
        <p:sp>
          <p:nvSpPr>
            <p:cNvPr id="131" name="Freeform: Shape 18">
              <a:extLst>
                <a:ext uri="{FF2B5EF4-FFF2-40B4-BE49-F238E27FC236}">
                  <a16:creationId xmlns:a16="http://schemas.microsoft.com/office/drawing/2014/main" id="{6453F419-99E3-4362-B295-774817509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45438" y="0"/>
              <a:ext cx="3751917" cy="2479620"/>
            </a:xfrm>
            <a:custGeom>
              <a:avLst/>
              <a:gdLst>
                <a:gd name="connsiteX0" fmla="*/ 0 w 3751917"/>
                <a:gd name="connsiteY0" fmla="*/ 0 h 2479620"/>
                <a:gd name="connsiteX1" fmla="*/ 3751917 w 3751917"/>
                <a:gd name="connsiteY1" fmla="*/ 0 h 2479620"/>
                <a:gd name="connsiteX2" fmla="*/ 3727081 w 3751917"/>
                <a:gd name="connsiteY2" fmla="*/ 172109 h 2479620"/>
                <a:gd name="connsiteX3" fmla="*/ 3208207 w 3751917"/>
                <a:gd name="connsiteY3" fmla="*/ 1147371 h 2479620"/>
                <a:gd name="connsiteX4" fmla="*/ 1875959 w 3751917"/>
                <a:gd name="connsiteY4" fmla="*/ 2479620 h 2479620"/>
                <a:gd name="connsiteX5" fmla="*/ 543710 w 3751917"/>
                <a:gd name="connsiteY5" fmla="*/ 1147371 h 2479620"/>
                <a:gd name="connsiteX6" fmla="*/ 24836 w 3751917"/>
                <a:gd name="connsiteY6" fmla="*/ 172109 h 247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1917" h="2479620">
                  <a:moveTo>
                    <a:pt x="0" y="0"/>
                  </a:moveTo>
                  <a:lnTo>
                    <a:pt x="3751917" y="0"/>
                  </a:lnTo>
                  <a:lnTo>
                    <a:pt x="3727081" y="172109"/>
                  </a:lnTo>
                  <a:cubicBezTo>
                    <a:pt x="3657898" y="529433"/>
                    <a:pt x="3484940" y="870639"/>
                    <a:pt x="3208207" y="1147371"/>
                  </a:cubicBezTo>
                  <a:lnTo>
                    <a:pt x="1875959" y="2479620"/>
                  </a:lnTo>
                  <a:lnTo>
                    <a:pt x="543710" y="1147371"/>
                  </a:lnTo>
                  <a:cubicBezTo>
                    <a:pt x="266977" y="870639"/>
                    <a:pt x="94020" y="529433"/>
                    <a:pt x="24836" y="172109"/>
                  </a:cubicBezTo>
                  <a:close/>
                </a:path>
              </a:pathLst>
            </a:custGeom>
            <a:solidFill>
              <a:schemeClr val="accent1">
                <a:lumMod val="60000"/>
                <a:lumOff val="40000"/>
                <a:alpha val="30000"/>
              </a:schemeClr>
            </a:solidFill>
            <a:ln w="9331" cap="flat">
              <a:noFill/>
              <a:prstDash val="solid"/>
              <a:miter/>
            </a:ln>
          </p:spPr>
          <p:txBody>
            <a:bodyPr rtlCol="0" anchor="ctr"/>
            <a:lstStyle/>
            <a:p>
              <a:endParaRPr lang="en-US" dirty="0"/>
            </a:p>
          </p:txBody>
        </p:sp>
        <p:sp>
          <p:nvSpPr>
            <p:cNvPr id="132" name="Freeform: Shape 19">
              <a:extLst>
                <a:ext uri="{FF2B5EF4-FFF2-40B4-BE49-F238E27FC236}">
                  <a16:creationId xmlns:a16="http://schemas.microsoft.com/office/drawing/2014/main" id="{DC739808-FE11-465A-8FB6-63B86E4D9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582834" y="5077229"/>
              <a:ext cx="2606118" cy="1780771"/>
            </a:xfrm>
            <a:custGeom>
              <a:avLst/>
              <a:gdLst>
                <a:gd name="connsiteX0" fmla="*/ 688454 w 2606118"/>
                <a:gd name="connsiteY0" fmla="*/ 45 h 1780771"/>
                <a:gd name="connsiteX1" fmla="*/ 2185726 w 2606118"/>
                <a:gd name="connsiteY1" fmla="*/ 493214 h 1780771"/>
                <a:gd name="connsiteX2" fmla="*/ 2604211 w 2606118"/>
                <a:gd name="connsiteY2" fmla="*/ 1304250 h 1780771"/>
                <a:gd name="connsiteX3" fmla="*/ 2606118 w 2606118"/>
                <a:gd name="connsiteY3" fmla="*/ 1313978 h 1780771"/>
                <a:gd name="connsiteX4" fmla="*/ 2606118 w 2606118"/>
                <a:gd name="connsiteY4" fmla="*/ 1780771 h 1780771"/>
                <a:gd name="connsiteX5" fmla="*/ 215846 w 2606118"/>
                <a:gd name="connsiteY5" fmla="*/ 1780771 h 1780771"/>
                <a:gd name="connsiteX6" fmla="*/ 187787 w 2606118"/>
                <a:gd name="connsiteY6" fmla="*/ 1724104 h 1780771"/>
                <a:gd name="connsiteX7" fmla="*/ 49732 w 2606118"/>
                <a:gd name="connsiteY7" fmla="*/ 49732 h 1780771"/>
                <a:gd name="connsiteX8" fmla="*/ 688454 w 2606118"/>
                <a:gd name="connsiteY8" fmla="*/ 45 h 178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6118" h="1780771">
                  <a:moveTo>
                    <a:pt x="688454" y="45"/>
                  </a:moveTo>
                  <a:cubicBezTo>
                    <a:pt x="1159303" y="2313"/>
                    <a:pt x="1785062" y="92550"/>
                    <a:pt x="2185726" y="493214"/>
                  </a:cubicBezTo>
                  <a:cubicBezTo>
                    <a:pt x="2408317" y="715805"/>
                    <a:pt x="2535097" y="1007870"/>
                    <a:pt x="2604211" y="1304250"/>
                  </a:cubicBezTo>
                  <a:lnTo>
                    <a:pt x="2606118" y="1313978"/>
                  </a:lnTo>
                  <a:lnTo>
                    <a:pt x="2606118" y="1780771"/>
                  </a:lnTo>
                  <a:lnTo>
                    <a:pt x="215846" y="1780771"/>
                  </a:lnTo>
                  <a:lnTo>
                    <a:pt x="187787" y="1724104"/>
                  </a:lnTo>
                  <a:cubicBezTo>
                    <a:pt x="-127724" y="989597"/>
                    <a:pt x="49732" y="49732"/>
                    <a:pt x="49732" y="49732"/>
                  </a:cubicBezTo>
                  <a:cubicBezTo>
                    <a:pt x="49732" y="49732"/>
                    <a:pt x="322237" y="-1720"/>
                    <a:pt x="688454" y="45"/>
                  </a:cubicBezTo>
                  <a:close/>
                </a:path>
              </a:pathLst>
            </a:custGeom>
            <a:solidFill>
              <a:schemeClr val="accent1">
                <a:lumMod val="60000"/>
                <a:lumOff val="40000"/>
                <a:alpha val="40000"/>
              </a:schemeClr>
            </a:solidFill>
            <a:ln w="9331" cap="flat">
              <a:noFill/>
              <a:prstDash val="solid"/>
              <a:miter/>
            </a:ln>
          </p:spPr>
          <p:txBody>
            <a:bodyPr rtlCol="0" anchor="ctr"/>
            <a:lstStyle/>
            <a:p>
              <a:endParaRPr lang="en-US" dirty="0"/>
            </a:p>
          </p:txBody>
        </p:sp>
        <p:sp>
          <p:nvSpPr>
            <p:cNvPr id="133" name="Freeform: Shape 20">
              <a:extLst>
                <a:ext uri="{FF2B5EF4-FFF2-40B4-BE49-F238E27FC236}">
                  <a16:creationId xmlns:a16="http://schemas.microsoft.com/office/drawing/2014/main" id="{261E0A54-1C08-4A1D-B1F7-FBC3D15384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60221" y="469962"/>
              <a:ext cx="528731" cy="1057462"/>
            </a:xfrm>
            <a:custGeom>
              <a:avLst/>
              <a:gdLst>
                <a:gd name="connsiteX0" fmla="*/ 528731 w 528731"/>
                <a:gd name="connsiteY0" fmla="*/ 0 h 1057462"/>
                <a:gd name="connsiteX1" fmla="*/ 528731 w 528731"/>
                <a:gd name="connsiteY1" fmla="*/ 1057462 h 1057462"/>
                <a:gd name="connsiteX2" fmla="*/ 0 w 528731"/>
                <a:gd name="connsiteY2" fmla="*/ 528731 h 1057462"/>
                <a:gd name="connsiteX3" fmla="*/ 528731 w 528731"/>
                <a:gd name="connsiteY3" fmla="*/ 0 h 1057462"/>
              </a:gdLst>
              <a:ahLst/>
              <a:cxnLst>
                <a:cxn ang="0">
                  <a:pos x="connsiteX0" y="connsiteY0"/>
                </a:cxn>
                <a:cxn ang="0">
                  <a:pos x="connsiteX1" y="connsiteY1"/>
                </a:cxn>
                <a:cxn ang="0">
                  <a:pos x="connsiteX2" y="connsiteY2"/>
                </a:cxn>
                <a:cxn ang="0">
                  <a:pos x="connsiteX3" y="connsiteY3"/>
                </a:cxn>
              </a:cxnLst>
              <a:rect l="l" t="t" r="r" b="b"/>
              <a:pathLst>
                <a:path w="528731" h="1057462">
                  <a:moveTo>
                    <a:pt x="528731" y="0"/>
                  </a:moveTo>
                  <a:lnTo>
                    <a:pt x="528731" y="1057462"/>
                  </a:lnTo>
                  <a:cubicBezTo>
                    <a:pt x="236721" y="1057462"/>
                    <a:pt x="0" y="820741"/>
                    <a:pt x="0" y="528731"/>
                  </a:cubicBezTo>
                  <a:cubicBezTo>
                    <a:pt x="0" y="236721"/>
                    <a:pt x="236721" y="0"/>
                    <a:pt x="528731" y="0"/>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a:p>
          </p:txBody>
        </p:sp>
        <p:sp>
          <p:nvSpPr>
            <p:cNvPr id="134" name="Oval 21">
              <a:extLst>
                <a:ext uri="{FF2B5EF4-FFF2-40B4-BE49-F238E27FC236}">
                  <a16:creationId xmlns:a16="http://schemas.microsoft.com/office/drawing/2014/main" id="{F656CEB6-45C4-4777-8C74-592E10A36C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28587" y="1556037"/>
              <a:ext cx="328008" cy="328008"/>
            </a:xfrm>
            <a:prstGeom prst="ellipse">
              <a:avLst/>
            </a:pr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endParaRPr lang="en-US">
                <a:solidFill>
                  <a:schemeClr val="tx1"/>
                </a:solidFill>
              </a:endParaRPr>
            </a:p>
          </p:txBody>
        </p:sp>
        <p:sp>
          <p:nvSpPr>
            <p:cNvPr id="135" name="Graphic 9">
              <a:extLst>
                <a:ext uri="{FF2B5EF4-FFF2-40B4-BE49-F238E27FC236}">
                  <a16:creationId xmlns:a16="http://schemas.microsoft.com/office/drawing/2014/main" id="{6C25335D-F5BF-46DD-832C-3E0A4F2E5B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1610038"/>
              <a:ext cx="3138930" cy="3138930"/>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FFFFFF"/>
            </a:solidFill>
            <a:ln w="38100" cap="flat">
              <a:solidFill>
                <a:srgbClr val="F7F7F7"/>
              </a:solidFill>
              <a:prstDash val="solid"/>
              <a:miter/>
            </a:ln>
          </p:spPr>
          <p:txBody>
            <a:bodyPr rtlCol="0" anchor="ctr"/>
            <a:lstStyle/>
            <a:p>
              <a:endParaRPr lang="en-US"/>
            </a:p>
          </p:txBody>
        </p:sp>
        <p:sp>
          <p:nvSpPr>
            <p:cNvPr id="136" name="Graphic 9">
              <a:extLst>
                <a:ext uri="{FF2B5EF4-FFF2-40B4-BE49-F238E27FC236}">
                  <a16:creationId xmlns:a16="http://schemas.microsoft.com/office/drawing/2014/main" id="{342D121F-88C7-4725-9B5B-BC623FC0AB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457442" y="2107828"/>
              <a:ext cx="2641140" cy="2641140"/>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FFFFFF"/>
            </a:solidFill>
            <a:ln w="38100" cap="flat">
              <a:solidFill>
                <a:srgbClr val="F7F7F7"/>
              </a:solidFill>
              <a:prstDash val="solid"/>
              <a:miter/>
            </a:ln>
          </p:spPr>
          <p:txBody>
            <a:bodyPr rtlCol="0" anchor="ctr"/>
            <a:lstStyle/>
            <a:p>
              <a:endParaRPr lang="en-US"/>
            </a:p>
          </p:txBody>
        </p:sp>
      </p:grpSp>
      <p:sp>
        <p:nvSpPr>
          <p:cNvPr id="137" name="Texture">
            <a:extLst>
              <a:ext uri="{FF2B5EF4-FFF2-40B4-BE49-F238E27FC236}">
                <a16:creationId xmlns:a16="http://schemas.microsoft.com/office/drawing/2014/main" id="{2E922E9E-A29B-4164-A634-B718A4336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ítulo 1">
            <a:extLst>
              <a:ext uri="{FF2B5EF4-FFF2-40B4-BE49-F238E27FC236}">
                <a16:creationId xmlns:a16="http://schemas.microsoft.com/office/drawing/2014/main" id="{AE4CACDD-22D7-3D4B-B19A-6A6B93847B83}"/>
              </a:ext>
            </a:extLst>
          </p:cNvPr>
          <p:cNvSpPr>
            <a:spLocks noGrp="1"/>
          </p:cNvSpPr>
          <p:nvPr>
            <p:ph type="title"/>
          </p:nvPr>
        </p:nvSpPr>
        <p:spPr>
          <a:xfrm>
            <a:off x="457200" y="758952"/>
            <a:ext cx="5351843" cy="1325563"/>
          </a:xfrm>
        </p:spPr>
        <p:txBody>
          <a:bodyPr anchor="b">
            <a:normAutofit/>
          </a:bodyPr>
          <a:lstStyle/>
          <a:p>
            <a:r>
              <a:rPr lang="pt-BR"/>
              <a:t>Grupo Automóvel</a:t>
            </a:r>
            <a:endParaRPr lang="pt-BR" dirty="0"/>
          </a:p>
        </p:txBody>
      </p:sp>
      <p:sp>
        <p:nvSpPr>
          <p:cNvPr id="138" name="Content Placeholder 10">
            <a:extLst>
              <a:ext uri="{FF2B5EF4-FFF2-40B4-BE49-F238E27FC236}">
                <a16:creationId xmlns:a16="http://schemas.microsoft.com/office/drawing/2014/main" id="{63B21CC7-289D-B499-5DAD-B64398C9117D}"/>
              </a:ext>
            </a:extLst>
          </p:cNvPr>
          <p:cNvSpPr>
            <a:spLocks noGrp="1"/>
          </p:cNvSpPr>
          <p:nvPr>
            <p:ph idx="1"/>
          </p:nvPr>
        </p:nvSpPr>
        <p:spPr>
          <a:xfrm>
            <a:off x="457200" y="2286000"/>
            <a:ext cx="5351843" cy="3878707"/>
          </a:xfrm>
        </p:spPr>
        <p:txBody>
          <a:bodyPr>
            <a:normAutofit/>
          </a:bodyPr>
          <a:lstStyle/>
          <a:p>
            <a:endParaRPr lang="en-US" dirty="0"/>
          </a:p>
        </p:txBody>
      </p:sp>
      <p:pic>
        <p:nvPicPr>
          <p:cNvPr id="4" name="Espaço Reservado para Conteúdo 3">
            <a:extLst>
              <a:ext uri="{FF2B5EF4-FFF2-40B4-BE49-F238E27FC236}">
                <a16:creationId xmlns:a16="http://schemas.microsoft.com/office/drawing/2014/main" id="{96B65EFA-26E0-DC43-8A20-CC1B47E4432B}"/>
              </a:ext>
            </a:extLst>
          </p:cNvPr>
          <p:cNvPicPr>
            <a:picLocks noChangeAspect="1"/>
          </p:cNvPicPr>
          <p:nvPr/>
        </p:nvPicPr>
        <p:blipFill>
          <a:blip r:embed="rId3"/>
          <a:stretch>
            <a:fillRect/>
          </a:stretch>
        </p:blipFill>
        <p:spPr>
          <a:xfrm>
            <a:off x="6566562" y="2946542"/>
            <a:ext cx="2156296" cy="468994"/>
          </a:xfrm>
          <a:prstGeom prst="rect">
            <a:avLst/>
          </a:prstGeom>
        </p:spPr>
      </p:pic>
      <p:pic>
        <p:nvPicPr>
          <p:cNvPr id="7" name="Imagem 6">
            <a:extLst>
              <a:ext uri="{FF2B5EF4-FFF2-40B4-BE49-F238E27FC236}">
                <a16:creationId xmlns:a16="http://schemas.microsoft.com/office/drawing/2014/main" id="{1B39DFE3-A22A-6040-99E9-60E0843101E6}"/>
              </a:ext>
            </a:extLst>
          </p:cNvPr>
          <p:cNvPicPr>
            <a:picLocks noChangeAspect="1"/>
          </p:cNvPicPr>
          <p:nvPr/>
        </p:nvPicPr>
        <p:blipFill>
          <a:blip r:embed="rId4"/>
          <a:stretch>
            <a:fillRect/>
          </a:stretch>
        </p:blipFill>
        <p:spPr>
          <a:xfrm>
            <a:off x="9853648" y="2598428"/>
            <a:ext cx="1766414" cy="1807074"/>
          </a:xfrm>
          <a:prstGeom prst="rect">
            <a:avLst/>
          </a:prstGeom>
        </p:spPr>
      </p:pic>
    </p:spTree>
    <p:extLst>
      <p:ext uri="{BB962C8B-B14F-4D97-AF65-F5344CB8AC3E}">
        <p14:creationId xmlns:p14="http://schemas.microsoft.com/office/powerpoint/2010/main" val="1754530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6" name="Rectangle 11">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47"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48" name="Group 15">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17" name="Oval 16">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8" name="Freeform: Shape 17">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9" name="Freeform: Shape 18">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20" name="Freeform: Shape 19">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21"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49"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useBgFill="1">
        <p:nvSpPr>
          <p:cNvPr id="50" name="Background Fill">
            <a:extLst>
              <a:ext uri="{FF2B5EF4-FFF2-40B4-BE49-F238E27FC236}">
                <a16:creationId xmlns:a16="http://schemas.microsoft.com/office/drawing/2014/main" id="{06087813-B81F-42C4-A0EA-F9078FB61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51" name="Color Fill">
            <a:extLst>
              <a:ext uri="{FF2B5EF4-FFF2-40B4-BE49-F238E27FC236}">
                <a16:creationId xmlns:a16="http://schemas.microsoft.com/office/drawing/2014/main" id="{C4B295A1-75D3-4C3B-82E7-C5CFD80A7E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52" name="Group 28">
            <a:extLst>
              <a:ext uri="{FF2B5EF4-FFF2-40B4-BE49-F238E27FC236}">
                <a16:creationId xmlns:a16="http://schemas.microsoft.com/office/drawing/2014/main" id="{A99865AF-3734-41C3-B46D-33FBA02CFD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52873" y="0"/>
            <a:ext cx="5912427" cy="6858000"/>
            <a:chOff x="6252873" y="0"/>
            <a:chExt cx="5912427" cy="6858000"/>
          </a:xfrm>
        </p:grpSpPr>
        <p:sp>
          <p:nvSpPr>
            <p:cNvPr id="30" name="Oval 29">
              <a:extLst>
                <a:ext uri="{FF2B5EF4-FFF2-40B4-BE49-F238E27FC236}">
                  <a16:creationId xmlns:a16="http://schemas.microsoft.com/office/drawing/2014/main" id="{DD0AF3E8-FF32-40E8-81F9-64F98371FB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3659" y="5241357"/>
              <a:ext cx="588491" cy="590987"/>
            </a:xfrm>
            <a:prstGeom prst="ellipse">
              <a:avLst/>
            </a:prstGeom>
            <a:solidFill>
              <a:schemeClr val="tx2">
                <a:lumMod val="25000"/>
                <a:lumOff val="75000"/>
                <a:alpha val="20000"/>
              </a:schemeClr>
            </a:solidFill>
            <a:ln w="209550" cap="flat">
              <a:noFill/>
              <a:prstDash val="solid"/>
              <a:miter/>
            </a:ln>
          </p:spPr>
          <p:txBody>
            <a:bodyPr rtlCol="0" anchor="ctr"/>
            <a:lstStyle/>
            <a:p>
              <a:endParaRPr lang="en-US" dirty="0">
                <a:solidFill>
                  <a:schemeClr val="tx1"/>
                </a:solidFill>
              </a:endParaRPr>
            </a:p>
          </p:txBody>
        </p:sp>
        <p:sp>
          <p:nvSpPr>
            <p:cNvPr id="31" name="Oval 30">
              <a:extLst>
                <a:ext uri="{FF2B5EF4-FFF2-40B4-BE49-F238E27FC236}">
                  <a16:creationId xmlns:a16="http://schemas.microsoft.com/office/drawing/2014/main" id="{7594A0AD-EBD6-4869-BB54-8AE9C1587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77959" y="1730993"/>
              <a:ext cx="266619" cy="2666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F62319D8-1953-4AC9-A10E-886C85CA3B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52873" y="0"/>
              <a:ext cx="3237872" cy="1337275"/>
            </a:xfrm>
            <a:custGeom>
              <a:avLst/>
              <a:gdLst>
                <a:gd name="connsiteX0" fmla="*/ 0 w 3237872"/>
                <a:gd name="connsiteY0" fmla="*/ 0 h 1337275"/>
                <a:gd name="connsiteX1" fmla="*/ 3237872 w 3237872"/>
                <a:gd name="connsiteY1" fmla="*/ 0 h 1337275"/>
                <a:gd name="connsiteX2" fmla="*/ 3233089 w 3237872"/>
                <a:gd name="connsiteY2" fmla="*/ 31342 h 1337275"/>
                <a:gd name="connsiteX3" fmla="*/ 1630760 w 3237872"/>
                <a:gd name="connsiteY3" fmla="*/ 1337275 h 1337275"/>
                <a:gd name="connsiteX4" fmla="*/ 0 w 3237872"/>
                <a:gd name="connsiteY4" fmla="*/ 1337275 h 1337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7872" h="1337275">
                  <a:moveTo>
                    <a:pt x="0" y="0"/>
                  </a:moveTo>
                  <a:lnTo>
                    <a:pt x="3237872" y="0"/>
                  </a:lnTo>
                  <a:lnTo>
                    <a:pt x="3233089" y="31342"/>
                  </a:lnTo>
                  <a:cubicBezTo>
                    <a:pt x="3080581" y="776642"/>
                    <a:pt x="2421150" y="1337275"/>
                    <a:pt x="1630760" y="1337275"/>
                  </a:cubicBezTo>
                  <a:lnTo>
                    <a:pt x="0" y="1337275"/>
                  </a:lnTo>
                  <a:close/>
                </a:path>
              </a:pathLst>
            </a:custGeom>
            <a:solidFill>
              <a:schemeClr val="accent1">
                <a:lumMod val="60000"/>
                <a:lumOff val="40000"/>
                <a:alpha val="60000"/>
              </a:schemeClr>
            </a:solidFill>
            <a:ln w="9331"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442F9378-F3F1-4FD3-9B3F-D51A625F47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59698" y="4842913"/>
              <a:ext cx="3234495" cy="2015087"/>
            </a:xfrm>
            <a:custGeom>
              <a:avLst/>
              <a:gdLst>
                <a:gd name="connsiteX0" fmla="*/ 1635557 w 3266317"/>
                <a:gd name="connsiteY0" fmla="*/ 0 h 2015087"/>
                <a:gd name="connsiteX1" fmla="*/ 3266317 w 3266317"/>
                <a:gd name="connsiteY1" fmla="*/ 0 h 2015087"/>
                <a:gd name="connsiteX2" fmla="*/ 3266317 w 3266317"/>
                <a:gd name="connsiteY2" fmla="*/ 1630760 h 2015087"/>
                <a:gd name="connsiteX3" fmla="*/ 3233089 w 3266317"/>
                <a:gd name="connsiteY3" fmla="*/ 1960385 h 2015087"/>
                <a:gd name="connsiteX4" fmla="*/ 3219023 w 3266317"/>
                <a:gd name="connsiteY4" fmla="*/ 2015087 h 2015087"/>
                <a:gd name="connsiteX5" fmla="*/ 0 w 3266317"/>
                <a:gd name="connsiteY5" fmla="*/ 2015087 h 2015087"/>
                <a:gd name="connsiteX6" fmla="*/ 0 w 3266317"/>
                <a:gd name="connsiteY6" fmla="*/ 1635558 h 2015087"/>
                <a:gd name="connsiteX7" fmla="*/ 1635557 w 3266317"/>
                <a:gd name="connsiteY7" fmla="*/ 0 h 201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015087">
                  <a:moveTo>
                    <a:pt x="1635557" y="0"/>
                  </a:moveTo>
                  <a:lnTo>
                    <a:pt x="3266317" y="0"/>
                  </a:lnTo>
                  <a:lnTo>
                    <a:pt x="3266317" y="1630760"/>
                  </a:lnTo>
                  <a:cubicBezTo>
                    <a:pt x="3266317" y="1743673"/>
                    <a:pt x="3254876" y="1853913"/>
                    <a:pt x="3233089" y="1960385"/>
                  </a:cubicBezTo>
                  <a:lnTo>
                    <a:pt x="3219023" y="2015087"/>
                  </a:lnTo>
                  <a:lnTo>
                    <a:pt x="0" y="2015087"/>
                  </a:lnTo>
                  <a:lnTo>
                    <a:pt x="0" y="1635558"/>
                  </a:lnTo>
                  <a:cubicBezTo>
                    <a:pt x="0" y="732255"/>
                    <a:pt x="732254" y="0"/>
                    <a:pt x="1635557" y="0"/>
                  </a:cubicBezTo>
                  <a:close/>
                </a:path>
              </a:pathLst>
            </a:custGeom>
            <a:solidFill>
              <a:schemeClr val="accent1">
                <a:lumMod val="75000"/>
                <a:alpha val="65000"/>
              </a:schemeClr>
            </a:solidFill>
            <a:ln w="9331"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91C51BF4-B7D7-46B2-A004-A4A74532D6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8788" y="1465808"/>
              <a:ext cx="2446512" cy="3349396"/>
            </a:xfrm>
            <a:custGeom>
              <a:avLst/>
              <a:gdLst>
                <a:gd name="connsiteX0" fmla="*/ 2446512 w 2446512"/>
                <a:gd name="connsiteY0" fmla="*/ 0 h 3349396"/>
                <a:gd name="connsiteX1" fmla="*/ 2446512 w 2446512"/>
                <a:gd name="connsiteY1" fmla="*/ 2983025 h 3349396"/>
                <a:gd name="connsiteX2" fmla="*/ 2372319 w 2446512"/>
                <a:gd name="connsiteY2" fmla="*/ 3030084 h 3349396"/>
                <a:gd name="connsiteX3" fmla="*/ 52574 w 2446512"/>
                <a:gd name="connsiteY3" fmla="*/ 3275883 h 3349396"/>
                <a:gd name="connsiteX4" fmla="*/ 646943 w 2446512"/>
                <a:gd name="connsiteY4" fmla="*/ 594339 h 3349396"/>
                <a:gd name="connsiteX5" fmla="*/ 2335980 w 2446512"/>
                <a:gd name="connsiteY5" fmla="*/ 1461 h 334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512" h="3349396">
                  <a:moveTo>
                    <a:pt x="2446512" y="0"/>
                  </a:moveTo>
                  <a:lnTo>
                    <a:pt x="2446512" y="2983025"/>
                  </a:lnTo>
                  <a:lnTo>
                    <a:pt x="2372319" y="3030084"/>
                  </a:lnTo>
                  <a:cubicBezTo>
                    <a:pt x="1421342" y="3553381"/>
                    <a:pt x="52574" y="3275883"/>
                    <a:pt x="52574" y="3275883"/>
                  </a:cubicBezTo>
                  <a:cubicBezTo>
                    <a:pt x="52574" y="3275883"/>
                    <a:pt x="-261797" y="1479027"/>
                    <a:pt x="646943" y="594339"/>
                  </a:cubicBezTo>
                  <a:cubicBezTo>
                    <a:pt x="1101313" y="151995"/>
                    <a:pt x="1775443" y="21435"/>
                    <a:pt x="2335980" y="1461"/>
                  </a:cubicBezTo>
                  <a:close/>
                </a:path>
              </a:pathLst>
            </a:custGeom>
            <a:solidFill>
              <a:srgbClr val="FFFFFF"/>
            </a:solidFill>
            <a:ln w="38100" cap="flat">
              <a:solidFill>
                <a:srgbClr val="F7F7F7"/>
              </a:solidFill>
              <a:prstDash val="solid"/>
              <a:miter/>
            </a:ln>
          </p:spPr>
          <p:txBody>
            <a:bodyPr wrap="square" rtlCol="0" anchor="ctr">
              <a:noAutofit/>
            </a:bodyPr>
            <a:lstStyle/>
            <a:p>
              <a:endParaRPr lang="en-US" dirty="0"/>
            </a:p>
          </p:txBody>
        </p:sp>
        <p:sp>
          <p:nvSpPr>
            <p:cNvPr id="35" name="Graphic 9">
              <a:extLst>
                <a:ext uri="{FF2B5EF4-FFF2-40B4-BE49-F238E27FC236}">
                  <a16:creationId xmlns:a16="http://schemas.microsoft.com/office/drawing/2014/main" id="{6159287C-4FFD-4A93-A261-076BF1D2B3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3076" y="1425590"/>
              <a:ext cx="3234494" cy="3324611"/>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FFFFFF"/>
            </a:solidFill>
            <a:ln w="38100" cap="flat">
              <a:solidFill>
                <a:srgbClr val="F7F7F7"/>
              </a:solidFill>
              <a:prstDash val="solid"/>
              <a:miter/>
            </a:ln>
          </p:spPr>
          <p:txBody>
            <a:bodyPr rtlCol="0" anchor="ctr"/>
            <a:lstStyle/>
            <a:p>
              <a:endParaRPr lang="en-US" dirty="0"/>
            </a:p>
          </p:txBody>
        </p:sp>
      </p:grpSp>
      <p:sp>
        <p:nvSpPr>
          <p:cNvPr id="53" name="Texture">
            <a:extLst>
              <a:ext uri="{FF2B5EF4-FFF2-40B4-BE49-F238E27FC236}">
                <a16:creationId xmlns:a16="http://schemas.microsoft.com/office/drawing/2014/main" id="{E4B2AF95-7029-4856-9CE4-BBBE8CF80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ítulo 1">
            <a:extLst>
              <a:ext uri="{FF2B5EF4-FFF2-40B4-BE49-F238E27FC236}">
                <a16:creationId xmlns:a16="http://schemas.microsoft.com/office/drawing/2014/main" id="{430D2DCE-B1B7-E54D-9EF9-722E555CDA5E}"/>
              </a:ext>
            </a:extLst>
          </p:cNvPr>
          <p:cNvSpPr>
            <a:spLocks noGrp="1"/>
          </p:cNvSpPr>
          <p:nvPr>
            <p:ph type="title"/>
          </p:nvPr>
        </p:nvSpPr>
        <p:spPr>
          <a:xfrm>
            <a:off x="457199" y="676656"/>
            <a:ext cx="5353033" cy="3063240"/>
          </a:xfrm>
        </p:spPr>
        <p:txBody>
          <a:bodyPr vert="horz" lIns="91440" tIns="45720" rIns="91440" bIns="45720" rtlCol="0" anchor="b">
            <a:normAutofit/>
          </a:bodyPr>
          <a:lstStyle/>
          <a:p>
            <a:r>
              <a:rPr lang="en-US" sz="5400"/>
              <a:t>Grupo Transportes</a:t>
            </a:r>
          </a:p>
        </p:txBody>
      </p:sp>
      <p:pic>
        <p:nvPicPr>
          <p:cNvPr id="4" name="Espaço Reservado para Conteúdo 3" descr="Tabela&#10;&#10;Descrição gerada automaticamente">
            <a:extLst>
              <a:ext uri="{FF2B5EF4-FFF2-40B4-BE49-F238E27FC236}">
                <a16:creationId xmlns:a16="http://schemas.microsoft.com/office/drawing/2014/main" id="{021E059C-2E82-4C46-9D80-E57B2EB7549F}"/>
              </a:ext>
            </a:extLst>
          </p:cNvPr>
          <p:cNvPicPr>
            <a:picLocks noGrp="1" noChangeAspect="1"/>
          </p:cNvPicPr>
          <p:nvPr>
            <p:ph idx="1"/>
          </p:nvPr>
        </p:nvPicPr>
        <p:blipFill>
          <a:blip r:embed="rId3"/>
          <a:stretch>
            <a:fillRect/>
          </a:stretch>
        </p:blipFill>
        <p:spPr>
          <a:xfrm>
            <a:off x="6759527" y="2142008"/>
            <a:ext cx="2221479" cy="1932686"/>
          </a:xfrm>
          <a:prstGeom prst="rect">
            <a:avLst/>
          </a:prstGeom>
        </p:spPr>
      </p:pic>
      <p:pic>
        <p:nvPicPr>
          <p:cNvPr id="7" name="Imagem 6" descr="Tabela&#10;&#10;Descrição gerada automaticamente">
            <a:extLst>
              <a:ext uri="{FF2B5EF4-FFF2-40B4-BE49-F238E27FC236}">
                <a16:creationId xmlns:a16="http://schemas.microsoft.com/office/drawing/2014/main" id="{B83376BA-1BA8-7544-A893-6F185733028D}"/>
              </a:ext>
            </a:extLst>
          </p:cNvPr>
          <p:cNvPicPr>
            <a:picLocks noChangeAspect="1"/>
          </p:cNvPicPr>
          <p:nvPr/>
        </p:nvPicPr>
        <p:blipFill>
          <a:blip r:embed="rId4"/>
          <a:stretch>
            <a:fillRect/>
          </a:stretch>
        </p:blipFill>
        <p:spPr>
          <a:xfrm>
            <a:off x="10394516" y="2482948"/>
            <a:ext cx="1383957" cy="1956123"/>
          </a:xfrm>
          <a:prstGeom prst="rect">
            <a:avLst/>
          </a:prstGeom>
        </p:spPr>
      </p:pic>
    </p:spTree>
    <p:extLst>
      <p:ext uri="{BB962C8B-B14F-4D97-AF65-F5344CB8AC3E}">
        <p14:creationId xmlns:p14="http://schemas.microsoft.com/office/powerpoint/2010/main" val="995522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7DB032-A0DD-F44C-B3E9-F226FFAA3C4B}"/>
              </a:ext>
            </a:extLst>
          </p:cNvPr>
          <p:cNvSpPr>
            <a:spLocks noGrp="1"/>
          </p:cNvSpPr>
          <p:nvPr>
            <p:ph type="title"/>
          </p:nvPr>
        </p:nvSpPr>
        <p:spPr/>
        <p:txBody>
          <a:bodyPr/>
          <a:lstStyle/>
          <a:p>
            <a:r>
              <a:rPr lang="pt-BR" dirty="0"/>
              <a:t>Grupo Transportes</a:t>
            </a:r>
          </a:p>
        </p:txBody>
      </p:sp>
      <p:pic>
        <p:nvPicPr>
          <p:cNvPr id="4" name="Espaço Reservado para Conteúdo 3">
            <a:extLst>
              <a:ext uri="{FF2B5EF4-FFF2-40B4-BE49-F238E27FC236}">
                <a16:creationId xmlns:a16="http://schemas.microsoft.com/office/drawing/2014/main" id="{DA8FA73F-381A-1F4D-BFBD-43B0DB21E04E}"/>
              </a:ext>
            </a:extLst>
          </p:cNvPr>
          <p:cNvPicPr>
            <a:picLocks noGrp="1" noChangeAspect="1"/>
          </p:cNvPicPr>
          <p:nvPr>
            <p:ph idx="1"/>
          </p:nvPr>
        </p:nvPicPr>
        <p:blipFill>
          <a:blip r:embed="rId2"/>
          <a:stretch>
            <a:fillRect/>
          </a:stretch>
        </p:blipFill>
        <p:spPr>
          <a:xfrm>
            <a:off x="1454944" y="2435225"/>
            <a:ext cx="5689600" cy="3403600"/>
          </a:xfrm>
          <a:prstGeom prst="rect">
            <a:avLst/>
          </a:prstGeom>
        </p:spPr>
      </p:pic>
    </p:spTree>
    <p:extLst>
      <p:ext uri="{BB962C8B-B14F-4D97-AF65-F5344CB8AC3E}">
        <p14:creationId xmlns:p14="http://schemas.microsoft.com/office/powerpoint/2010/main" val="367803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06491B-AD94-2F42-BC5A-9D59B2714E1F}"/>
              </a:ext>
            </a:extLst>
          </p:cNvPr>
          <p:cNvSpPr>
            <a:spLocks noGrp="1"/>
          </p:cNvSpPr>
          <p:nvPr>
            <p:ph type="title"/>
          </p:nvPr>
        </p:nvSpPr>
        <p:spPr/>
        <p:txBody>
          <a:bodyPr/>
          <a:lstStyle/>
          <a:p>
            <a:r>
              <a:rPr lang="pt-BR" dirty="0"/>
              <a:t>Riscos Financeiros</a:t>
            </a:r>
          </a:p>
        </p:txBody>
      </p:sp>
      <p:pic>
        <p:nvPicPr>
          <p:cNvPr id="4" name="Espaço Reservado para Conteúdo 3">
            <a:extLst>
              <a:ext uri="{FF2B5EF4-FFF2-40B4-BE49-F238E27FC236}">
                <a16:creationId xmlns:a16="http://schemas.microsoft.com/office/drawing/2014/main" id="{6DB621F0-F7A7-9746-A1AF-8230E9D96E8E}"/>
              </a:ext>
            </a:extLst>
          </p:cNvPr>
          <p:cNvPicPr>
            <a:picLocks noGrp="1" noChangeAspect="1"/>
          </p:cNvPicPr>
          <p:nvPr>
            <p:ph idx="1"/>
          </p:nvPr>
        </p:nvPicPr>
        <p:blipFill>
          <a:blip r:embed="rId2"/>
          <a:stretch>
            <a:fillRect/>
          </a:stretch>
        </p:blipFill>
        <p:spPr>
          <a:xfrm>
            <a:off x="1909949" y="2097088"/>
            <a:ext cx="4779589" cy="4079875"/>
          </a:xfrm>
          <a:prstGeom prst="rect">
            <a:avLst/>
          </a:prstGeom>
        </p:spPr>
      </p:pic>
    </p:spTree>
    <p:extLst>
      <p:ext uri="{BB962C8B-B14F-4D97-AF65-F5344CB8AC3E}">
        <p14:creationId xmlns:p14="http://schemas.microsoft.com/office/powerpoint/2010/main" val="939343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19E222-DD85-BA46-A5CC-F761BB776F00}"/>
              </a:ext>
            </a:extLst>
          </p:cNvPr>
          <p:cNvSpPr>
            <a:spLocks noGrp="1"/>
          </p:cNvSpPr>
          <p:nvPr>
            <p:ph type="title"/>
          </p:nvPr>
        </p:nvSpPr>
        <p:spPr/>
        <p:txBody>
          <a:bodyPr/>
          <a:lstStyle/>
          <a:p>
            <a:r>
              <a:rPr lang="pt-BR" dirty="0"/>
              <a:t>Pessoal Coletivo</a:t>
            </a:r>
          </a:p>
        </p:txBody>
      </p:sp>
      <p:pic>
        <p:nvPicPr>
          <p:cNvPr id="4" name="Espaço Reservado para Conteúdo 3">
            <a:extLst>
              <a:ext uri="{FF2B5EF4-FFF2-40B4-BE49-F238E27FC236}">
                <a16:creationId xmlns:a16="http://schemas.microsoft.com/office/drawing/2014/main" id="{8B8ADFC4-05A0-9F41-8668-70F995B57D0D}"/>
              </a:ext>
            </a:extLst>
          </p:cNvPr>
          <p:cNvPicPr>
            <a:picLocks noGrp="1" noChangeAspect="1"/>
          </p:cNvPicPr>
          <p:nvPr>
            <p:ph idx="1"/>
          </p:nvPr>
        </p:nvPicPr>
        <p:blipFill>
          <a:blip r:embed="rId2"/>
          <a:stretch>
            <a:fillRect/>
          </a:stretch>
        </p:blipFill>
        <p:spPr>
          <a:xfrm>
            <a:off x="2326763" y="2097088"/>
            <a:ext cx="3945962" cy="4079875"/>
          </a:xfrm>
          <a:prstGeom prst="rect">
            <a:avLst/>
          </a:prstGeom>
        </p:spPr>
      </p:pic>
    </p:spTree>
    <p:extLst>
      <p:ext uri="{BB962C8B-B14F-4D97-AF65-F5344CB8AC3E}">
        <p14:creationId xmlns:p14="http://schemas.microsoft.com/office/powerpoint/2010/main" val="436424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E4D16A-14CD-8145-9AB9-70FBEA3231BC}"/>
              </a:ext>
            </a:extLst>
          </p:cNvPr>
          <p:cNvSpPr>
            <a:spLocks noGrp="1"/>
          </p:cNvSpPr>
          <p:nvPr>
            <p:ph type="title"/>
          </p:nvPr>
        </p:nvSpPr>
        <p:spPr/>
        <p:txBody>
          <a:bodyPr/>
          <a:lstStyle/>
          <a:p>
            <a:r>
              <a:rPr lang="pt-BR" dirty="0"/>
              <a:t>Habitacional</a:t>
            </a:r>
          </a:p>
        </p:txBody>
      </p:sp>
      <p:pic>
        <p:nvPicPr>
          <p:cNvPr id="4" name="Espaço Reservado para Conteúdo 3">
            <a:extLst>
              <a:ext uri="{FF2B5EF4-FFF2-40B4-BE49-F238E27FC236}">
                <a16:creationId xmlns:a16="http://schemas.microsoft.com/office/drawing/2014/main" id="{E70A3F8C-CF94-4B4C-99A5-42B5C7E1A7F4}"/>
              </a:ext>
            </a:extLst>
          </p:cNvPr>
          <p:cNvPicPr>
            <a:picLocks noGrp="1" noChangeAspect="1"/>
          </p:cNvPicPr>
          <p:nvPr>
            <p:ph idx="1"/>
          </p:nvPr>
        </p:nvPicPr>
        <p:blipFill>
          <a:blip r:embed="rId2"/>
          <a:stretch>
            <a:fillRect/>
          </a:stretch>
        </p:blipFill>
        <p:spPr>
          <a:xfrm>
            <a:off x="1486694" y="2936875"/>
            <a:ext cx="5626100" cy="2400300"/>
          </a:xfrm>
          <a:prstGeom prst="rect">
            <a:avLst/>
          </a:prstGeom>
        </p:spPr>
      </p:pic>
    </p:spTree>
    <p:extLst>
      <p:ext uri="{BB962C8B-B14F-4D97-AF65-F5344CB8AC3E}">
        <p14:creationId xmlns:p14="http://schemas.microsoft.com/office/powerpoint/2010/main" val="977787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3480C2-E0DE-EF4B-B8FF-9075883AF07C}"/>
              </a:ext>
            </a:extLst>
          </p:cNvPr>
          <p:cNvSpPr>
            <a:spLocks noGrp="1"/>
          </p:cNvSpPr>
          <p:nvPr>
            <p:ph type="title"/>
          </p:nvPr>
        </p:nvSpPr>
        <p:spPr/>
        <p:txBody>
          <a:bodyPr/>
          <a:lstStyle/>
          <a:p>
            <a:r>
              <a:rPr lang="pt-BR" dirty="0" err="1"/>
              <a:t>Empresarialidade</a:t>
            </a:r>
            <a:r>
              <a:rPr lang="pt-BR" dirty="0"/>
              <a:t> da atividade securitária</a:t>
            </a:r>
          </a:p>
        </p:txBody>
      </p:sp>
      <p:sp>
        <p:nvSpPr>
          <p:cNvPr id="3" name="Espaço Reservado para Conteúdo 2">
            <a:extLst>
              <a:ext uri="{FF2B5EF4-FFF2-40B4-BE49-F238E27FC236}">
                <a16:creationId xmlns:a16="http://schemas.microsoft.com/office/drawing/2014/main" id="{79C82320-6C67-614E-8D96-CD37E61F3094}"/>
              </a:ext>
            </a:extLst>
          </p:cNvPr>
          <p:cNvSpPr>
            <a:spLocks noGrp="1"/>
          </p:cNvSpPr>
          <p:nvPr>
            <p:ph idx="1"/>
          </p:nvPr>
        </p:nvSpPr>
        <p:spPr/>
        <p:txBody>
          <a:bodyPr>
            <a:normAutofit lnSpcReduction="10000"/>
          </a:bodyPr>
          <a:lstStyle/>
          <a:p>
            <a:pPr marL="0" indent="0">
              <a:buNone/>
            </a:pPr>
            <a:r>
              <a:rPr lang="pt-BR" dirty="0"/>
              <a:t>Segundo o </a:t>
            </a:r>
            <a:r>
              <a:rPr lang="pt-BR" b="1" dirty="0"/>
              <a:t>Art. 966 do Código Civil,  c</a:t>
            </a:r>
            <a:r>
              <a:rPr lang="pt-BR" dirty="0"/>
              <a:t>onsidera-se empresário quem exerce profissionalmente atividade econômica organizada para a produção ou a circulação de bens ou de serviços. Atividade é prática reiterada de atos.</a:t>
            </a:r>
          </a:p>
          <a:p>
            <a:pPr marL="0" indent="0">
              <a:buNone/>
            </a:pPr>
            <a:endParaRPr lang="pt-BR" dirty="0"/>
          </a:p>
          <a:p>
            <a:pPr marL="0" indent="0">
              <a:buNone/>
            </a:pPr>
            <a:r>
              <a:rPr lang="pt-BR" dirty="0"/>
              <a:t>Lei dos Grandes Números exige que os seguros sejam objeto de </a:t>
            </a:r>
            <a:r>
              <a:rPr lang="pt-BR" dirty="0" err="1"/>
              <a:t>empresa.Um</a:t>
            </a:r>
            <a:r>
              <a:rPr lang="pt-BR" dirty="0"/>
              <a:t> seguro isolado seria um contrato aleatório, como o jogo (no qual, aliás, o risco é buscado, e não prevenido).</a:t>
            </a:r>
          </a:p>
          <a:p>
            <a:pPr marL="0" indent="0">
              <a:buNone/>
            </a:pPr>
            <a:endParaRPr lang="pt-BR" dirty="0"/>
          </a:p>
          <a:p>
            <a:pPr marL="0" indent="0">
              <a:buNone/>
            </a:pPr>
            <a:r>
              <a:rPr lang="pt-BR" dirty="0"/>
              <a:t>BGH (Tribunal Superior Alemão) afirma que  a seguradora se obriga a pagamento ¨no caso de um acontecimento incerto, que, </a:t>
            </a:r>
            <a:r>
              <a:rPr lang="pt-BR" dirty="0" err="1"/>
              <a:t>alçem</a:t>
            </a:r>
            <a:r>
              <a:rPr lang="pt-BR" dirty="0"/>
              <a:t> disso, corresponda a um risco econômico de uma pluralidade de pessoas ameaçadas pelo mesmo risco e a assunção do risco se traduza um cálculo assente na lei dos grandes números¨.</a:t>
            </a:r>
          </a:p>
          <a:p>
            <a:pPr marL="0" indent="0">
              <a:buNone/>
            </a:pPr>
            <a:endParaRPr lang="pt-BR" dirty="0"/>
          </a:p>
        </p:txBody>
      </p:sp>
    </p:spTree>
    <p:extLst>
      <p:ext uri="{BB962C8B-B14F-4D97-AF65-F5344CB8AC3E}">
        <p14:creationId xmlns:p14="http://schemas.microsoft.com/office/powerpoint/2010/main" val="1706784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011685-2A44-6B41-9D53-4A709A5C55D4}"/>
              </a:ext>
            </a:extLst>
          </p:cNvPr>
          <p:cNvSpPr>
            <a:spLocks noGrp="1"/>
          </p:cNvSpPr>
          <p:nvPr>
            <p:ph type="title"/>
          </p:nvPr>
        </p:nvSpPr>
        <p:spPr/>
        <p:txBody>
          <a:bodyPr/>
          <a:lstStyle/>
          <a:p>
            <a:r>
              <a:rPr lang="pt-BR" dirty="0"/>
              <a:t>Grupo Rural</a:t>
            </a:r>
          </a:p>
        </p:txBody>
      </p:sp>
      <p:pic>
        <p:nvPicPr>
          <p:cNvPr id="4" name="Espaço Reservado para Conteúdo 3">
            <a:extLst>
              <a:ext uri="{FF2B5EF4-FFF2-40B4-BE49-F238E27FC236}">
                <a16:creationId xmlns:a16="http://schemas.microsoft.com/office/drawing/2014/main" id="{7BD6ECA7-4BEA-E14A-8D9B-10AA29A2C76A}"/>
              </a:ext>
            </a:extLst>
          </p:cNvPr>
          <p:cNvPicPr>
            <a:picLocks noGrp="1" noChangeAspect="1"/>
          </p:cNvPicPr>
          <p:nvPr>
            <p:ph idx="1"/>
          </p:nvPr>
        </p:nvPicPr>
        <p:blipFill>
          <a:blip r:embed="rId2"/>
          <a:stretch>
            <a:fillRect/>
          </a:stretch>
        </p:blipFill>
        <p:spPr>
          <a:xfrm>
            <a:off x="1480344" y="2879725"/>
            <a:ext cx="5638800" cy="2514600"/>
          </a:xfrm>
          <a:prstGeom prst="rect">
            <a:avLst/>
          </a:prstGeom>
        </p:spPr>
      </p:pic>
    </p:spTree>
    <p:extLst>
      <p:ext uri="{BB962C8B-B14F-4D97-AF65-F5344CB8AC3E}">
        <p14:creationId xmlns:p14="http://schemas.microsoft.com/office/powerpoint/2010/main" val="502536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7E4F1-BAE9-DE43-A584-AFC8A5196CAD}"/>
              </a:ext>
            </a:extLst>
          </p:cNvPr>
          <p:cNvSpPr>
            <a:spLocks noGrp="1"/>
          </p:cNvSpPr>
          <p:nvPr>
            <p:ph type="title"/>
          </p:nvPr>
        </p:nvSpPr>
        <p:spPr/>
        <p:txBody>
          <a:bodyPr/>
          <a:lstStyle/>
          <a:p>
            <a:r>
              <a:rPr lang="pt-BR" dirty="0"/>
              <a:t>Rural</a:t>
            </a:r>
          </a:p>
        </p:txBody>
      </p:sp>
      <p:pic>
        <p:nvPicPr>
          <p:cNvPr id="4" name="Espaço Reservado para Conteúdo 3">
            <a:extLst>
              <a:ext uri="{FF2B5EF4-FFF2-40B4-BE49-F238E27FC236}">
                <a16:creationId xmlns:a16="http://schemas.microsoft.com/office/drawing/2014/main" id="{3E704DC8-F6A1-8E4A-B32B-31D1D83D61DE}"/>
              </a:ext>
            </a:extLst>
          </p:cNvPr>
          <p:cNvPicPr>
            <a:picLocks noGrp="1" noChangeAspect="1"/>
          </p:cNvPicPr>
          <p:nvPr>
            <p:ph idx="1"/>
          </p:nvPr>
        </p:nvPicPr>
        <p:blipFill>
          <a:blip r:embed="rId2"/>
          <a:stretch>
            <a:fillRect/>
          </a:stretch>
        </p:blipFill>
        <p:spPr>
          <a:xfrm>
            <a:off x="2222030" y="2097088"/>
            <a:ext cx="4155428" cy="4079875"/>
          </a:xfrm>
          <a:prstGeom prst="rect">
            <a:avLst/>
          </a:prstGeom>
        </p:spPr>
      </p:pic>
    </p:spTree>
    <p:extLst>
      <p:ext uri="{BB962C8B-B14F-4D97-AF65-F5344CB8AC3E}">
        <p14:creationId xmlns:p14="http://schemas.microsoft.com/office/powerpoint/2010/main" val="2540829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9" name="Rectangle 11">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40"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41" name="Group 15">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42" name="Oval 16">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3" name="Freeform: Shape 17">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44" name="Freeform: Shape 18">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45" name="Freeform: Shape 19">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46"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47"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useBgFill="1">
        <p:nvSpPr>
          <p:cNvPr id="48" name="Background Fill">
            <a:extLst>
              <a:ext uri="{FF2B5EF4-FFF2-40B4-BE49-F238E27FC236}">
                <a16:creationId xmlns:a16="http://schemas.microsoft.com/office/drawing/2014/main" id="{06087813-B81F-42C4-A0EA-F9078FB61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49" name="Color Fill">
            <a:extLst>
              <a:ext uri="{FF2B5EF4-FFF2-40B4-BE49-F238E27FC236}">
                <a16:creationId xmlns:a16="http://schemas.microsoft.com/office/drawing/2014/main" id="{C4B295A1-75D3-4C3B-82E7-C5CFD80A7E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50" name="Group 28">
            <a:extLst>
              <a:ext uri="{FF2B5EF4-FFF2-40B4-BE49-F238E27FC236}">
                <a16:creationId xmlns:a16="http://schemas.microsoft.com/office/drawing/2014/main" id="{A99865AF-3734-41C3-B46D-33FBA02CFD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52873" y="0"/>
            <a:ext cx="5912427" cy="6858000"/>
            <a:chOff x="6252873" y="0"/>
            <a:chExt cx="5912427" cy="6858000"/>
          </a:xfrm>
        </p:grpSpPr>
        <p:sp>
          <p:nvSpPr>
            <p:cNvPr id="51" name="Oval 29">
              <a:extLst>
                <a:ext uri="{FF2B5EF4-FFF2-40B4-BE49-F238E27FC236}">
                  <a16:creationId xmlns:a16="http://schemas.microsoft.com/office/drawing/2014/main" id="{DD0AF3E8-FF32-40E8-81F9-64F98371FB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3659" y="5241357"/>
              <a:ext cx="588491" cy="590987"/>
            </a:xfrm>
            <a:prstGeom prst="ellipse">
              <a:avLst/>
            </a:prstGeom>
            <a:solidFill>
              <a:schemeClr val="tx2">
                <a:lumMod val="25000"/>
                <a:lumOff val="75000"/>
                <a:alpha val="20000"/>
              </a:schemeClr>
            </a:solidFill>
            <a:ln w="209550" cap="flat">
              <a:noFill/>
              <a:prstDash val="solid"/>
              <a:miter/>
            </a:ln>
          </p:spPr>
          <p:txBody>
            <a:bodyPr rtlCol="0" anchor="ctr"/>
            <a:lstStyle/>
            <a:p>
              <a:endParaRPr lang="en-US" dirty="0">
                <a:solidFill>
                  <a:schemeClr val="tx1"/>
                </a:solidFill>
              </a:endParaRPr>
            </a:p>
          </p:txBody>
        </p:sp>
        <p:sp>
          <p:nvSpPr>
            <p:cNvPr id="52" name="Oval 30">
              <a:extLst>
                <a:ext uri="{FF2B5EF4-FFF2-40B4-BE49-F238E27FC236}">
                  <a16:creationId xmlns:a16="http://schemas.microsoft.com/office/drawing/2014/main" id="{7594A0AD-EBD6-4869-BB54-8AE9C1587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77959" y="1730993"/>
              <a:ext cx="266619" cy="2666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31">
              <a:extLst>
                <a:ext uri="{FF2B5EF4-FFF2-40B4-BE49-F238E27FC236}">
                  <a16:creationId xmlns:a16="http://schemas.microsoft.com/office/drawing/2014/main" id="{F62319D8-1953-4AC9-A10E-886C85CA3B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52873" y="0"/>
              <a:ext cx="3237872" cy="1337275"/>
            </a:xfrm>
            <a:custGeom>
              <a:avLst/>
              <a:gdLst>
                <a:gd name="connsiteX0" fmla="*/ 0 w 3237872"/>
                <a:gd name="connsiteY0" fmla="*/ 0 h 1337275"/>
                <a:gd name="connsiteX1" fmla="*/ 3237872 w 3237872"/>
                <a:gd name="connsiteY1" fmla="*/ 0 h 1337275"/>
                <a:gd name="connsiteX2" fmla="*/ 3233089 w 3237872"/>
                <a:gd name="connsiteY2" fmla="*/ 31342 h 1337275"/>
                <a:gd name="connsiteX3" fmla="*/ 1630760 w 3237872"/>
                <a:gd name="connsiteY3" fmla="*/ 1337275 h 1337275"/>
                <a:gd name="connsiteX4" fmla="*/ 0 w 3237872"/>
                <a:gd name="connsiteY4" fmla="*/ 1337275 h 1337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7872" h="1337275">
                  <a:moveTo>
                    <a:pt x="0" y="0"/>
                  </a:moveTo>
                  <a:lnTo>
                    <a:pt x="3237872" y="0"/>
                  </a:lnTo>
                  <a:lnTo>
                    <a:pt x="3233089" y="31342"/>
                  </a:lnTo>
                  <a:cubicBezTo>
                    <a:pt x="3080581" y="776642"/>
                    <a:pt x="2421150" y="1337275"/>
                    <a:pt x="1630760" y="1337275"/>
                  </a:cubicBezTo>
                  <a:lnTo>
                    <a:pt x="0" y="1337275"/>
                  </a:lnTo>
                  <a:close/>
                </a:path>
              </a:pathLst>
            </a:custGeom>
            <a:solidFill>
              <a:schemeClr val="accent1">
                <a:lumMod val="60000"/>
                <a:lumOff val="40000"/>
                <a:alpha val="60000"/>
              </a:schemeClr>
            </a:solidFill>
            <a:ln w="9331" cap="flat">
              <a:noFill/>
              <a:prstDash val="solid"/>
              <a:miter/>
            </a:ln>
          </p:spPr>
          <p:txBody>
            <a:bodyPr rtlCol="0" anchor="ctr"/>
            <a:lstStyle/>
            <a:p>
              <a:endParaRPr lang="en-US" dirty="0"/>
            </a:p>
          </p:txBody>
        </p:sp>
        <p:sp>
          <p:nvSpPr>
            <p:cNvPr id="54" name="Freeform: Shape 32">
              <a:extLst>
                <a:ext uri="{FF2B5EF4-FFF2-40B4-BE49-F238E27FC236}">
                  <a16:creationId xmlns:a16="http://schemas.microsoft.com/office/drawing/2014/main" id="{442F9378-F3F1-4FD3-9B3F-D51A625F47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59698" y="4842913"/>
              <a:ext cx="3234495" cy="2015087"/>
            </a:xfrm>
            <a:custGeom>
              <a:avLst/>
              <a:gdLst>
                <a:gd name="connsiteX0" fmla="*/ 1635557 w 3266317"/>
                <a:gd name="connsiteY0" fmla="*/ 0 h 2015087"/>
                <a:gd name="connsiteX1" fmla="*/ 3266317 w 3266317"/>
                <a:gd name="connsiteY1" fmla="*/ 0 h 2015087"/>
                <a:gd name="connsiteX2" fmla="*/ 3266317 w 3266317"/>
                <a:gd name="connsiteY2" fmla="*/ 1630760 h 2015087"/>
                <a:gd name="connsiteX3" fmla="*/ 3233089 w 3266317"/>
                <a:gd name="connsiteY3" fmla="*/ 1960385 h 2015087"/>
                <a:gd name="connsiteX4" fmla="*/ 3219023 w 3266317"/>
                <a:gd name="connsiteY4" fmla="*/ 2015087 h 2015087"/>
                <a:gd name="connsiteX5" fmla="*/ 0 w 3266317"/>
                <a:gd name="connsiteY5" fmla="*/ 2015087 h 2015087"/>
                <a:gd name="connsiteX6" fmla="*/ 0 w 3266317"/>
                <a:gd name="connsiteY6" fmla="*/ 1635558 h 2015087"/>
                <a:gd name="connsiteX7" fmla="*/ 1635557 w 3266317"/>
                <a:gd name="connsiteY7" fmla="*/ 0 h 201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015087">
                  <a:moveTo>
                    <a:pt x="1635557" y="0"/>
                  </a:moveTo>
                  <a:lnTo>
                    <a:pt x="3266317" y="0"/>
                  </a:lnTo>
                  <a:lnTo>
                    <a:pt x="3266317" y="1630760"/>
                  </a:lnTo>
                  <a:cubicBezTo>
                    <a:pt x="3266317" y="1743673"/>
                    <a:pt x="3254876" y="1853913"/>
                    <a:pt x="3233089" y="1960385"/>
                  </a:cubicBezTo>
                  <a:lnTo>
                    <a:pt x="3219023" y="2015087"/>
                  </a:lnTo>
                  <a:lnTo>
                    <a:pt x="0" y="2015087"/>
                  </a:lnTo>
                  <a:lnTo>
                    <a:pt x="0" y="1635558"/>
                  </a:lnTo>
                  <a:cubicBezTo>
                    <a:pt x="0" y="732255"/>
                    <a:pt x="732254" y="0"/>
                    <a:pt x="1635557" y="0"/>
                  </a:cubicBezTo>
                  <a:close/>
                </a:path>
              </a:pathLst>
            </a:custGeom>
            <a:solidFill>
              <a:schemeClr val="accent1">
                <a:lumMod val="75000"/>
                <a:alpha val="65000"/>
              </a:schemeClr>
            </a:solidFill>
            <a:ln w="9331" cap="flat">
              <a:noFill/>
              <a:prstDash val="solid"/>
              <a:miter/>
            </a:ln>
          </p:spPr>
          <p:txBody>
            <a:bodyPr rtlCol="0" anchor="ctr"/>
            <a:lstStyle/>
            <a:p>
              <a:endParaRPr lang="en-US" dirty="0"/>
            </a:p>
          </p:txBody>
        </p:sp>
        <p:sp>
          <p:nvSpPr>
            <p:cNvPr id="55" name="Freeform: Shape 33">
              <a:extLst>
                <a:ext uri="{FF2B5EF4-FFF2-40B4-BE49-F238E27FC236}">
                  <a16:creationId xmlns:a16="http://schemas.microsoft.com/office/drawing/2014/main" id="{91C51BF4-B7D7-46B2-A004-A4A74532D6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8788" y="1465808"/>
              <a:ext cx="2446512" cy="3349396"/>
            </a:xfrm>
            <a:custGeom>
              <a:avLst/>
              <a:gdLst>
                <a:gd name="connsiteX0" fmla="*/ 2446512 w 2446512"/>
                <a:gd name="connsiteY0" fmla="*/ 0 h 3349396"/>
                <a:gd name="connsiteX1" fmla="*/ 2446512 w 2446512"/>
                <a:gd name="connsiteY1" fmla="*/ 2983025 h 3349396"/>
                <a:gd name="connsiteX2" fmla="*/ 2372319 w 2446512"/>
                <a:gd name="connsiteY2" fmla="*/ 3030084 h 3349396"/>
                <a:gd name="connsiteX3" fmla="*/ 52574 w 2446512"/>
                <a:gd name="connsiteY3" fmla="*/ 3275883 h 3349396"/>
                <a:gd name="connsiteX4" fmla="*/ 646943 w 2446512"/>
                <a:gd name="connsiteY4" fmla="*/ 594339 h 3349396"/>
                <a:gd name="connsiteX5" fmla="*/ 2335980 w 2446512"/>
                <a:gd name="connsiteY5" fmla="*/ 1461 h 334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512" h="3349396">
                  <a:moveTo>
                    <a:pt x="2446512" y="0"/>
                  </a:moveTo>
                  <a:lnTo>
                    <a:pt x="2446512" y="2983025"/>
                  </a:lnTo>
                  <a:lnTo>
                    <a:pt x="2372319" y="3030084"/>
                  </a:lnTo>
                  <a:cubicBezTo>
                    <a:pt x="1421342" y="3553381"/>
                    <a:pt x="52574" y="3275883"/>
                    <a:pt x="52574" y="3275883"/>
                  </a:cubicBezTo>
                  <a:cubicBezTo>
                    <a:pt x="52574" y="3275883"/>
                    <a:pt x="-261797" y="1479027"/>
                    <a:pt x="646943" y="594339"/>
                  </a:cubicBezTo>
                  <a:cubicBezTo>
                    <a:pt x="1101313" y="151995"/>
                    <a:pt x="1775443" y="21435"/>
                    <a:pt x="2335980" y="1461"/>
                  </a:cubicBezTo>
                  <a:close/>
                </a:path>
              </a:pathLst>
            </a:custGeom>
            <a:solidFill>
              <a:srgbClr val="FFFFFF"/>
            </a:solidFill>
            <a:ln w="38100" cap="flat">
              <a:solidFill>
                <a:srgbClr val="F7F7F7"/>
              </a:solidFill>
              <a:prstDash val="solid"/>
              <a:miter/>
            </a:ln>
          </p:spPr>
          <p:txBody>
            <a:bodyPr wrap="square" rtlCol="0" anchor="ctr">
              <a:noAutofit/>
            </a:bodyPr>
            <a:lstStyle/>
            <a:p>
              <a:endParaRPr lang="en-US" dirty="0"/>
            </a:p>
          </p:txBody>
        </p:sp>
        <p:sp>
          <p:nvSpPr>
            <p:cNvPr id="56" name="Graphic 9">
              <a:extLst>
                <a:ext uri="{FF2B5EF4-FFF2-40B4-BE49-F238E27FC236}">
                  <a16:creationId xmlns:a16="http://schemas.microsoft.com/office/drawing/2014/main" id="{6159287C-4FFD-4A93-A261-076BF1D2B3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3076" y="1425590"/>
              <a:ext cx="3234494" cy="3324611"/>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FFFFFF"/>
            </a:solidFill>
            <a:ln w="38100" cap="flat">
              <a:solidFill>
                <a:srgbClr val="F7F7F7"/>
              </a:solidFill>
              <a:prstDash val="solid"/>
              <a:miter/>
            </a:ln>
          </p:spPr>
          <p:txBody>
            <a:bodyPr rtlCol="0" anchor="ctr"/>
            <a:lstStyle/>
            <a:p>
              <a:endParaRPr lang="en-US" dirty="0"/>
            </a:p>
          </p:txBody>
        </p:sp>
      </p:grpSp>
      <p:sp>
        <p:nvSpPr>
          <p:cNvPr id="57" name="Texture">
            <a:extLst>
              <a:ext uri="{FF2B5EF4-FFF2-40B4-BE49-F238E27FC236}">
                <a16:creationId xmlns:a16="http://schemas.microsoft.com/office/drawing/2014/main" id="{E4B2AF95-7029-4856-9CE4-BBBE8CF80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ítulo 1">
            <a:extLst>
              <a:ext uri="{FF2B5EF4-FFF2-40B4-BE49-F238E27FC236}">
                <a16:creationId xmlns:a16="http://schemas.microsoft.com/office/drawing/2014/main" id="{107F0D99-379F-4C44-AADE-DAD4E91A04C6}"/>
              </a:ext>
            </a:extLst>
          </p:cNvPr>
          <p:cNvSpPr>
            <a:spLocks noGrp="1"/>
          </p:cNvSpPr>
          <p:nvPr>
            <p:ph type="title"/>
          </p:nvPr>
        </p:nvSpPr>
        <p:spPr>
          <a:xfrm>
            <a:off x="457199" y="676656"/>
            <a:ext cx="5353033" cy="3063240"/>
          </a:xfrm>
        </p:spPr>
        <p:txBody>
          <a:bodyPr vert="horz" lIns="91440" tIns="45720" rIns="91440" bIns="45720" rtlCol="0" anchor="b">
            <a:normAutofit/>
          </a:bodyPr>
          <a:lstStyle/>
          <a:p>
            <a:r>
              <a:rPr lang="en-US" sz="5400"/>
              <a:t>Pessoal Individual</a:t>
            </a:r>
          </a:p>
        </p:txBody>
      </p:sp>
      <p:pic>
        <p:nvPicPr>
          <p:cNvPr id="7" name="Imagem 6" descr="Tabela&#10;&#10;Descrição gerada automaticamente">
            <a:extLst>
              <a:ext uri="{FF2B5EF4-FFF2-40B4-BE49-F238E27FC236}">
                <a16:creationId xmlns:a16="http://schemas.microsoft.com/office/drawing/2014/main" id="{069D9778-F19B-4A49-B551-B0A942698CC3}"/>
              </a:ext>
            </a:extLst>
          </p:cNvPr>
          <p:cNvPicPr>
            <a:picLocks noChangeAspect="1"/>
          </p:cNvPicPr>
          <p:nvPr/>
        </p:nvPicPr>
        <p:blipFill>
          <a:blip r:embed="rId3"/>
          <a:stretch>
            <a:fillRect/>
          </a:stretch>
        </p:blipFill>
        <p:spPr>
          <a:xfrm>
            <a:off x="6759527" y="2486337"/>
            <a:ext cx="2221479" cy="1244028"/>
          </a:xfrm>
          <a:prstGeom prst="rect">
            <a:avLst/>
          </a:prstGeom>
        </p:spPr>
      </p:pic>
      <p:pic>
        <p:nvPicPr>
          <p:cNvPr id="4" name="Espaço Reservado para Conteúdo 3" descr="Tabela&#10;&#10;Descrição gerada automaticamente">
            <a:extLst>
              <a:ext uri="{FF2B5EF4-FFF2-40B4-BE49-F238E27FC236}">
                <a16:creationId xmlns:a16="http://schemas.microsoft.com/office/drawing/2014/main" id="{AC389A58-5C2D-6D4B-88CD-515B8420C267}"/>
              </a:ext>
            </a:extLst>
          </p:cNvPr>
          <p:cNvPicPr>
            <a:picLocks noGrp="1" noChangeAspect="1"/>
          </p:cNvPicPr>
          <p:nvPr>
            <p:ph idx="1"/>
          </p:nvPr>
        </p:nvPicPr>
        <p:blipFill>
          <a:blip r:embed="rId4"/>
          <a:stretch>
            <a:fillRect/>
          </a:stretch>
        </p:blipFill>
        <p:spPr>
          <a:xfrm>
            <a:off x="10284484" y="2482948"/>
            <a:ext cx="1604020" cy="1956123"/>
          </a:xfrm>
          <a:prstGeom prst="rect">
            <a:avLst/>
          </a:prstGeom>
        </p:spPr>
      </p:pic>
    </p:spTree>
    <p:extLst>
      <p:ext uri="{BB962C8B-B14F-4D97-AF65-F5344CB8AC3E}">
        <p14:creationId xmlns:p14="http://schemas.microsoft.com/office/powerpoint/2010/main" val="2337603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552F6-0D30-7240-8AB5-DBABB636A266}"/>
              </a:ext>
            </a:extLst>
          </p:cNvPr>
          <p:cNvSpPr>
            <a:spLocks noGrp="1"/>
          </p:cNvSpPr>
          <p:nvPr>
            <p:ph type="title"/>
          </p:nvPr>
        </p:nvSpPr>
        <p:spPr/>
        <p:txBody>
          <a:bodyPr/>
          <a:lstStyle/>
          <a:p>
            <a:r>
              <a:rPr lang="pt-BR" dirty="0" err="1"/>
              <a:t>Petroleo</a:t>
            </a:r>
            <a:endParaRPr lang="pt-BR" dirty="0"/>
          </a:p>
        </p:txBody>
      </p:sp>
      <p:pic>
        <p:nvPicPr>
          <p:cNvPr id="4" name="Espaço Reservado para Conteúdo 3">
            <a:extLst>
              <a:ext uri="{FF2B5EF4-FFF2-40B4-BE49-F238E27FC236}">
                <a16:creationId xmlns:a16="http://schemas.microsoft.com/office/drawing/2014/main" id="{408A7A33-54D4-DC44-964B-A74A8D2E6BC2}"/>
              </a:ext>
            </a:extLst>
          </p:cNvPr>
          <p:cNvPicPr>
            <a:picLocks noGrp="1" noChangeAspect="1"/>
          </p:cNvPicPr>
          <p:nvPr>
            <p:ph idx="1"/>
          </p:nvPr>
        </p:nvPicPr>
        <p:blipFill>
          <a:blip r:embed="rId2"/>
          <a:stretch>
            <a:fillRect/>
          </a:stretch>
        </p:blipFill>
        <p:spPr>
          <a:xfrm>
            <a:off x="1378744" y="3559175"/>
            <a:ext cx="5842000" cy="1155700"/>
          </a:xfrm>
          <a:prstGeom prst="rect">
            <a:avLst/>
          </a:prstGeom>
        </p:spPr>
      </p:pic>
    </p:spTree>
    <p:extLst>
      <p:ext uri="{BB962C8B-B14F-4D97-AF65-F5344CB8AC3E}">
        <p14:creationId xmlns:p14="http://schemas.microsoft.com/office/powerpoint/2010/main" val="3261735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1EEA15-F078-4A4E-A8B4-4A8BA7FBA765}"/>
              </a:ext>
            </a:extLst>
          </p:cNvPr>
          <p:cNvSpPr>
            <a:spLocks noGrp="1"/>
          </p:cNvSpPr>
          <p:nvPr>
            <p:ph type="title"/>
          </p:nvPr>
        </p:nvSpPr>
        <p:spPr/>
        <p:txBody>
          <a:bodyPr/>
          <a:lstStyle/>
          <a:p>
            <a:r>
              <a:rPr lang="pt-BR" dirty="0"/>
              <a:t>Marítimos</a:t>
            </a:r>
          </a:p>
        </p:txBody>
      </p:sp>
      <p:pic>
        <p:nvPicPr>
          <p:cNvPr id="4" name="Espaço Reservado para Conteúdo 3">
            <a:extLst>
              <a:ext uri="{FF2B5EF4-FFF2-40B4-BE49-F238E27FC236}">
                <a16:creationId xmlns:a16="http://schemas.microsoft.com/office/drawing/2014/main" id="{177A417D-2C93-3C4B-AA93-D453C6D737F8}"/>
              </a:ext>
            </a:extLst>
          </p:cNvPr>
          <p:cNvPicPr>
            <a:picLocks noGrp="1" noChangeAspect="1"/>
          </p:cNvPicPr>
          <p:nvPr>
            <p:ph idx="1"/>
          </p:nvPr>
        </p:nvPicPr>
        <p:blipFill>
          <a:blip r:embed="rId2"/>
          <a:stretch>
            <a:fillRect/>
          </a:stretch>
        </p:blipFill>
        <p:spPr>
          <a:xfrm>
            <a:off x="1493044" y="2644775"/>
            <a:ext cx="5613400" cy="2984500"/>
          </a:xfrm>
          <a:prstGeom prst="rect">
            <a:avLst/>
          </a:prstGeom>
        </p:spPr>
      </p:pic>
    </p:spTree>
    <p:extLst>
      <p:ext uri="{BB962C8B-B14F-4D97-AF65-F5344CB8AC3E}">
        <p14:creationId xmlns:p14="http://schemas.microsoft.com/office/powerpoint/2010/main" val="1221296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4D3D3D-65CC-9B4B-BE4E-B74E63612506}"/>
              </a:ext>
            </a:extLst>
          </p:cNvPr>
          <p:cNvSpPr>
            <a:spLocks noGrp="1"/>
          </p:cNvSpPr>
          <p:nvPr>
            <p:ph type="title"/>
          </p:nvPr>
        </p:nvSpPr>
        <p:spPr/>
        <p:txBody>
          <a:bodyPr/>
          <a:lstStyle/>
          <a:p>
            <a:r>
              <a:rPr lang="pt-BR" dirty="0"/>
              <a:t>Aeronáuticos</a:t>
            </a:r>
          </a:p>
        </p:txBody>
      </p:sp>
      <p:pic>
        <p:nvPicPr>
          <p:cNvPr id="4" name="Espaço Reservado para Conteúdo 3">
            <a:extLst>
              <a:ext uri="{FF2B5EF4-FFF2-40B4-BE49-F238E27FC236}">
                <a16:creationId xmlns:a16="http://schemas.microsoft.com/office/drawing/2014/main" id="{81740A02-EE40-D24E-BECE-3828186B1A63}"/>
              </a:ext>
            </a:extLst>
          </p:cNvPr>
          <p:cNvPicPr>
            <a:picLocks noGrp="1" noChangeAspect="1"/>
          </p:cNvPicPr>
          <p:nvPr>
            <p:ph idx="1"/>
          </p:nvPr>
        </p:nvPicPr>
        <p:blipFill>
          <a:blip r:embed="rId2"/>
          <a:stretch>
            <a:fillRect/>
          </a:stretch>
        </p:blipFill>
        <p:spPr>
          <a:xfrm>
            <a:off x="1085929" y="2097088"/>
            <a:ext cx="6427629" cy="4079875"/>
          </a:xfrm>
          <a:prstGeom prst="rect">
            <a:avLst/>
          </a:prstGeom>
        </p:spPr>
      </p:pic>
    </p:spTree>
    <p:extLst>
      <p:ext uri="{BB962C8B-B14F-4D97-AF65-F5344CB8AC3E}">
        <p14:creationId xmlns:p14="http://schemas.microsoft.com/office/powerpoint/2010/main" val="10654759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3" name="Group 12">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14" name="Oval 13">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Freeform: Shape 14">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6" name="Freeform: Shape 15">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7" name="Freeform: Shape 16">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8"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20"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useBgFill="1">
        <p:nvSpPr>
          <p:cNvPr id="22" name="Background Fill">
            <a:extLst>
              <a:ext uri="{FF2B5EF4-FFF2-40B4-BE49-F238E27FC236}">
                <a16:creationId xmlns:a16="http://schemas.microsoft.com/office/drawing/2014/main" id="{A7971386-B2B0-4A38-8D3B-8CF23AAA6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4" name="Color Fill">
            <a:extLst>
              <a:ext uri="{FF2B5EF4-FFF2-40B4-BE49-F238E27FC236}">
                <a16:creationId xmlns:a16="http://schemas.microsoft.com/office/drawing/2014/main" id="{8BECD55C-E611-4BCD-B45E-BF01D6234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sp>
        <p:nvSpPr>
          <p:cNvPr id="26" name="Graphic 9">
            <a:extLst>
              <a:ext uri="{FF2B5EF4-FFF2-40B4-BE49-F238E27FC236}">
                <a16:creationId xmlns:a16="http://schemas.microsoft.com/office/drawing/2014/main" id="{1B8F0E52-7B96-44E2-BC48-F2D2BAC46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1129" y="0"/>
            <a:ext cx="6905281" cy="6858000"/>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4">
              <a:alpha val="25000"/>
            </a:schemeClr>
          </a:solidFill>
          <a:ln w="9525" cap="flat">
            <a:noFill/>
            <a:prstDash val="solid"/>
            <a:miter/>
          </a:ln>
        </p:spPr>
        <p:txBody>
          <a:bodyPr wrap="square" rtlCol="0" anchor="ctr">
            <a:noAutofit/>
          </a:bodyPr>
          <a:lstStyle/>
          <a:p>
            <a:endParaRPr lang="en-US" dirty="0"/>
          </a:p>
        </p:txBody>
      </p:sp>
      <p:sp>
        <p:nvSpPr>
          <p:cNvPr id="28" name="Texture">
            <a:extLst>
              <a:ext uri="{FF2B5EF4-FFF2-40B4-BE49-F238E27FC236}">
                <a16:creationId xmlns:a16="http://schemas.microsoft.com/office/drawing/2014/main" id="{0D29D77D-2D4E-4868-960B-BEDA724F5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ítulo 1">
            <a:extLst>
              <a:ext uri="{FF2B5EF4-FFF2-40B4-BE49-F238E27FC236}">
                <a16:creationId xmlns:a16="http://schemas.microsoft.com/office/drawing/2014/main" id="{C54A7CF3-ED8F-F04E-AFF5-0781BD62969A}"/>
              </a:ext>
            </a:extLst>
          </p:cNvPr>
          <p:cNvSpPr>
            <a:spLocks noGrp="1"/>
          </p:cNvSpPr>
          <p:nvPr>
            <p:ph type="title"/>
          </p:nvPr>
        </p:nvSpPr>
        <p:spPr>
          <a:xfrm>
            <a:off x="457199" y="676656"/>
            <a:ext cx="4597559" cy="3063240"/>
          </a:xfrm>
        </p:spPr>
        <p:txBody>
          <a:bodyPr vert="horz" lIns="91440" tIns="45720" rIns="91440" bIns="45720" rtlCol="0" anchor="b">
            <a:normAutofit/>
          </a:bodyPr>
          <a:lstStyle/>
          <a:p>
            <a:r>
              <a:rPr lang="en-US" sz="5400"/>
              <a:t>Outros Grupos</a:t>
            </a:r>
          </a:p>
        </p:txBody>
      </p:sp>
      <p:pic>
        <p:nvPicPr>
          <p:cNvPr id="4" name="Espaço Reservado para Conteúdo 3">
            <a:extLst>
              <a:ext uri="{FF2B5EF4-FFF2-40B4-BE49-F238E27FC236}">
                <a16:creationId xmlns:a16="http://schemas.microsoft.com/office/drawing/2014/main" id="{0C498BBE-3799-E74C-AB7E-7BEB9CCC085F}"/>
              </a:ext>
            </a:extLst>
          </p:cNvPr>
          <p:cNvPicPr>
            <a:picLocks noGrp="1" noChangeAspect="1"/>
          </p:cNvPicPr>
          <p:nvPr>
            <p:ph idx="1"/>
          </p:nvPr>
        </p:nvPicPr>
        <p:blipFill>
          <a:blip r:embed="rId3"/>
          <a:stretch>
            <a:fillRect/>
          </a:stretch>
        </p:blipFill>
        <p:spPr>
          <a:xfrm>
            <a:off x="7100640" y="1242584"/>
            <a:ext cx="3637957" cy="4634341"/>
          </a:xfrm>
          <a:prstGeom prst="rect">
            <a:avLst/>
          </a:prstGeom>
        </p:spPr>
      </p:pic>
    </p:spTree>
    <p:extLst>
      <p:ext uri="{BB962C8B-B14F-4D97-AF65-F5344CB8AC3E}">
        <p14:creationId xmlns:p14="http://schemas.microsoft.com/office/powerpoint/2010/main" val="3688717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602044-593E-2747-A6CA-2C5FD01A5082}"/>
              </a:ext>
            </a:extLst>
          </p:cNvPr>
          <p:cNvSpPr>
            <a:spLocks noGrp="1"/>
          </p:cNvSpPr>
          <p:nvPr>
            <p:ph type="title"/>
          </p:nvPr>
        </p:nvSpPr>
        <p:spPr/>
        <p:txBody>
          <a:bodyPr/>
          <a:lstStyle/>
          <a:p>
            <a:r>
              <a:rPr lang="pt-BR" dirty="0" err="1"/>
              <a:t>Microsseguros</a:t>
            </a:r>
            <a:endParaRPr lang="pt-BR" dirty="0"/>
          </a:p>
        </p:txBody>
      </p:sp>
      <p:pic>
        <p:nvPicPr>
          <p:cNvPr id="4" name="Espaço Reservado para Conteúdo 3">
            <a:extLst>
              <a:ext uri="{FF2B5EF4-FFF2-40B4-BE49-F238E27FC236}">
                <a16:creationId xmlns:a16="http://schemas.microsoft.com/office/drawing/2014/main" id="{D2EE5DF3-12ED-5B48-8489-613E13F363D8}"/>
              </a:ext>
            </a:extLst>
          </p:cNvPr>
          <p:cNvPicPr>
            <a:picLocks noGrp="1" noChangeAspect="1"/>
          </p:cNvPicPr>
          <p:nvPr>
            <p:ph idx="1"/>
          </p:nvPr>
        </p:nvPicPr>
        <p:blipFill>
          <a:blip r:embed="rId2"/>
          <a:stretch>
            <a:fillRect/>
          </a:stretch>
        </p:blipFill>
        <p:spPr>
          <a:xfrm>
            <a:off x="1518444" y="3159125"/>
            <a:ext cx="5562600" cy="1955800"/>
          </a:xfrm>
          <a:prstGeom prst="rect">
            <a:avLst/>
          </a:prstGeom>
        </p:spPr>
      </p:pic>
    </p:spTree>
    <p:extLst>
      <p:ext uri="{BB962C8B-B14F-4D97-AF65-F5344CB8AC3E}">
        <p14:creationId xmlns:p14="http://schemas.microsoft.com/office/powerpoint/2010/main" val="2371716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367BB5-E46F-5543-8DBA-DCCF58F66F44}"/>
              </a:ext>
            </a:extLst>
          </p:cNvPr>
          <p:cNvSpPr>
            <a:spLocks noGrp="1"/>
          </p:cNvSpPr>
          <p:nvPr>
            <p:ph type="title"/>
          </p:nvPr>
        </p:nvSpPr>
        <p:spPr/>
        <p:txBody>
          <a:bodyPr/>
          <a:lstStyle/>
          <a:p>
            <a:pPr algn="ctr"/>
            <a:r>
              <a:rPr lang="pt-BR" dirty="0"/>
              <a:t>Qual o critério para distinguir grupos e ramos?</a:t>
            </a:r>
          </a:p>
        </p:txBody>
      </p:sp>
      <p:sp>
        <p:nvSpPr>
          <p:cNvPr id="3" name="Espaço Reservado para Conteúdo 2">
            <a:extLst>
              <a:ext uri="{FF2B5EF4-FFF2-40B4-BE49-F238E27FC236}">
                <a16:creationId xmlns:a16="http://schemas.microsoft.com/office/drawing/2014/main" id="{C5EA3DA5-CF76-204E-BE21-8C6F0E8E8F4D}"/>
              </a:ext>
            </a:extLst>
          </p:cNvPr>
          <p:cNvSpPr>
            <a:spLocks noGrp="1"/>
          </p:cNvSpPr>
          <p:nvPr>
            <p:ph idx="1"/>
          </p:nvPr>
        </p:nvSpPr>
        <p:spPr/>
        <p:txBody>
          <a:bodyPr>
            <a:normAutofit/>
          </a:bodyPr>
          <a:lstStyle/>
          <a:p>
            <a:pPr marL="0" indent="0" algn="ctr">
              <a:buNone/>
            </a:pPr>
            <a:endParaRPr lang="pt-BR" sz="3600" dirty="0"/>
          </a:p>
          <a:p>
            <a:pPr marL="0" indent="0" algn="ctr">
              <a:buNone/>
            </a:pPr>
            <a:endParaRPr lang="pt-BR" sz="3600" dirty="0"/>
          </a:p>
          <a:p>
            <a:pPr marL="0" indent="0" algn="ctr">
              <a:buNone/>
            </a:pPr>
            <a:r>
              <a:rPr lang="pt-BR" sz="3600" dirty="0"/>
              <a:t>Por que é necessária uma classificação tão detalhada?</a:t>
            </a:r>
          </a:p>
        </p:txBody>
      </p:sp>
    </p:spTree>
    <p:extLst>
      <p:ext uri="{BB962C8B-B14F-4D97-AF65-F5344CB8AC3E}">
        <p14:creationId xmlns:p14="http://schemas.microsoft.com/office/powerpoint/2010/main" val="2542458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49A6E5-CC93-D247-ACE5-7D61934C35E8}"/>
              </a:ext>
            </a:extLst>
          </p:cNvPr>
          <p:cNvSpPr>
            <a:spLocks noGrp="1"/>
          </p:cNvSpPr>
          <p:nvPr>
            <p:ph type="title"/>
          </p:nvPr>
        </p:nvSpPr>
        <p:spPr/>
        <p:txBody>
          <a:bodyPr/>
          <a:lstStyle/>
          <a:p>
            <a:r>
              <a:rPr lang="pt-BR" dirty="0"/>
              <a:t>É necessário assegurar a homogeneidade dos riscos</a:t>
            </a:r>
          </a:p>
        </p:txBody>
      </p:sp>
      <p:sp>
        <p:nvSpPr>
          <p:cNvPr id="3" name="Espaço Reservado para Conteúdo 2">
            <a:extLst>
              <a:ext uri="{FF2B5EF4-FFF2-40B4-BE49-F238E27FC236}">
                <a16:creationId xmlns:a16="http://schemas.microsoft.com/office/drawing/2014/main" id="{55B2E686-F637-014F-A313-E2D29768899D}"/>
              </a:ext>
            </a:extLst>
          </p:cNvPr>
          <p:cNvSpPr>
            <a:spLocks noGrp="1"/>
          </p:cNvSpPr>
          <p:nvPr>
            <p:ph idx="1"/>
          </p:nvPr>
        </p:nvSpPr>
        <p:spPr/>
        <p:txBody>
          <a:bodyPr/>
          <a:lstStyle/>
          <a:p>
            <a:endParaRPr lang="pt-BR" dirty="0"/>
          </a:p>
          <a:p>
            <a:endParaRPr lang="pt-BR" dirty="0"/>
          </a:p>
          <a:p>
            <a:pPr marL="0" indent="0">
              <a:buNone/>
            </a:pPr>
            <a:r>
              <a:rPr lang="pt-BR" dirty="0"/>
              <a:t>Riscos precisam ser de mesma natureza e mesma semelhança</a:t>
            </a:r>
          </a:p>
          <a:p>
            <a:pPr marL="0" indent="0">
              <a:buNone/>
            </a:pPr>
            <a:endParaRPr lang="pt-BR" dirty="0"/>
          </a:p>
          <a:p>
            <a:pPr marL="0" indent="0">
              <a:buNone/>
            </a:pPr>
            <a:r>
              <a:rPr lang="pt-BR" dirty="0"/>
              <a:t>¨É necessária ainda a homogeneidade de objetos. Os riscos devem ser de coisa e pessoas semelhantes¨, segundo Pedro Alvim</a:t>
            </a:r>
          </a:p>
          <a:p>
            <a:pPr marL="0" indent="0">
              <a:buNone/>
            </a:pPr>
            <a:endParaRPr lang="pt-BR" dirty="0"/>
          </a:p>
          <a:p>
            <a:pPr marL="0" indent="0">
              <a:buNone/>
            </a:pPr>
            <a:r>
              <a:rPr lang="pt-BR" dirty="0"/>
              <a:t>Isso é levado em conta na fixação dos prêmios</a:t>
            </a:r>
          </a:p>
        </p:txBody>
      </p:sp>
    </p:spTree>
    <p:extLst>
      <p:ext uri="{BB962C8B-B14F-4D97-AF65-F5344CB8AC3E}">
        <p14:creationId xmlns:p14="http://schemas.microsoft.com/office/powerpoint/2010/main" val="180363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A6EFE0-3898-4149-BB60-F81A81BA6987}"/>
              </a:ext>
            </a:extLst>
          </p:cNvPr>
          <p:cNvSpPr>
            <a:spLocks noGrp="1"/>
          </p:cNvSpPr>
          <p:nvPr>
            <p:ph type="title"/>
          </p:nvPr>
        </p:nvSpPr>
        <p:spPr/>
        <p:txBody>
          <a:bodyPr/>
          <a:lstStyle/>
          <a:p>
            <a:r>
              <a:rPr lang="pt-BR" dirty="0"/>
              <a:t>O contrato não é aleatório</a:t>
            </a:r>
          </a:p>
        </p:txBody>
      </p:sp>
      <p:sp>
        <p:nvSpPr>
          <p:cNvPr id="3" name="Espaço Reservado para Conteúdo 2">
            <a:extLst>
              <a:ext uri="{FF2B5EF4-FFF2-40B4-BE49-F238E27FC236}">
                <a16:creationId xmlns:a16="http://schemas.microsoft.com/office/drawing/2014/main" id="{CA10ED47-002E-0B4B-9332-FB1961BBA06D}"/>
              </a:ext>
            </a:extLst>
          </p:cNvPr>
          <p:cNvSpPr>
            <a:spLocks noGrp="1"/>
          </p:cNvSpPr>
          <p:nvPr>
            <p:ph idx="1"/>
          </p:nvPr>
        </p:nvSpPr>
        <p:spPr/>
        <p:txBody>
          <a:bodyPr/>
          <a:lstStyle/>
          <a:p>
            <a:pPr marL="0" indent="0">
              <a:buNone/>
            </a:pPr>
            <a:r>
              <a:rPr lang="pt-BR" dirty="0"/>
              <a:t>Recebo para assumir riscos calculados.</a:t>
            </a:r>
          </a:p>
          <a:p>
            <a:pPr marL="0" indent="0">
              <a:buNone/>
            </a:pPr>
            <a:endParaRPr lang="pt-BR" dirty="0"/>
          </a:p>
          <a:p>
            <a:pPr marL="0" indent="0">
              <a:buNone/>
            </a:pPr>
            <a:r>
              <a:rPr lang="pt-BR" dirty="0"/>
              <a:t>Qual a diferença do seguro de vida e do seguro por morte acidental?</a:t>
            </a:r>
          </a:p>
          <a:p>
            <a:pPr marL="0" indent="0">
              <a:buNone/>
            </a:pPr>
            <a:endParaRPr lang="pt-BR" dirty="0"/>
          </a:p>
          <a:p>
            <a:pPr marL="0" indent="0">
              <a:buNone/>
            </a:pPr>
            <a:r>
              <a:rPr lang="pt-BR" dirty="0"/>
              <a:t>É uma operação econômica de circulação de riscos (</a:t>
            </a:r>
            <a:r>
              <a:rPr lang="pt-BR" dirty="0" err="1"/>
              <a:t>Ascarelli</a:t>
            </a:r>
            <a:r>
              <a:rPr lang="pt-BR" dirty="0"/>
              <a:t>)</a:t>
            </a:r>
          </a:p>
          <a:p>
            <a:pPr marL="0" indent="0">
              <a:buNone/>
            </a:pPr>
            <a:endParaRPr lang="pt-BR" dirty="0"/>
          </a:p>
          <a:p>
            <a:pPr marL="0" indent="0">
              <a:buNone/>
            </a:pPr>
            <a:r>
              <a:rPr lang="pt-BR" dirty="0"/>
              <a:t>¨O negócio da seguradora é pagar indenizações¨.</a:t>
            </a:r>
          </a:p>
        </p:txBody>
      </p:sp>
    </p:spTree>
    <p:extLst>
      <p:ext uri="{BB962C8B-B14F-4D97-AF65-F5344CB8AC3E}">
        <p14:creationId xmlns:p14="http://schemas.microsoft.com/office/powerpoint/2010/main" val="2516509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84" name="Rectangle 109">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885"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886" name="Group 113">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887" name="Oval 114">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88" name="Freeform: Shape 115">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889" name="Freeform: Shape 116">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890" name="Freeform: Shape 117">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891"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892"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useBgFill="1">
        <p:nvSpPr>
          <p:cNvPr id="893" name="Background Fill">
            <a:extLst>
              <a:ext uri="{FF2B5EF4-FFF2-40B4-BE49-F238E27FC236}">
                <a16:creationId xmlns:a16="http://schemas.microsoft.com/office/drawing/2014/main" id="{A7971386-B2B0-4A38-8D3B-8CF23AAA6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894" name="Color Fill">
            <a:extLst>
              <a:ext uri="{FF2B5EF4-FFF2-40B4-BE49-F238E27FC236}">
                <a16:creationId xmlns:a16="http://schemas.microsoft.com/office/drawing/2014/main" id="{8BECD55C-E611-4BCD-B45E-BF01D6234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895" name="Group 126">
            <a:extLst>
              <a:ext uri="{FF2B5EF4-FFF2-40B4-BE49-F238E27FC236}">
                <a16:creationId xmlns:a16="http://schemas.microsoft.com/office/drawing/2014/main" id="{193327DE-AF96-4552-944C-F5FB663CD0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92168" y="-1"/>
            <a:ext cx="4782385" cy="4928295"/>
            <a:chOff x="6992168" y="-1"/>
            <a:chExt cx="4782385" cy="4928295"/>
          </a:xfrm>
        </p:grpSpPr>
        <p:sp>
          <p:nvSpPr>
            <p:cNvPr id="896" name="Oval 127">
              <a:extLst>
                <a:ext uri="{FF2B5EF4-FFF2-40B4-BE49-F238E27FC236}">
                  <a16:creationId xmlns:a16="http://schemas.microsoft.com/office/drawing/2014/main" id="{487A98A1-D478-4890-9CAB-83521D6C79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66507" y="453951"/>
              <a:ext cx="608046" cy="608046"/>
            </a:xfrm>
            <a:prstGeom prst="ellipse">
              <a:avLst/>
            </a:prstGeom>
            <a:solidFill>
              <a:schemeClr val="accent1">
                <a:lumMod val="60000"/>
                <a:lumOff val="40000"/>
                <a:alpha val="60000"/>
              </a:schemeClr>
            </a:solidFill>
            <a:ln w="9331" cap="flat">
              <a:noFill/>
              <a:prstDash val="solid"/>
              <a:miter/>
            </a:ln>
          </p:spPr>
          <p:txBody>
            <a:bodyPr rtlCol="0" anchor="ctr"/>
            <a:lstStyle/>
            <a:p>
              <a:endParaRPr lang="en-US">
                <a:solidFill>
                  <a:schemeClr val="tx1"/>
                </a:solidFill>
              </a:endParaRPr>
            </a:p>
          </p:txBody>
        </p:sp>
        <p:sp>
          <p:nvSpPr>
            <p:cNvPr id="897" name="Freeform: Shape 128">
              <a:extLst>
                <a:ext uri="{FF2B5EF4-FFF2-40B4-BE49-F238E27FC236}">
                  <a16:creationId xmlns:a16="http://schemas.microsoft.com/office/drawing/2014/main" id="{E76BB555-B9B3-4F0E-8005-2D40CC16BF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64751" y="0"/>
              <a:ext cx="3721476" cy="1682047"/>
            </a:xfrm>
            <a:custGeom>
              <a:avLst/>
              <a:gdLst>
                <a:gd name="connsiteX0" fmla="*/ 0 w 3721476"/>
                <a:gd name="connsiteY0" fmla="*/ 0 h 1682047"/>
                <a:gd name="connsiteX1" fmla="*/ 3721476 w 3721476"/>
                <a:gd name="connsiteY1" fmla="*/ 0 h 1682047"/>
                <a:gd name="connsiteX2" fmla="*/ 3721230 w 3721476"/>
                <a:gd name="connsiteY2" fmla="*/ 4881 h 1682047"/>
                <a:gd name="connsiteX3" fmla="*/ 1862697 w 3721476"/>
                <a:gd name="connsiteY3" fmla="*/ 1682047 h 1682047"/>
                <a:gd name="connsiteX4" fmla="*/ 0 w 3721476"/>
                <a:gd name="connsiteY4" fmla="*/ 1682047 h 168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476" h="1682047">
                  <a:moveTo>
                    <a:pt x="0" y="0"/>
                  </a:moveTo>
                  <a:lnTo>
                    <a:pt x="3721476" y="0"/>
                  </a:lnTo>
                  <a:lnTo>
                    <a:pt x="3721230" y="4881"/>
                  </a:lnTo>
                  <a:cubicBezTo>
                    <a:pt x="3625562" y="946929"/>
                    <a:pt x="2829989" y="1682047"/>
                    <a:pt x="1862697" y="1682047"/>
                  </a:cubicBezTo>
                  <a:lnTo>
                    <a:pt x="0" y="1682047"/>
                  </a:lnTo>
                  <a:close/>
                </a:path>
              </a:pathLst>
            </a:custGeom>
            <a:solidFill>
              <a:schemeClr val="accent1">
                <a:alpha val="60000"/>
              </a:schemeClr>
            </a:solidFill>
            <a:ln w="9331" cap="flat">
              <a:noFill/>
              <a:prstDash val="solid"/>
              <a:miter/>
            </a:ln>
          </p:spPr>
          <p:txBody>
            <a:bodyPr rtlCol="0" anchor="ctr"/>
            <a:lstStyle/>
            <a:p>
              <a:endParaRPr lang="en-US" dirty="0"/>
            </a:p>
          </p:txBody>
        </p:sp>
        <p:sp>
          <p:nvSpPr>
            <p:cNvPr id="898" name="Freeform: Shape 129">
              <a:extLst>
                <a:ext uri="{FF2B5EF4-FFF2-40B4-BE49-F238E27FC236}">
                  <a16:creationId xmlns:a16="http://schemas.microsoft.com/office/drawing/2014/main" id="{C282DB48-F1F9-487D-8AC3-94C762AFD2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19737" y="-1"/>
              <a:ext cx="3443554" cy="1516699"/>
            </a:xfrm>
            <a:custGeom>
              <a:avLst/>
              <a:gdLst>
                <a:gd name="connsiteX0" fmla="*/ 0 w 2872279"/>
                <a:gd name="connsiteY0" fmla="*/ 0 h 1183937"/>
                <a:gd name="connsiteX1" fmla="*/ 2872279 w 2872279"/>
                <a:gd name="connsiteY1" fmla="*/ 0 h 1183937"/>
                <a:gd name="connsiteX2" fmla="*/ 2868418 w 2872279"/>
                <a:gd name="connsiteY2" fmla="*/ 25304 h 1183937"/>
                <a:gd name="connsiteX3" fmla="*/ 1446821 w 2872279"/>
                <a:gd name="connsiteY3" fmla="*/ 1183937 h 1183937"/>
                <a:gd name="connsiteX4" fmla="*/ 0 w 2872279"/>
                <a:gd name="connsiteY4" fmla="*/ 1183937 h 118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2279" h="1183937">
                  <a:moveTo>
                    <a:pt x="0" y="0"/>
                  </a:moveTo>
                  <a:lnTo>
                    <a:pt x="2872279" y="0"/>
                  </a:lnTo>
                  <a:lnTo>
                    <a:pt x="2868418" y="25304"/>
                  </a:lnTo>
                  <a:cubicBezTo>
                    <a:pt x="2733112" y="686540"/>
                    <a:pt x="2148060" y="1183937"/>
                    <a:pt x="1446821" y="1183937"/>
                  </a:cubicBezTo>
                  <a:lnTo>
                    <a:pt x="0" y="1183937"/>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dirty="0"/>
            </a:p>
          </p:txBody>
        </p:sp>
        <p:sp>
          <p:nvSpPr>
            <p:cNvPr id="899" name="Oval 130">
              <a:extLst>
                <a:ext uri="{FF2B5EF4-FFF2-40B4-BE49-F238E27FC236}">
                  <a16:creationId xmlns:a16="http://schemas.microsoft.com/office/drawing/2014/main" id="{B930DAE9-1ABF-4097-906C-3946FCEEC9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92168" y="4672162"/>
              <a:ext cx="256132" cy="25613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0" name="Texture">
            <a:extLst>
              <a:ext uri="{FF2B5EF4-FFF2-40B4-BE49-F238E27FC236}">
                <a16:creationId xmlns:a16="http://schemas.microsoft.com/office/drawing/2014/main" id="{0D29D77D-2D4E-4868-960B-BEDA724F5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ítulo 1">
            <a:extLst>
              <a:ext uri="{FF2B5EF4-FFF2-40B4-BE49-F238E27FC236}">
                <a16:creationId xmlns:a16="http://schemas.microsoft.com/office/drawing/2014/main" id="{6032E06B-2FAC-B94A-9D71-1C09CA2B5D28}"/>
              </a:ext>
            </a:extLst>
          </p:cNvPr>
          <p:cNvSpPr>
            <a:spLocks noGrp="1"/>
          </p:cNvSpPr>
          <p:nvPr>
            <p:ph type="title"/>
          </p:nvPr>
        </p:nvSpPr>
        <p:spPr>
          <a:xfrm>
            <a:off x="273133" y="676656"/>
            <a:ext cx="6330260" cy="1140269"/>
          </a:xfrm>
        </p:spPr>
        <p:txBody>
          <a:bodyPr vert="horz" lIns="91440" tIns="45720" rIns="91440" bIns="45720" rtlCol="0" anchor="b">
            <a:normAutofit fontScale="90000"/>
          </a:bodyPr>
          <a:lstStyle/>
          <a:p>
            <a:r>
              <a:rPr lang="en-US" sz="5400" dirty="0" err="1"/>
              <a:t>Mutualização</a:t>
            </a:r>
            <a:r>
              <a:rPr lang="en-US" sz="5400" dirty="0"/>
              <a:t> dos </a:t>
            </a:r>
            <a:r>
              <a:rPr lang="en-US" sz="5400" dirty="0" err="1"/>
              <a:t>riscos</a:t>
            </a:r>
            <a:endParaRPr lang="en-US" sz="5400" dirty="0"/>
          </a:p>
        </p:txBody>
      </p:sp>
      <p:sp>
        <p:nvSpPr>
          <p:cNvPr id="3" name="Espaço Reservado para Conteúdo 2">
            <a:extLst>
              <a:ext uri="{FF2B5EF4-FFF2-40B4-BE49-F238E27FC236}">
                <a16:creationId xmlns:a16="http://schemas.microsoft.com/office/drawing/2014/main" id="{815B80FB-3FD2-214B-8A5A-FC63E2FA4435}"/>
              </a:ext>
            </a:extLst>
          </p:cNvPr>
          <p:cNvSpPr>
            <a:spLocks noGrp="1"/>
          </p:cNvSpPr>
          <p:nvPr>
            <p:ph idx="1"/>
          </p:nvPr>
        </p:nvSpPr>
        <p:spPr>
          <a:xfrm>
            <a:off x="183813" y="1682047"/>
            <a:ext cx="6419579" cy="4499297"/>
          </a:xfrm>
        </p:spPr>
        <p:txBody>
          <a:bodyPr vert="horz" lIns="91440" tIns="45720" rIns="91440" bIns="45720" rtlCol="0">
            <a:normAutofit lnSpcReduction="10000"/>
          </a:bodyPr>
          <a:lstStyle/>
          <a:p>
            <a:pPr marL="0" indent="0">
              <a:buNone/>
            </a:pPr>
            <a:r>
              <a:rPr lang="en-US" sz="2400" dirty="0"/>
              <a:t>¨</a:t>
            </a:r>
            <a:r>
              <a:rPr lang="en-US" sz="2400" dirty="0" err="1"/>
              <a:t>Todos</a:t>
            </a:r>
            <a:r>
              <a:rPr lang="en-US" sz="2400" dirty="0"/>
              <a:t> por um¨ (Antonio </a:t>
            </a:r>
            <a:r>
              <a:rPr lang="en-US" sz="2400" dirty="0" err="1"/>
              <a:t>Penteado</a:t>
            </a:r>
            <a:r>
              <a:rPr lang="en-US" sz="2400" dirty="0"/>
              <a:t> </a:t>
            </a:r>
            <a:r>
              <a:rPr lang="en-US" sz="2400" dirty="0" err="1"/>
              <a:t>Mendonça</a:t>
            </a:r>
            <a:r>
              <a:rPr lang="en-US" sz="2400" dirty="0"/>
              <a:t>)</a:t>
            </a:r>
          </a:p>
          <a:p>
            <a:pPr marL="0" indent="0">
              <a:buNone/>
            </a:pPr>
            <a:endParaRPr lang="en-US" sz="2400" dirty="0"/>
          </a:p>
          <a:p>
            <a:pPr marL="0" indent="0">
              <a:buNone/>
            </a:pPr>
            <a:r>
              <a:rPr lang="en-US" sz="2400" dirty="0" err="1"/>
              <a:t>Mutualismo</a:t>
            </a:r>
            <a:r>
              <a:rPr lang="en-US" sz="2400" dirty="0"/>
              <a:t> </a:t>
            </a:r>
            <a:r>
              <a:rPr lang="en-US" sz="2400" dirty="0" err="1"/>
              <a:t>é</a:t>
            </a:r>
            <a:r>
              <a:rPr lang="en-US" sz="2400" dirty="0"/>
              <a:t> a base do Seguro, Segundo Pedro </a:t>
            </a:r>
            <a:r>
              <a:rPr lang="en-US" sz="2400" dirty="0" err="1"/>
              <a:t>Alvim</a:t>
            </a:r>
            <a:r>
              <a:rPr lang="en-US" sz="2400" dirty="0"/>
              <a:t>. </a:t>
            </a:r>
            <a:r>
              <a:rPr lang="en-US" sz="2400" dirty="0" err="1"/>
              <a:t>Coletividade</a:t>
            </a:r>
            <a:r>
              <a:rPr lang="en-US" sz="2400" dirty="0"/>
              <a:t> forma </a:t>
            </a:r>
            <a:r>
              <a:rPr lang="en-US" sz="2400" dirty="0" err="1"/>
              <a:t>fundo</a:t>
            </a:r>
            <a:r>
              <a:rPr lang="en-US" sz="2400" dirty="0"/>
              <a:t> </a:t>
            </a:r>
            <a:r>
              <a:rPr lang="en-US" sz="2400" dirty="0" err="1"/>
              <a:t>comum</a:t>
            </a:r>
            <a:r>
              <a:rPr lang="en-US" sz="2400" dirty="0"/>
              <a:t>. </a:t>
            </a:r>
            <a:r>
              <a:rPr lang="en-US" sz="2400" dirty="0" err="1"/>
              <a:t>Há</a:t>
            </a:r>
            <a:r>
              <a:rPr lang="en-US" sz="2400" dirty="0"/>
              <a:t> </a:t>
            </a:r>
            <a:r>
              <a:rPr lang="en-US" sz="2400" dirty="0" err="1"/>
              <a:t>uma</a:t>
            </a:r>
            <a:r>
              <a:rPr lang="en-US" sz="2400" dirty="0"/>
              <a:t> </a:t>
            </a:r>
            <a:r>
              <a:rPr lang="en-US" sz="2400" dirty="0" err="1"/>
              <a:t>socialização</a:t>
            </a:r>
            <a:r>
              <a:rPr lang="en-US" sz="2400" dirty="0"/>
              <a:t> dos </a:t>
            </a:r>
            <a:r>
              <a:rPr lang="en-US" sz="2400" dirty="0" err="1"/>
              <a:t>prejuízos</a:t>
            </a:r>
            <a:r>
              <a:rPr lang="en-US" sz="2400" dirty="0"/>
              <a:t> </a:t>
            </a:r>
            <a:r>
              <a:rPr lang="en-US" sz="2400" dirty="0" err="1"/>
              <a:t>estimados</a:t>
            </a:r>
            <a:r>
              <a:rPr lang="en-US" sz="2400" dirty="0"/>
              <a:t>, </a:t>
            </a:r>
            <a:r>
              <a:rPr lang="en-US" sz="2400" dirty="0" err="1"/>
              <a:t>através</a:t>
            </a:r>
            <a:r>
              <a:rPr lang="en-US" sz="2400" dirty="0"/>
              <a:t> do </a:t>
            </a:r>
            <a:r>
              <a:rPr lang="en-US" sz="2400" dirty="0" err="1"/>
              <a:t>cálculo</a:t>
            </a:r>
            <a:r>
              <a:rPr lang="en-US" sz="2400" dirty="0"/>
              <a:t> dos </a:t>
            </a:r>
            <a:r>
              <a:rPr lang="en-US" sz="2400" dirty="0" err="1"/>
              <a:t>prêmios</a:t>
            </a:r>
            <a:r>
              <a:rPr lang="en-US" sz="2400" dirty="0"/>
              <a:t>. </a:t>
            </a:r>
            <a:r>
              <a:rPr lang="en-US" sz="2400" dirty="0" err="1"/>
              <a:t>Pelo</a:t>
            </a:r>
            <a:r>
              <a:rPr lang="en-US" sz="2400" dirty="0"/>
              <a:t> </a:t>
            </a:r>
            <a:r>
              <a:rPr lang="en-US" sz="2400" dirty="0" err="1"/>
              <a:t>contrato</a:t>
            </a:r>
            <a:r>
              <a:rPr lang="en-US" sz="2400" dirty="0"/>
              <a:t> de </a:t>
            </a:r>
            <a:r>
              <a:rPr lang="en-US" sz="2400" dirty="0" err="1"/>
              <a:t>resseguro</a:t>
            </a:r>
            <a:r>
              <a:rPr lang="en-US" sz="2400" dirty="0"/>
              <a:t>, </a:t>
            </a:r>
            <a:r>
              <a:rPr lang="en-US" sz="2400" dirty="0" err="1"/>
              <a:t>os</a:t>
            </a:r>
            <a:r>
              <a:rPr lang="en-US" sz="2400" dirty="0"/>
              <a:t> </a:t>
            </a:r>
            <a:r>
              <a:rPr lang="en-US" sz="2400" dirty="0" err="1"/>
              <a:t>riscos</a:t>
            </a:r>
            <a:r>
              <a:rPr lang="en-US" sz="2400" dirty="0"/>
              <a:t> </a:t>
            </a:r>
            <a:r>
              <a:rPr lang="en-US" sz="2400" dirty="0" err="1"/>
              <a:t>excedentes</a:t>
            </a:r>
            <a:r>
              <a:rPr lang="en-US" sz="2400" dirty="0"/>
              <a:t> da </a:t>
            </a:r>
            <a:r>
              <a:rPr lang="en-US" sz="2400" dirty="0" err="1"/>
              <a:t>capacidade</a:t>
            </a:r>
            <a:r>
              <a:rPr lang="en-US" sz="2400" dirty="0"/>
              <a:t> de </a:t>
            </a:r>
            <a:r>
              <a:rPr lang="en-US" sz="2400" dirty="0" err="1"/>
              <a:t>retençao</a:t>
            </a:r>
            <a:r>
              <a:rPr lang="en-US" sz="2400" dirty="0"/>
              <a:t> de </a:t>
            </a:r>
            <a:r>
              <a:rPr lang="en-US" sz="2400" dirty="0" err="1"/>
              <a:t>cada</a:t>
            </a:r>
            <a:r>
              <a:rPr lang="en-US" sz="2400" dirty="0"/>
              <a:t> </a:t>
            </a:r>
            <a:r>
              <a:rPr lang="en-US" sz="2400" dirty="0" err="1"/>
              <a:t>seguradora</a:t>
            </a:r>
            <a:r>
              <a:rPr lang="en-US" sz="2400" dirty="0"/>
              <a:t> </a:t>
            </a:r>
            <a:r>
              <a:rPr lang="en-US" sz="2400" dirty="0" err="1"/>
              <a:t>ou</a:t>
            </a:r>
            <a:r>
              <a:rPr lang="en-US" sz="2400" dirty="0"/>
              <a:t> </a:t>
            </a:r>
            <a:r>
              <a:rPr lang="en-US" sz="2400" dirty="0" err="1"/>
              <a:t>resseguradora</a:t>
            </a:r>
            <a:r>
              <a:rPr lang="en-US" sz="2400" dirty="0"/>
              <a:t> </a:t>
            </a:r>
            <a:r>
              <a:rPr lang="en-US" sz="2400" dirty="0" err="1"/>
              <a:t>são</a:t>
            </a:r>
            <a:r>
              <a:rPr lang="en-US" sz="2400" dirty="0"/>
              <a:t> </a:t>
            </a:r>
            <a:r>
              <a:rPr lang="en-US" sz="2400" dirty="0" err="1"/>
              <a:t>mais</a:t>
            </a:r>
            <a:r>
              <a:rPr lang="en-US" sz="2400" dirty="0"/>
              <a:t> </a:t>
            </a:r>
            <a:r>
              <a:rPr lang="en-US" sz="2400" dirty="0" err="1"/>
              <a:t>uma</a:t>
            </a:r>
            <a:r>
              <a:rPr lang="en-US" sz="2400" dirty="0"/>
              <a:t> </a:t>
            </a:r>
            <a:r>
              <a:rPr lang="en-US" sz="2400" dirty="0" err="1"/>
              <a:t>vez</a:t>
            </a:r>
            <a:r>
              <a:rPr lang="en-US" sz="2400" dirty="0"/>
              <a:t> </a:t>
            </a:r>
            <a:r>
              <a:rPr lang="en-US" sz="2400" dirty="0" err="1"/>
              <a:t>distribuídos</a:t>
            </a:r>
            <a:endParaRPr lang="en-US" sz="2400" dirty="0"/>
          </a:p>
          <a:p>
            <a:pPr marL="0" indent="0">
              <a:buNone/>
            </a:pPr>
            <a:endParaRPr lang="en-US" sz="2400" dirty="0"/>
          </a:p>
          <a:p>
            <a:pPr marL="0" indent="0">
              <a:buNone/>
            </a:pPr>
            <a:r>
              <a:rPr lang="en-US" sz="2400" dirty="0"/>
              <a:t>O </a:t>
            </a:r>
            <a:r>
              <a:rPr lang="en-US" sz="2400" dirty="0" err="1"/>
              <a:t>problema</a:t>
            </a:r>
            <a:r>
              <a:rPr lang="en-US" sz="2400" dirty="0"/>
              <a:t> do Seguro </a:t>
            </a:r>
            <a:r>
              <a:rPr lang="en-US" sz="2400" dirty="0" err="1"/>
              <a:t>não</a:t>
            </a:r>
            <a:r>
              <a:rPr lang="en-US" sz="2400" dirty="0"/>
              <a:t> </a:t>
            </a:r>
            <a:r>
              <a:rPr lang="en-US" sz="2400" dirty="0" err="1"/>
              <a:t>é</a:t>
            </a:r>
            <a:r>
              <a:rPr lang="en-US" sz="2400" dirty="0"/>
              <a:t> </a:t>
            </a:r>
            <a:r>
              <a:rPr lang="en-US" sz="2400" dirty="0" err="1"/>
              <a:t>pagar</a:t>
            </a:r>
            <a:r>
              <a:rPr lang="en-US" sz="2400" dirty="0"/>
              <a:t> </a:t>
            </a:r>
            <a:r>
              <a:rPr lang="en-US" sz="2400" dirty="0" err="1"/>
              <a:t>indenização</a:t>
            </a:r>
            <a:r>
              <a:rPr lang="en-US" sz="2400" dirty="0"/>
              <a:t>. </a:t>
            </a:r>
            <a:r>
              <a:rPr lang="en-US" sz="2400" dirty="0" err="1"/>
              <a:t>É</a:t>
            </a:r>
            <a:r>
              <a:rPr lang="en-US" sz="2400" dirty="0"/>
              <a:t> </a:t>
            </a:r>
            <a:r>
              <a:rPr lang="en-US" sz="2400" dirty="0" err="1"/>
              <a:t>pagar</a:t>
            </a:r>
            <a:r>
              <a:rPr lang="en-US" sz="2400" dirty="0"/>
              <a:t> </a:t>
            </a:r>
            <a:r>
              <a:rPr lang="en-US" sz="2400" dirty="0" err="1"/>
              <a:t>indenizaçao</a:t>
            </a:r>
            <a:r>
              <a:rPr lang="en-US" sz="2400" dirty="0"/>
              <a:t> </a:t>
            </a:r>
            <a:r>
              <a:rPr lang="en-US" sz="2400" dirty="0" err="1"/>
              <a:t>não</a:t>
            </a:r>
            <a:r>
              <a:rPr lang="en-US" sz="2400" dirty="0"/>
              <a:t> </a:t>
            </a:r>
            <a:r>
              <a:rPr lang="en-US" sz="2400" dirty="0" err="1"/>
              <a:t>coberta</a:t>
            </a:r>
            <a:r>
              <a:rPr lang="en-US" sz="2400" dirty="0"/>
              <a:t>, pois </a:t>
            </a:r>
            <a:r>
              <a:rPr lang="en-US" sz="2400" dirty="0" err="1"/>
              <a:t>isso</a:t>
            </a:r>
            <a:r>
              <a:rPr lang="en-US" sz="2400" dirty="0"/>
              <a:t> </a:t>
            </a:r>
            <a:r>
              <a:rPr lang="en-US" sz="2400" dirty="0" err="1"/>
              <a:t>afeta</a:t>
            </a:r>
            <a:r>
              <a:rPr lang="en-US" sz="2400" dirty="0"/>
              <a:t> o </a:t>
            </a:r>
            <a:r>
              <a:rPr lang="en-US" sz="2400" dirty="0" err="1"/>
              <a:t>mútuo</a:t>
            </a:r>
            <a:r>
              <a:rPr lang="en-US" sz="2400" dirty="0"/>
              <a:t> e </a:t>
            </a:r>
            <a:r>
              <a:rPr lang="en-US" sz="2400" dirty="0" err="1"/>
              <a:t>prejudique</a:t>
            </a:r>
            <a:r>
              <a:rPr lang="en-US" sz="2400" dirty="0"/>
              <a:t> </a:t>
            </a:r>
            <a:r>
              <a:rPr lang="en-US" sz="2400" dirty="0" err="1"/>
              <a:t>todos</a:t>
            </a:r>
            <a:r>
              <a:rPr lang="en-US" sz="2400" dirty="0"/>
              <a:t> </a:t>
            </a:r>
            <a:r>
              <a:rPr lang="en-US" sz="2400" dirty="0" err="1"/>
              <a:t>os</a:t>
            </a:r>
            <a:r>
              <a:rPr lang="en-US" sz="2400" dirty="0"/>
              <a:t> </a:t>
            </a:r>
            <a:r>
              <a:rPr lang="en-US" sz="2400" dirty="0" err="1"/>
              <a:t>segurados</a:t>
            </a:r>
            <a:r>
              <a:rPr lang="en-US" sz="2400" dirty="0"/>
              <a:t>.</a:t>
            </a:r>
          </a:p>
        </p:txBody>
      </p:sp>
      <p:pic>
        <p:nvPicPr>
          <p:cNvPr id="5" name="Picture 4" descr="Camisetas multicoloridas penduradas no armário">
            <a:extLst>
              <a:ext uri="{FF2B5EF4-FFF2-40B4-BE49-F238E27FC236}">
                <a16:creationId xmlns:a16="http://schemas.microsoft.com/office/drawing/2014/main" id="{6FA1DA16-DC78-4723-9B75-3B0461A85914}"/>
              </a:ext>
            </a:extLst>
          </p:cNvPr>
          <p:cNvPicPr>
            <a:picLocks noChangeAspect="1"/>
          </p:cNvPicPr>
          <p:nvPr/>
        </p:nvPicPr>
        <p:blipFill rotWithShape="1">
          <a:blip r:embed="rId3"/>
          <a:srcRect r="33500"/>
          <a:stretch/>
        </p:blipFill>
        <p:spPr>
          <a:xfrm>
            <a:off x="7337620" y="2006669"/>
            <a:ext cx="4851332" cy="4851331"/>
          </a:xfrm>
          <a:custGeom>
            <a:avLst/>
            <a:gdLst/>
            <a:ahLst/>
            <a:cxnLst/>
            <a:rect l="l" t="t" r="r" b="b"/>
            <a:pathLst>
              <a:path w="3646992" h="3646991">
                <a:moveTo>
                  <a:pt x="0" y="0"/>
                </a:moveTo>
                <a:lnTo>
                  <a:pt x="1820818" y="0"/>
                </a:lnTo>
                <a:cubicBezTo>
                  <a:pt x="2829397" y="0"/>
                  <a:pt x="3646992" y="817595"/>
                  <a:pt x="3646992" y="1826174"/>
                </a:cubicBezTo>
                <a:lnTo>
                  <a:pt x="3646992" y="3646991"/>
                </a:lnTo>
                <a:lnTo>
                  <a:pt x="1826174" y="3646991"/>
                </a:lnTo>
                <a:cubicBezTo>
                  <a:pt x="817595" y="3646991"/>
                  <a:pt x="0" y="2829396"/>
                  <a:pt x="0" y="1820817"/>
                </a:cubicBezTo>
                <a:close/>
              </a:path>
            </a:pathLst>
          </a:custGeom>
        </p:spPr>
      </p:pic>
    </p:spTree>
    <p:extLst>
      <p:ext uri="{BB962C8B-B14F-4D97-AF65-F5344CB8AC3E}">
        <p14:creationId xmlns:p14="http://schemas.microsoft.com/office/powerpoint/2010/main" val="31014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83700F-EDF6-E64E-90B7-EBE4C3CE7123}"/>
              </a:ext>
            </a:extLst>
          </p:cNvPr>
          <p:cNvSpPr>
            <a:spLocks noGrp="1"/>
          </p:cNvSpPr>
          <p:nvPr>
            <p:ph type="title"/>
          </p:nvPr>
        </p:nvSpPr>
        <p:spPr/>
        <p:txBody>
          <a:bodyPr/>
          <a:lstStyle/>
          <a:p>
            <a:r>
              <a:rPr lang="pt-BR" dirty="0"/>
              <a:t>Mutualismo e tempo</a:t>
            </a:r>
          </a:p>
        </p:txBody>
      </p:sp>
      <p:sp>
        <p:nvSpPr>
          <p:cNvPr id="3" name="Espaço Reservado para Conteúdo 2">
            <a:extLst>
              <a:ext uri="{FF2B5EF4-FFF2-40B4-BE49-F238E27FC236}">
                <a16:creationId xmlns:a16="http://schemas.microsoft.com/office/drawing/2014/main" id="{63BA10C3-E52B-BC4B-97DE-73C05A2C62DD}"/>
              </a:ext>
            </a:extLst>
          </p:cNvPr>
          <p:cNvSpPr>
            <a:spLocks noGrp="1"/>
          </p:cNvSpPr>
          <p:nvPr>
            <p:ph idx="1"/>
          </p:nvPr>
        </p:nvSpPr>
        <p:spPr/>
        <p:txBody>
          <a:bodyPr/>
          <a:lstStyle/>
          <a:p>
            <a:r>
              <a:rPr lang="pt-BR" dirty="0"/>
              <a:t>¨O tempo transforma o risco, e a natureza do risco é formatada pelo horizonte de tempo¨ (Peter Bernstein)</a:t>
            </a:r>
          </a:p>
          <a:p>
            <a:endParaRPr lang="pt-BR" dirty="0"/>
          </a:p>
          <a:p>
            <a:endParaRPr lang="pt-BR" dirty="0"/>
          </a:p>
          <a:p>
            <a:r>
              <a:rPr lang="pt-BR" dirty="0"/>
              <a:t>Por isso, em geral apólices são anuais e, os  prazos prescricionais são fixados em lei  em um ano.</a:t>
            </a:r>
          </a:p>
          <a:p>
            <a:endParaRPr lang="pt-BR" dirty="0"/>
          </a:p>
        </p:txBody>
      </p:sp>
    </p:spTree>
    <p:extLst>
      <p:ext uri="{BB962C8B-B14F-4D97-AF65-F5344CB8AC3E}">
        <p14:creationId xmlns:p14="http://schemas.microsoft.com/office/powerpoint/2010/main" val="4129366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E9DFAE-CE03-5646-9452-8F1D66147DC5}"/>
              </a:ext>
            </a:extLst>
          </p:cNvPr>
          <p:cNvSpPr>
            <a:spLocks noGrp="1"/>
          </p:cNvSpPr>
          <p:nvPr>
            <p:ph type="title"/>
          </p:nvPr>
        </p:nvSpPr>
        <p:spPr/>
        <p:txBody>
          <a:bodyPr/>
          <a:lstStyle/>
          <a:p>
            <a:r>
              <a:rPr lang="pt-BR" dirty="0"/>
              <a:t>O que você acha?</a:t>
            </a:r>
          </a:p>
        </p:txBody>
      </p:sp>
      <p:sp>
        <p:nvSpPr>
          <p:cNvPr id="3" name="Espaço Reservado para Conteúdo 2">
            <a:extLst>
              <a:ext uri="{FF2B5EF4-FFF2-40B4-BE49-F238E27FC236}">
                <a16:creationId xmlns:a16="http://schemas.microsoft.com/office/drawing/2014/main" id="{8A6A35A9-82E7-B242-8F20-5E50BC4E7689}"/>
              </a:ext>
            </a:extLst>
          </p:cNvPr>
          <p:cNvSpPr>
            <a:spLocks noGrp="1"/>
          </p:cNvSpPr>
          <p:nvPr>
            <p:ph idx="1"/>
          </p:nvPr>
        </p:nvSpPr>
        <p:spPr/>
        <p:txBody>
          <a:bodyPr>
            <a:normAutofit/>
          </a:bodyPr>
          <a:lstStyle/>
          <a:p>
            <a:pPr marL="0" indent="0" algn="ctr">
              <a:buNone/>
            </a:pPr>
            <a:endParaRPr lang="pt-BR" sz="3200" dirty="0"/>
          </a:p>
          <a:p>
            <a:pPr marL="0" indent="0" algn="ctr">
              <a:buNone/>
            </a:pPr>
            <a:endParaRPr lang="pt-BR" sz="3200" dirty="0"/>
          </a:p>
          <a:p>
            <a:pPr marL="0" indent="0" algn="ctr">
              <a:buNone/>
            </a:pPr>
            <a:r>
              <a:rPr lang="pt-BR" sz="3200" dirty="0"/>
              <a:t>É legítimo o direito da seguradora de não renovar a apólice de seguro de vida em grupo, em determinado ano?</a:t>
            </a:r>
          </a:p>
        </p:txBody>
      </p:sp>
    </p:spTree>
    <p:extLst>
      <p:ext uri="{BB962C8B-B14F-4D97-AF65-F5344CB8AC3E}">
        <p14:creationId xmlns:p14="http://schemas.microsoft.com/office/powerpoint/2010/main" val="33100732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Background Fill">
            <a:extLst>
              <a:ext uri="{FF2B5EF4-FFF2-40B4-BE49-F238E27FC236}">
                <a16:creationId xmlns:a16="http://schemas.microsoft.com/office/drawing/2014/main" id="{471A3572-4543-4883-A749-0458CD870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0" name="Color Fill">
            <a:extLst>
              <a:ext uri="{FF2B5EF4-FFF2-40B4-BE49-F238E27FC236}">
                <a16:creationId xmlns:a16="http://schemas.microsoft.com/office/drawing/2014/main" id="{4036AB30-180B-4ED5-A38B-175705419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2" name="Group 11">
            <a:extLst>
              <a:ext uri="{FF2B5EF4-FFF2-40B4-BE49-F238E27FC236}">
                <a16:creationId xmlns:a16="http://schemas.microsoft.com/office/drawing/2014/main" id="{C7DC96D6-0134-4EA3-8B0A-6A255D6BDE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078029" y="199915"/>
            <a:ext cx="2948860" cy="6658085"/>
            <a:chOff x="9078029" y="199915"/>
            <a:chExt cx="2948860" cy="6658085"/>
          </a:xfrm>
        </p:grpSpPr>
        <p:sp>
          <p:nvSpPr>
            <p:cNvPr id="13" name="Oval 12">
              <a:extLst>
                <a:ext uri="{FF2B5EF4-FFF2-40B4-BE49-F238E27FC236}">
                  <a16:creationId xmlns:a16="http://schemas.microsoft.com/office/drawing/2014/main" id="{FA484B57-E0AB-40D7-94A9-A329991EB2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96665" y="199915"/>
              <a:ext cx="491650" cy="4916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raphic 9">
              <a:extLst>
                <a:ext uri="{FF2B5EF4-FFF2-40B4-BE49-F238E27FC236}">
                  <a16:creationId xmlns:a16="http://schemas.microsoft.com/office/drawing/2014/main" id="{3E75AC37-AB18-487B-8182-38DE4F4C9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86126" y="3917237"/>
              <a:ext cx="2932666" cy="294885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60000"/>
                <a:lumOff val="40000"/>
                <a:alpha val="60000"/>
              </a:schemeClr>
            </a:solidFill>
            <a:ln w="9331" cap="flat">
              <a:noFill/>
              <a:prstDash val="solid"/>
              <a:miter/>
            </a:ln>
          </p:spPr>
          <p:txBody>
            <a:bodyPr rtlCol="0" anchor="ctr"/>
            <a:lstStyle/>
            <a:p>
              <a:endParaRPr lang="en-US"/>
            </a:p>
          </p:txBody>
        </p:sp>
        <p:sp>
          <p:nvSpPr>
            <p:cNvPr id="15" name="Graphic 9">
              <a:extLst>
                <a:ext uri="{FF2B5EF4-FFF2-40B4-BE49-F238E27FC236}">
                  <a16:creationId xmlns:a16="http://schemas.microsoft.com/office/drawing/2014/main" id="{3D5AE2D9-14F3-4498-A3C2-0E52442778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078030" y="891480"/>
              <a:ext cx="2948859" cy="2948858"/>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75000"/>
                </a:schemeClr>
              </a:fgClr>
              <a:bgClr>
                <a:schemeClr val="accent4">
                  <a:lumMod val="60000"/>
                  <a:lumOff val="40000"/>
                </a:schemeClr>
              </a:bgClr>
            </a:pattFill>
            <a:ln w="9525" cap="flat">
              <a:noFill/>
              <a:prstDash val="solid"/>
              <a:miter/>
            </a:ln>
          </p:spPr>
          <p:txBody>
            <a:bodyPr rtlCol="0" anchor="ctr"/>
            <a:lstStyle/>
            <a:p>
              <a:endParaRPr lang="en-US" dirty="0"/>
            </a:p>
          </p:txBody>
        </p:sp>
        <p:sp>
          <p:nvSpPr>
            <p:cNvPr id="16" name="Oval 15">
              <a:extLst>
                <a:ext uri="{FF2B5EF4-FFF2-40B4-BE49-F238E27FC236}">
                  <a16:creationId xmlns:a16="http://schemas.microsoft.com/office/drawing/2014/main" id="{DC281A9A-F165-4FAE-B7EE-3DCDA7D62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63633" y="3793556"/>
              <a:ext cx="355343" cy="355343"/>
            </a:xfrm>
            <a:prstGeom prst="ellipse">
              <a:avLst/>
            </a:prstGeom>
            <a:solidFill>
              <a:schemeClr val="accent1">
                <a:lumMod val="60000"/>
                <a:lumOff val="40000"/>
              </a:schemeClr>
            </a:solidFill>
            <a:ln w="9331" cap="flat">
              <a:noFill/>
              <a:prstDash val="solid"/>
              <a:miter/>
            </a:ln>
          </p:spPr>
          <p:txBody>
            <a:bodyPr rtlCol="0" anchor="ctr"/>
            <a:lstStyle/>
            <a:p>
              <a:endParaRPr lang="en-US">
                <a:solidFill>
                  <a:schemeClr val="tx1"/>
                </a:solidFill>
              </a:endParaRPr>
            </a:p>
          </p:txBody>
        </p:sp>
      </p:grpSp>
      <p:sp>
        <p:nvSpPr>
          <p:cNvPr id="18" name="Texture">
            <a:extLst>
              <a:ext uri="{FF2B5EF4-FFF2-40B4-BE49-F238E27FC236}">
                <a16:creationId xmlns:a16="http://schemas.microsoft.com/office/drawing/2014/main" id="{DC83D935-436B-4F4D-A47B-4FD95E2C1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lIns="0" rIns="0" rtlCol="0" anchor="ctr"/>
          <a:lstStyle/>
          <a:p>
            <a:endParaRPr lang="en-US" dirty="0"/>
          </a:p>
        </p:txBody>
      </p:sp>
      <p:sp>
        <p:nvSpPr>
          <p:cNvPr id="2" name="Título 1">
            <a:extLst>
              <a:ext uri="{FF2B5EF4-FFF2-40B4-BE49-F238E27FC236}">
                <a16:creationId xmlns:a16="http://schemas.microsoft.com/office/drawing/2014/main" id="{0DC28043-4D36-954B-A4B3-894B3D1F1C08}"/>
              </a:ext>
            </a:extLst>
          </p:cNvPr>
          <p:cNvSpPr>
            <a:spLocks noGrp="1"/>
          </p:cNvSpPr>
          <p:nvPr>
            <p:ph type="title"/>
          </p:nvPr>
        </p:nvSpPr>
        <p:spPr>
          <a:xfrm>
            <a:off x="457200" y="668049"/>
            <a:ext cx="7685037" cy="1325563"/>
          </a:xfrm>
        </p:spPr>
        <p:txBody>
          <a:bodyPr>
            <a:normAutofit/>
          </a:bodyPr>
          <a:lstStyle/>
          <a:p>
            <a:r>
              <a:rPr lang="pt-BR" dirty="0"/>
              <a:t>Ligação entre mutualismo e Temporalidade</a:t>
            </a:r>
          </a:p>
        </p:txBody>
      </p:sp>
      <p:sp>
        <p:nvSpPr>
          <p:cNvPr id="3" name="Espaço Reservado para Conteúdo 2">
            <a:extLst>
              <a:ext uri="{FF2B5EF4-FFF2-40B4-BE49-F238E27FC236}">
                <a16:creationId xmlns:a16="http://schemas.microsoft.com/office/drawing/2014/main" id="{10E12ECF-F1E6-8440-A8D3-40630114AD3C}"/>
              </a:ext>
            </a:extLst>
          </p:cNvPr>
          <p:cNvSpPr>
            <a:spLocks noGrp="1"/>
          </p:cNvSpPr>
          <p:nvPr>
            <p:ph idx="1"/>
          </p:nvPr>
        </p:nvSpPr>
        <p:spPr>
          <a:xfrm>
            <a:off x="457200" y="2096713"/>
            <a:ext cx="7685037" cy="4080250"/>
          </a:xfrm>
        </p:spPr>
        <p:txBody>
          <a:bodyPr>
            <a:normAutofit/>
          </a:bodyPr>
          <a:lstStyle/>
          <a:p>
            <a:pPr marL="0" indent="0">
              <a:buNone/>
            </a:pPr>
            <a:r>
              <a:rPr lang="pt-BR" sz="1600"/>
              <a:t>AGRAVO INTERNO NO RECURSO ESPECIAL. CIVIL. SEGURO DE VIDA EM GRUPO. SEGURADORA. NÃO RENOVAÇÃO. POSSIBILIDADE. AUSÊNCIA DE ABUSIVIDADE. NATUREZA DO CONTRATO (MUTUALISMO E TEMPORARIEDADE). 1. A Segunda Seção do Superior Tribunal de Justiça, quando do julgamento do </a:t>
            </a:r>
            <a:r>
              <a:rPr lang="pt-BR" sz="1600" err="1"/>
              <a:t>REsp</a:t>
            </a:r>
            <a:r>
              <a:rPr lang="pt-BR" sz="1600"/>
              <a:t> nº 880.605/RN (</a:t>
            </a:r>
            <a:r>
              <a:rPr lang="pt-BR" sz="1600" err="1"/>
              <a:t>DJe</a:t>
            </a:r>
            <a:r>
              <a:rPr lang="pt-BR" sz="1600"/>
              <a:t> 17/9/2012), firmou o entendimento de não ser abusiva a cláusula contratual que prevê a possibilidade de não renovação automática do seguro de vida em grupo por qualquer dos contratantes, desde que haja prévia notificação em prazo razoável. Essa hipótese difere da do seguro de vida individual que foi renovado ininterruptamente por longo período, situação em que se aplica o entendimento firmado no </a:t>
            </a:r>
            <a:r>
              <a:rPr lang="pt-BR" sz="1600" err="1"/>
              <a:t>REsp</a:t>
            </a:r>
            <a:r>
              <a:rPr lang="pt-BR" sz="1600"/>
              <a:t> nº 1.073.595/MG (</a:t>
            </a:r>
            <a:r>
              <a:rPr lang="pt-BR" sz="1600" err="1"/>
              <a:t>DJe</a:t>
            </a:r>
            <a:r>
              <a:rPr lang="pt-BR" sz="1600"/>
              <a:t> 29/4/2011). 2. O exercício do direito de não renovação do seguro de vida em grupo pela seguradora, na hipótese de ocorrência de desequilíbrio atuarial, não fere o princípio da boa-fé objetiva, mesmo porque o mutualismo e a temporariedade são ínsitos a essa espécie de contrato. 3. Agravo interno não provido.</a:t>
            </a:r>
          </a:p>
          <a:p>
            <a:pPr marL="0" indent="0">
              <a:buNone/>
            </a:pPr>
            <a:r>
              <a:rPr lang="pt-BR" sz="1600"/>
              <a:t>(STJ - </a:t>
            </a:r>
            <a:r>
              <a:rPr lang="pt-BR" sz="1600" err="1"/>
              <a:t>AgInt</a:t>
            </a:r>
            <a:r>
              <a:rPr lang="pt-BR" sz="1600"/>
              <a:t> no </a:t>
            </a:r>
            <a:r>
              <a:rPr lang="pt-BR" sz="1600" err="1"/>
              <a:t>REsp</a:t>
            </a:r>
            <a:r>
              <a:rPr lang="pt-BR" sz="1600"/>
              <a:t>: 1608929 PR 2016/0166926-0, Relator: Ministro RICARDO VILLAS BÔAS CUEVA, Data de Julgamento: 02/02/2017, T3 - TERCEIRA TURMA, Data de Publicação: </a:t>
            </a:r>
            <a:r>
              <a:rPr lang="pt-BR" sz="1600" err="1"/>
              <a:t>DJe</a:t>
            </a:r>
            <a:r>
              <a:rPr lang="pt-BR" sz="1600"/>
              <a:t> 13/02/2017)</a:t>
            </a:r>
          </a:p>
          <a:p>
            <a:endParaRPr lang="pt-BR" sz="1600"/>
          </a:p>
        </p:txBody>
      </p:sp>
    </p:spTree>
    <p:extLst>
      <p:ext uri="{BB962C8B-B14F-4D97-AF65-F5344CB8AC3E}">
        <p14:creationId xmlns:p14="http://schemas.microsoft.com/office/powerpoint/2010/main" val="4140633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80" name="Background Fill">
            <a:extLst>
              <a:ext uri="{FF2B5EF4-FFF2-40B4-BE49-F238E27FC236}">
                <a16:creationId xmlns:a16="http://schemas.microsoft.com/office/drawing/2014/main" id="{471A3572-4543-4883-A749-0458CD870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81" name="Color Fill">
            <a:extLst>
              <a:ext uri="{FF2B5EF4-FFF2-40B4-BE49-F238E27FC236}">
                <a16:creationId xmlns:a16="http://schemas.microsoft.com/office/drawing/2014/main" id="{4036AB30-180B-4ED5-A38B-175705419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282" name="Group 94">
            <a:extLst>
              <a:ext uri="{FF2B5EF4-FFF2-40B4-BE49-F238E27FC236}">
                <a16:creationId xmlns:a16="http://schemas.microsoft.com/office/drawing/2014/main" id="{C7DC96D6-0134-4EA3-8B0A-6A255D6BDE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078029" y="199915"/>
            <a:ext cx="2948860" cy="6658085"/>
            <a:chOff x="9078029" y="199915"/>
            <a:chExt cx="2948860" cy="6658085"/>
          </a:xfrm>
        </p:grpSpPr>
        <p:sp>
          <p:nvSpPr>
            <p:cNvPr id="283" name="Oval 95">
              <a:extLst>
                <a:ext uri="{FF2B5EF4-FFF2-40B4-BE49-F238E27FC236}">
                  <a16:creationId xmlns:a16="http://schemas.microsoft.com/office/drawing/2014/main" id="{FA484B57-E0AB-40D7-94A9-A329991EB2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96665" y="199915"/>
              <a:ext cx="491650" cy="4916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Graphic 9">
              <a:extLst>
                <a:ext uri="{FF2B5EF4-FFF2-40B4-BE49-F238E27FC236}">
                  <a16:creationId xmlns:a16="http://schemas.microsoft.com/office/drawing/2014/main" id="{3E75AC37-AB18-487B-8182-38DE4F4C9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86126" y="3917237"/>
              <a:ext cx="2932666" cy="294885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60000"/>
                <a:lumOff val="40000"/>
                <a:alpha val="60000"/>
              </a:schemeClr>
            </a:solidFill>
            <a:ln w="9331" cap="flat">
              <a:noFill/>
              <a:prstDash val="solid"/>
              <a:miter/>
            </a:ln>
          </p:spPr>
          <p:txBody>
            <a:bodyPr rtlCol="0" anchor="ctr"/>
            <a:lstStyle/>
            <a:p>
              <a:endParaRPr lang="en-US"/>
            </a:p>
          </p:txBody>
        </p:sp>
        <p:sp>
          <p:nvSpPr>
            <p:cNvPr id="98" name="Graphic 9">
              <a:extLst>
                <a:ext uri="{FF2B5EF4-FFF2-40B4-BE49-F238E27FC236}">
                  <a16:creationId xmlns:a16="http://schemas.microsoft.com/office/drawing/2014/main" id="{3D5AE2D9-14F3-4498-A3C2-0E52442778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078030" y="891480"/>
              <a:ext cx="2948859" cy="2948858"/>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75000"/>
                </a:schemeClr>
              </a:fgClr>
              <a:bgClr>
                <a:schemeClr val="accent4">
                  <a:lumMod val="60000"/>
                  <a:lumOff val="40000"/>
                </a:schemeClr>
              </a:bgClr>
            </a:pattFill>
            <a:ln w="9525" cap="flat">
              <a:noFill/>
              <a:prstDash val="solid"/>
              <a:miter/>
            </a:ln>
          </p:spPr>
          <p:txBody>
            <a:bodyPr rtlCol="0" anchor="ctr"/>
            <a:lstStyle/>
            <a:p>
              <a:endParaRPr lang="en-US" dirty="0"/>
            </a:p>
          </p:txBody>
        </p:sp>
        <p:sp>
          <p:nvSpPr>
            <p:cNvPr id="285" name="Oval 98">
              <a:extLst>
                <a:ext uri="{FF2B5EF4-FFF2-40B4-BE49-F238E27FC236}">
                  <a16:creationId xmlns:a16="http://schemas.microsoft.com/office/drawing/2014/main" id="{DC281A9A-F165-4FAE-B7EE-3DCDA7D62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63633" y="3793556"/>
              <a:ext cx="355343" cy="355343"/>
            </a:xfrm>
            <a:prstGeom prst="ellipse">
              <a:avLst/>
            </a:prstGeom>
            <a:solidFill>
              <a:schemeClr val="accent1">
                <a:lumMod val="60000"/>
                <a:lumOff val="40000"/>
              </a:schemeClr>
            </a:solidFill>
            <a:ln w="9331" cap="flat">
              <a:noFill/>
              <a:prstDash val="solid"/>
              <a:miter/>
            </a:ln>
          </p:spPr>
          <p:txBody>
            <a:bodyPr rtlCol="0" anchor="ctr"/>
            <a:lstStyle/>
            <a:p>
              <a:endParaRPr lang="en-US">
                <a:solidFill>
                  <a:schemeClr val="tx1"/>
                </a:solidFill>
              </a:endParaRPr>
            </a:p>
          </p:txBody>
        </p:sp>
      </p:grpSp>
      <p:sp>
        <p:nvSpPr>
          <p:cNvPr id="101" name="Texture">
            <a:extLst>
              <a:ext uri="{FF2B5EF4-FFF2-40B4-BE49-F238E27FC236}">
                <a16:creationId xmlns:a16="http://schemas.microsoft.com/office/drawing/2014/main" id="{DC83D935-436B-4F4D-A47B-4FD95E2C1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lIns="0" rIns="0" rtlCol="0" anchor="ctr"/>
          <a:lstStyle/>
          <a:p>
            <a:endParaRPr lang="en-US" dirty="0"/>
          </a:p>
        </p:txBody>
      </p:sp>
      <p:sp>
        <p:nvSpPr>
          <p:cNvPr id="2" name="Título 1">
            <a:extLst>
              <a:ext uri="{FF2B5EF4-FFF2-40B4-BE49-F238E27FC236}">
                <a16:creationId xmlns:a16="http://schemas.microsoft.com/office/drawing/2014/main" id="{94160D36-EAA1-E642-988F-62E11AB2EE96}"/>
              </a:ext>
            </a:extLst>
          </p:cNvPr>
          <p:cNvSpPr>
            <a:spLocks noGrp="1"/>
          </p:cNvSpPr>
          <p:nvPr>
            <p:ph type="title"/>
          </p:nvPr>
        </p:nvSpPr>
        <p:spPr>
          <a:xfrm>
            <a:off x="457200" y="668049"/>
            <a:ext cx="7685037" cy="1325563"/>
          </a:xfrm>
        </p:spPr>
        <p:txBody>
          <a:bodyPr>
            <a:normAutofit/>
          </a:bodyPr>
          <a:lstStyle/>
          <a:p>
            <a:pPr algn="ctr"/>
            <a:r>
              <a:rPr lang="pt-BR" dirty="0"/>
              <a:t>Ligação entre mutualismo e temporalidade</a:t>
            </a:r>
          </a:p>
        </p:txBody>
      </p:sp>
      <p:sp>
        <p:nvSpPr>
          <p:cNvPr id="3" name="Espaço Reservado para Conteúdo 2">
            <a:extLst>
              <a:ext uri="{FF2B5EF4-FFF2-40B4-BE49-F238E27FC236}">
                <a16:creationId xmlns:a16="http://schemas.microsoft.com/office/drawing/2014/main" id="{BD0E6EEF-78EA-F84F-A2FF-88EAB30E997E}"/>
              </a:ext>
            </a:extLst>
          </p:cNvPr>
          <p:cNvSpPr>
            <a:spLocks noGrp="1"/>
          </p:cNvSpPr>
          <p:nvPr>
            <p:ph idx="1"/>
          </p:nvPr>
        </p:nvSpPr>
        <p:spPr>
          <a:xfrm>
            <a:off x="457200" y="2199502"/>
            <a:ext cx="8316097" cy="4361935"/>
          </a:xfrm>
        </p:spPr>
        <p:txBody>
          <a:bodyPr>
            <a:normAutofit fontScale="85000" lnSpcReduction="10000"/>
          </a:bodyPr>
          <a:lstStyle/>
          <a:p>
            <a:pPr marL="0" indent="0" algn="just">
              <a:buNone/>
            </a:pPr>
            <a:r>
              <a:rPr lang="pt-BR" sz="1600" dirty="0">
                <a:latin typeface="Times New Roman" panose="02020603050405020304" pitchFamily="18" charset="0"/>
                <a:cs typeface="Times New Roman" panose="02020603050405020304" pitchFamily="18" charset="0"/>
              </a:rPr>
              <a:t>RECURSO ESPECIAL - CONTRATO DE SEGURO DE VIDA EM GRUPO - RESCISÃO UNILATERAL - LEGALIDADE - POSSIBILIDADE DECORRENTE DA PRÓPRIA NATUREZA DO CONTRATO SUB JUDICE - MUTUALISMO (DILUIÇÃO DO RISCO INDIVIDUAL NO RISCO COLETIVO) E TEMPORARIEDADE - OBSERVÂNCIA - NECESSIDADE - ABUSIVIDADE - INEXISTÊNCIA - RECURSO ESPECIAL IMPROVIDO. </a:t>
            </a:r>
            <a:r>
              <a:rPr lang="pt-BR" sz="1600" dirty="0" err="1">
                <a:latin typeface="Times New Roman" panose="02020603050405020304" pitchFamily="18" charset="0"/>
                <a:cs typeface="Times New Roman" panose="02020603050405020304" pitchFamily="18" charset="0"/>
              </a:rPr>
              <a:t>I</a:t>
            </a:r>
            <a:r>
              <a:rPr lang="pt-BR" sz="1600" dirty="0">
                <a:latin typeface="Times New Roman" panose="02020603050405020304" pitchFamily="18" charset="0"/>
                <a:cs typeface="Times New Roman" panose="02020603050405020304" pitchFamily="18" charset="0"/>
              </a:rPr>
              <a:t> . Na hipótese dos autos, diversamente, a cláusula que permite a não renovação contratual de ambas as partes contratantes encontra-se inserida em contrato de seguro de vida em grupo, que possui concepção distinta dos seguros individuais (...)</a:t>
            </a:r>
            <a:r>
              <a:rPr lang="pt-BR" sz="1600" b="1" dirty="0">
                <a:latin typeface="Times New Roman" panose="02020603050405020304" pitchFamily="18" charset="0"/>
                <a:cs typeface="Times New Roman" panose="02020603050405020304" pitchFamily="18" charset="0"/>
              </a:rPr>
              <a:t>A temporariedade dos contratos de seguro de vida decorre justamente da necessidade de, periodicamente, aferir-se, por meio dos correlatos cálculos atuarias, a higidez e a idoneidade do fundo a ser formado pelas arrecadações dos segurados, nas bases contratadas, para o efeito de resguardar, no período </a:t>
            </a:r>
            <a:r>
              <a:rPr lang="pt-BR" sz="1600" b="1" dirty="0" err="1">
                <a:latin typeface="Times New Roman" panose="02020603050405020304" pitchFamily="18" charset="0"/>
                <a:cs typeface="Times New Roman" panose="02020603050405020304" pitchFamily="18" charset="0"/>
              </a:rPr>
              <a:t>subseqüente</a:t>
            </a:r>
            <a:r>
              <a:rPr lang="pt-BR" sz="1600" b="1" dirty="0">
                <a:latin typeface="Times New Roman" panose="02020603050405020304" pitchFamily="18" charset="0"/>
                <a:cs typeface="Times New Roman" panose="02020603050405020304" pitchFamily="18" charset="0"/>
              </a:rPr>
              <a:t>, os interesses da coletividade segurada. Tal regramento provém, assim, da constatação de que esta espécie contratual, de cunho coletivo, para atingir sua finalidade, deve ser continuamente revisada (adequação atuarial), porquanto os riscos predeterminados a que os interesses segurados estão submetidos são, por natureza, dinâmicos</a:t>
            </a:r>
            <a:r>
              <a:rPr lang="pt-BR" sz="1600" dirty="0">
                <a:latin typeface="Times New Roman" panose="02020603050405020304" pitchFamily="18" charset="0"/>
                <a:cs typeface="Times New Roman" panose="02020603050405020304" pitchFamily="18" charset="0"/>
              </a:rPr>
              <a:t>. IV - Efetivamente</a:t>
            </a:r>
            <a:r>
              <a:rPr lang="pt-BR" sz="1600" b="1" dirty="0">
                <a:latin typeface="Times New Roman" panose="02020603050405020304" pitchFamily="18" charset="0"/>
                <a:cs typeface="Times New Roman" panose="02020603050405020304" pitchFamily="18" charset="0"/>
              </a:rPr>
              <a:t>, a partir de tal aferição, será possível à Seguradora sopesar se a contratação do seguro de vida deverá seguir nas mesmas bases pactuadas, se deverá ser reajustada, ou mesmo se, pela absoluta inviabilidade de se resguardar os interesses da coletividade, não deverá ser renovada. Tal proceder, em si, não encerra qualquer abusividade ou indevida </a:t>
            </a:r>
            <a:r>
              <a:rPr lang="pt-BR" sz="1600" b="1" dirty="0" err="1">
                <a:latin typeface="Times New Roman" panose="02020603050405020304" pitchFamily="18" charset="0"/>
                <a:cs typeface="Times New Roman" panose="02020603050405020304" pitchFamily="18" charset="0"/>
              </a:rPr>
              <a:t>potestatividade</a:t>
            </a:r>
            <a:r>
              <a:rPr lang="pt-BR" sz="1600" b="1" dirty="0">
                <a:latin typeface="Times New Roman" panose="02020603050405020304" pitchFamily="18" charset="0"/>
                <a:cs typeface="Times New Roman" panose="02020603050405020304" pitchFamily="18" charset="0"/>
              </a:rPr>
              <a:t> por parte da Seguradora</a:t>
            </a:r>
            <a:r>
              <a:rPr lang="pt-BR" sz="1600" dirty="0">
                <a:latin typeface="Times New Roman" panose="02020603050405020304" pitchFamily="18" charset="0"/>
                <a:cs typeface="Times New Roman" panose="02020603050405020304" pitchFamily="18" charset="0"/>
              </a:rPr>
              <a:t>; V - Não se descura, por óbvio, da possibilidade de, eventualmente, o contrato de seguro de vida ser vitalício, entretanto, se assim vier a dispor as partes contratantes, é certo que as bases contratuais e especialmente, os cálculos atuariais deverão observar regime financeiro próprio. Ademais, o seguro de vida vitalício, ainda que expressa e excepcionalmente possa ser assim contratado, somente comporta a forma individual, nunca a modalidade em grupo. Na verdade, justamente sob o enfoque do regime financeiro que os seguros de vida deverão observar é que reside a necessidade de se conferir tratamento distinto para o seguro de vida em grupo daquele dispensado aos seguros individuais que podem, eventualmente, ser vitalício; (STJ - </a:t>
            </a:r>
            <a:r>
              <a:rPr lang="pt-BR" sz="1600" dirty="0" err="1">
                <a:latin typeface="Times New Roman" panose="02020603050405020304" pitchFamily="18" charset="0"/>
                <a:cs typeface="Times New Roman" panose="02020603050405020304" pitchFamily="18" charset="0"/>
              </a:rPr>
              <a:t>REsp</a:t>
            </a:r>
            <a:r>
              <a:rPr lang="pt-BR" sz="1600" dirty="0">
                <a:latin typeface="Times New Roman" panose="02020603050405020304" pitchFamily="18" charset="0"/>
                <a:cs typeface="Times New Roman" panose="02020603050405020304" pitchFamily="18" charset="0"/>
              </a:rPr>
              <a:t>: 880605 RN 2006/0188222-0, Relator: Ministro LUIS FELIPE SALOMÃO, Data de Julgamento: 13/06/2012, S2 - SEGUNDA SEÇÃO, Data de Publicação: </a:t>
            </a:r>
            <a:r>
              <a:rPr lang="pt-BR" sz="1600" dirty="0" err="1">
                <a:latin typeface="Times New Roman" panose="02020603050405020304" pitchFamily="18" charset="0"/>
                <a:cs typeface="Times New Roman" panose="02020603050405020304" pitchFamily="18" charset="0"/>
              </a:rPr>
              <a:t>DJe</a:t>
            </a:r>
            <a:r>
              <a:rPr lang="pt-BR" sz="1600" dirty="0">
                <a:latin typeface="Times New Roman" panose="02020603050405020304" pitchFamily="18" charset="0"/>
                <a:cs typeface="Times New Roman" panose="02020603050405020304" pitchFamily="18" charset="0"/>
              </a:rPr>
              <a:t> 17/09/2012)</a:t>
            </a:r>
          </a:p>
          <a:p>
            <a:pPr marL="0" indent="0">
              <a:buNone/>
            </a:pPr>
            <a:endParaRPr lang="pt-BR" sz="1100" dirty="0"/>
          </a:p>
        </p:txBody>
      </p:sp>
    </p:spTree>
    <p:extLst>
      <p:ext uri="{BB962C8B-B14F-4D97-AF65-F5344CB8AC3E}">
        <p14:creationId xmlns:p14="http://schemas.microsoft.com/office/powerpoint/2010/main" val="37352532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D291B7-A3CE-EB45-955B-DD6583721049}"/>
              </a:ext>
            </a:extLst>
          </p:cNvPr>
          <p:cNvSpPr>
            <a:spLocks noGrp="1"/>
          </p:cNvSpPr>
          <p:nvPr>
            <p:ph type="title"/>
          </p:nvPr>
        </p:nvSpPr>
        <p:spPr/>
        <p:txBody>
          <a:bodyPr/>
          <a:lstStyle/>
          <a:p>
            <a:r>
              <a:rPr lang="pt-BR" dirty="0" err="1"/>
              <a:t>Posiçao</a:t>
            </a:r>
            <a:r>
              <a:rPr lang="pt-BR"/>
              <a:t> Pacificada</a:t>
            </a:r>
          </a:p>
        </p:txBody>
      </p:sp>
      <p:pic>
        <p:nvPicPr>
          <p:cNvPr id="4" name="Espaço Reservado para Conteúdo 3">
            <a:extLst>
              <a:ext uri="{FF2B5EF4-FFF2-40B4-BE49-F238E27FC236}">
                <a16:creationId xmlns:a16="http://schemas.microsoft.com/office/drawing/2014/main" id="{A3AEA112-46B0-A54D-B952-2E4FB1618A17}"/>
              </a:ext>
            </a:extLst>
          </p:cNvPr>
          <p:cNvPicPr>
            <a:picLocks noGrp="1" noChangeAspect="1"/>
          </p:cNvPicPr>
          <p:nvPr>
            <p:ph idx="1"/>
          </p:nvPr>
        </p:nvPicPr>
        <p:blipFill>
          <a:blip r:embed="rId2"/>
          <a:stretch>
            <a:fillRect/>
          </a:stretch>
        </p:blipFill>
        <p:spPr>
          <a:xfrm>
            <a:off x="648494" y="3375025"/>
            <a:ext cx="7302500" cy="1524000"/>
          </a:xfrm>
          <a:prstGeom prst="rect">
            <a:avLst/>
          </a:prstGeom>
        </p:spPr>
      </p:pic>
    </p:spTree>
    <p:extLst>
      <p:ext uri="{BB962C8B-B14F-4D97-AF65-F5344CB8AC3E}">
        <p14:creationId xmlns:p14="http://schemas.microsoft.com/office/powerpoint/2010/main" val="36868798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C6565B-7F2D-4F45-B342-23CEF58760A8}"/>
              </a:ext>
            </a:extLst>
          </p:cNvPr>
          <p:cNvSpPr>
            <a:spLocks noGrp="1"/>
          </p:cNvSpPr>
          <p:nvPr>
            <p:ph type="title"/>
          </p:nvPr>
        </p:nvSpPr>
        <p:spPr/>
        <p:txBody>
          <a:bodyPr>
            <a:normAutofit/>
          </a:bodyPr>
          <a:lstStyle/>
          <a:p>
            <a:pPr algn="ctr"/>
            <a:r>
              <a:rPr lang="pt-BR" sz="2800" dirty="0"/>
              <a:t>Atenção ao parágrafo único do artigo 421 do Código Civil, incluído pelo Estatuto da Liberdade Econômica</a:t>
            </a:r>
          </a:p>
        </p:txBody>
      </p:sp>
      <p:sp>
        <p:nvSpPr>
          <p:cNvPr id="3" name="Espaço Reservado para Conteúdo 2">
            <a:extLst>
              <a:ext uri="{FF2B5EF4-FFF2-40B4-BE49-F238E27FC236}">
                <a16:creationId xmlns:a16="http://schemas.microsoft.com/office/drawing/2014/main" id="{01CD6464-9C76-F64C-B931-525E11E50A54}"/>
              </a:ext>
            </a:extLst>
          </p:cNvPr>
          <p:cNvSpPr>
            <a:spLocks noGrp="1"/>
          </p:cNvSpPr>
          <p:nvPr>
            <p:ph idx="1"/>
          </p:nvPr>
        </p:nvSpPr>
        <p:spPr/>
        <p:txBody>
          <a:bodyPr>
            <a:normAutofit lnSpcReduction="10000"/>
          </a:bodyPr>
          <a:lstStyle/>
          <a:p>
            <a:pPr marL="0" indent="0">
              <a:buNone/>
            </a:pPr>
            <a:r>
              <a:rPr lang="pt-BR" dirty="0"/>
              <a:t>Artigo 421: A liberdade contratual será exercida nos limites da função social do contrato.</a:t>
            </a:r>
          </a:p>
          <a:p>
            <a:pPr marL="0" indent="0">
              <a:buNone/>
            </a:pPr>
            <a:r>
              <a:rPr lang="pt-BR" dirty="0"/>
              <a:t>Parágrafo Único: Nas relações contratuais privadas, prevalecerão o princípio da intervenção mínima e a excepcionalidade da revisão contratual.</a:t>
            </a:r>
          </a:p>
          <a:p>
            <a:pPr marL="0" indent="0">
              <a:buNone/>
            </a:pPr>
            <a:endParaRPr lang="pt-BR" dirty="0"/>
          </a:p>
          <a:p>
            <a:pPr marL="0" indent="0">
              <a:buNone/>
            </a:pPr>
            <a:r>
              <a:rPr lang="pt-BR" dirty="0"/>
              <a:t>Exemplo da interpretação que considera a função social: admite-se que a vítima processe a seguradora emitente da apólice de responsabilidade civil, desde que inclua </a:t>
            </a:r>
            <a:r>
              <a:rPr lang="pt-BR" dirty="0" err="1"/>
              <a:t>tambem</a:t>
            </a:r>
            <a:r>
              <a:rPr lang="pt-BR" dirty="0"/>
              <a:t> o agente culpado no polo passivo da ação.</a:t>
            </a:r>
          </a:p>
          <a:p>
            <a:pPr marL="0" indent="0">
              <a:buNone/>
            </a:pPr>
            <a:endParaRPr lang="pt-BR" dirty="0"/>
          </a:p>
          <a:p>
            <a:pPr marL="0" indent="0">
              <a:buNone/>
            </a:pPr>
            <a:r>
              <a:rPr lang="pt-BR" dirty="0"/>
              <a:t>Deve ser sempre considerado que o seguro é contrato comunitário, e que a violação de suas regras prejudicada o mútuo.</a:t>
            </a:r>
          </a:p>
        </p:txBody>
      </p:sp>
    </p:spTree>
    <p:extLst>
      <p:ext uri="{BB962C8B-B14F-4D97-AF65-F5344CB8AC3E}">
        <p14:creationId xmlns:p14="http://schemas.microsoft.com/office/powerpoint/2010/main" val="3196358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4BBCF99B-9691-2241-8A46-F1A1F973B383}"/>
              </a:ext>
            </a:extLst>
          </p:cNvPr>
          <p:cNvSpPr>
            <a:spLocks noGrp="1"/>
          </p:cNvSpPr>
          <p:nvPr>
            <p:ph idx="4294967295"/>
          </p:nvPr>
        </p:nvSpPr>
        <p:spPr>
          <a:xfrm>
            <a:off x="0" y="2097088"/>
            <a:ext cx="7685088" cy="4079875"/>
          </a:xfrm>
        </p:spPr>
        <p:txBody>
          <a:bodyPr>
            <a:normAutofit/>
          </a:bodyPr>
          <a:lstStyle/>
          <a:p>
            <a:pPr marL="0" indent="0" algn="ctr">
              <a:buNone/>
            </a:pPr>
            <a:endParaRPr lang="pt-BR" sz="3200" dirty="0"/>
          </a:p>
          <a:p>
            <a:pPr marL="0" indent="0" algn="ctr">
              <a:buNone/>
            </a:pPr>
            <a:r>
              <a:rPr lang="pt-BR" sz="3200" dirty="0"/>
              <a:t>Quais são as provisões exigidas para a seguradoras?</a:t>
            </a:r>
          </a:p>
        </p:txBody>
      </p:sp>
    </p:spTree>
    <p:extLst>
      <p:ext uri="{BB962C8B-B14F-4D97-AF65-F5344CB8AC3E}">
        <p14:creationId xmlns:p14="http://schemas.microsoft.com/office/powerpoint/2010/main" val="20261932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280AB3-9EB7-7443-8DFA-A0FA1E6FFEAD}"/>
              </a:ext>
            </a:extLst>
          </p:cNvPr>
          <p:cNvSpPr>
            <a:spLocks noGrp="1"/>
          </p:cNvSpPr>
          <p:nvPr>
            <p:ph type="title"/>
          </p:nvPr>
        </p:nvSpPr>
        <p:spPr/>
        <p:txBody>
          <a:bodyPr/>
          <a:lstStyle/>
          <a:p>
            <a:r>
              <a:rPr lang="pt-BR" dirty="0"/>
              <a:t>Provisões segundo a Resolução SUSEP  321,  de 2015</a:t>
            </a:r>
          </a:p>
        </p:txBody>
      </p:sp>
      <p:sp>
        <p:nvSpPr>
          <p:cNvPr id="3" name="Espaço Reservado para Conteúdo 2">
            <a:extLst>
              <a:ext uri="{FF2B5EF4-FFF2-40B4-BE49-F238E27FC236}">
                <a16:creationId xmlns:a16="http://schemas.microsoft.com/office/drawing/2014/main" id="{1E23C368-C688-2B45-B4FF-8509B957C85F}"/>
              </a:ext>
            </a:extLst>
          </p:cNvPr>
          <p:cNvSpPr>
            <a:spLocks noGrp="1"/>
          </p:cNvSpPr>
          <p:nvPr>
            <p:ph idx="1"/>
          </p:nvPr>
        </p:nvSpPr>
        <p:spPr/>
        <p:txBody>
          <a:bodyPr/>
          <a:lstStyle/>
          <a:p>
            <a:pPr marL="0" indent="0">
              <a:buNone/>
            </a:pPr>
            <a:r>
              <a:rPr lang="pt-BR" dirty="0"/>
              <a:t>Art. 4º Para garantia de suas operações, as seguradoras e EAPC deverão constituir as seguintes provisões técnicas, quando necessárias: </a:t>
            </a:r>
            <a:r>
              <a:rPr lang="pt-BR" dirty="0" err="1"/>
              <a:t>I</a:t>
            </a:r>
            <a:r>
              <a:rPr lang="pt-BR" dirty="0"/>
              <a:t> – Provisão de Prêmios Não Ganhos (PPNG);  II – Provisão de Sinistros a Liquidar (PSL); III – Provisão de Sinistros Ocorridos e Não Avisados (IBNR); IV – Provisão Matemática de Benefícios a Conceder (PMBAC); V – Provisão Matemática de Benefícios Concedidos (PMBC); VI – Provisão Complementar de Cobertura (PCC); VII – Provisão de Despesas Relacionadas (PDR); VIII – Provisão de Excedentes Técnicos (PET); IX – Provisão de Excedentes Financeiros (PEF); e </a:t>
            </a:r>
            <a:r>
              <a:rPr lang="pt-BR" dirty="0" err="1"/>
              <a:t>X</a:t>
            </a:r>
            <a:r>
              <a:rPr lang="pt-BR" dirty="0"/>
              <a:t> – Provisão de Resgates e Outros Valores a Regularizar (PVR).</a:t>
            </a:r>
          </a:p>
          <a:p>
            <a:pPr marL="0" indent="0">
              <a:buNone/>
            </a:pPr>
            <a:endParaRPr lang="pt-BR" dirty="0"/>
          </a:p>
        </p:txBody>
      </p:sp>
    </p:spTree>
    <p:extLst>
      <p:ext uri="{BB962C8B-B14F-4D97-AF65-F5344CB8AC3E}">
        <p14:creationId xmlns:p14="http://schemas.microsoft.com/office/powerpoint/2010/main" val="11945499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C9AC0C-5786-804B-BDD1-3E00A5156C38}"/>
              </a:ext>
            </a:extLst>
          </p:cNvPr>
          <p:cNvSpPr>
            <a:spLocks noGrp="1"/>
          </p:cNvSpPr>
          <p:nvPr>
            <p:ph type="title"/>
          </p:nvPr>
        </p:nvSpPr>
        <p:spPr/>
        <p:txBody>
          <a:bodyPr/>
          <a:lstStyle/>
          <a:p>
            <a:r>
              <a:rPr lang="pt-BR" dirty="0"/>
              <a:t>PPGN – segundo a Resolução </a:t>
            </a:r>
          </a:p>
        </p:txBody>
      </p:sp>
      <p:sp>
        <p:nvSpPr>
          <p:cNvPr id="3" name="Espaço Reservado para Conteúdo 2">
            <a:extLst>
              <a:ext uri="{FF2B5EF4-FFF2-40B4-BE49-F238E27FC236}">
                <a16:creationId xmlns:a16="http://schemas.microsoft.com/office/drawing/2014/main" id="{E1094C30-5AD0-964E-82AD-1E6C36231777}"/>
              </a:ext>
            </a:extLst>
          </p:cNvPr>
          <p:cNvSpPr>
            <a:spLocks noGrp="1"/>
          </p:cNvSpPr>
          <p:nvPr>
            <p:ph idx="1"/>
          </p:nvPr>
        </p:nvSpPr>
        <p:spPr/>
        <p:txBody>
          <a:bodyPr>
            <a:normAutofit fontScale="70000" lnSpcReduction="20000"/>
          </a:bodyPr>
          <a:lstStyle/>
          <a:p>
            <a:pPr marL="0" indent="0">
              <a:buNone/>
            </a:pPr>
            <a:endParaRPr lang="pt-BR" dirty="0"/>
          </a:p>
          <a:p>
            <a:pPr marL="0" indent="0">
              <a:buNone/>
            </a:pPr>
            <a:r>
              <a:rPr lang="pt-BR" dirty="0"/>
              <a:t>Ocorre o diferimento dos prêmios emitido líquido.</a:t>
            </a:r>
          </a:p>
          <a:p>
            <a:pPr marL="0" indent="0">
              <a:buNone/>
            </a:pPr>
            <a:endParaRPr lang="pt-BR" dirty="0"/>
          </a:p>
          <a:p>
            <a:pPr marL="0" indent="0">
              <a:buNone/>
            </a:pPr>
            <a:r>
              <a:rPr lang="pt-BR" dirty="0"/>
              <a:t>Art. 7.º A PPNG deverá ser constituída para </a:t>
            </a:r>
            <a:r>
              <a:rPr lang="pt-BR" b="1" dirty="0"/>
              <a:t>a cobertura dos valores a pagar relativos a sinistros e despesas a ocorrer</a:t>
            </a:r>
            <a:r>
              <a:rPr lang="pt-BR" dirty="0"/>
              <a:t>, ao longo dos prazos a decorrer, referentes aos riscos assumidos na data-base </a:t>
            </a:r>
            <a:r>
              <a:rPr lang="pt-BR" dirty="0" err="1"/>
              <a:t>decálculo</a:t>
            </a:r>
            <a:r>
              <a:rPr lang="pt-BR" dirty="0"/>
              <a:t>, obedecidos os seguintes critérios:</a:t>
            </a:r>
          </a:p>
          <a:p>
            <a:pPr marL="0" indent="0">
              <a:buNone/>
            </a:pPr>
            <a:r>
              <a:rPr lang="pt-BR" dirty="0" err="1"/>
              <a:t>I</a:t>
            </a:r>
            <a:r>
              <a:rPr lang="pt-BR" dirty="0"/>
              <a:t> - o cálculo da provisão deverá considerar a parcela de prêmios não ganhos na data de sua apuração, sendo formada </a:t>
            </a:r>
            <a:r>
              <a:rPr lang="pt-BR" dirty="0" err="1"/>
              <a:t>pelovalor</a:t>
            </a:r>
            <a:r>
              <a:rPr lang="pt-BR" dirty="0"/>
              <a:t> resultante da fórmula abaixo, em cada ramo ou plano, por </a:t>
            </a:r>
            <a:r>
              <a:rPr lang="pt-BR" dirty="0" err="1"/>
              <a:t>meiode</a:t>
            </a:r>
            <a:r>
              <a:rPr lang="pt-BR" dirty="0"/>
              <a:t> cálculos individuais por cobertura contratada;</a:t>
            </a:r>
          </a:p>
          <a:p>
            <a:pPr marL="0" indent="0">
              <a:buNone/>
            </a:pPr>
            <a:r>
              <a:rPr lang="pt-BR" dirty="0"/>
              <a:t>PPNG = Base de Cálculo </a:t>
            </a:r>
            <a:r>
              <a:rPr lang="pt-BR" dirty="0" err="1"/>
              <a:t>x</a:t>
            </a:r>
            <a:r>
              <a:rPr lang="pt-BR" dirty="0"/>
              <a:t> Período de Vigência a Decorrer</a:t>
            </a:r>
          </a:p>
          <a:p>
            <a:pPr marL="0" indent="0">
              <a:buNone/>
            </a:pPr>
            <a:r>
              <a:rPr lang="pt-BR" dirty="0"/>
              <a:t>                                             ___________________________</a:t>
            </a:r>
          </a:p>
          <a:p>
            <a:pPr marL="0" indent="0">
              <a:buNone/>
            </a:pPr>
            <a:r>
              <a:rPr lang="pt-BR" dirty="0"/>
              <a:t>                                               Prazo de Vigência do Risco</a:t>
            </a:r>
          </a:p>
          <a:p>
            <a:pPr marL="0" indent="0">
              <a:buNone/>
            </a:pPr>
            <a:r>
              <a:rPr lang="pt-BR" dirty="0"/>
              <a:t>II - a base de cálculo corresponde ao valor do prêmio </a:t>
            </a:r>
            <a:r>
              <a:rPr lang="pt-BR" dirty="0" err="1"/>
              <a:t>comercial,em</a:t>
            </a:r>
            <a:r>
              <a:rPr lang="pt-BR" dirty="0"/>
              <a:t> moeda nacional, incluindo as operações de cosseguro aceito, bruto das operações de resseguro e líquido das operações </a:t>
            </a:r>
            <a:r>
              <a:rPr lang="pt-BR" dirty="0" err="1"/>
              <a:t>decosseguro</a:t>
            </a:r>
            <a:r>
              <a:rPr lang="pt-BR" dirty="0"/>
              <a:t> cedido e da parcela do prêmio definida como receita </a:t>
            </a:r>
            <a:r>
              <a:rPr lang="pt-BR" dirty="0" err="1"/>
              <a:t>destinadaà</a:t>
            </a:r>
            <a:r>
              <a:rPr lang="pt-BR" dirty="0"/>
              <a:t> recuperação dos custos iniciais de contratação;</a:t>
            </a:r>
          </a:p>
          <a:p>
            <a:pPr marL="0" indent="0">
              <a:buNone/>
            </a:pPr>
            <a:br>
              <a:rPr lang="pt-BR" dirty="0"/>
            </a:br>
            <a:br>
              <a:rPr lang="pt-BR" dirty="0"/>
            </a:br>
            <a:r>
              <a:rPr lang="pt-BR" dirty="0"/>
              <a:t>Deve considerar também os prêmios relativos aos riscos vigentes mas não emitidos (RVNE)</a:t>
            </a:r>
          </a:p>
          <a:p>
            <a:pPr marL="0" indent="0">
              <a:buNone/>
            </a:pPr>
            <a:endParaRPr lang="pt-BR" dirty="0"/>
          </a:p>
        </p:txBody>
      </p:sp>
    </p:spTree>
    <p:extLst>
      <p:ext uri="{BB962C8B-B14F-4D97-AF65-F5344CB8AC3E}">
        <p14:creationId xmlns:p14="http://schemas.microsoft.com/office/powerpoint/2010/main" val="3663319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D52EBD-1FB3-E045-B275-8A854646C1E4}"/>
              </a:ext>
            </a:extLst>
          </p:cNvPr>
          <p:cNvSpPr>
            <a:spLocks noGrp="1"/>
          </p:cNvSpPr>
          <p:nvPr>
            <p:ph type="title"/>
          </p:nvPr>
        </p:nvSpPr>
        <p:spPr/>
        <p:txBody>
          <a:bodyPr/>
          <a:lstStyle/>
          <a:p>
            <a:r>
              <a:rPr lang="pt-BR" dirty="0"/>
              <a:t>E a pandemia? </a:t>
            </a:r>
          </a:p>
        </p:txBody>
      </p:sp>
      <p:sp>
        <p:nvSpPr>
          <p:cNvPr id="3" name="Espaço Reservado para Conteúdo 2">
            <a:extLst>
              <a:ext uri="{FF2B5EF4-FFF2-40B4-BE49-F238E27FC236}">
                <a16:creationId xmlns:a16="http://schemas.microsoft.com/office/drawing/2014/main" id="{787BAC0F-3C56-8F4B-BE4D-4132F6A1661D}"/>
              </a:ext>
            </a:extLst>
          </p:cNvPr>
          <p:cNvSpPr>
            <a:spLocks noGrp="1"/>
          </p:cNvSpPr>
          <p:nvPr>
            <p:ph idx="1"/>
          </p:nvPr>
        </p:nvSpPr>
        <p:spPr/>
        <p:txBody>
          <a:bodyPr/>
          <a:lstStyle/>
          <a:p>
            <a:pPr algn="ctr"/>
            <a:endParaRPr lang="pt-BR" dirty="0"/>
          </a:p>
          <a:p>
            <a:pPr algn="ctr"/>
            <a:endParaRPr lang="pt-BR" dirty="0"/>
          </a:p>
          <a:p>
            <a:pPr algn="ctr"/>
            <a:r>
              <a:rPr lang="pt-BR" sz="2800" dirty="0"/>
              <a:t>Devem ser pagas as indenizações de apólices que excluíssem pandemias da cobertura?</a:t>
            </a:r>
          </a:p>
        </p:txBody>
      </p:sp>
    </p:spTree>
    <p:extLst>
      <p:ext uri="{BB962C8B-B14F-4D97-AF65-F5344CB8AC3E}">
        <p14:creationId xmlns:p14="http://schemas.microsoft.com/office/powerpoint/2010/main" val="155414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C4D377-2850-7745-B00C-F234DBF294D0}"/>
              </a:ext>
            </a:extLst>
          </p:cNvPr>
          <p:cNvSpPr>
            <a:spLocks noGrp="1"/>
          </p:cNvSpPr>
          <p:nvPr>
            <p:ph type="title"/>
          </p:nvPr>
        </p:nvSpPr>
        <p:spPr/>
        <p:txBody>
          <a:bodyPr/>
          <a:lstStyle/>
          <a:p>
            <a:r>
              <a:rPr lang="pt-BR" dirty="0"/>
              <a:t>Provisão de Sinistros a Liquidar</a:t>
            </a:r>
          </a:p>
        </p:txBody>
      </p:sp>
      <p:sp>
        <p:nvSpPr>
          <p:cNvPr id="3" name="Espaço Reservado para Conteúdo 2">
            <a:extLst>
              <a:ext uri="{FF2B5EF4-FFF2-40B4-BE49-F238E27FC236}">
                <a16:creationId xmlns:a16="http://schemas.microsoft.com/office/drawing/2014/main" id="{8785A094-3F70-B544-8E21-019115DD28C6}"/>
              </a:ext>
            </a:extLst>
          </p:cNvPr>
          <p:cNvSpPr>
            <a:spLocks noGrp="1"/>
          </p:cNvSpPr>
          <p:nvPr>
            <p:ph idx="1"/>
          </p:nvPr>
        </p:nvSpPr>
        <p:spPr/>
        <p:txBody>
          <a:bodyPr>
            <a:normAutofit fontScale="85000" lnSpcReduction="20000"/>
          </a:bodyPr>
          <a:lstStyle/>
          <a:p>
            <a:pPr marL="0" indent="0" algn="just">
              <a:buNone/>
            </a:pPr>
            <a:r>
              <a:rPr lang="pt-BR" dirty="0"/>
              <a:t>É estimativa para a indenização dos sinistros avisados </a:t>
            </a:r>
          </a:p>
          <a:p>
            <a:pPr marL="0" indent="0" algn="just">
              <a:buNone/>
            </a:pPr>
            <a:endParaRPr lang="pt-BR" dirty="0"/>
          </a:p>
          <a:p>
            <a:pPr marL="0" indent="0" algn="just">
              <a:buNone/>
            </a:pPr>
            <a:r>
              <a:rPr lang="pt-BR" dirty="0"/>
              <a:t>Art. 8.º A PSL deverá ser constituída para </a:t>
            </a:r>
            <a:r>
              <a:rPr lang="pt-BR" b="1" dirty="0"/>
              <a:t>a cobertura dos valores esperados a liquidar relativos a pagamentos únicos e rendas vencidas, de sinistros avisados até a data-base de cálculo,</a:t>
            </a:r>
            <a:r>
              <a:rPr lang="pt-BR" dirty="0"/>
              <a:t> incluindo as operações de cosseguro aceito, brutos das operações de resseguro e líquidos das operações de cosseguro cedido, obedecidos os </a:t>
            </a:r>
            <a:r>
              <a:rPr lang="pt-BR" dirty="0" err="1"/>
              <a:t>seguintescritérios</a:t>
            </a:r>
            <a:r>
              <a:rPr lang="pt-BR" dirty="0"/>
              <a:t>:</a:t>
            </a:r>
          </a:p>
          <a:p>
            <a:pPr marL="0" indent="0" algn="just">
              <a:buNone/>
            </a:pPr>
            <a:r>
              <a:rPr lang="pt-BR" dirty="0" err="1"/>
              <a:t>I</a:t>
            </a:r>
            <a:r>
              <a:rPr lang="pt-BR" dirty="0"/>
              <a:t> - a provisão abrange os valores relativos a </a:t>
            </a:r>
            <a:r>
              <a:rPr lang="pt-BR" dirty="0" err="1"/>
              <a:t>indenizações,pecúlios</a:t>
            </a:r>
            <a:r>
              <a:rPr lang="pt-BR" dirty="0"/>
              <a:t> e rendas vencidas, incluindo atualizações monetárias, </a:t>
            </a:r>
            <a:r>
              <a:rPr lang="pt-BR" dirty="0" err="1"/>
              <a:t>juros,variações</a:t>
            </a:r>
            <a:r>
              <a:rPr lang="pt-BR" dirty="0"/>
              <a:t> cambiais e multas contratuais, além dos montantes estimados referentes às ações judiciais e os resultantes de sentença transitada em julgado;</a:t>
            </a:r>
          </a:p>
          <a:p>
            <a:pPr marL="0" indent="0">
              <a:buNone/>
            </a:pPr>
            <a:r>
              <a:rPr lang="pt-BR" dirty="0"/>
              <a:t>§ 2.º Os valores relativos a sinistros avisados à seguradora ou EAPC deverão ser registrados </a:t>
            </a:r>
            <a:r>
              <a:rPr lang="pt-BR" b="1" dirty="0"/>
              <a:t>brutos das expectativas de recebimento de salvados e ressarcidos</a:t>
            </a:r>
            <a:r>
              <a:rPr lang="pt-BR" dirty="0"/>
              <a:t>.</a:t>
            </a:r>
          </a:p>
          <a:p>
            <a:pPr marL="0" indent="0">
              <a:buNone/>
            </a:pPr>
            <a:r>
              <a:rPr lang="pt-BR" dirty="0"/>
              <a:t>§ 3.º </a:t>
            </a:r>
            <a:r>
              <a:rPr lang="pt-BR" b="1" dirty="0"/>
              <a:t>O ajuste de salvados e ressarcidos na PSL poderá ser utilizada somente quando a seguradora ou EAPC dispuser de base de dados suficiente para permitir a análise da consistência dos montantes registrados.</a:t>
            </a:r>
          </a:p>
          <a:p>
            <a:pPr marL="0" indent="0">
              <a:buNone/>
            </a:pPr>
            <a:endParaRPr lang="pt-BR" dirty="0"/>
          </a:p>
        </p:txBody>
      </p:sp>
    </p:spTree>
    <p:extLst>
      <p:ext uri="{BB962C8B-B14F-4D97-AF65-F5344CB8AC3E}">
        <p14:creationId xmlns:p14="http://schemas.microsoft.com/office/powerpoint/2010/main" val="24597348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98BB6B-67A2-874A-9624-9C88503CB470}"/>
              </a:ext>
            </a:extLst>
          </p:cNvPr>
          <p:cNvSpPr>
            <a:spLocks noGrp="1"/>
          </p:cNvSpPr>
          <p:nvPr>
            <p:ph type="title"/>
          </p:nvPr>
        </p:nvSpPr>
        <p:spPr/>
        <p:txBody>
          <a:bodyPr>
            <a:normAutofit/>
          </a:bodyPr>
          <a:lstStyle/>
          <a:p>
            <a:r>
              <a:rPr lang="pt-BR" sz="3200" dirty="0"/>
              <a:t>Provisão de Sinistros Ocorridos e Não Avisados (IBNR) – </a:t>
            </a:r>
            <a:r>
              <a:rPr lang="pt-BR" sz="3200" dirty="0" err="1"/>
              <a:t>Incurred</a:t>
            </a:r>
            <a:r>
              <a:rPr lang="pt-BR" sz="3200" dirty="0"/>
              <a:t> </a:t>
            </a:r>
            <a:r>
              <a:rPr lang="pt-BR" sz="3200" dirty="0" err="1"/>
              <a:t>but</a:t>
            </a:r>
            <a:r>
              <a:rPr lang="pt-BR" sz="3200" dirty="0"/>
              <a:t> </a:t>
            </a:r>
            <a:r>
              <a:rPr lang="pt-BR" sz="3200" dirty="0" err="1"/>
              <a:t>not</a:t>
            </a:r>
            <a:r>
              <a:rPr lang="pt-BR" sz="3200" dirty="0"/>
              <a:t> </a:t>
            </a:r>
            <a:r>
              <a:rPr lang="pt-BR" sz="3200" dirty="0" err="1"/>
              <a:t>reported</a:t>
            </a:r>
            <a:endParaRPr lang="pt-BR" sz="3200" dirty="0"/>
          </a:p>
        </p:txBody>
      </p:sp>
      <p:sp>
        <p:nvSpPr>
          <p:cNvPr id="3" name="Espaço Reservado para Conteúdo 2">
            <a:extLst>
              <a:ext uri="{FF2B5EF4-FFF2-40B4-BE49-F238E27FC236}">
                <a16:creationId xmlns:a16="http://schemas.microsoft.com/office/drawing/2014/main" id="{5DBE4A75-EE02-7944-8BC8-3CFA49EFEF91}"/>
              </a:ext>
            </a:extLst>
          </p:cNvPr>
          <p:cNvSpPr>
            <a:spLocks noGrp="1"/>
          </p:cNvSpPr>
          <p:nvPr>
            <p:ph idx="1"/>
          </p:nvPr>
        </p:nvSpPr>
        <p:spPr/>
        <p:txBody>
          <a:bodyPr>
            <a:normAutofit lnSpcReduction="10000"/>
          </a:bodyPr>
          <a:lstStyle/>
          <a:p>
            <a:pPr marL="0" indent="0">
              <a:buNone/>
            </a:pPr>
            <a:r>
              <a:rPr lang="pt-BR" sz="2400" dirty="0"/>
              <a:t>Art. 9.º A Provisão de IBNR deverá ser constituída para </a:t>
            </a:r>
            <a:r>
              <a:rPr lang="pt-BR" sz="2400" dirty="0" err="1"/>
              <a:t>acobertura</a:t>
            </a:r>
            <a:r>
              <a:rPr lang="pt-BR" sz="2400" dirty="0"/>
              <a:t> dos valores esperados a liquidar relativos a sinistros </a:t>
            </a:r>
            <a:r>
              <a:rPr lang="pt-BR" sz="2400" dirty="0" err="1"/>
              <a:t>ocorridose</a:t>
            </a:r>
            <a:r>
              <a:rPr lang="pt-BR" sz="2400" dirty="0"/>
              <a:t> não avisados até a data-base de cálculo, incluindo as </a:t>
            </a:r>
            <a:r>
              <a:rPr lang="pt-BR" sz="2400" dirty="0" err="1"/>
              <a:t>operaçõesde</a:t>
            </a:r>
            <a:r>
              <a:rPr lang="pt-BR" sz="2400" dirty="0"/>
              <a:t> cosseguro aceito, brutos das operações de resseguro e </a:t>
            </a:r>
            <a:r>
              <a:rPr lang="pt-BR" sz="2400" dirty="0" err="1"/>
              <a:t>líquidosdas</a:t>
            </a:r>
            <a:r>
              <a:rPr lang="pt-BR" sz="2400" dirty="0"/>
              <a:t> operações de cosseguro cedido, obedecidos os </a:t>
            </a:r>
            <a:r>
              <a:rPr lang="pt-BR" sz="2400" dirty="0" err="1"/>
              <a:t>seguintescritérios</a:t>
            </a:r>
            <a:r>
              <a:rPr lang="pt-BR" sz="2400" dirty="0"/>
              <a:t>:</a:t>
            </a:r>
          </a:p>
          <a:p>
            <a:pPr marL="0" indent="0">
              <a:buNone/>
            </a:pPr>
            <a:r>
              <a:rPr lang="pt-BR" sz="2400" dirty="0" err="1"/>
              <a:t>I</a:t>
            </a:r>
            <a:r>
              <a:rPr lang="pt-BR" sz="2400" dirty="0"/>
              <a:t> - a provisão deverá contemplar estimativa para os </a:t>
            </a:r>
            <a:r>
              <a:rPr lang="pt-BR" sz="2400" dirty="0" err="1"/>
              <a:t>valoresrelativos</a:t>
            </a:r>
            <a:r>
              <a:rPr lang="pt-BR" sz="2400" dirty="0"/>
              <a:t> a indenizações, pecúlios e rendas, incluindo as </a:t>
            </a:r>
            <a:r>
              <a:rPr lang="pt-BR" sz="2400" dirty="0" err="1"/>
              <a:t>estimativaspara</a:t>
            </a:r>
            <a:r>
              <a:rPr lang="pt-BR" sz="2400" dirty="0"/>
              <a:t> o desenvolvimento agregado dos sinistros ocorridos e não </a:t>
            </a:r>
            <a:r>
              <a:rPr lang="pt-BR" sz="2400" dirty="0" err="1"/>
              <a:t>avisados,e</a:t>
            </a:r>
            <a:r>
              <a:rPr lang="pt-BR" sz="2400" dirty="0"/>
              <a:t> considerando os montantes referentes às ações judiciais e </a:t>
            </a:r>
            <a:r>
              <a:rPr lang="pt-BR" sz="2400" dirty="0" err="1"/>
              <a:t>osresultantes</a:t>
            </a:r>
            <a:r>
              <a:rPr lang="pt-BR" sz="2400" dirty="0"/>
              <a:t> de sentença transitada em julgado;</a:t>
            </a:r>
          </a:p>
          <a:p>
            <a:pPr marL="0" indent="0">
              <a:buNone/>
            </a:pPr>
            <a:endParaRPr lang="pt-BR" dirty="0"/>
          </a:p>
        </p:txBody>
      </p:sp>
    </p:spTree>
    <p:extLst>
      <p:ext uri="{BB962C8B-B14F-4D97-AF65-F5344CB8AC3E}">
        <p14:creationId xmlns:p14="http://schemas.microsoft.com/office/powerpoint/2010/main" val="36274332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36DDCC-F11E-E446-A573-29AC2184FB61}"/>
              </a:ext>
            </a:extLst>
          </p:cNvPr>
          <p:cNvSpPr>
            <a:spLocks noGrp="1"/>
          </p:cNvSpPr>
          <p:nvPr>
            <p:ph type="title"/>
          </p:nvPr>
        </p:nvSpPr>
        <p:spPr/>
        <p:txBody>
          <a:bodyPr/>
          <a:lstStyle/>
          <a:p>
            <a:r>
              <a:rPr lang="pt-BR" dirty="0"/>
              <a:t>Provisão Complementar de Cobertura (PCC)</a:t>
            </a:r>
          </a:p>
        </p:txBody>
      </p:sp>
      <p:sp>
        <p:nvSpPr>
          <p:cNvPr id="3" name="Espaço Reservado para Conteúdo 2">
            <a:extLst>
              <a:ext uri="{FF2B5EF4-FFF2-40B4-BE49-F238E27FC236}">
                <a16:creationId xmlns:a16="http://schemas.microsoft.com/office/drawing/2014/main" id="{5C33AA63-117A-B14E-91AD-9E92507D3A49}"/>
              </a:ext>
            </a:extLst>
          </p:cNvPr>
          <p:cNvSpPr>
            <a:spLocks noGrp="1"/>
          </p:cNvSpPr>
          <p:nvPr>
            <p:ph idx="1"/>
          </p:nvPr>
        </p:nvSpPr>
        <p:spPr/>
        <p:txBody>
          <a:bodyPr/>
          <a:lstStyle/>
          <a:p>
            <a:pPr marL="0" indent="0">
              <a:buNone/>
            </a:pPr>
            <a:br>
              <a:rPr lang="pt-BR" dirty="0"/>
            </a:br>
            <a:r>
              <a:rPr lang="pt-BR" dirty="0"/>
              <a:t>Art. 12. A PCC deverá ser constituída, quando for constatada insuficiência nas provisões técnicas, conforme valor apurado no Teste de Adequação de Passivos (TAP)</a:t>
            </a:r>
          </a:p>
          <a:p>
            <a:pPr marL="0" indent="0">
              <a:buNone/>
            </a:pPr>
            <a:endParaRPr lang="pt-BR" dirty="0"/>
          </a:p>
        </p:txBody>
      </p:sp>
    </p:spTree>
    <p:extLst>
      <p:ext uri="{BB962C8B-B14F-4D97-AF65-F5344CB8AC3E}">
        <p14:creationId xmlns:p14="http://schemas.microsoft.com/office/powerpoint/2010/main" val="37867297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B1635F-77F5-3B46-AD75-E6E3F1922B7D}"/>
              </a:ext>
            </a:extLst>
          </p:cNvPr>
          <p:cNvSpPr>
            <a:spLocks noGrp="1"/>
          </p:cNvSpPr>
          <p:nvPr>
            <p:ph type="title"/>
          </p:nvPr>
        </p:nvSpPr>
        <p:spPr/>
        <p:txBody>
          <a:bodyPr>
            <a:normAutofit/>
          </a:bodyPr>
          <a:lstStyle/>
          <a:p>
            <a:r>
              <a:rPr lang="pt-BR" sz="2800" dirty="0"/>
              <a:t>PROVISÕES MATEMÁTICAS DE BENEFÍCIOS A CONCEDER E JÁ CONCEDIDOS - PMBAC e PMBC</a:t>
            </a:r>
          </a:p>
        </p:txBody>
      </p:sp>
      <p:sp>
        <p:nvSpPr>
          <p:cNvPr id="3" name="Espaço Reservado para Conteúdo 2">
            <a:extLst>
              <a:ext uri="{FF2B5EF4-FFF2-40B4-BE49-F238E27FC236}">
                <a16:creationId xmlns:a16="http://schemas.microsoft.com/office/drawing/2014/main" id="{5D323879-78EF-8F42-8D8F-080EB0A8FC2C}"/>
              </a:ext>
            </a:extLst>
          </p:cNvPr>
          <p:cNvSpPr>
            <a:spLocks noGrp="1"/>
          </p:cNvSpPr>
          <p:nvPr>
            <p:ph idx="1"/>
          </p:nvPr>
        </p:nvSpPr>
        <p:spPr/>
        <p:txBody>
          <a:bodyPr/>
          <a:lstStyle/>
          <a:p>
            <a:pPr marL="0" indent="0">
              <a:buNone/>
            </a:pPr>
            <a:r>
              <a:rPr lang="pt-BR" dirty="0"/>
              <a:t> </a:t>
            </a:r>
          </a:p>
        </p:txBody>
      </p:sp>
      <p:pic>
        <p:nvPicPr>
          <p:cNvPr id="4" name="Espaço Reservado para Conteúdo 3">
            <a:extLst>
              <a:ext uri="{FF2B5EF4-FFF2-40B4-BE49-F238E27FC236}">
                <a16:creationId xmlns:a16="http://schemas.microsoft.com/office/drawing/2014/main" id="{21345A39-9A76-AF4A-B21C-4571F02145B4}"/>
              </a:ext>
            </a:extLst>
          </p:cNvPr>
          <p:cNvPicPr>
            <a:picLocks noChangeAspect="1"/>
          </p:cNvPicPr>
          <p:nvPr/>
        </p:nvPicPr>
        <p:blipFill>
          <a:blip r:embed="rId2"/>
          <a:stretch>
            <a:fillRect/>
          </a:stretch>
        </p:blipFill>
        <p:spPr>
          <a:xfrm>
            <a:off x="1985963" y="2961402"/>
            <a:ext cx="5089441" cy="3318662"/>
          </a:xfrm>
          <a:prstGeom prst="rect">
            <a:avLst/>
          </a:prstGeom>
        </p:spPr>
      </p:pic>
    </p:spTree>
    <p:extLst>
      <p:ext uri="{BB962C8B-B14F-4D97-AF65-F5344CB8AC3E}">
        <p14:creationId xmlns:p14="http://schemas.microsoft.com/office/powerpoint/2010/main" val="17436140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E2EEA4-25DC-C047-B910-8396D6D050EC}"/>
              </a:ext>
            </a:extLst>
          </p:cNvPr>
          <p:cNvSpPr>
            <a:spLocks noGrp="1"/>
          </p:cNvSpPr>
          <p:nvPr>
            <p:ph type="title"/>
          </p:nvPr>
        </p:nvSpPr>
        <p:spPr/>
        <p:txBody>
          <a:bodyPr/>
          <a:lstStyle/>
          <a:p>
            <a:pPr algn="ctr"/>
            <a:r>
              <a:rPr lang="pt-BR" dirty="0"/>
              <a:t>Concluindo provisão</a:t>
            </a:r>
          </a:p>
        </p:txBody>
      </p:sp>
      <p:sp>
        <p:nvSpPr>
          <p:cNvPr id="3" name="Espaço Reservado para Conteúdo 2">
            <a:extLst>
              <a:ext uri="{FF2B5EF4-FFF2-40B4-BE49-F238E27FC236}">
                <a16:creationId xmlns:a16="http://schemas.microsoft.com/office/drawing/2014/main" id="{D08E55B2-C952-4042-A850-48B6A082EE09}"/>
              </a:ext>
            </a:extLst>
          </p:cNvPr>
          <p:cNvSpPr>
            <a:spLocks noGrp="1"/>
          </p:cNvSpPr>
          <p:nvPr>
            <p:ph idx="1"/>
          </p:nvPr>
        </p:nvSpPr>
        <p:spPr/>
        <p:txBody>
          <a:bodyPr/>
          <a:lstStyle/>
          <a:p>
            <a:pPr marL="0" indent="0">
              <a:buNone/>
            </a:pPr>
            <a:r>
              <a:rPr lang="pt-BR" dirty="0"/>
              <a:t>Em resumo</a:t>
            </a:r>
          </a:p>
        </p:txBody>
      </p:sp>
      <p:pic>
        <p:nvPicPr>
          <p:cNvPr id="4" name="Espaço Reservado para Conteúdo 3">
            <a:extLst>
              <a:ext uri="{FF2B5EF4-FFF2-40B4-BE49-F238E27FC236}">
                <a16:creationId xmlns:a16="http://schemas.microsoft.com/office/drawing/2014/main" id="{D42F4A55-F942-3049-9182-F88E2E21B36D}"/>
              </a:ext>
            </a:extLst>
          </p:cNvPr>
          <p:cNvPicPr>
            <a:picLocks noChangeAspect="1"/>
          </p:cNvPicPr>
          <p:nvPr/>
        </p:nvPicPr>
        <p:blipFill>
          <a:blip r:embed="rId2"/>
          <a:stretch>
            <a:fillRect/>
          </a:stretch>
        </p:blipFill>
        <p:spPr>
          <a:xfrm>
            <a:off x="657101" y="2680338"/>
            <a:ext cx="7485136" cy="2638510"/>
          </a:xfrm>
          <a:prstGeom prst="rect">
            <a:avLst/>
          </a:prstGeom>
        </p:spPr>
      </p:pic>
    </p:spTree>
    <p:extLst>
      <p:ext uri="{BB962C8B-B14F-4D97-AF65-F5344CB8AC3E}">
        <p14:creationId xmlns:p14="http://schemas.microsoft.com/office/powerpoint/2010/main" val="17678068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 name="Background Fill">
            <a:extLst>
              <a:ext uri="{FF2B5EF4-FFF2-40B4-BE49-F238E27FC236}">
                <a16:creationId xmlns:a16="http://schemas.microsoft.com/office/drawing/2014/main" id="{FAFB3478-4AEC-431E-93B2-1593839C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7" name="Color Fill">
            <a:extLst>
              <a:ext uri="{FF2B5EF4-FFF2-40B4-BE49-F238E27FC236}">
                <a16:creationId xmlns:a16="http://schemas.microsoft.com/office/drawing/2014/main" id="{A8A68745-355E-4D81-AA5F-942C71082A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sp>
        <p:nvSpPr>
          <p:cNvPr id="15" name="Graphic 9">
            <a:extLst>
              <a:ext uri="{FF2B5EF4-FFF2-40B4-BE49-F238E27FC236}">
                <a16:creationId xmlns:a16="http://schemas.microsoft.com/office/drawing/2014/main" id="{61D32E23-CD34-4C85-8167-14669FD3E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1818" y="16444"/>
            <a:ext cx="6893328" cy="6846993"/>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FFFFFF"/>
          </a:solidFill>
          <a:ln w="38100" cap="flat">
            <a:solidFill>
              <a:srgbClr val="F7F7F7"/>
            </a:solidFill>
            <a:prstDash val="solid"/>
            <a:miter/>
          </a:ln>
        </p:spPr>
        <p:txBody>
          <a:bodyPr rtlCol="0" anchor="ctr"/>
          <a:lstStyle/>
          <a:p>
            <a:endParaRPr lang="en-US" dirty="0"/>
          </a:p>
        </p:txBody>
      </p:sp>
      <p:sp>
        <p:nvSpPr>
          <p:cNvPr id="17" name="Texture">
            <a:extLst>
              <a:ext uri="{FF2B5EF4-FFF2-40B4-BE49-F238E27FC236}">
                <a16:creationId xmlns:a16="http://schemas.microsoft.com/office/drawing/2014/main" id="{2E922E9E-A29B-4164-A634-B718A4336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ítulo 1">
            <a:extLst>
              <a:ext uri="{FF2B5EF4-FFF2-40B4-BE49-F238E27FC236}">
                <a16:creationId xmlns:a16="http://schemas.microsoft.com/office/drawing/2014/main" id="{A711D90E-8531-5841-B6EF-B22B8551C0AC}"/>
              </a:ext>
            </a:extLst>
          </p:cNvPr>
          <p:cNvSpPr>
            <a:spLocks noGrp="1"/>
          </p:cNvSpPr>
          <p:nvPr>
            <p:ph type="title"/>
          </p:nvPr>
        </p:nvSpPr>
        <p:spPr>
          <a:xfrm>
            <a:off x="457200" y="758952"/>
            <a:ext cx="4640729" cy="1325563"/>
          </a:xfrm>
        </p:spPr>
        <p:txBody>
          <a:bodyPr anchor="b">
            <a:normAutofit fontScale="90000"/>
          </a:bodyPr>
          <a:lstStyle/>
          <a:p>
            <a:r>
              <a:rPr lang="pt-BR" dirty="0"/>
              <a:t>Apuração do resultado de uma corretora</a:t>
            </a:r>
          </a:p>
        </p:txBody>
      </p:sp>
      <p:sp>
        <p:nvSpPr>
          <p:cNvPr id="8" name="Content Placeholder 7">
            <a:extLst>
              <a:ext uri="{FF2B5EF4-FFF2-40B4-BE49-F238E27FC236}">
                <a16:creationId xmlns:a16="http://schemas.microsoft.com/office/drawing/2014/main" id="{4E697CE5-CE82-E997-CD53-CEAD693B88EA}"/>
              </a:ext>
            </a:extLst>
          </p:cNvPr>
          <p:cNvSpPr>
            <a:spLocks noGrp="1"/>
          </p:cNvSpPr>
          <p:nvPr>
            <p:ph idx="1"/>
          </p:nvPr>
        </p:nvSpPr>
        <p:spPr>
          <a:xfrm>
            <a:off x="457200" y="2286000"/>
            <a:ext cx="4640729" cy="3887585"/>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Economia dos </a:t>
            </a:r>
            <a:r>
              <a:rPr lang="en-US" dirty="0" err="1"/>
              <a:t>Seguros</a:t>
            </a:r>
            <a:r>
              <a:rPr lang="en-US" dirty="0"/>
              <a:t>, de </a:t>
            </a:r>
            <a:r>
              <a:rPr lang="en-US" dirty="0" err="1"/>
              <a:t>Claúdio</a:t>
            </a:r>
            <a:r>
              <a:rPr lang="en-US" dirty="0"/>
              <a:t> Contador</a:t>
            </a:r>
          </a:p>
        </p:txBody>
      </p:sp>
      <p:pic>
        <p:nvPicPr>
          <p:cNvPr id="4" name="Espaço Reservado para Conteúdo 3">
            <a:extLst>
              <a:ext uri="{FF2B5EF4-FFF2-40B4-BE49-F238E27FC236}">
                <a16:creationId xmlns:a16="http://schemas.microsoft.com/office/drawing/2014/main" id="{F110E2F6-C323-E64D-91C2-347A8276D2B4}"/>
              </a:ext>
            </a:extLst>
          </p:cNvPr>
          <p:cNvPicPr>
            <a:picLocks noChangeAspect="1"/>
          </p:cNvPicPr>
          <p:nvPr/>
        </p:nvPicPr>
        <p:blipFill>
          <a:blip r:embed="rId3"/>
          <a:stretch>
            <a:fillRect/>
          </a:stretch>
        </p:blipFill>
        <p:spPr>
          <a:xfrm>
            <a:off x="6529388" y="1443684"/>
            <a:ext cx="4659872" cy="4100687"/>
          </a:xfrm>
          <a:prstGeom prst="rect">
            <a:avLst/>
          </a:prstGeom>
        </p:spPr>
      </p:pic>
    </p:spTree>
    <p:extLst>
      <p:ext uri="{BB962C8B-B14F-4D97-AF65-F5344CB8AC3E}">
        <p14:creationId xmlns:p14="http://schemas.microsoft.com/office/powerpoint/2010/main" val="27699014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9DBA94-FF14-EF46-92EC-5EF65C8272B5}"/>
              </a:ext>
            </a:extLst>
          </p:cNvPr>
          <p:cNvSpPr>
            <a:spLocks noGrp="1"/>
          </p:cNvSpPr>
          <p:nvPr>
            <p:ph type="title"/>
          </p:nvPr>
        </p:nvSpPr>
        <p:spPr/>
        <p:txBody>
          <a:bodyPr/>
          <a:lstStyle/>
          <a:p>
            <a:r>
              <a:rPr lang="pt-BR" dirty="0"/>
              <a:t>O que ocorre se não forem constituídas as provisões?</a:t>
            </a:r>
          </a:p>
        </p:txBody>
      </p:sp>
      <p:sp>
        <p:nvSpPr>
          <p:cNvPr id="3" name="Espaço Reservado para Conteúdo 2">
            <a:extLst>
              <a:ext uri="{FF2B5EF4-FFF2-40B4-BE49-F238E27FC236}">
                <a16:creationId xmlns:a16="http://schemas.microsoft.com/office/drawing/2014/main" id="{6C83C3AF-3A19-2D48-A1B3-A45CDBCA6F6E}"/>
              </a:ext>
            </a:extLst>
          </p:cNvPr>
          <p:cNvSpPr>
            <a:spLocks noGrp="1"/>
          </p:cNvSpPr>
          <p:nvPr>
            <p:ph idx="1"/>
          </p:nvPr>
        </p:nvSpPr>
        <p:spPr/>
        <p:txBody>
          <a:bodyPr>
            <a:normAutofit fontScale="85000" lnSpcReduction="20000"/>
          </a:bodyPr>
          <a:lstStyle/>
          <a:p>
            <a:pPr marL="0" indent="0" algn="just">
              <a:buNone/>
            </a:pPr>
            <a:r>
              <a:rPr lang="pt-BR" dirty="0"/>
              <a:t>Há até responsabilidade penal:</a:t>
            </a:r>
          </a:p>
          <a:p>
            <a:pPr marL="0" indent="0" algn="just">
              <a:lnSpc>
                <a:spcPct val="100000"/>
              </a:lnSpc>
              <a:spcBef>
                <a:spcPts val="15"/>
              </a:spcBef>
              <a:buNone/>
            </a:pPr>
            <a:endParaRPr lang="pt-BR" sz="1500" dirty="0">
              <a:latin typeface="Carlito"/>
              <a:cs typeface="Carlito"/>
            </a:endParaRPr>
          </a:p>
          <a:p>
            <a:pPr marL="176530" marR="90170" indent="0" algn="just">
              <a:lnSpc>
                <a:spcPct val="102699"/>
              </a:lnSpc>
              <a:buNone/>
            </a:pPr>
            <a:r>
              <a:rPr lang="pt-BR" sz="1500" dirty="0">
                <a:latin typeface="Carlito"/>
                <a:cs typeface="Carlito"/>
              </a:rPr>
              <a:t>+ </a:t>
            </a:r>
            <a:r>
              <a:rPr lang="pt-BR" sz="1500" spc="10" dirty="0">
                <a:latin typeface="Carlito"/>
                <a:cs typeface="Carlito"/>
              </a:rPr>
              <a:t>“</a:t>
            </a:r>
            <a:r>
              <a:rPr lang="pt-BR" sz="1500" b="1" spc="10" dirty="0" err="1">
                <a:latin typeface="Carlito"/>
                <a:cs typeface="Carlito"/>
              </a:rPr>
              <a:t>Art</a:t>
            </a:r>
            <a:r>
              <a:rPr lang="pt-BR" sz="1500" b="1" spc="10" dirty="0">
                <a:latin typeface="Carlito"/>
                <a:cs typeface="Carlito"/>
              </a:rPr>
              <a:t> </a:t>
            </a:r>
            <a:r>
              <a:rPr lang="pt-BR" sz="1500" b="1" spc="15" dirty="0">
                <a:latin typeface="Carlito"/>
                <a:cs typeface="Carlito"/>
              </a:rPr>
              <a:t>110</a:t>
            </a:r>
            <a:r>
              <a:rPr lang="pt-BR" sz="1500" spc="15" dirty="0">
                <a:latin typeface="Carlito"/>
                <a:cs typeface="Carlito"/>
              </a:rPr>
              <a:t>. </a:t>
            </a:r>
            <a:r>
              <a:rPr lang="pt-BR" sz="1500" spc="10" dirty="0">
                <a:latin typeface="Carlito"/>
                <a:cs typeface="Carlito"/>
              </a:rPr>
              <a:t>Constitui </a:t>
            </a:r>
            <a:r>
              <a:rPr lang="pt-BR" sz="1500" spc="15" dirty="0">
                <a:latin typeface="Carlito"/>
                <a:cs typeface="Carlito"/>
              </a:rPr>
              <a:t>crime </a:t>
            </a:r>
            <a:r>
              <a:rPr lang="pt-BR" sz="1500" spc="5" dirty="0">
                <a:latin typeface="Carlito"/>
                <a:cs typeface="Carlito"/>
              </a:rPr>
              <a:t>contra </a:t>
            </a:r>
            <a:r>
              <a:rPr lang="pt-BR" sz="1500" dirty="0">
                <a:latin typeface="Carlito"/>
                <a:cs typeface="Carlito"/>
              </a:rPr>
              <a:t>a </a:t>
            </a:r>
            <a:r>
              <a:rPr lang="pt-BR" sz="1500" spc="15" dirty="0">
                <a:latin typeface="Carlito"/>
                <a:cs typeface="Carlito"/>
              </a:rPr>
              <a:t>economia </a:t>
            </a:r>
            <a:r>
              <a:rPr lang="pt-BR" sz="1500" dirty="0">
                <a:latin typeface="Carlito"/>
                <a:cs typeface="Carlito"/>
              </a:rPr>
              <a:t>popular, </a:t>
            </a:r>
            <a:r>
              <a:rPr lang="pt-BR" sz="1500" spc="15" dirty="0">
                <a:latin typeface="Carlito"/>
                <a:cs typeface="Carlito"/>
              </a:rPr>
              <a:t>punível </a:t>
            </a:r>
            <a:r>
              <a:rPr lang="pt-BR" sz="1500" spc="10" dirty="0">
                <a:latin typeface="Carlito"/>
                <a:cs typeface="Carlito"/>
              </a:rPr>
              <a:t>de acordo com </a:t>
            </a:r>
            <a:r>
              <a:rPr lang="pt-BR" sz="1500" dirty="0">
                <a:latin typeface="Carlito"/>
                <a:cs typeface="Carlito"/>
              </a:rPr>
              <a:t>a </a:t>
            </a:r>
            <a:r>
              <a:rPr lang="pt-BR" sz="1500" spc="10" dirty="0">
                <a:latin typeface="Carlito"/>
                <a:cs typeface="Carlito"/>
              </a:rPr>
              <a:t>legislação respectiva, </a:t>
            </a:r>
            <a:r>
              <a:rPr lang="pt-BR" sz="1500" dirty="0">
                <a:latin typeface="Carlito"/>
                <a:cs typeface="Carlito"/>
              </a:rPr>
              <a:t>a </a:t>
            </a:r>
            <a:r>
              <a:rPr lang="pt-BR" sz="1500" spc="10" dirty="0">
                <a:latin typeface="Carlito"/>
                <a:cs typeface="Carlito"/>
              </a:rPr>
              <a:t>ação  ou omissão, </a:t>
            </a:r>
            <a:r>
              <a:rPr lang="pt-BR" sz="1500" spc="15" dirty="0">
                <a:latin typeface="Carlito"/>
                <a:cs typeface="Carlito"/>
              </a:rPr>
              <a:t>pessoal </a:t>
            </a:r>
            <a:r>
              <a:rPr lang="pt-BR" sz="1500" spc="10" dirty="0">
                <a:latin typeface="Carlito"/>
                <a:cs typeface="Carlito"/>
              </a:rPr>
              <a:t>ou coletiva, de </a:t>
            </a:r>
            <a:r>
              <a:rPr lang="pt-BR" sz="1500" spc="15" dirty="0">
                <a:latin typeface="Carlito"/>
                <a:cs typeface="Carlito"/>
              </a:rPr>
              <a:t>que </a:t>
            </a:r>
            <a:r>
              <a:rPr lang="pt-BR" sz="1500" spc="10" dirty="0">
                <a:latin typeface="Carlito"/>
                <a:cs typeface="Carlito"/>
              </a:rPr>
              <a:t>decorra </a:t>
            </a:r>
            <a:r>
              <a:rPr lang="pt-BR" sz="1500" dirty="0">
                <a:latin typeface="Carlito"/>
                <a:cs typeface="Carlito"/>
              </a:rPr>
              <a:t>a </a:t>
            </a:r>
            <a:r>
              <a:rPr lang="pt-BR" sz="1500" spc="15" dirty="0">
                <a:latin typeface="Carlito"/>
                <a:cs typeface="Carlito"/>
              </a:rPr>
              <a:t>insuficiência das </a:t>
            </a:r>
            <a:r>
              <a:rPr lang="pt-BR" sz="1500" spc="10" dirty="0">
                <a:latin typeface="Carlito"/>
                <a:cs typeface="Carlito"/>
              </a:rPr>
              <a:t>reservas </a:t>
            </a:r>
            <a:r>
              <a:rPr lang="pt-BR" sz="1500" dirty="0">
                <a:latin typeface="Carlito"/>
                <a:cs typeface="Carlito"/>
              </a:rPr>
              <a:t>e </a:t>
            </a:r>
            <a:r>
              <a:rPr lang="pt-BR" sz="1500" spc="10" dirty="0">
                <a:latin typeface="Carlito"/>
                <a:cs typeface="Carlito"/>
              </a:rPr>
              <a:t>de sua cobertura, </a:t>
            </a:r>
            <a:r>
              <a:rPr lang="pt-BR" sz="1500" spc="15" dirty="0">
                <a:latin typeface="Carlito"/>
                <a:cs typeface="Carlito"/>
              </a:rPr>
              <a:t>vinculadas </a:t>
            </a:r>
            <a:r>
              <a:rPr lang="pt-BR" sz="1500" dirty="0">
                <a:latin typeface="Carlito"/>
                <a:cs typeface="Carlito"/>
              </a:rPr>
              <a:t>à  </a:t>
            </a:r>
            <a:r>
              <a:rPr lang="pt-BR" sz="1500" spc="5" dirty="0">
                <a:latin typeface="Carlito"/>
                <a:cs typeface="Carlito"/>
              </a:rPr>
              <a:t>garantia </a:t>
            </a:r>
            <a:r>
              <a:rPr lang="pt-BR" sz="1500" spc="15" dirty="0">
                <a:latin typeface="Carlito"/>
                <a:cs typeface="Carlito"/>
              </a:rPr>
              <a:t>das </a:t>
            </a:r>
            <a:r>
              <a:rPr lang="pt-BR" sz="1500" spc="10" dirty="0">
                <a:latin typeface="Carlito"/>
                <a:cs typeface="Carlito"/>
              </a:rPr>
              <a:t>obrigações </a:t>
            </a:r>
            <a:r>
              <a:rPr lang="pt-BR" sz="1500" spc="15" dirty="0">
                <a:latin typeface="Carlito"/>
                <a:cs typeface="Carlito"/>
              </a:rPr>
              <a:t>das Sociedades </a:t>
            </a:r>
            <a:r>
              <a:rPr lang="pt-BR" sz="1500" spc="10" dirty="0">
                <a:latin typeface="Carlito"/>
                <a:cs typeface="Carlito"/>
              </a:rPr>
              <a:t>Seguradoras” </a:t>
            </a:r>
            <a:r>
              <a:rPr lang="pt-BR" sz="1500" spc="15" dirty="0">
                <a:latin typeface="Carlito"/>
                <a:cs typeface="Carlito"/>
              </a:rPr>
              <a:t>(DL </a:t>
            </a:r>
            <a:r>
              <a:rPr lang="pt-BR" sz="1500" spc="10" dirty="0" err="1">
                <a:latin typeface="Carlito"/>
                <a:cs typeface="Carlito"/>
              </a:rPr>
              <a:t>n</a:t>
            </a:r>
            <a:r>
              <a:rPr lang="pt-BR" sz="1500" spc="10" dirty="0">
                <a:latin typeface="Carlito"/>
                <a:cs typeface="Carlito"/>
              </a:rPr>
              <a:t>. </a:t>
            </a:r>
            <a:r>
              <a:rPr lang="pt-BR" sz="1500" spc="15" dirty="0">
                <a:latin typeface="Carlito"/>
                <a:cs typeface="Carlito"/>
              </a:rPr>
              <a:t>73/1966). </a:t>
            </a:r>
            <a:r>
              <a:rPr lang="pt-BR" sz="1500" spc="15" dirty="0">
                <a:solidFill>
                  <a:srgbClr val="3563FD"/>
                </a:solidFill>
                <a:latin typeface="Carlito"/>
                <a:cs typeface="Carlito"/>
              </a:rPr>
              <a:t>(norma penal </a:t>
            </a:r>
            <a:r>
              <a:rPr lang="pt-BR" sz="1500" spc="10" dirty="0">
                <a:solidFill>
                  <a:srgbClr val="3563FD"/>
                </a:solidFill>
                <a:latin typeface="Carlito"/>
                <a:cs typeface="Carlito"/>
              </a:rPr>
              <a:t>em</a:t>
            </a:r>
            <a:r>
              <a:rPr lang="pt-BR" sz="1500" spc="254" dirty="0">
                <a:solidFill>
                  <a:srgbClr val="3563FD"/>
                </a:solidFill>
                <a:latin typeface="Carlito"/>
                <a:cs typeface="Carlito"/>
              </a:rPr>
              <a:t> </a:t>
            </a:r>
            <a:r>
              <a:rPr lang="pt-BR" sz="1500" spc="10" dirty="0">
                <a:solidFill>
                  <a:srgbClr val="3563FD"/>
                </a:solidFill>
                <a:latin typeface="Carlito"/>
                <a:cs typeface="Carlito"/>
              </a:rPr>
              <a:t>branco)</a:t>
            </a:r>
            <a:endParaRPr lang="pt-BR" sz="1500" dirty="0">
              <a:latin typeface="Carlito"/>
              <a:cs typeface="Carlito"/>
            </a:endParaRPr>
          </a:p>
          <a:p>
            <a:pPr marL="176530" marR="5080" indent="0" algn="just">
              <a:lnSpc>
                <a:spcPct val="128000"/>
              </a:lnSpc>
              <a:spcBef>
                <a:spcPts val="1585"/>
              </a:spcBef>
              <a:buNone/>
            </a:pPr>
            <a:r>
              <a:rPr lang="pt-BR" sz="1500" dirty="0">
                <a:latin typeface="Carlito"/>
                <a:cs typeface="Carlito"/>
              </a:rPr>
              <a:t>+ </a:t>
            </a:r>
            <a:r>
              <a:rPr lang="pt-BR" sz="1500" spc="15" dirty="0">
                <a:latin typeface="Carlito"/>
                <a:cs typeface="Carlito"/>
              </a:rPr>
              <a:t>companhias </a:t>
            </a:r>
            <a:r>
              <a:rPr lang="pt-BR" sz="1500" spc="10" dirty="0">
                <a:latin typeface="Carlito"/>
                <a:cs typeface="Carlito"/>
              </a:rPr>
              <a:t>seguradoras são </a:t>
            </a:r>
            <a:r>
              <a:rPr lang="pt-BR" sz="1500" spc="15" dirty="0">
                <a:latin typeface="Carlito"/>
                <a:cs typeface="Carlito"/>
              </a:rPr>
              <a:t>equiparadas </a:t>
            </a:r>
            <a:r>
              <a:rPr lang="pt-BR" sz="1500" dirty="0">
                <a:latin typeface="Carlito"/>
                <a:cs typeface="Carlito"/>
              </a:rPr>
              <a:t>a </a:t>
            </a:r>
            <a:r>
              <a:rPr lang="pt-BR" sz="1500" spc="10" dirty="0">
                <a:latin typeface="Carlito"/>
                <a:cs typeface="Carlito"/>
              </a:rPr>
              <a:t>instituições financeiras </a:t>
            </a:r>
            <a:r>
              <a:rPr lang="pt-BR" sz="1500" spc="5" dirty="0">
                <a:latin typeface="Carlito"/>
                <a:cs typeface="Carlito"/>
              </a:rPr>
              <a:t>para </a:t>
            </a:r>
            <a:r>
              <a:rPr lang="pt-BR" sz="1500" spc="10" dirty="0">
                <a:latin typeface="Carlito"/>
                <a:cs typeface="Carlito"/>
              </a:rPr>
              <a:t>fins </a:t>
            </a:r>
            <a:r>
              <a:rPr lang="pt-BR" sz="1500" spc="15" dirty="0">
                <a:latin typeface="Carlito"/>
                <a:cs typeface="Carlito"/>
              </a:rPr>
              <a:t>penais </a:t>
            </a:r>
            <a:r>
              <a:rPr lang="pt-BR" sz="1500" spc="10" dirty="0">
                <a:latin typeface="Carlito"/>
                <a:cs typeface="Carlito"/>
              </a:rPr>
              <a:t>e, de </a:t>
            </a:r>
            <a:r>
              <a:rPr lang="pt-BR" sz="1500" spc="20" dirty="0">
                <a:latin typeface="Carlito"/>
                <a:cs typeface="Carlito"/>
              </a:rPr>
              <a:t>modo </a:t>
            </a:r>
            <a:r>
              <a:rPr lang="pt-BR" sz="1500" spc="15" dirty="0">
                <a:latin typeface="Carlito"/>
                <a:cs typeface="Carlito"/>
              </a:rPr>
              <a:t>especial,  </a:t>
            </a:r>
            <a:r>
              <a:rPr lang="pt-BR" sz="1500" spc="5" dirty="0">
                <a:latin typeface="Carlito"/>
                <a:cs typeface="Carlito"/>
              </a:rPr>
              <a:t>para </a:t>
            </a:r>
            <a:r>
              <a:rPr lang="pt-BR" sz="1500" dirty="0">
                <a:latin typeface="Carlito"/>
                <a:cs typeface="Carlito"/>
              </a:rPr>
              <a:t>a </a:t>
            </a:r>
            <a:r>
              <a:rPr lang="pt-BR" sz="1500" spc="10" dirty="0">
                <a:latin typeface="Carlito"/>
                <a:cs typeface="Carlito"/>
              </a:rPr>
              <a:t>aplicação da </a:t>
            </a:r>
            <a:r>
              <a:rPr lang="pt-BR" sz="1500" spc="15" dirty="0">
                <a:latin typeface="Carlito"/>
                <a:cs typeface="Carlito"/>
              </a:rPr>
              <a:t>Lei </a:t>
            </a:r>
            <a:r>
              <a:rPr lang="pt-BR" sz="1500" spc="10" dirty="0">
                <a:latin typeface="Carlito"/>
                <a:cs typeface="Carlito"/>
              </a:rPr>
              <a:t>de </a:t>
            </a:r>
            <a:r>
              <a:rPr lang="pt-BR" sz="1500" spc="15" dirty="0">
                <a:latin typeface="Carlito"/>
                <a:cs typeface="Carlito"/>
              </a:rPr>
              <a:t>Crimes </a:t>
            </a:r>
            <a:r>
              <a:rPr lang="pt-BR" sz="1500" spc="5" dirty="0">
                <a:latin typeface="Carlito"/>
                <a:cs typeface="Carlito"/>
              </a:rPr>
              <a:t>contra </a:t>
            </a:r>
            <a:r>
              <a:rPr lang="pt-BR" sz="1500" spc="10" dirty="0">
                <a:latin typeface="Carlito"/>
                <a:cs typeface="Carlito"/>
              </a:rPr>
              <a:t>os Sistema Financeiro </a:t>
            </a:r>
            <a:r>
              <a:rPr lang="pt-BR" sz="1500" spc="15" dirty="0">
                <a:latin typeface="Carlito"/>
                <a:cs typeface="Carlito"/>
              </a:rPr>
              <a:t>Nacional (Lei </a:t>
            </a:r>
            <a:r>
              <a:rPr lang="pt-BR" sz="1500" spc="10" dirty="0" err="1">
                <a:latin typeface="Carlito"/>
                <a:cs typeface="Carlito"/>
              </a:rPr>
              <a:t>n</a:t>
            </a:r>
            <a:r>
              <a:rPr lang="pt-BR" sz="1500" spc="10" dirty="0">
                <a:latin typeface="Carlito"/>
                <a:cs typeface="Carlito"/>
              </a:rPr>
              <a:t>.</a:t>
            </a:r>
            <a:r>
              <a:rPr lang="pt-BR" sz="1500" spc="330" dirty="0">
                <a:latin typeface="Carlito"/>
                <a:cs typeface="Carlito"/>
              </a:rPr>
              <a:t> </a:t>
            </a:r>
            <a:r>
              <a:rPr lang="pt-BR" sz="1500" spc="15" dirty="0">
                <a:latin typeface="Carlito"/>
                <a:cs typeface="Carlito"/>
              </a:rPr>
              <a:t>7.492/1986)?</a:t>
            </a:r>
            <a:endParaRPr lang="pt-BR" sz="1500" dirty="0">
              <a:latin typeface="Carlito"/>
              <a:cs typeface="Carlito"/>
            </a:endParaRPr>
          </a:p>
          <a:p>
            <a:pPr marL="962660" marR="133985" indent="0" algn="just">
              <a:lnSpc>
                <a:spcPct val="97000"/>
              </a:lnSpc>
              <a:buNone/>
            </a:pPr>
            <a:r>
              <a:rPr lang="pt-BR" sz="1500" b="1" spc="-20">
                <a:latin typeface="Carlito"/>
                <a:cs typeface="Carlito"/>
              </a:rPr>
              <a:t>Art</a:t>
            </a:r>
            <a:r>
              <a:rPr lang="pt-BR" sz="1500" spc="-20" dirty="0">
                <a:latin typeface="Carlito"/>
                <a:cs typeface="Carlito"/>
              </a:rPr>
              <a:t>. </a:t>
            </a:r>
            <a:r>
              <a:rPr lang="pt-BR" sz="1500" b="1" spc="-10" dirty="0">
                <a:latin typeface="Carlito"/>
                <a:cs typeface="Carlito"/>
              </a:rPr>
              <a:t>1</a:t>
            </a:r>
            <a:r>
              <a:rPr lang="pt-BR" sz="1500" spc="-10" dirty="0">
                <a:latin typeface="Carlito"/>
                <a:cs typeface="Carlito"/>
              </a:rPr>
              <a:t>º </a:t>
            </a:r>
            <a:r>
              <a:rPr lang="pt-BR" sz="1500" spc="-25" dirty="0">
                <a:latin typeface="Carlito"/>
                <a:cs typeface="Carlito"/>
              </a:rPr>
              <a:t>Considera-se </a:t>
            </a:r>
            <a:r>
              <a:rPr lang="pt-BR" sz="1500" spc="-20" dirty="0">
                <a:latin typeface="Carlito"/>
                <a:cs typeface="Carlito"/>
              </a:rPr>
              <a:t>instituição </a:t>
            </a:r>
            <a:r>
              <a:rPr lang="pt-BR" sz="1500" spc="-25" dirty="0">
                <a:latin typeface="Carlito"/>
                <a:cs typeface="Carlito"/>
              </a:rPr>
              <a:t>financeira, </a:t>
            </a:r>
            <a:r>
              <a:rPr lang="pt-BR" sz="1500" spc="-30" dirty="0">
                <a:latin typeface="Carlito"/>
                <a:cs typeface="Carlito"/>
              </a:rPr>
              <a:t>para </a:t>
            </a:r>
            <a:r>
              <a:rPr lang="pt-BR" sz="1500" spc="-25" dirty="0">
                <a:latin typeface="Carlito"/>
                <a:cs typeface="Carlito"/>
              </a:rPr>
              <a:t>efeito desta </a:t>
            </a:r>
            <a:r>
              <a:rPr lang="pt-BR" sz="1500" spc="-15" dirty="0">
                <a:latin typeface="Carlito"/>
                <a:cs typeface="Carlito"/>
              </a:rPr>
              <a:t>lei, </a:t>
            </a:r>
            <a:r>
              <a:rPr lang="pt-BR" sz="1500" dirty="0">
                <a:latin typeface="Carlito"/>
                <a:cs typeface="Carlito"/>
              </a:rPr>
              <a:t>a </a:t>
            </a:r>
            <a:r>
              <a:rPr lang="pt-BR" sz="1500" spc="-20" dirty="0">
                <a:latin typeface="Carlito"/>
                <a:cs typeface="Carlito"/>
              </a:rPr>
              <a:t>pessoa jurídica </a:t>
            </a:r>
            <a:r>
              <a:rPr lang="pt-BR" sz="1500" spc="-15" dirty="0">
                <a:latin typeface="Carlito"/>
                <a:cs typeface="Carlito"/>
              </a:rPr>
              <a:t>de </a:t>
            </a:r>
            <a:r>
              <a:rPr lang="pt-BR" sz="1500" spc="-25" dirty="0">
                <a:latin typeface="Carlito"/>
                <a:cs typeface="Carlito"/>
              </a:rPr>
              <a:t>direito público </a:t>
            </a:r>
            <a:r>
              <a:rPr lang="pt-BR" sz="1500" spc="-20" dirty="0">
                <a:latin typeface="Carlito"/>
                <a:cs typeface="Carlito"/>
              </a:rPr>
              <a:t>ou  </a:t>
            </a:r>
            <a:r>
              <a:rPr lang="pt-BR" sz="1500" spc="-30" dirty="0">
                <a:latin typeface="Carlito"/>
                <a:cs typeface="Carlito"/>
              </a:rPr>
              <a:t>privado, </a:t>
            </a:r>
            <a:r>
              <a:rPr lang="pt-BR" sz="1500" spc="-20" dirty="0">
                <a:latin typeface="Carlito"/>
                <a:cs typeface="Carlito"/>
              </a:rPr>
              <a:t>que </a:t>
            </a:r>
            <a:r>
              <a:rPr lang="pt-BR" sz="1500" spc="-25" dirty="0">
                <a:latin typeface="Carlito"/>
                <a:cs typeface="Carlito"/>
              </a:rPr>
              <a:t>tenha </a:t>
            </a:r>
            <a:r>
              <a:rPr lang="pt-BR" sz="1500" spc="-20" dirty="0">
                <a:latin typeface="Carlito"/>
                <a:cs typeface="Carlito"/>
              </a:rPr>
              <a:t>como </a:t>
            </a:r>
            <a:r>
              <a:rPr lang="pt-BR" sz="1500" spc="-25" dirty="0">
                <a:latin typeface="Carlito"/>
                <a:cs typeface="Carlito"/>
              </a:rPr>
              <a:t>atividade </a:t>
            </a:r>
            <a:r>
              <a:rPr lang="pt-BR" sz="1500" spc="-20" dirty="0">
                <a:latin typeface="Carlito"/>
                <a:cs typeface="Carlito"/>
              </a:rPr>
              <a:t>principal </a:t>
            </a:r>
            <a:r>
              <a:rPr lang="pt-BR" sz="1500" spc="-10" dirty="0">
                <a:latin typeface="Carlito"/>
                <a:cs typeface="Carlito"/>
              </a:rPr>
              <a:t>ou </a:t>
            </a:r>
            <a:r>
              <a:rPr lang="pt-BR" sz="1500" spc="-20" dirty="0">
                <a:latin typeface="Carlito"/>
                <a:cs typeface="Carlito"/>
              </a:rPr>
              <a:t>acessória, </a:t>
            </a:r>
            <a:r>
              <a:rPr lang="pt-BR" sz="1500" spc="-25" dirty="0">
                <a:latin typeface="Carlito"/>
                <a:cs typeface="Carlito"/>
              </a:rPr>
              <a:t>cumulativamente </a:t>
            </a:r>
            <a:r>
              <a:rPr lang="pt-BR" sz="1500" spc="-10" dirty="0">
                <a:latin typeface="Carlito"/>
                <a:cs typeface="Carlito"/>
              </a:rPr>
              <a:t>ou </a:t>
            </a:r>
            <a:r>
              <a:rPr lang="pt-BR" sz="1500" spc="-25" dirty="0">
                <a:latin typeface="Carlito"/>
                <a:cs typeface="Carlito"/>
              </a:rPr>
              <a:t>não, </a:t>
            </a:r>
            <a:r>
              <a:rPr lang="pt-BR" sz="1500" dirty="0">
                <a:latin typeface="Carlito"/>
                <a:cs typeface="Carlito"/>
              </a:rPr>
              <a:t>a </a:t>
            </a:r>
            <a:r>
              <a:rPr lang="pt-BR" sz="1500" spc="-30" dirty="0">
                <a:latin typeface="Carlito"/>
                <a:cs typeface="Carlito"/>
              </a:rPr>
              <a:t>captação,  </a:t>
            </a:r>
            <a:r>
              <a:rPr lang="pt-BR" sz="1500" spc="-25" dirty="0">
                <a:latin typeface="Carlito"/>
                <a:cs typeface="Carlito"/>
              </a:rPr>
              <a:t>intermediação </a:t>
            </a:r>
            <a:r>
              <a:rPr lang="pt-BR" sz="1500" spc="-10" dirty="0">
                <a:latin typeface="Carlito"/>
                <a:cs typeface="Carlito"/>
              </a:rPr>
              <a:t>ou </a:t>
            </a:r>
            <a:r>
              <a:rPr lang="pt-BR" sz="1500" spc="-25" dirty="0">
                <a:latin typeface="Carlito"/>
                <a:cs typeface="Carlito"/>
              </a:rPr>
              <a:t>aplicação </a:t>
            </a:r>
            <a:r>
              <a:rPr lang="pt-BR" sz="1500" spc="-15" dirty="0">
                <a:latin typeface="Carlito"/>
                <a:cs typeface="Carlito"/>
              </a:rPr>
              <a:t>de </a:t>
            </a:r>
            <a:r>
              <a:rPr lang="pt-BR" sz="1500" spc="-25" dirty="0">
                <a:latin typeface="Carlito"/>
                <a:cs typeface="Carlito"/>
              </a:rPr>
              <a:t>recursos financeiros (vetado) </a:t>
            </a:r>
            <a:r>
              <a:rPr lang="pt-BR" sz="1500" spc="-15" dirty="0">
                <a:latin typeface="Carlito"/>
                <a:cs typeface="Carlito"/>
              </a:rPr>
              <a:t>de </a:t>
            </a:r>
            <a:r>
              <a:rPr lang="pt-BR" sz="1500" spc="-25" dirty="0">
                <a:latin typeface="Carlito"/>
                <a:cs typeface="Carlito"/>
              </a:rPr>
              <a:t>terceiros, </a:t>
            </a:r>
            <a:r>
              <a:rPr lang="pt-BR" sz="1500" spc="-10" dirty="0">
                <a:latin typeface="Carlito"/>
                <a:cs typeface="Carlito"/>
              </a:rPr>
              <a:t>em </a:t>
            </a:r>
            <a:r>
              <a:rPr lang="pt-BR" sz="1500" spc="-20" dirty="0">
                <a:latin typeface="Carlito"/>
                <a:cs typeface="Carlito"/>
              </a:rPr>
              <a:t>moeda nacional </a:t>
            </a:r>
            <a:r>
              <a:rPr lang="pt-BR" sz="1500" spc="-10" dirty="0">
                <a:latin typeface="Carlito"/>
                <a:cs typeface="Carlito"/>
              </a:rPr>
              <a:t>ou  </a:t>
            </a:r>
            <a:r>
              <a:rPr lang="pt-BR" sz="1500" spc="-30" dirty="0">
                <a:latin typeface="Carlito"/>
                <a:cs typeface="Carlito"/>
              </a:rPr>
              <a:t>estrangeira, </a:t>
            </a:r>
            <a:r>
              <a:rPr lang="pt-BR" sz="1500" spc="-10" dirty="0">
                <a:latin typeface="Carlito"/>
                <a:cs typeface="Carlito"/>
              </a:rPr>
              <a:t>ou </a:t>
            </a:r>
            <a:r>
              <a:rPr lang="pt-BR" sz="1500" dirty="0">
                <a:latin typeface="Carlito"/>
                <a:cs typeface="Carlito"/>
              </a:rPr>
              <a:t>a </a:t>
            </a:r>
            <a:r>
              <a:rPr lang="pt-BR" sz="1500" spc="-25" dirty="0">
                <a:latin typeface="Carlito"/>
                <a:cs typeface="Carlito"/>
              </a:rPr>
              <a:t>custódia, emissão, distribuição, negociação, intermediação </a:t>
            </a:r>
            <a:r>
              <a:rPr lang="pt-BR" sz="1500" spc="-10" dirty="0">
                <a:latin typeface="Carlito"/>
                <a:cs typeface="Carlito"/>
              </a:rPr>
              <a:t>ou </a:t>
            </a:r>
            <a:r>
              <a:rPr lang="pt-BR" sz="1500" spc="-25" dirty="0">
                <a:latin typeface="Carlito"/>
                <a:cs typeface="Carlito"/>
              </a:rPr>
              <a:t>administração </a:t>
            </a:r>
            <a:r>
              <a:rPr lang="pt-BR" sz="1500" spc="-15" dirty="0">
                <a:latin typeface="Carlito"/>
                <a:cs typeface="Carlito"/>
              </a:rPr>
              <a:t>de </a:t>
            </a:r>
            <a:r>
              <a:rPr lang="pt-BR" sz="1500" spc="-30" dirty="0">
                <a:latin typeface="Carlito"/>
                <a:cs typeface="Carlito"/>
              </a:rPr>
              <a:t>valores  </a:t>
            </a:r>
            <a:r>
              <a:rPr lang="pt-BR" sz="1500" spc="-20" dirty="0">
                <a:latin typeface="Carlito"/>
                <a:cs typeface="Carlito"/>
              </a:rPr>
              <a:t>mobiliários.</a:t>
            </a:r>
            <a:endParaRPr lang="pt-BR" sz="1500" dirty="0">
              <a:latin typeface="Carlito"/>
              <a:cs typeface="Carlito"/>
            </a:endParaRPr>
          </a:p>
          <a:p>
            <a:pPr marL="962660" indent="0" algn="just">
              <a:lnSpc>
                <a:spcPts val="1705"/>
              </a:lnSpc>
              <a:buNone/>
            </a:pPr>
            <a:r>
              <a:rPr lang="pt-BR" sz="1500" b="1" spc="-35" dirty="0">
                <a:latin typeface="Carlito"/>
                <a:cs typeface="Carlito"/>
              </a:rPr>
              <a:t>Parágrafo </a:t>
            </a:r>
            <a:r>
              <a:rPr lang="pt-BR" sz="1500" b="1" spc="-20" dirty="0">
                <a:latin typeface="Carlito"/>
                <a:cs typeface="Carlito"/>
              </a:rPr>
              <a:t>único</a:t>
            </a:r>
            <a:r>
              <a:rPr lang="pt-BR" sz="1500" spc="-20" dirty="0">
                <a:latin typeface="Carlito"/>
                <a:cs typeface="Carlito"/>
              </a:rPr>
              <a:t>. </a:t>
            </a:r>
            <a:r>
              <a:rPr lang="pt-BR" sz="1500" spc="-25" dirty="0">
                <a:solidFill>
                  <a:srgbClr val="3563FD"/>
                </a:solidFill>
                <a:latin typeface="Carlito"/>
                <a:cs typeface="Carlito"/>
              </a:rPr>
              <a:t>Equipara-se </a:t>
            </a:r>
            <a:r>
              <a:rPr lang="pt-BR" sz="1500" dirty="0">
                <a:solidFill>
                  <a:srgbClr val="3563FD"/>
                </a:solidFill>
                <a:latin typeface="Carlito"/>
                <a:cs typeface="Carlito"/>
              </a:rPr>
              <a:t>à </a:t>
            </a:r>
            <a:r>
              <a:rPr lang="pt-BR" sz="1500" spc="-20" dirty="0">
                <a:solidFill>
                  <a:srgbClr val="3563FD"/>
                </a:solidFill>
                <a:latin typeface="Carlito"/>
                <a:cs typeface="Carlito"/>
              </a:rPr>
              <a:t>instituição</a:t>
            </a:r>
            <a:r>
              <a:rPr lang="pt-BR" sz="1500" spc="-70" dirty="0">
                <a:solidFill>
                  <a:srgbClr val="3563FD"/>
                </a:solidFill>
                <a:latin typeface="Carlito"/>
                <a:cs typeface="Carlito"/>
              </a:rPr>
              <a:t> </a:t>
            </a:r>
            <a:r>
              <a:rPr lang="pt-BR" sz="1500" spc="-25" dirty="0">
                <a:solidFill>
                  <a:srgbClr val="3563FD"/>
                </a:solidFill>
                <a:latin typeface="Carlito"/>
                <a:cs typeface="Carlito"/>
              </a:rPr>
              <a:t>financeira</a:t>
            </a:r>
            <a:r>
              <a:rPr lang="pt-BR" sz="1500" spc="-25" dirty="0">
                <a:latin typeface="Carlito"/>
                <a:cs typeface="Carlito"/>
              </a:rPr>
              <a:t>:</a:t>
            </a:r>
            <a:endParaRPr lang="pt-BR" sz="1500" dirty="0">
              <a:latin typeface="Carlito"/>
              <a:cs typeface="Carlito"/>
            </a:endParaRPr>
          </a:p>
          <a:p>
            <a:pPr marL="962660" marR="31115" lvl="1" indent="0" algn="just">
              <a:lnSpc>
                <a:spcPct val="100000"/>
              </a:lnSpc>
              <a:buNone/>
              <a:tabLst>
                <a:tab pos="1283335" algn="l"/>
              </a:tabLst>
            </a:pPr>
            <a:r>
              <a:rPr lang="pt-BR" sz="1500" dirty="0">
                <a:latin typeface="Carlito"/>
                <a:cs typeface="Carlito"/>
              </a:rPr>
              <a:t>- a </a:t>
            </a:r>
            <a:r>
              <a:rPr lang="pt-BR" sz="1500" spc="-20" dirty="0">
                <a:solidFill>
                  <a:srgbClr val="3563FD"/>
                </a:solidFill>
                <a:latin typeface="Carlito"/>
                <a:cs typeface="Carlito"/>
              </a:rPr>
              <a:t>pessoa jurídica que </a:t>
            </a:r>
            <a:r>
              <a:rPr lang="pt-BR" sz="1500" spc="-25" dirty="0">
                <a:solidFill>
                  <a:srgbClr val="3563FD"/>
                </a:solidFill>
                <a:latin typeface="Carlito"/>
                <a:cs typeface="Carlito"/>
              </a:rPr>
              <a:t>capte </a:t>
            </a:r>
            <a:r>
              <a:rPr lang="pt-BR" sz="1500" spc="-10" dirty="0">
                <a:solidFill>
                  <a:srgbClr val="3563FD"/>
                </a:solidFill>
                <a:latin typeface="Carlito"/>
                <a:cs typeface="Carlito"/>
              </a:rPr>
              <a:t>ou </a:t>
            </a:r>
            <a:r>
              <a:rPr lang="pt-BR" sz="1500" spc="-25" dirty="0">
                <a:solidFill>
                  <a:srgbClr val="3563FD"/>
                </a:solidFill>
                <a:latin typeface="Carlito"/>
                <a:cs typeface="Carlito"/>
              </a:rPr>
              <a:t>administre seguros</a:t>
            </a:r>
            <a:r>
              <a:rPr lang="pt-BR" sz="1500" spc="-25" dirty="0">
                <a:latin typeface="Carlito"/>
                <a:cs typeface="Carlito"/>
              </a:rPr>
              <a:t>, câmbio, consórcio, capitalização </a:t>
            </a:r>
            <a:r>
              <a:rPr lang="pt-BR" sz="1500" spc="-10" dirty="0">
                <a:latin typeface="Carlito"/>
                <a:cs typeface="Carlito"/>
              </a:rPr>
              <a:t>ou </a:t>
            </a:r>
            <a:r>
              <a:rPr lang="pt-BR" sz="1500" spc="-25" dirty="0">
                <a:latin typeface="Carlito"/>
                <a:cs typeface="Carlito"/>
              </a:rPr>
              <a:t>qualquer </a:t>
            </a:r>
            <a:r>
              <a:rPr lang="pt-BR" sz="1500" spc="-15" dirty="0">
                <a:latin typeface="Carlito"/>
                <a:cs typeface="Carlito"/>
              </a:rPr>
              <a:t>tipo de  </a:t>
            </a:r>
            <a:r>
              <a:rPr lang="pt-BR" sz="1500" spc="-25" dirty="0">
                <a:latin typeface="Carlito"/>
                <a:cs typeface="Carlito"/>
              </a:rPr>
              <a:t>poupança, </a:t>
            </a:r>
            <a:r>
              <a:rPr lang="pt-BR" sz="1500" spc="-10" dirty="0">
                <a:latin typeface="Carlito"/>
                <a:cs typeface="Carlito"/>
              </a:rPr>
              <a:t>ou </a:t>
            </a:r>
            <a:r>
              <a:rPr lang="pt-BR" sz="1500" spc="-25" dirty="0">
                <a:latin typeface="Carlito"/>
                <a:cs typeface="Carlito"/>
              </a:rPr>
              <a:t>recursos </a:t>
            </a:r>
            <a:r>
              <a:rPr lang="pt-BR" sz="1500" spc="-15" dirty="0">
                <a:latin typeface="Carlito"/>
                <a:cs typeface="Carlito"/>
              </a:rPr>
              <a:t>de</a:t>
            </a:r>
            <a:r>
              <a:rPr lang="pt-BR" sz="1500" spc="-45" dirty="0">
                <a:latin typeface="Carlito"/>
                <a:cs typeface="Carlito"/>
              </a:rPr>
              <a:t> </a:t>
            </a:r>
            <a:r>
              <a:rPr lang="pt-BR" sz="1500" spc="-25" dirty="0">
                <a:latin typeface="Carlito"/>
                <a:cs typeface="Carlito"/>
              </a:rPr>
              <a:t>terceiros;</a:t>
            </a:r>
            <a:endParaRPr lang="pt-BR" sz="1500" dirty="0">
              <a:latin typeface="Carlito"/>
              <a:cs typeface="Carlito"/>
            </a:endParaRPr>
          </a:p>
          <a:p>
            <a:pPr marL="1190625" lvl="1" indent="0" algn="just">
              <a:lnSpc>
                <a:spcPts val="1705"/>
              </a:lnSpc>
              <a:buNone/>
              <a:tabLst>
                <a:tab pos="1332230" algn="l"/>
              </a:tabLst>
            </a:pPr>
            <a:r>
              <a:rPr lang="pt-BR" sz="1500" dirty="0">
                <a:latin typeface="Carlito"/>
                <a:cs typeface="Carlito"/>
              </a:rPr>
              <a:t>- a </a:t>
            </a:r>
            <a:r>
              <a:rPr lang="pt-BR" sz="1500" spc="-20" dirty="0">
                <a:solidFill>
                  <a:srgbClr val="3563FD"/>
                </a:solidFill>
                <a:latin typeface="Carlito"/>
                <a:cs typeface="Carlito"/>
              </a:rPr>
              <a:t>pessoa </a:t>
            </a:r>
            <a:r>
              <a:rPr lang="pt-BR" sz="1500" spc="-30" dirty="0">
                <a:solidFill>
                  <a:srgbClr val="3563FD"/>
                </a:solidFill>
                <a:latin typeface="Carlito"/>
                <a:cs typeface="Carlito"/>
              </a:rPr>
              <a:t>natural </a:t>
            </a:r>
            <a:r>
              <a:rPr lang="pt-BR" sz="1500" spc="-20" dirty="0">
                <a:solidFill>
                  <a:srgbClr val="3563FD"/>
                </a:solidFill>
                <a:latin typeface="Carlito"/>
                <a:cs typeface="Carlito"/>
              </a:rPr>
              <a:t>que </a:t>
            </a:r>
            <a:r>
              <a:rPr lang="pt-BR" sz="1500" spc="-30" dirty="0">
                <a:solidFill>
                  <a:srgbClr val="3563FD"/>
                </a:solidFill>
                <a:latin typeface="Carlito"/>
                <a:cs typeface="Carlito"/>
              </a:rPr>
              <a:t>exerça </a:t>
            </a:r>
            <a:r>
              <a:rPr lang="pt-BR" sz="1500" spc="-25" dirty="0">
                <a:solidFill>
                  <a:srgbClr val="3563FD"/>
                </a:solidFill>
                <a:latin typeface="Carlito"/>
                <a:cs typeface="Carlito"/>
              </a:rPr>
              <a:t>quaisquer </a:t>
            </a:r>
            <a:r>
              <a:rPr lang="pt-BR" sz="1500" spc="-20" dirty="0">
                <a:solidFill>
                  <a:srgbClr val="3563FD"/>
                </a:solidFill>
                <a:latin typeface="Carlito"/>
                <a:cs typeface="Carlito"/>
              </a:rPr>
              <a:t>das </a:t>
            </a:r>
            <a:r>
              <a:rPr lang="pt-BR" sz="1500" spc="-25" dirty="0">
                <a:solidFill>
                  <a:srgbClr val="3563FD"/>
                </a:solidFill>
                <a:latin typeface="Carlito"/>
                <a:cs typeface="Carlito"/>
              </a:rPr>
              <a:t>atividades referidas neste artigo</a:t>
            </a:r>
            <a:r>
              <a:rPr lang="pt-BR" sz="1500" spc="-25" dirty="0">
                <a:latin typeface="Carlito"/>
                <a:cs typeface="Carlito"/>
              </a:rPr>
              <a:t>, </a:t>
            </a:r>
            <a:r>
              <a:rPr lang="pt-BR" sz="1500" spc="-20" dirty="0">
                <a:latin typeface="Carlito"/>
                <a:cs typeface="Carlito"/>
              </a:rPr>
              <a:t>ainda que </a:t>
            </a:r>
            <a:r>
              <a:rPr lang="pt-BR" sz="1500" spc="-15" dirty="0">
                <a:latin typeface="Carlito"/>
                <a:cs typeface="Carlito"/>
              </a:rPr>
              <a:t>de</a:t>
            </a:r>
            <a:r>
              <a:rPr lang="pt-BR" sz="1500" spc="-50" dirty="0">
                <a:latin typeface="Carlito"/>
                <a:cs typeface="Carlito"/>
              </a:rPr>
              <a:t> </a:t>
            </a:r>
            <a:r>
              <a:rPr lang="pt-BR" sz="1500" spc="-25" dirty="0">
                <a:latin typeface="Carlito"/>
                <a:cs typeface="Carlito"/>
              </a:rPr>
              <a:t>forma</a:t>
            </a:r>
            <a:endParaRPr lang="pt-BR" sz="1500" dirty="0">
              <a:latin typeface="Carlito"/>
              <a:cs typeface="Carlito"/>
            </a:endParaRPr>
          </a:p>
          <a:p>
            <a:pPr marL="962660" indent="0" algn="just">
              <a:lnSpc>
                <a:spcPct val="100000"/>
              </a:lnSpc>
              <a:buNone/>
            </a:pPr>
            <a:r>
              <a:rPr lang="pt-BR" sz="1500" spc="-25" dirty="0">
                <a:latin typeface="Carlito"/>
                <a:cs typeface="Carlito"/>
              </a:rPr>
              <a:t>eventual.</a:t>
            </a:r>
            <a:endParaRPr lang="pt-BR" sz="1500" dirty="0">
              <a:latin typeface="Carlito"/>
              <a:cs typeface="Carlito"/>
            </a:endParaRPr>
          </a:p>
          <a:p>
            <a:pPr marL="0" indent="0">
              <a:buNone/>
            </a:pPr>
            <a:endParaRPr lang="pt-BR" dirty="0"/>
          </a:p>
        </p:txBody>
      </p:sp>
    </p:spTree>
    <p:extLst>
      <p:ext uri="{BB962C8B-B14F-4D97-AF65-F5344CB8AC3E}">
        <p14:creationId xmlns:p14="http://schemas.microsoft.com/office/powerpoint/2010/main" val="1930211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E9EBFE-E45B-F54C-B9D0-D1101A45F9DD}"/>
              </a:ext>
            </a:extLst>
          </p:cNvPr>
          <p:cNvSpPr>
            <a:spLocks noGrp="1"/>
          </p:cNvSpPr>
          <p:nvPr>
            <p:ph type="title"/>
          </p:nvPr>
        </p:nvSpPr>
        <p:spPr/>
        <p:txBody>
          <a:bodyPr/>
          <a:lstStyle/>
          <a:p>
            <a:r>
              <a:rPr lang="pt-BR" dirty="0"/>
              <a:t>Decisão do Tribunal de Justiça de São Paulo</a:t>
            </a:r>
          </a:p>
        </p:txBody>
      </p:sp>
      <p:sp>
        <p:nvSpPr>
          <p:cNvPr id="3" name="Espaço Reservado para Conteúdo 2">
            <a:extLst>
              <a:ext uri="{FF2B5EF4-FFF2-40B4-BE49-F238E27FC236}">
                <a16:creationId xmlns:a16="http://schemas.microsoft.com/office/drawing/2014/main" id="{ED5BD27A-1B22-3F4E-8F73-9E2F94313FEC}"/>
              </a:ext>
            </a:extLst>
          </p:cNvPr>
          <p:cNvSpPr>
            <a:spLocks noGrp="1"/>
          </p:cNvSpPr>
          <p:nvPr>
            <p:ph idx="1"/>
          </p:nvPr>
        </p:nvSpPr>
        <p:spPr/>
        <p:txBody>
          <a:bodyPr>
            <a:normAutofit/>
          </a:bodyPr>
          <a:lstStyle/>
          <a:p>
            <a:r>
              <a:rPr lang="pt-BR" dirty="0"/>
              <a:t>SEGURO DE VIDA EM GRUPOINDENIZAÇÃO DANOS MATERIAISSENTENÇA DE PROCEDÊNCIA, para condenar a Requerida ao pagamento do valor de </a:t>
            </a:r>
            <a:r>
              <a:rPr lang="pt-BR" dirty="0" err="1"/>
              <a:t>R</a:t>
            </a:r>
            <a:r>
              <a:rPr lang="pt-BR" dirty="0"/>
              <a:t>$ 90.420,00(com correção monetária e juros moratórios de 1% </a:t>
            </a:r>
            <a:r>
              <a:rPr lang="pt-BR" dirty="0" err="1"/>
              <a:t>aomês</a:t>
            </a:r>
            <a:r>
              <a:rPr lang="pt-BR" dirty="0"/>
              <a:t>, ambos desde a recusa administrativa - 25 de </a:t>
            </a:r>
            <a:r>
              <a:rPr lang="pt-BR" dirty="0" err="1"/>
              <a:t>maiode</a:t>
            </a:r>
            <a:r>
              <a:rPr lang="pt-BR" dirty="0"/>
              <a:t> 2021) Pandemia do </a:t>
            </a:r>
            <a:r>
              <a:rPr lang="pt-BR" dirty="0" err="1"/>
              <a:t>coronavírus</a:t>
            </a:r>
            <a:r>
              <a:rPr lang="pt-BR" dirty="0"/>
              <a:t> (Covid-19)Segurado de idade avançada e com histórico de doenças respiratórias Óbito decorrente das </a:t>
            </a:r>
            <a:r>
              <a:rPr lang="pt-BR" dirty="0" err="1"/>
              <a:t>condiçõesde</a:t>
            </a:r>
            <a:r>
              <a:rPr lang="pt-BR" dirty="0"/>
              <a:t> saúde prévias do segurado, agravadas pela infecção do </a:t>
            </a:r>
            <a:r>
              <a:rPr lang="pt-BR" dirty="0" err="1"/>
              <a:t>coronavírus</a:t>
            </a:r>
            <a:r>
              <a:rPr lang="pt-BR" dirty="0"/>
              <a:t> (Covid-19) – Recusa injustificada ao pagamento da indenização. Devido o pagamento </a:t>
            </a:r>
            <a:r>
              <a:rPr lang="pt-BR" dirty="0" err="1"/>
              <a:t>daintegralidade</a:t>
            </a:r>
            <a:r>
              <a:rPr lang="pt-BR" dirty="0"/>
              <a:t> do capital segurado à beneficiária </a:t>
            </a:r>
            <a:r>
              <a:rPr lang="pt-BR" dirty="0" err="1"/>
              <a:t>doseguro</a:t>
            </a:r>
            <a:r>
              <a:rPr lang="pt-BR" dirty="0"/>
              <a:t> (Autora) (35a Câmara de Direito Privado, apelação 1016257-17.2021.8.26.0562, j. 25.07.22, relator FLAVIO ABRAMOVICI)</a:t>
            </a:r>
          </a:p>
        </p:txBody>
      </p:sp>
    </p:spTree>
    <p:extLst>
      <p:ext uri="{BB962C8B-B14F-4D97-AF65-F5344CB8AC3E}">
        <p14:creationId xmlns:p14="http://schemas.microsoft.com/office/powerpoint/2010/main" val="2331052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F0564A-EC39-7C41-B841-776B11CB327A}"/>
              </a:ext>
            </a:extLst>
          </p:cNvPr>
          <p:cNvSpPr>
            <a:spLocks noGrp="1"/>
          </p:cNvSpPr>
          <p:nvPr>
            <p:ph type="title"/>
          </p:nvPr>
        </p:nvSpPr>
        <p:spPr/>
        <p:txBody>
          <a:bodyPr/>
          <a:lstStyle/>
          <a:p>
            <a:r>
              <a:rPr lang="pt-BR" dirty="0"/>
              <a:t>As circunstâncias do caso.</a:t>
            </a:r>
          </a:p>
        </p:txBody>
      </p:sp>
      <p:pic>
        <p:nvPicPr>
          <p:cNvPr id="4" name="Espaço Reservado para Conteúdo 3">
            <a:extLst>
              <a:ext uri="{FF2B5EF4-FFF2-40B4-BE49-F238E27FC236}">
                <a16:creationId xmlns:a16="http://schemas.microsoft.com/office/drawing/2014/main" id="{48595558-2BA0-B045-B102-BC77522E5784}"/>
              </a:ext>
            </a:extLst>
          </p:cNvPr>
          <p:cNvPicPr>
            <a:picLocks noGrp="1" noChangeAspect="1"/>
          </p:cNvPicPr>
          <p:nvPr>
            <p:ph idx="1"/>
          </p:nvPr>
        </p:nvPicPr>
        <p:blipFill>
          <a:blip r:embed="rId2"/>
          <a:stretch>
            <a:fillRect/>
          </a:stretch>
        </p:blipFill>
        <p:spPr>
          <a:xfrm>
            <a:off x="898278" y="2097088"/>
            <a:ext cx="6802932" cy="4079875"/>
          </a:xfrm>
          <a:prstGeom prst="rect">
            <a:avLst/>
          </a:prstGeom>
        </p:spPr>
      </p:pic>
    </p:spTree>
    <p:extLst>
      <p:ext uri="{BB962C8B-B14F-4D97-AF65-F5344CB8AC3E}">
        <p14:creationId xmlns:p14="http://schemas.microsoft.com/office/powerpoint/2010/main" val="736878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0F1613-E7E2-2649-9FE1-E35FAF68675D}"/>
              </a:ext>
            </a:extLst>
          </p:cNvPr>
          <p:cNvSpPr>
            <a:spLocks noGrp="1"/>
          </p:cNvSpPr>
          <p:nvPr>
            <p:ph type="title"/>
          </p:nvPr>
        </p:nvSpPr>
        <p:spPr/>
        <p:txBody>
          <a:bodyPr>
            <a:normAutofit/>
          </a:bodyPr>
          <a:lstStyle/>
          <a:p>
            <a:pPr algn="just"/>
            <a:r>
              <a:rPr lang="pt-BR" sz="2800" dirty="0"/>
              <a:t>A empresa também alcança a mais ampla distribuição geográfica e demográfica do seguros </a:t>
            </a:r>
          </a:p>
        </p:txBody>
      </p:sp>
      <p:sp>
        <p:nvSpPr>
          <p:cNvPr id="3" name="Espaço Reservado para Conteúdo 2">
            <a:extLst>
              <a:ext uri="{FF2B5EF4-FFF2-40B4-BE49-F238E27FC236}">
                <a16:creationId xmlns:a16="http://schemas.microsoft.com/office/drawing/2014/main" id="{50D6FA22-6B2D-9D4E-96F4-E2D94AD3357E}"/>
              </a:ext>
            </a:extLst>
          </p:cNvPr>
          <p:cNvSpPr>
            <a:spLocks noGrp="1"/>
          </p:cNvSpPr>
          <p:nvPr>
            <p:ph idx="1"/>
          </p:nvPr>
        </p:nvSpPr>
        <p:spPr/>
        <p:txBody>
          <a:bodyPr>
            <a:normAutofit fontScale="92500" lnSpcReduction="20000"/>
          </a:bodyPr>
          <a:lstStyle/>
          <a:p>
            <a:pPr marL="0" indent="0">
              <a:buNone/>
            </a:pPr>
            <a:endParaRPr lang="pt-BR" dirty="0"/>
          </a:p>
          <a:p>
            <a:pPr marL="0" indent="0">
              <a:buNone/>
            </a:pPr>
            <a:endParaRPr lang="pt-BR" dirty="0"/>
          </a:p>
          <a:p>
            <a:pPr marL="0" indent="0">
              <a:buNone/>
            </a:pPr>
            <a:r>
              <a:rPr lang="pt-BR" dirty="0"/>
              <a:t>A atividade securitária pressupõe distribuição normal de riscos, o que pressupõe independência  e dispersão do risco entre os segurados. Por isso alguns riscos são excluídos, e outros são onerados. </a:t>
            </a:r>
          </a:p>
          <a:p>
            <a:pPr marL="0" indent="0">
              <a:buNone/>
            </a:pPr>
            <a:r>
              <a:rPr lang="pt-BR" dirty="0"/>
              <a:t> </a:t>
            </a:r>
          </a:p>
          <a:p>
            <a:pPr marL="0" indent="0">
              <a:buNone/>
            </a:pPr>
            <a:endParaRPr lang="pt-BR" dirty="0"/>
          </a:p>
          <a:p>
            <a:pPr marL="0" indent="0">
              <a:buNone/>
            </a:pPr>
            <a:r>
              <a:rPr lang="pt-BR" dirty="0"/>
              <a:t>Riscos generalizados não são seguráveis, como crise econômica, guerra. Tendência a não se segurar inundação </a:t>
            </a:r>
            <a:r>
              <a:rPr lang="pt-BR"/>
              <a:t>e terremoto.</a:t>
            </a:r>
            <a:endParaRPr lang="pt-BR" dirty="0"/>
          </a:p>
          <a:p>
            <a:pPr marL="0" indent="0">
              <a:buNone/>
            </a:pPr>
            <a:endParaRPr lang="pt-BR" dirty="0"/>
          </a:p>
          <a:p>
            <a:pPr marL="0" indent="0">
              <a:buNone/>
            </a:pPr>
            <a:endParaRPr lang="pt-BR" dirty="0"/>
          </a:p>
          <a:p>
            <a:pPr marL="0" indent="0">
              <a:buNone/>
            </a:pPr>
            <a:r>
              <a:rPr lang="pt-BR" dirty="0"/>
              <a:t>Exemplo: distribuir apólices de seguros de incêndio entre várias cidades e estados, em lugar de as concentrar em um mesmo bairro.</a:t>
            </a:r>
          </a:p>
        </p:txBody>
      </p:sp>
    </p:spTree>
    <p:extLst>
      <p:ext uri="{BB962C8B-B14F-4D97-AF65-F5344CB8AC3E}">
        <p14:creationId xmlns:p14="http://schemas.microsoft.com/office/powerpoint/2010/main" val="3377536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15A82B-0F0E-4B4C-B2FA-971A2F315709}"/>
              </a:ext>
            </a:extLst>
          </p:cNvPr>
          <p:cNvSpPr>
            <a:spLocks noGrp="1"/>
          </p:cNvSpPr>
          <p:nvPr>
            <p:ph type="title"/>
          </p:nvPr>
        </p:nvSpPr>
        <p:spPr/>
        <p:txBody>
          <a:bodyPr>
            <a:normAutofit fontScale="90000"/>
          </a:bodyPr>
          <a:lstStyle/>
          <a:p>
            <a:r>
              <a:rPr lang="pt-BR" dirty="0" err="1"/>
              <a:t>Resoluçao</a:t>
            </a:r>
            <a:r>
              <a:rPr lang="pt-BR" dirty="0"/>
              <a:t> 682, de dezembro de 2022 (vigorará em 2024). Substitui a 535.</a:t>
            </a:r>
          </a:p>
        </p:txBody>
      </p:sp>
      <p:sp>
        <p:nvSpPr>
          <p:cNvPr id="3" name="Espaço Reservado para Conteúdo 2">
            <a:extLst>
              <a:ext uri="{FF2B5EF4-FFF2-40B4-BE49-F238E27FC236}">
                <a16:creationId xmlns:a16="http://schemas.microsoft.com/office/drawing/2014/main" id="{279A992F-B246-6A42-9CF8-7F639B503D26}"/>
              </a:ext>
            </a:extLst>
          </p:cNvPr>
          <p:cNvSpPr>
            <a:spLocks noGrp="1"/>
          </p:cNvSpPr>
          <p:nvPr>
            <p:ph idx="1"/>
          </p:nvPr>
        </p:nvSpPr>
        <p:spPr/>
        <p:txBody>
          <a:bodyPr/>
          <a:lstStyle/>
          <a:p>
            <a:pPr marL="0" indent="0" algn="l">
              <a:buNone/>
            </a:pPr>
            <a:r>
              <a:rPr lang="pt-BR" b="0" i="0" dirty="0">
                <a:effectLst/>
                <a:latin typeface="Helvetica Neue" panose="02000503000000020004" pitchFamily="2" charset="0"/>
              </a:rPr>
              <a:t>Art. 3º Para efeitos desta Circular, consideram-se as seguintes definições:</a:t>
            </a:r>
          </a:p>
          <a:p>
            <a:pPr marL="0" indent="0" algn="l">
              <a:buNone/>
            </a:pPr>
            <a:r>
              <a:rPr lang="pt-BR" b="0" i="0" dirty="0" err="1">
                <a:effectLst/>
                <a:latin typeface="Helvetica Neue" panose="02000503000000020004" pitchFamily="2" charset="0"/>
              </a:rPr>
              <a:t>I</a:t>
            </a:r>
            <a:r>
              <a:rPr lang="pt-BR" b="0" i="0" dirty="0">
                <a:effectLst/>
                <a:latin typeface="Helvetica Neue" panose="02000503000000020004" pitchFamily="2" charset="0"/>
              </a:rPr>
              <a:t> - Grupo: conjunto de ramos de seguro que possuem alguma característica comum; e</a:t>
            </a:r>
          </a:p>
          <a:p>
            <a:pPr marL="0" indent="0" algn="l">
              <a:buNone/>
            </a:pPr>
            <a:r>
              <a:rPr lang="pt-BR" b="0" i="0" dirty="0">
                <a:effectLst/>
                <a:latin typeface="Helvetica Neue" panose="02000503000000020004" pitchFamily="2" charset="0"/>
              </a:rPr>
              <a:t>II - Ramo: classificação do seguro de acordo com as características dos riscos garantidos em cada cobertura.</a:t>
            </a:r>
          </a:p>
          <a:p>
            <a:pPr marL="0" indent="0">
              <a:buNone/>
            </a:pPr>
            <a:endParaRPr lang="pt-BR" dirty="0"/>
          </a:p>
        </p:txBody>
      </p:sp>
      <p:sp>
        <p:nvSpPr>
          <p:cNvPr id="4" name="CaixaDeTexto 3">
            <a:extLst>
              <a:ext uri="{FF2B5EF4-FFF2-40B4-BE49-F238E27FC236}">
                <a16:creationId xmlns:a16="http://schemas.microsoft.com/office/drawing/2014/main" id="{427B40B1-A15C-FB46-A6D1-D4D86812CE22}"/>
              </a:ext>
            </a:extLst>
          </p:cNvPr>
          <p:cNvSpPr txBox="1"/>
          <p:nvPr/>
        </p:nvSpPr>
        <p:spPr>
          <a:xfrm>
            <a:off x="2624447" y="4702629"/>
            <a:ext cx="3068469" cy="461665"/>
          </a:xfrm>
          <a:prstGeom prst="rect">
            <a:avLst/>
          </a:prstGeom>
          <a:noFill/>
        </p:spPr>
        <p:txBody>
          <a:bodyPr wrap="none" rtlCol="0">
            <a:spAutoFit/>
          </a:bodyPr>
          <a:lstStyle/>
          <a:p>
            <a:r>
              <a:rPr lang="pt-BR" sz="2400" dirty="0"/>
              <a:t>São mais de 100 ramos</a:t>
            </a:r>
          </a:p>
        </p:txBody>
      </p:sp>
    </p:spTree>
    <p:extLst>
      <p:ext uri="{BB962C8B-B14F-4D97-AF65-F5344CB8AC3E}">
        <p14:creationId xmlns:p14="http://schemas.microsoft.com/office/powerpoint/2010/main" val="1772841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A50B1B-98BD-B94A-A20E-64DD84CC7FD0}"/>
              </a:ext>
            </a:extLst>
          </p:cNvPr>
          <p:cNvSpPr>
            <a:spLocks noGrp="1"/>
          </p:cNvSpPr>
          <p:nvPr>
            <p:ph type="title"/>
          </p:nvPr>
        </p:nvSpPr>
        <p:spPr/>
        <p:txBody>
          <a:bodyPr/>
          <a:lstStyle/>
          <a:p>
            <a:r>
              <a:rPr lang="pt-BR" dirty="0"/>
              <a:t>Quais são os grandes grupos de seguro que existem?</a:t>
            </a:r>
          </a:p>
        </p:txBody>
      </p:sp>
      <p:sp>
        <p:nvSpPr>
          <p:cNvPr id="3" name="Espaço Reservado para Conteúdo 2">
            <a:extLst>
              <a:ext uri="{FF2B5EF4-FFF2-40B4-BE49-F238E27FC236}">
                <a16:creationId xmlns:a16="http://schemas.microsoft.com/office/drawing/2014/main" id="{1A66167E-125F-1B41-9212-4B3E648EB169}"/>
              </a:ext>
            </a:extLst>
          </p:cNvPr>
          <p:cNvSpPr>
            <a:spLocks noGrp="1"/>
          </p:cNvSpPr>
          <p:nvPr>
            <p:ph idx="1"/>
          </p:nvPr>
        </p:nvSpPr>
        <p:spPr/>
        <p:txBody>
          <a:bodyPr/>
          <a:lstStyle/>
          <a:p>
            <a:pPr marL="0" indent="0">
              <a:buNone/>
            </a:pPr>
            <a:endParaRPr lang="pt-BR" dirty="0"/>
          </a:p>
        </p:txBody>
      </p:sp>
    </p:spTree>
    <p:extLst>
      <p:ext uri="{BB962C8B-B14F-4D97-AF65-F5344CB8AC3E}">
        <p14:creationId xmlns:p14="http://schemas.microsoft.com/office/powerpoint/2010/main" val="3067901837"/>
      </p:ext>
    </p:extLst>
  </p:cSld>
  <p:clrMapOvr>
    <a:masterClrMapping/>
  </p:clrMapOvr>
</p:sld>
</file>

<file path=ppt/theme/theme1.xml><?xml version="1.0" encoding="utf-8"?>
<a:theme xmlns:a="http://schemas.openxmlformats.org/drawingml/2006/main" name="TropicVTI">
  <a:themeElements>
    <a:clrScheme name="AnalogousFromRegularSeedLeftStep">
      <a:dk1>
        <a:srgbClr val="000000"/>
      </a:dk1>
      <a:lt1>
        <a:srgbClr val="FFFFFF"/>
      </a:lt1>
      <a:dk2>
        <a:srgbClr val="1D2E34"/>
      </a:dk2>
      <a:lt2>
        <a:srgbClr val="E8E2E8"/>
      </a:lt2>
      <a:accent1>
        <a:srgbClr val="32BA31"/>
      </a:accent1>
      <a:accent2>
        <a:srgbClr val="62B523"/>
      </a:accent2>
      <a:accent3>
        <a:srgbClr val="97AB2D"/>
      </a:accent3>
      <a:accent4>
        <a:srgbClr val="C59C27"/>
      </a:accent4>
      <a:accent5>
        <a:srgbClr val="D76C39"/>
      </a:accent5>
      <a:accent6>
        <a:srgbClr val="C52736"/>
      </a:accent6>
      <a:hlink>
        <a:srgbClr val="BD3FBF"/>
      </a:hlink>
      <a:folHlink>
        <a:srgbClr val="7F7F7F"/>
      </a:folHlink>
    </a:clrScheme>
    <a:fontScheme name="Tropic">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opicVTI" id="{DE8751F2-0439-4D1D-A674-AFC241C9701D}" vid="{C41D9140-98E0-4A26-97C4-97FDCB8D6E0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9E5DFEBCE2E50B4B8EF365B1600A6302" ma:contentTypeVersion="16" ma:contentTypeDescription="Crie um novo documento." ma:contentTypeScope="" ma:versionID="66f9a464c5f8b2bbfe198461755c292d">
  <xsd:schema xmlns:xsd="http://www.w3.org/2001/XMLSchema" xmlns:xs="http://www.w3.org/2001/XMLSchema" xmlns:p="http://schemas.microsoft.com/office/2006/metadata/properties" xmlns:ns2="4c414ac8-549e-4ca5-81e3-16b3f3eb5c24" xmlns:ns3="ebba5f7d-3b76-4a58-9735-74f0064eafba" targetNamespace="http://schemas.microsoft.com/office/2006/metadata/properties" ma:root="true" ma:fieldsID="039b16e6fac43b79a128687017738e6c" ns2:_="" ns3:_="">
    <xsd:import namespace="4c414ac8-549e-4ca5-81e3-16b3f3eb5c24"/>
    <xsd:import namespace="ebba5f7d-3b76-4a58-9735-74f0064eaf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414ac8-549e-4ca5-81e3-16b3f3eb5c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eb74ff96-4672-4cf9-94f6-964b0040e37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ba5f7d-3b76-4a58-9735-74f0064eafba" elementFormDefault="qualified">
    <xsd:import namespace="http://schemas.microsoft.com/office/2006/documentManagement/types"/>
    <xsd:import namespace="http://schemas.microsoft.com/office/infopath/2007/PartnerControls"/>
    <xsd:element name="SharedWithUsers" ma:index="15"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6f9f65b9-77c0-44a2-867b-74e860691405}" ma:internalName="TaxCatchAll" ma:showField="CatchAllData" ma:web="ebba5f7d-3b76-4a58-9735-74f0064eaf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c414ac8-549e-4ca5-81e3-16b3f3eb5c24">
      <Terms xmlns="http://schemas.microsoft.com/office/infopath/2007/PartnerControls"/>
    </lcf76f155ced4ddcb4097134ff3c332f>
    <TaxCatchAll xmlns="ebba5f7d-3b76-4a58-9735-74f0064eafb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80D6C3-ADBF-4415-99E6-8B1ED5E9FB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414ac8-549e-4ca5-81e3-16b3f3eb5c24"/>
    <ds:schemaRef ds:uri="ebba5f7d-3b76-4a58-9735-74f0064eaf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36892AC-3142-4358-A344-3E7D40DAF8B8}">
  <ds:schemaRefs>
    <ds:schemaRef ds:uri="http://purl.org/dc/dcmitype/"/>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ebba5f7d-3b76-4a58-9735-74f0064eafba"/>
    <ds:schemaRef ds:uri="4c414ac8-549e-4ca5-81e3-16b3f3eb5c24"/>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F2C895B0-138A-4316-9BB9-0E0032ECC64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TotalTime>
  <Words>2539</Words>
  <Application>Microsoft Macintosh PowerPoint</Application>
  <PresentationFormat>Widescreen</PresentationFormat>
  <Paragraphs>158</Paragraphs>
  <Slides>46</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46</vt:i4>
      </vt:variant>
    </vt:vector>
  </HeadingPairs>
  <TitlesOfParts>
    <vt:vector size="52" baseType="lpstr">
      <vt:lpstr>Arial</vt:lpstr>
      <vt:lpstr>Carlito</vt:lpstr>
      <vt:lpstr>Gill Sans Nova</vt:lpstr>
      <vt:lpstr>Helvetica Neue</vt:lpstr>
      <vt:lpstr>Times New Roman</vt:lpstr>
      <vt:lpstr>TropicVTI</vt:lpstr>
      <vt:lpstr>  A operação de seguro, os seus fundamentos, a estrutura econômica e a técnica utilizada.  Mutualização dos riscos.  Cálculo, seleção e provisionamento dos riscos. Seguro como atividade empresarial.    </vt:lpstr>
      <vt:lpstr>Empresarialidade da atividade securitária</vt:lpstr>
      <vt:lpstr>O contrato não é aleatório</vt:lpstr>
      <vt:lpstr>E a pandemia? </vt:lpstr>
      <vt:lpstr>Decisão do Tribunal de Justiça de São Paulo</vt:lpstr>
      <vt:lpstr>As circunstâncias do caso.</vt:lpstr>
      <vt:lpstr>A empresa também alcança a mais ampla distribuição geográfica e demográfica do seguros </vt:lpstr>
      <vt:lpstr>Resoluçao 682, de dezembro de 2022 (vigorará em 2024). Substitui a 535.</vt:lpstr>
      <vt:lpstr>Quais são os grandes grupos de seguro que existem?</vt:lpstr>
      <vt:lpstr>GRANDES GRUPOS</vt:lpstr>
      <vt:lpstr>RESOLUÇÃO SUSEP 682</vt:lpstr>
      <vt:lpstr>Grupo Patrimonial</vt:lpstr>
      <vt:lpstr>Grupo Responsabilidades</vt:lpstr>
      <vt:lpstr>Grupo Automóvel</vt:lpstr>
      <vt:lpstr>Grupo Transportes</vt:lpstr>
      <vt:lpstr>Grupo Transportes</vt:lpstr>
      <vt:lpstr>Riscos Financeiros</vt:lpstr>
      <vt:lpstr>Pessoal Coletivo</vt:lpstr>
      <vt:lpstr>Habitacional</vt:lpstr>
      <vt:lpstr>Grupo Rural</vt:lpstr>
      <vt:lpstr>Rural</vt:lpstr>
      <vt:lpstr>Pessoal Individual</vt:lpstr>
      <vt:lpstr>Petroleo</vt:lpstr>
      <vt:lpstr>Marítimos</vt:lpstr>
      <vt:lpstr>Aeronáuticos</vt:lpstr>
      <vt:lpstr>Outros Grupos</vt:lpstr>
      <vt:lpstr>Microsseguros</vt:lpstr>
      <vt:lpstr>Qual o critério para distinguir grupos e ramos?</vt:lpstr>
      <vt:lpstr>É necessário assegurar a homogeneidade dos riscos</vt:lpstr>
      <vt:lpstr>Mutualização dos riscos</vt:lpstr>
      <vt:lpstr>Mutualismo e tempo</vt:lpstr>
      <vt:lpstr>O que você acha?</vt:lpstr>
      <vt:lpstr>Ligação entre mutualismo e Temporalidade</vt:lpstr>
      <vt:lpstr>Ligação entre mutualismo e temporalidade</vt:lpstr>
      <vt:lpstr>Posiçao Pacificada</vt:lpstr>
      <vt:lpstr>Atenção ao parágrafo único do artigo 421 do Código Civil, incluído pelo Estatuto da Liberdade Econômica</vt:lpstr>
      <vt:lpstr>Apresentação do PowerPoint</vt:lpstr>
      <vt:lpstr>Provisões segundo a Resolução SUSEP  321,  de 2015</vt:lpstr>
      <vt:lpstr>PPGN – segundo a Resolução </vt:lpstr>
      <vt:lpstr>Provisão de Sinistros a Liquidar</vt:lpstr>
      <vt:lpstr>Provisão de Sinistros Ocorridos e Não Avisados (IBNR) – Incurred but not reported</vt:lpstr>
      <vt:lpstr>Provisão Complementar de Cobertura (PCC)</vt:lpstr>
      <vt:lpstr>PROVISÕES MATEMÁTICAS DE BENEFÍCIOS A CONCEDER E JÁ CONCEDIDOS - PMBAC e PMBC</vt:lpstr>
      <vt:lpstr>Concluindo provisão</vt:lpstr>
      <vt:lpstr>Apuração do resultado de uma corretora</vt:lpstr>
      <vt:lpstr>O que ocorre se não forem constituídas as provisões?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 operação de seguro, os seus fundamentos, a estrutura econômica e a técnica utilizada.  Mutualização dos riscos.  Cálculo, seleção e provisionamento dos riscos. Seguro como atividade empresarial. Quem deve contratar o seguro? A resposta da Análise Econômica do Direito. A coligação do contrato de seguro com outros contratos empresariais   </dc:title>
  <dc:creator>Ruy Pereira Camilo Junior</dc:creator>
  <cp:lastModifiedBy>Ruy Camilo</cp:lastModifiedBy>
  <cp:revision>2</cp:revision>
  <dcterms:created xsi:type="dcterms:W3CDTF">2023-08-30T13:54:08Z</dcterms:created>
  <dcterms:modified xsi:type="dcterms:W3CDTF">2023-08-30T15:53:01Z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0x0101009E5DFEBCE2E50B4B8EF365B1600A6302</vt:lpwstr>
  </property>
</Properties>
</file>