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86" r:id="rId3"/>
  </p:sldMasterIdLst>
  <p:sldIdLst>
    <p:sldId id="256" r:id="rId4"/>
    <p:sldId id="769" r:id="rId5"/>
    <p:sldId id="779" r:id="rId6"/>
    <p:sldId id="275" r:id="rId7"/>
    <p:sldId id="277" r:id="rId8"/>
    <p:sldId id="276" r:id="rId9"/>
    <p:sldId id="278" r:id="rId10"/>
    <p:sldId id="783" r:id="rId11"/>
    <p:sldId id="784" r:id="rId12"/>
    <p:sldId id="788" r:id="rId13"/>
    <p:sldId id="785" r:id="rId14"/>
    <p:sldId id="786" r:id="rId15"/>
    <p:sldId id="787" r:id="rId16"/>
    <p:sldId id="791" r:id="rId17"/>
    <p:sldId id="789" r:id="rId18"/>
    <p:sldId id="790" r:id="rId19"/>
    <p:sldId id="792" r:id="rId20"/>
    <p:sldId id="79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8F544-B2D5-4931-A74C-E4C67A6E9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D742B8-17A3-495D-B8BE-5C601D05A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B8BEB-8F90-48E3-BD95-40F1A2F1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A04599-95EF-4916-ABA6-28215B65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2784F-8570-42AD-89EA-8A7E63AF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54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F8D42-6BFB-4022-B5CB-A745A547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B3463F-C4BC-418A-8D6A-3F8FB70FB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DBB19A-E328-4534-8B63-A45E24D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1B3DF-9553-4B26-B5D3-23A1AD3F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D48892-EC1C-4895-A8AC-C105B46E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00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732DEF-E5D8-4B9F-832C-438A4B6C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292270-C8C5-4DE7-99DC-2CA8A78E4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CAB3D9-1B81-4B3E-BB60-CB348A6B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EC92E6-C310-48E8-A9A9-D8D15D5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DE860C-402C-4865-80C1-BF9821122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7749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DB66D-00F7-4CA5-98B0-54473152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9CA79B-11DD-432B-A33C-1B797FDEA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46BA23-A27B-48D7-950B-BADFB3460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4BA1D5A-473D-4DC4-8FC6-E151C7C4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CA7EC-CE2D-46BE-B561-057E1C30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9A6212-1065-4344-8771-8AC3B83B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4082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B3BEC1-E9BE-4FBC-AFBE-54E70A47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EC8555-5BE3-45AB-B0D1-51D7494DA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42BC0C-6C3B-46C4-B634-8E1DF0557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77C1F2-A4F2-4DBF-882C-2A4B9B7A86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2E171E-C7AD-464D-BD80-BEF5BF6E7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EE09DB3-0F8B-4415-B529-3BFA93F8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0765D2-613C-44BE-9869-35FD8694C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E5E07F-E7FF-4007-A261-1EDDE92E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747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63E11-3EAE-4E5E-8CA1-622AE669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1ECEBE-98D6-4475-A886-DEE1E771F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B7C741E-616E-4DCD-80CE-4427AA2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935FC1C-C114-4560-8E22-8040264D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4713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D86A169-6062-4043-A46A-3D20D561F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2A53770-35A3-4349-8A24-CFB9037B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2E35B0-E88D-43F4-8CA2-E6C01E9B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3984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943AE0-7055-42C7-B5E2-E35A27C97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3F2E1E-3915-4B78-9B09-D725ED1B3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0DF026D-30DA-43D6-844C-45C10818E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4AE575-BF7B-4BE9-9051-EF437DA8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A2FE51-A9FD-42BC-A683-3C8B19828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797744-D7DC-4BA1-9593-EF82EC96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9108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E26F2-A772-40A8-835D-4A487895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6E81457-BBCB-4A4F-91F4-3E1E3F1A4B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FAD001-2431-4BB6-8A97-BECEC56FC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52FEE4-755A-4E34-A2C1-1AEBF6D5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7B2E2B-DC90-4626-8CE6-AE4757D3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3F9500-4771-4CD9-B922-31B751AA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17487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AF612A-8640-44EB-AAA0-ADBB98CE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7BB132E-02DC-4BD6-AC9B-255DCC240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D880E1-52C3-4755-94B2-446A497BA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627D0-3CA6-47B8-9550-4660FE59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B57F1D-991A-465B-9EE9-E7C1CD5B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2446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F3323E6-0F29-40F1-827F-39082B8B0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5490683-B7DC-4062-AC30-4C521D223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17F6F6-3BB3-40BA-A01A-43986D05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EABF021-FF96-4BB7-8ACF-F381B799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67D1C2-044B-4FE4-B638-7170B54D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7398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8E0FE-7F82-4111-865D-51E5E0888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2C5E81-0076-49B2-8F77-A3240F90A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672FCF-4676-45A6-9771-160114CF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E29272-A17D-42AB-82AF-905083CF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545C70-5B11-41D6-9687-74CF5FCE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580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5ADFA2-65CA-4744-8A87-3628FC048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514DFD-A18F-4DB6-AEDF-4BCD0099F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20BDC3-DF6A-4149-BA14-7B4AF6FC0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8ADBB7-D901-4EFD-A52B-5B113ADB7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249FBB-57B7-4C1B-B4D9-95E7EBC3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4381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435C7-F9EA-445D-AE16-FCDD686A3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A24C7D-E0D8-4049-88DF-F4C4BC8BD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E526F-2088-4000-88BE-D9B3321F4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014744-38BC-4C9A-A11E-8DF52C8F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E7AAC-04F6-4616-A5EC-72A1B213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8457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3208E1-958D-4994-958C-6418BC83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65455A-F321-41F8-8378-07FEA6466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C3227B2-C09C-46A7-B08B-23A4AF67D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1DC93A-D6A6-4E06-8613-E7F6C168C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0B431E-9244-471D-8CEE-C7CB86C6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B289C6-7C88-44A3-9347-27F2AF69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19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E6F90-194A-45F5-B40D-CF712B71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7072A9-7893-4388-8E1A-0B6FA87D6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2F6CA7-2AB4-446E-9817-C2E9A4A43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FCF35B-7D4F-41BB-ADD1-FE5EA607E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53DC3-94FB-470B-8F87-62AF5ECA1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B73A67-58C1-4C59-BD30-EFA870A0E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36F3E2-569D-4038-A777-4B7BFAF7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3FC3078-02E9-48CD-BED9-CA07B380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896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977D4B-2C51-4A84-BE1F-973053E6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A56BA23-3AE9-48FD-88BB-8753C06F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DFB0C97-3AD8-4CB5-8031-9CE864698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4D33A3-8AE0-4349-8248-EB70A650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240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DC0C29-0298-4C86-A4EB-93F627F2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41BD60A-AD0F-4326-8AAD-EDEC3C36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3AA2C0-68A2-45A1-A603-CCF74331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85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6FB05-45ED-4128-BFD9-1E2927D5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BAC80-FE51-4210-A4EA-2960D866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07458A1-19B9-46F4-9A13-2F7B3CD15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3C1CEA-156F-4AED-A6EB-3B2F2ECB3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B77CA7-3BAE-4B98-85C8-5655E91D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91B158-A1F4-4B7B-8907-8DDF6B40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149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04F6A-AF8B-43B4-A4AD-D8A5709F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C686F14-D89D-4B87-B2CB-5AF6E6400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79077D-B453-4FF9-8081-E67498383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7EF868-41C7-4372-A5C7-9D416F92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0F156B-5BA3-4994-BF50-A1779881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5B2F7C-A5E2-432C-AD72-B6B2AE28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763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86F747-BAE9-4C97-B4CA-A8028501D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282FD18-42A0-440F-A479-3E842D7EB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6FF289-D136-4197-8265-604498D55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C26CF1-55DA-467E-A063-1600B8C7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330345-5FDF-40CD-9E71-7A697D8A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71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8AB452-F668-44A9-A2BE-EA017D1BF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6C32D6C-6031-430C-B467-16062C40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987AD6-1840-459A-8A66-47AC254F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BFFF60-106D-4B9D-B6AF-C165DDEB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24E1D9-D8AA-4D03-9916-8ACA27DE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57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5A83A1B-F710-4127-9B10-9992CB513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9B19B1-3A92-46CE-8142-D6F9281B5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4FCF83-C840-41E0-9859-75E0D7C5E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647F88-6D2E-42EB-A588-433E28B6B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AC6ED-7F4E-4539-9C23-B469950B9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FDF6A6-35E3-4628-B27B-B2692EF60E2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070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DD36410-C98B-4939-957A-8C0C9C99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82AD85-4658-4173-A2FC-A31D6675F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EBD957-D24F-4767-B861-9068480B3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A4EAB-9CC9-4A95-9151-D559560CCFEC}" type="datetimeFigureOut">
              <a:rPr lang="pt-BR" smtClean="0"/>
              <a:t>31/03/2021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39B8A4-EED0-44CB-B6A2-9A27CBBA7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FD413D-4888-4A68-B50A-A8624CDE3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F05EC-BD8F-4B7C-8D32-3DE9BE7DB4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491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loTIzXAS7v4" TargetMode="Externa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TqWOsAjPeI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36FF6E-01B2-47BF-8EFC-D258A2CCFC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 que é </a:t>
            </a:r>
            <a:r>
              <a:rPr lang="pt-B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dessimbolização</a:t>
            </a:r>
            <a:r>
              <a:rPr lang="pt-B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pt-BR" sz="4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B43AF4-0193-4283-A5BB-AFF61A2480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Claudia Riolfi – riolfi@usp.br</a:t>
            </a:r>
          </a:p>
        </p:txBody>
      </p:sp>
    </p:spTree>
    <p:extLst>
      <p:ext uri="{BB962C8B-B14F-4D97-AF65-F5344CB8AC3E}">
        <p14:creationId xmlns:p14="http://schemas.microsoft.com/office/powerpoint/2010/main" val="369160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AC5E93-E5DF-42F5-B15A-5A7CB2F07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Dois tipos de memória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5243288-6A78-4F44-ADD5-2F3E62BD5A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5181600" cy="3454400"/>
          </a:xfrm>
          <a:prstGeom prst="rect">
            <a:avLst/>
          </a:prstGeom>
        </p:spPr>
      </p:pic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EFF186C-1E58-4DDE-9759-31D2DAC24C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898288"/>
            <a:ext cx="5925196" cy="309858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3E353D5-154B-4F77-A031-DAC05994DFCC}"/>
              </a:ext>
            </a:extLst>
          </p:cNvPr>
          <p:cNvSpPr txBox="1"/>
          <p:nvPr/>
        </p:nvSpPr>
        <p:spPr>
          <a:xfrm>
            <a:off x="838200" y="5403273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Natural</a:t>
            </a:r>
          </a:p>
          <a:p>
            <a:r>
              <a:rPr lang="pt-BR" dirty="0"/>
              <a:t>Impressão não mediada</a:t>
            </a:r>
          </a:p>
          <a:p>
            <a:r>
              <a:rPr lang="pt-BR" dirty="0"/>
              <a:t>Retenção das experiências reais com base nos traços mnêmicos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CFE9C-B5CB-47C8-B3E5-D706DB900807}"/>
              </a:ext>
            </a:extLst>
          </p:cNvPr>
          <p:cNvSpPr txBox="1"/>
          <p:nvPr/>
        </p:nvSpPr>
        <p:spPr>
          <a:xfrm>
            <a:off x="6271491" y="5403273"/>
            <a:ext cx="5597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Estendida</a:t>
            </a:r>
          </a:p>
          <a:p>
            <a:endParaRPr lang="pt-BR" dirty="0"/>
          </a:p>
          <a:p>
            <a:r>
              <a:rPr lang="pt-BR" dirty="0"/>
              <a:t>Vai além das dimensões biológicas do sistema nervoso humano incorporando signos</a:t>
            </a:r>
          </a:p>
        </p:txBody>
      </p:sp>
    </p:spTree>
    <p:extLst>
      <p:ext uri="{BB962C8B-B14F-4D97-AF65-F5344CB8AC3E}">
        <p14:creationId xmlns:p14="http://schemas.microsoft.com/office/powerpoint/2010/main" val="61039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AC43F8CA-3321-42F6-9EF6-EF3FE8F9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fala cria um campo de tempo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B83E9036-2F4A-4BCA-826A-79A8B5DD9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137" y="1825625"/>
            <a:ext cx="7774171" cy="487829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4714192-DC80-471A-88BE-A7FE83463273}"/>
              </a:ext>
            </a:extLst>
          </p:cNvPr>
          <p:cNvSpPr txBox="1"/>
          <p:nvPr/>
        </p:nvSpPr>
        <p:spPr>
          <a:xfrm>
            <a:off x="10030691" y="2244436"/>
            <a:ext cx="142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</a:t>
            </a:r>
          </a:p>
          <a:p>
            <a:endParaRPr lang="pt-BR" dirty="0"/>
          </a:p>
          <a:p>
            <a:r>
              <a:rPr lang="pt-BR" dirty="0"/>
              <a:t>Museu da Pessoa</a:t>
            </a:r>
          </a:p>
        </p:txBody>
      </p:sp>
    </p:spTree>
    <p:extLst>
      <p:ext uri="{BB962C8B-B14F-4D97-AF65-F5344CB8AC3E}">
        <p14:creationId xmlns:p14="http://schemas.microsoft.com/office/powerpoint/2010/main" val="265105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DB966-F5D6-48DF-9452-303EDB1E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 psicológico com intenções e representações simbólicas</a:t>
            </a: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70099F23-C3A6-4E7A-8F55-616DEB029A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17179" y="2505075"/>
            <a:ext cx="5683011" cy="2974109"/>
          </a:xfrm>
          <a:prstGeom prst="rect">
            <a:avLst/>
          </a:prstGeom>
        </p:spPr>
      </p:pic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B5E6DEF5-99F0-475B-839E-61644564C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961" y="2505075"/>
            <a:ext cx="5948219" cy="29741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425286-8524-4406-BAC7-1527C75F0381}"/>
              </a:ext>
            </a:extLst>
          </p:cNvPr>
          <p:cNvSpPr txBox="1"/>
          <p:nvPr/>
        </p:nvSpPr>
        <p:spPr>
          <a:xfrm>
            <a:off x="498764" y="5615709"/>
            <a:ext cx="5597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Preocupação com o resultado</a:t>
            </a:r>
          </a:p>
          <a:p>
            <a:r>
              <a:rPr lang="pt-BR" dirty="0"/>
              <a:t>Se esforça para receber o alimento</a:t>
            </a:r>
          </a:p>
          <a:p>
            <a:r>
              <a:rPr lang="pt-BR" dirty="0"/>
              <a:t>Condicionamento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BD15F6-7489-47BA-B1B7-28FF01BBFC31}"/>
              </a:ext>
            </a:extLst>
          </p:cNvPr>
          <p:cNvSpPr txBox="1"/>
          <p:nvPr/>
        </p:nvSpPr>
        <p:spPr>
          <a:xfrm>
            <a:off x="6493164" y="5615709"/>
            <a:ext cx="5523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Preocupação com a natureza da solução</a:t>
            </a:r>
          </a:p>
          <a:p>
            <a:r>
              <a:rPr lang="pt-BR" dirty="0"/>
              <a:t>Se esforça para resolver o problema dado</a:t>
            </a:r>
          </a:p>
          <a:p>
            <a:r>
              <a:rPr lang="pt-BR" dirty="0"/>
              <a:t>Atividade voluntária</a:t>
            </a:r>
          </a:p>
        </p:txBody>
      </p:sp>
    </p:spTree>
    <p:extLst>
      <p:ext uri="{BB962C8B-B14F-4D97-AF65-F5344CB8AC3E}">
        <p14:creationId xmlns:p14="http://schemas.microsoft.com/office/powerpoint/2010/main" val="3783586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9133616E-05B7-44DB-A420-756D3CD1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Uma metáfora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E0E6F35F-482E-4184-A978-69015E09DA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O “verdadeiro homem” tem liberdade extraordinária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Ele tem domínio sobre a memória e o pensamento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800" dirty="0"/>
              <a:t>Para assistir o trailer: </a:t>
            </a:r>
            <a:r>
              <a:rPr lang="pt-BR" sz="1800" dirty="0">
                <a:hlinkClick r:id="rId2"/>
              </a:rPr>
              <a:t>https://youtu.be/loTIzXAS7v4</a:t>
            </a:r>
            <a:r>
              <a:rPr lang="pt-BR" sz="1800" dirty="0"/>
              <a:t> </a:t>
            </a:r>
          </a:p>
        </p:txBody>
      </p:sp>
      <p:pic>
        <p:nvPicPr>
          <p:cNvPr id="12" name="Espaço Reservado para Conteúdo 11">
            <a:extLst>
              <a:ext uri="{FF2B5EF4-FFF2-40B4-BE49-F238E27FC236}">
                <a16:creationId xmlns:a16="http://schemas.microsoft.com/office/drawing/2014/main" id="{FBABC996-D5C6-4E32-91A6-45BA9D3639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38887" y="365124"/>
            <a:ext cx="4236749" cy="635512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87D582-3529-41D6-9FB5-6A95DF9A2636}"/>
              </a:ext>
            </a:extLst>
          </p:cNvPr>
          <p:cNvSpPr txBox="1"/>
          <p:nvPr/>
        </p:nvSpPr>
        <p:spPr>
          <a:xfrm>
            <a:off x="10723418" y="1773381"/>
            <a:ext cx="1089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Indicação do</a:t>
            </a:r>
          </a:p>
          <a:p>
            <a:endParaRPr lang="pt-BR" dirty="0"/>
          </a:p>
          <a:p>
            <a:r>
              <a:rPr lang="pt-BR" dirty="0"/>
              <a:t>Vanderlei Alves dos Santos</a:t>
            </a:r>
          </a:p>
        </p:txBody>
      </p:sp>
    </p:spTree>
    <p:extLst>
      <p:ext uri="{BB962C8B-B14F-4D97-AF65-F5344CB8AC3E}">
        <p14:creationId xmlns:p14="http://schemas.microsoft.com/office/powerpoint/2010/main" val="360230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22FAA11-A489-4C26-B24A-B167EB93D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Hipótese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9C88312-5256-4976-8CDE-DBE460579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Funções psicológicas superiores</a:t>
            </a:r>
            <a:r>
              <a:rPr lang="pt-BR" dirty="0"/>
              <a:t>: tem origem sociocultural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Quais</a:t>
            </a:r>
            <a:r>
              <a:rPr lang="pt-BR" dirty="0"/>
              <a:t> </a:t>
            </a:r>
            <a:r>
              <a:rPr lang="pt-BR" b="1" dirty="0"/>
              <a:t>são suas formas fundamentais? </a:t>
            </a:r>
            <a:r>
              <a:rPr lang="pt-BR" dirty="0"/>
              <a:t>O uso de instrumentos e a fala. O signo age de maneira análoga ao instrumento de trabalho</a:t>
            </a:r>
          </a:p>
        </p:txBody>
      </p:sp>
    </p:spTree>
    <p:extLst>
      <p:ext uri="{BB962C8B-B14F-4D97-AF65-F5344CB8AC3E}">
        <p14:creationId xmlns:p14="http://schemas.microsoft.com/office/powerpoint/2010/main" val="1573613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FDB6D75-B36B-4EF9-A244-4F55DB2D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Função da palavra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FF77C13-078F-4473-8385-5DB5C464E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1044"/>
            <a:ext cx="2837434" cy="43513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D19B59B-EA68-479B-97BD-3970606A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83" y="2205630"/>
            <a:ext cx="5422939" cy="30498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C3FFE0E-C802-4611-9F6D-1083A72D4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634" y="2104029"/>
            <a:ext cx="3253061" cy="325306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BA8F8C0-15AB-4618-BCE9-4BE3CD85A593}"/>
              </a:ext>
            </a:extLst>
          </p:cNvPr>
          <p:cNvSpPr txBox="1"/>
          <p:nvPr/>
        </p:nvSpPr>
        <p:spPr>
          <a:xfrm>
            <a:off x="3749964" y="2205630"/>
            <a:ext cx="307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Dá nome aos bois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059A38-2870-4E3E-BB9A-B9D13F9754E7}"/>
              </a:ext>
            </a:extLst>
          </p:cNvPr>
          <p:cNvSpPr txBox="1"/>
          <p:nvPr/>
        </p:nvSpPr>
        <p:spPr>
          <a:xfrm>
            <a:off x="3749964" y="5478476"/>
            <a:ext cx="3178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Evita o estouro da boiada, ao criar processos psicológicos enraizados </a:t>
            </a:r>
            <a:r>
              <a:rPr lang="pt-BR"/>
              <a:t>na cultura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955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3CA1F-1435-4AEF-ABDA-5A87E5C7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Processo da lembrança mediada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745F6148-00F2-4133-8B26-55B7B3DD4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520157"/>
              </p:ext>
            </p:extLst>
          </p:nvPr>
        </p:nvGraphicFramePr>
        <p:xfrm>
          <a:off x="838200" y="1825625"/>
          <a:ext cx="10515597" cy="3479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17223617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84771121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11563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Estágio pré-escolar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Escolares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Adultos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05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Criança não é capaz de controlar seu comportamento pela organização de estímulos</a:t>
                      </a:r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Predominância dos signos externos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O comportamento permanece mediado</a:t>
                      </a:r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Os signos externos são internalizados, prestando-se como apoio para a organização e para a memória</a:t>
                      </a:r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94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884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B79AB-4CD3-4CBD-BCE7-1F24C7F3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a internalização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603A373-A5D0-4F0A-A6BA-068A105AE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481454" cy="498365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39A908-2CA7-401E-BB15-6E41AA78A352}"/>
              </a:ext>
            </a:extLst>
          </p:cNvPr>
          <p:cNvSpPr txBox="1"/>
          <p:nvPr/>
        </p:nvSpPr>
        <p:spPr>
          <a:xfrm>
            <a:off x="8488218" y="1690688"/>
            <a:ext cx="3214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É a reconstrução interna de uma operação externa.</a:t>
            </a:r>
          </a:p>
          <a:p>
            <a:endParaRPr lang="pt-BR" dirty="0"/>
          </a:p>
          <a:p>
            <a:r>
              <a:rPr lang="pt-BR" b="1" dirty="0"/>
              <a:t>Exemplo</a:t>
            </a:r>
            <a:r>
              <a:rPr lang="pt-BR" dirty="0"/>
              <a:t>: A criança estava mesmo pedindo algo a primeira vez que fez este gesto?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85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085BA-754E-45F9-9196-1AE87C719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caracteriza a psicologia humana?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003BAD1-E2CB-4623-A2A2-5DAADF06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08" y="1690688"/>
            <a:ext cx="7735712" cy="43513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C3B466A-52C6-4AAC-BE1B-C93B3515F035}"/>
              </a:ext>
            </a:extLst>
          </p:cNvPr>
          <p:cNvSpPr txBox="1"/>
          <p:nvPr/>
        </p:nvSpPr>
        <p:spPr>
          <a:xfrm>
            <a:off x="8682182" y="1690688"/>
            <a:ext cx="28078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O aspecto mais característico é a  internalização das atividades socialmente enraizadas e historicamente desenvolvidas</a:t>
            </a:r>
          </a:p>
        </p:txBody>
      </p:sp>
    </p:spTree>
    <p:extLst>
      <p:ext uri="{BB962C8B-B14F-4D97-AF65-F5344CB8AC3E}">
        <p14:creationId xmlns:p14="http://schemas.microsoft.com/office/powerpoint/2010/main" val="409326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34A4616-A8F3-4AB1-ABA7-ACD3E612F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22442"/>
              </p:ext>
            </p:extLst>
          </p:nvPr>
        </p:nvGraphicFramePr>
        <p:xfrm>
          <a:off x="73891" y="73890"/>
          <a:ext cx="12053455" cy="6644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0127">
                  <a:extLst>
                    <a:ext uri="{9D8B030D-6E8A-4147-A177-3AD203B41FA5}">
                      <a16:colId xmlns:a16="http://schemas.microsoft.com/office/drawing/2014/main" val="1391508993"/>
                    </a:ext>
                  </a:extLst>
                </a:gridCol>
                <a:gridCol w="3709517">
                  <a:extLst>
                    <a:ext uri="{9D8B030D-6E8A-4147-A177-3AD203B41FA5}">
                      <a16:colId xmlns:a16="http://schemas.microsoft.com/office/drawing/2014/main" val="4223647592"/>
                    </a:ext>
                  </a:extLst>
                </a:gridCol>
                <a:gridCol w="3539613">
                  <a:extLst>
                    <a:ext uri="{9D8B030D-6E8A-4147-A177-3AD203B41FA5}">
                      <a16:colId xmlns:a16="http://schemas.microsoft.com/office/drawing/2014/main" val="807219781"/>
                    </a:ext>
                  </a:extLst>
                </a:gridCol>
                <a:gridCol w="2054198">
                  <a:extLst>
                    <a:ext uri="{9D8B030D-6E8A-4147-A177-3AD203B41FA5}">
                      <a16:colId xmlns:a16="http://schemas.microsoft.com/office/drawing/2014/main" val="2522734436"/>
                    </a:ext>
                  </a:extLst>
                </a:gridCol>
              </a:tblGrid>
              <a:tr h="746068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Concepção Inatista </a:t>
                      </a:r>
                    </a:p>
                    <a:p>
                      <a:pPr algn="ctr"/>
                      <a:r>
                        <a:rPr lang="pt-BR" sz="1800" dirty="0"/>
                        <a:t>“Pau que nasce torto, morre torto”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Concepção Ambientalista</a:t>
                      </a:r>
                    </a:p>
                    <a:p>
                      <a:pPr algn="ctr"/>
                      <a:r>
                        <a:rPr lang="pt-BR" sz="1800" dirty="0"/>
                        <a:t>“A criança é uma folha em branco”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Concepção Interacionista</a:t>
                      </a:r>
                    </a:p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“É conversando que a gente se entende”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err="1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Concpeção</a:t>
                      </a:r>
                      <a:r>
                        <a:rPr lang="pt-BR" sz="18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 psicanalítica</a:t>
                      </a:r>
                    </a:p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“Quanto mais fala, mais equivoca”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570636"/>
                  </a:ext>
                </a:extLst>
              </a:tr>
              <a:tr h="1627677">
                <a:tc>
                  <a:txBody>
                    <a:bodyPr/>
                    <a:lstStyle/>
                    <a:p>
                      <a:endParaRPr lang="pt-BR" sz="1600" dirty="0"/>
                    </a:p>
                    <a:p>
                      <a:r>
                        <a:rPr lang="pt-BR" sz="1600" dirty="0"/>
                        <a:t>O homem não tem possibilidade de mudança, não recebe interferências significativas do social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Capacidades, valores, hábitos e crenças encontram-se</a:t>
                      </a:r>
                    </a:p>
                    <a:p>
                      <a:r>
                        <a:rPr lang="pt-BR" sz="1600" dirty="0"/>
                        <a:t>prontos no nascimento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O papel da educação é tentar interferir o mínimo possível no processo de desenvolvimento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Não há base teórica que sirva de apoio para a concepção inatista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Concepção derivada do empirismo, tem </a:t>
                      </a:r>
                      <a:r>
                        <a:rPr lang="pt-BR" sz="1600" dirty="0" err="1"/>
                        <a:t>Burrhus</a:t>
                      </a:r>
                      <a:r>
                        <a:rPr lang="pt-BR" sz="1600" dirty="0"/>
                        <a:t> Frederic Skinner (1904-1990) como principal expoente 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Por meio da manipulação do ambiente, o homem busca maximizar o prazer e</a:t>
                      </a:r>
                    </a:p>
                    <a:p>
                      <a:r>
                        <a:rPr lang="pt-BR" sz="1600" dirty="0"/>
                        <a:t>minimizar a dor 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O homem é concebido como um ser plástico. Suas características são desenvolvidas em função das condições presentes no meio 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A aprendizagem e o desenvolvimento</a:t>
                      </a:r>
                    </a:p>
                    <a:p>
                      <a:r>
                        <a:rPr lang="pt-BR" sz="1600" dirty="0"/>
                        <a:t>ocorrem ao mesmo tempo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Podem ser tratados como sinônimos, pois o  desenvolvimento é resultante do acúmulo de respostas aprendidas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Perspectiva, difundida após o final do</a:t>
                      </a:r>
                    </a:p>
                    <a:p>
                      <a:r>
                        <a:rPr lang="pt-BR" sz="1600" dirty="0"/>
                        <a:t>século XX, que leva em consideração a </a:t>
                      </a:r>
                      <a:r>
                        <a:rPr lang="pt-BR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interação entre o organismo e o meio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Fatores internos e externos se inter-relacionam continuamente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Organismo e meio exercem ação recíproca. As novas construções</a:t>
                      </a:r>
                    </a:p>
                    <a:p>
                      <a:r>
                        <a:rPr lang="pt-BR" sz="1600" dirty="0"/>
                        <a:t>dependem das relações que estabelecem com o ambiente em uma</a:t>
                      </a:r>
                    </a:p>
                    <a:p>
                      <a:r>
                        <a:rPr lang="pt-BR" sz="1600" dirty="0"/>
                        <a:t>dada situação 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O sujeito é responsável pela construção e reconstrução de suas estruturas cognitivas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Dois representantes desta concepção, com diferentes abordagens são: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600" dirty="0"/>
                        <a:t>Jean Piaget (1896-1980)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pt-BR" sz="1600" dirty="0">
                          <a:highlight>
                            <a:srgbClr val="FFFF00"/>
                          </a:highlight>
                        </a:rPr>
                        <a:t>Lev Vygotsky (1896- 1934)</a:t>
                      </a:r>
                    </a:p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Praticamente posso repetir a coluna anterior, com a ressalva de que, aqui, inclui-se o inconsciente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Sigmund </a:t>
                      </a:r>
                      <a:r>
                        <a:rPr lang="pt-BR" sz="1600" dirty="0" err="1"/>
                        <a:t>Schlomo</a:t>
                      </a:r>
                      <a:r>
                        <a:rPr lang="pt-BR" sz="1600" dirty="0"/>
                        <a:t> Freud </a:t>
                      </a:r>
                      <a:r>
                        <a:rPr lang="pt-BR" sz="1600" dirty="0" err="1"/>
                        <a:t>Freiberg</a:t>
                      </a:r>
                      <a:r>
                        <a:rPr lang="pt-BR" sz="1600" dirty="0"/>
                        <a:t> in </a:t>
                      </a:r>
                      <a:r>
                        <a:rPr lang="pt-BR" sz="1600" dirty="0" err="1"/>
                        <a:t>Mähren</a:t>
                      </a:r>
                      <a:r>
                        <a:rPr lang="pt-BR" sz="1600" dirty="0"/>
                        <a:t> (1856 – 1939)</a:t>
                      </a:r>
                    </a:p>
                    <a:p>
                      <a:endParaRPr lang="pt-BR" sz="1600" dirty="0"/>
                    </a:p>
                    <a:p>
                      <a:r>
                        <a:rPr lang="pt-BR" sz="1600" dirty="0"/>
                        <a:t>Jacques-Marie Émile Lacan (1901-1981)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49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65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4E8BA37-5886-4682-BF40-5EF2CEBD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845" y="120072"/>
            <a:ext cx="9315810" cy="66178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6F4616D-580F-47E5-ABFC-178599941596}"/>
              </a:ext>
            </a:extLst>
          </p:cNvPr>
          <p:cNvSpPr txBox="1"/>
          <p:nvPr/>
        </p:nvSpPr>
        <p:spPr>
          <a:xfrm>
            <a:off x="489527" y="729673"/>
            <a:ext cx="1865746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DRAW MY CLASS</a:t>
            </a:r>
          </a:p>
          <a:p>
            <a:endParaRPr lang="pt-BR" dirty="0"/>
          </a:p>
          <a:p>
            <a:r>
              <a:rPr lang="pt-BR" dirty="0"/>
              <a:t>Um vídeo de </a:t>
            </a:r>
            <a:r>
              <a:rPr lang="pt-BR" dirty="0">
                <a:highlight>
                  <a:srgbClr val="FFFF00"/>
                </a:highlight>
              </a:rPr>
              <a:t>7 minutos </a:t>
            </a:r>
            <a:r>
              <a:rPr lang="pt-BR" dirty="0"/>
              <a:t>com uma boa introdução, por alunos da UFRGS</a:t>
            </a:r>
          </a:p>
          <a:p>
            <a:endParaRPr lang="pt-BR" dirty="0"/>
          </a:p>
          <a:p>
            <a:r>
              <a:rPr lang="pt-BR" dirty="0"/>
              <a:t>Aqui: </a:t>
            </a:r>
            <a:r>
              <a:rPr lang="pt-BR" sz="105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https://youtu.be/rTqWOsAjPeI</a:t>
            </a:r>
            <a:endParaRPr lang="pt-BR" sz="105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329E4B-AE82-4CD4-86D4-58F39D76DAB9}"/>
              </a:ext>
            </a:extLst>
          </p:cNvPr>
          <p:cNvSpPr txBox="1"/>
          <p:nvPr/>
        </p:nvSpPr>
        <p:spPr>
          <a:xfrm>
            <a:off x="489527" y="4030577"/>
            <a:ext cx="2050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Falei mais de Piaget aqui: Aula 5: O ensino da escrita e suas especificidades</a:t>
            </a:r>
          </a:p>
        </p:txBody>
      </p:sp>
    </p:spTree>
    <p:extLst>
      <p:ext uri="{BB962C8B-B14F-4D97-AF65-F5344CB8AC3E}">
        <p14:creationId xmlns:p14="http://schemas.microsoft.com/office/powerpoint/2010/main" val="202404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36C7D1B-4671-4C06-987D-2651FEEC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>
                <a:solidFill>
                  <a:schemeClr val="bg1"/>
                </a:solidFill>
              </a:rPr>
              <a:t>Lev Semyonovich Vygotsky (1896 – 1934)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F16C011-D148-48E9-99D5-4BFAC856A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Advogado pela Universidade de Moscou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Propôs que o desenvolvimento intelectual das crianças decorre de suas interações sociais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Leu e </a:t>
            </a:r>
            <a:r>
              <a:rPr lang="en-US" sz="2000" dirty="0" err="1">
                <a:solidFill>
                  <a:schemeClr val="bg1"/>
                </a:solidFill>
              </a:rPr>
              <a:t>criticou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toda</a:t>
            </a:r>
            <a:r>
              <a:rPr lang="en-US" sz="2000" dirty="0">
                <a:solidFill>
                  <a:schemeClr val="bg1"/>
                </a:solidFill>
              </a:rPr>
              <a:t> a “</a:t>
            </a:r>
            <a:r>
              <a:rPr lang="en-US" sz="2000" dirty="0" err="1">
                <a:solidFill>
                  <a:schemeClr val="bg1"/>
                </a:solidFill>
              </a:rPr>
              <a:t>psicologia</a:t>
            </a:r>
            <a:r>
              <a:rPr lang="en-US" sz="2000" dirty="0">
                <a:solidFill>
                  <a:schemeClr val="bg1"/>
                </a:solidFill>
              </a:rPr>
              <a:t>” da </a:t>
            </a:r>
            <a:r>
              <a:rPr lang="en-US" sz="2000" dirty="0" err="1">
                <a:solidFill>
                  <a:schemeClr val="bg1"/>
                </a:solidFill>
              </a:rPr>
              <a:t>sua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época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pt-BR" sz="2000" dirty="0">
                <a:solidFill>
                  <a:schemeClr val="bg1"/>
                </a:solidFill>
              </a:rPr>
              <a:t>a "Gestalt", a Psicanálise, o "Behaviorismo", e as ideias iniciais de  Piaget </a:t>
            </a:r>
          </a:p>
          <a:p>
            <a:pPr marL="0" indent="0">
              <a:buNone/>
            </a:pPr>
            <a:r>
              <a:rPr lang="pt-BR" sz="2000" dirty="0">
                <a:solidFill>
                  <a:schemeClr val="bg1"/>
                </a:solidFill>
              </a:rPr>
              <a:t>Hipótese de trabalho: o sujeito modifica a sociedade e ela o modifica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5C5CEDA0-0DA3-4A8E-8B46-15A3C32FE5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12257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2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EE0EC6-86D7-4B63-9195-52C1C867A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46C2DE4-3EED-42AB-AB2A-58E5B9CDC6D7}"/>
              </a:ext>
            </a:extLst>
          </p:cNvPr>
          <p:cNvSpPr txBox="1"/>
          <p:nvPr/>
        </p:nvSpPr>
        <p:spPr>
          <a:xfrm>
            <a:off x="4064000" y="443345"/>
            <a:ext cx="7981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"Na ausência do outro, o homem não se constrói homem“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chemeClr val="bg1"/>
                </a:solidFill>
              </a:rPr>
              <a:t>Lev Vygotsky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28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A031CC3-6C96-4C02-80DD-A3463F23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formação social da mente</a:t>
            </a:r>
          </a:p>
        </p:txBody>
      </p:sp>
      <p:sp>
        <p:nvSpPr>
          <p:cNvPr id="15" name="Espaço Reservado para Conteúdo 14">
            <a:extLst>
              <a:ext uri="{FF2B5EF4-FFF2-40B4-BE49-F238E27FC236}">
                <a16:creationId xmlns:a16="http://schemas.microsoft.com/office/drawing/2014/main" id="{9918BCFD-2254-4175-92BD-C42ACF8EE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Hipótese</a:t>
            </a:r>
            <a:r>
              <a:rPr lang="pt-BR" dirty="0"/>
              <a:t>: A fala tem um papel essencial na organização das funções psicológicas superiores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Motivo</a:t>
            </a:r>
            <a:r>
              <a:rPr lang="pt-BR" dirty="0"/>
              <a:t>: A atividade simbólica tem uma função organizadora específica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Como? </a:t>
            </a:r>
            <a:r>
              <a:rPr lang="pt-BR" dirty="0"/>
              <a:t>Primeiro a criança controla o ambiente com ajuda da fala e, depois, ela passa a tentar controlar o próprio comportamento</a:t>
            </a:r>
          </a:p>
        </p:txBody>
      </p:sp>
    </p:spTree>
    <p:extLst>
      <p:ext uri="{BB962C8B-B14F-4D97-AF65-F5344CB8AC3E}">
        <p14:creationId xmlns:p14="http://schemas.microsoft.com/office/powerpoint/2010/main" val="1126062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1DB966-F5D6-48DF-9452-303EDB1E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Pequenos desafios, com idade de 4 anos</a:t>
            </a: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70099F23-C3A6-4E7A-8F55-616DEB029A9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17179" y="2505075"/>
            <a:ext cx="5683011" cy="2974109"/>
          </a:xfrm>
          <a:prstGeom prst="rect">
            <a:avLst/>
          </a:prstGeom>
        </p:spPr>
      </p:pic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B5E6DEF5-99F0-475B-839E-61644564C0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961" y="2505075"/>
            <a:ext cx="5948219" cy="297410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425286-8524-4406-BAC7-1527C75F0381}"/>
              </a:ext>
            </a:extLst>
          </p:cNvPr>
          <p:cNvSpPr txBox="1"/>
          <p:nvPr/>
        </p:nvSpPr>
        <p:spPr>
          <a:xfrm>
            <a:off x="498764" y="5615709"/>
            <a:ext cx="559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Reações impulsivas, descontroladas e espontâneas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8BD15F6-7489-47BA-B1B7-28FF01BBFC31}"/>
              </a:ext>
            </a:extLst>
          </p:cNvPr>
          <p:cNvSpPr txBox="1"/>
          <p:nvPr/>
        </p:nvSpPr>
        <p:spPr>
          <a:xfrm>
            <a:off x="6493164" y="5615709"/>
            <a:ext cx="552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Fala usada para planejar a ação</a:t>
            </a:r>
          </a:p>
          <a:p>
            <a:r>
              <a:rPr lang="pt-BR" dirty="0"/>
              <a:t>Fala controla o comportamento</a:t>
            </a:r>
          </a:p>
        </p:txBody>
      </p:sp>
    </p:spTree>
    <p:extLst>
      <p:ext uri="{BB962C8B-B14F-4D97-AF65-F5344CB8AC3E}">
        <p14:creationId xmlns:p14="http://schemas.microsoft.com/office/powerpoint/2010/main" val="187587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1384-B2C4-4BF5-94BA-E04AE753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Funções da fala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55508E-061E-43F8-840C-F2FED1063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dirty="0"/>
              <a:t>FUNÇÃO INTRAPESSOAL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27C7E84-D6E1-4EDA-9A68-3F8026B33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t-BR" dirty="0"/>
              <a:t>FUNÇÃO INTERPESSOAL</a:t>
            </a:r>
          </a:p>
        </p:txBody>
      </p:sp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id="{FC047C3C-938B-413F-8765-DF211E16D2D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82543" y="2561431"/>
            <a:ext cx="5183187" cy="3887390"/>
          </a:xfrm>
          <a:prstGeom prst="rect">
            <a:avLst/>
          </a:prstGeom>
        </p:spPr>
      </p:pic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B79D1DC9-6CC8-47F3-8CB5-ACBCA3F6B2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2605665"/>
            <a:ext cx="6336402" cy="356422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416277F-48F0-46FE-95D1-C5BEE1700F4E}"/>
              </a:ext>
            </a:extLst>
          </p:cNvPr>
          <p:cNvSpPr txBox="1"/>
          <p:nvPr/>
        </p:nvSpPr>
        <p:spPr>
          <a:xfrm>
            <a:off x="6908800" y="5477164"/>
            <a:ext cx="4703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Fala precede a ação.</a:t>
            </a:r>
          </a:p>
          <a:p>
            <a:r>
              <a:rPr lang="pt-BR" dirty="0">
                <a:highlight>
                  <a:srgbClr val="FFFF00"/>
                </a:highlight>
              </a:rPr>
              <a:t>Aparece a função planejadora da fala.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6E04391-FA9B-4BF4-A5C1-822DA005D68C}"/>
              </a:ext>
            </a:extLst>
          </p:cNvPr>
          <p:cNvSpPr txBox="1"/>
          <p:nvPr/>
        </p:nvSpPr>
        <p:spPr>
          <a:xfrm>
            <a:off x="738909" y="5477164"/>
            <a:ext cx="505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ighlight>
                  <a:srgbClr val="FFFF00"/>
                </a:highlight>
              </a:rPr>
              <a:t>A fala reflete o mundo exterior.</a:t>
            </a:r>
          </a:p>
          <a:p>
            <a:r>
              <a:rPr lang="pt-BR" dirty="0">
                <a:highlight>
                  <a:srgbClr val="FFFF00"/>
                </a:highlight>
              </a:rPr>
              <a:t>A função primária da fala é a rotulação.</a:t>
            </a:r>
          </a:p>
        </p:txBody>
      </p:sp>
    </p:spTree>
    <p:extLst>
      <p:ext uri="{BB962C8B-B14F-4D97-AF65-F5344CB8AC3E}">
        <p14:creationId xmlns:p14="http://schemas.microsoft.com/office/powerpoint/2010/main" val="410164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7FA00-F8DB-461F-8981-55AA8AAC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Nomear e predicar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629FAA-6331-4170-B282-B7562BAC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Algo redondo, </a:t>
            </a:r>
            <a:r>
              <a:rPr lang="pt-BR"/>
              <a:t>com pauzinhos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A83DEC3-9BB8-43D5-8435-87C1C3AA4A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76387" y="2505075"/>
            <a:ext cx="3684588" cy="3684588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A2FCE26-D346-40E2-8445-B520AF87D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/>
              <a:t>Percepção de “objetos reais”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2F0C8E5-A8F9-4CF4-A5F8-563184D1BA1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“ O mundo não é visto simplesmente em cor e forma, mas também como um mundo com sentido e significado”</a:t>
            </a:r>
          </a:p>
        </p:txBody>
      </p:sp>
    </p:spTree>
    <p:extLst>
      <p:ext uri="{BB962C8B-B14F-4D97-AF65-F5344CB8AC3E}">
        <p14:creationId xmlns:p14="http://schemas.microsoft.com/office/powerpoint/2010/main" val="818499448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1941</TotalTime>
  <Words>834</Words>
  <Application>Microsoft Office PowerPoint</Application>
  <PresentationFormat>Widescreen</PresentationFormat>
  <Paragraphs>151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Rockwell</vt:lpstr>
      <vt:lpstr>Times New Roman</vt:lpstr>
      <vt:lpstr>Wingdings</vt:lpstr>
      <vt:lpstr>Atlas</vt:lpstr>
      <vt:lpstr>1_Tema do Office</vt:lpstr>
      <vt:lpstr>2_Tema do Office</vt:lpstr>
      <vt:lpstr>O que é dessimbolização?</vt:lpstr>
      <vt:lpstr>Apresentação do PowerPoint</vt:lpstr>
      <vt:lpstr>Apresentação do PowerPoint</vt:lpstr>
      <vt:lpstr>Lev Semyonovich Vygotsky (1896 – 1934)</vt:lpstr>
      <vt:lpstr>Apresentação do PowerPoint</vt:lpstr>
      <vt:lpstr>A formação social da mente</vt:lpstr>
      <vt:lpstr>Pequenos desafios, com idade de 4 anos</vt:lpstr>
      <vt:lpstr>Funções da fala</vt:lpstr>
      <vt:lpstr>Nomear e predicar</vt:lpstr>
      <vt:lpstr>Dois tipos de memória</vt:lpstr>
      <vt:lpstr>A fala cria um campo de tempo</vt:lpstr>
      <vt:lpstr>Sistema psicológico com intenções e representações simbólicas</vt:lpstr>
      <vt:lpstr>Uma metáfora</vt:lpstr>
      <vt:lpstr>Hipótese</vt:lpstr>
      <vt:lpstr>Função da palavra</vt:lpstr>
      <vt:lpstr>Processo da lembrança mediada</vt:lpstr>
      <vt:lpstr>O que é a internalização</vt:lpstr>
      <vt:lpstr>O que caracteriza a psicologia humana?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EDM0667 Linguagem e Conhecimento</dc:title>
  <dc:creator>Claudia Riolfi</dc:creator>
  <cp:lastModifiedBy>Claudia Riolfi</cp:lastModifiedBy>
  <cp:revision>15</cp:revision>
  <dcterms:created xsi:type="dcterms:W3CDTF">2021-02-21T18:40:25Z</dcterms:created>
  <dcterms:modified xsi:type="dcterms:W3CDTF">2021-03-31T13:47:07Z</dcterms:modified>
</cp:coreProperties>
</file>