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84" r:id="rId4"/>
    <p:sldId id="306" r:id="rId5"/>
    <p:sldId id="319" r:id="rId6"/>
    <p:sldId id="320" r:id="rId7"/>
    <p:sldId id="321" r:id="rId8"/>
    <p:sldId id="322" r:id="rId9"/>
    <p:sldId id="323" r:id="rId10"/>
    <p:sldId id="324" r:id="rId11"/>
    <p:sldId id="326" r:id="rId12"/>
    <p:sldId id="325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18" r:id="rId21"/>
    <p:sldId id="268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A93AB-F04B-45CF-80BF-6813541F5392}" type="datetimeFigureOut">
              <a:rPr lang="pt-BR" smtClean="0"/>
              <a:t>03/08/2016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FB393-2B90-4CA2-9152-7F6D64555E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45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FB393-2B90-4CA2-9152-7F6D64555E5A}" type="slidenum">
              <a:rPr lang="pt-BR" smtClean="0"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FB393-2B90-4CA2-9152-7F6D64555E5A}" type="slidenum">
              <a:rPr lang="pt-BR" smtClean="0"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FB393-2B90-4CA2-9152-7F6D64555E5A}" type="slidenum">
              <a:rPr lang="pt-BR" smtClean="0"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FB393-2B90-4CA2-9152-7F6D64555E5A}" type="slidenum">
              <a:rPr lang="pt-BR" smtClean="0"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FB393-2B90-4CA2-9152-7F6D64555E5A}" type="slidenum">
              <a:rPr lang="pt-BR" smtClean="0"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FB393-2B90-4CA2-9152-7F6D64555E5A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739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FB393-2B90-4CA2-9152-7F6D64555E5A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835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779843-4AFB-40E2-BCA8-F46D672028A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04-2006/2004/Lei/L10.870.htm#art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2003/L10.709.htm#art1art10vii" TargetMode="External"/><Relationship Id="rId2" Type="http://schemas.openxmlformats.org/officeDocument/2006/relationships/hyperlink" Target="http://www.planalto.gov.br/ccivil_03/_Ato2007-2010/2009/Lei/L12061.htm#art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EIS_2001/L10287.htm" TargetMode="External"/><Relationship Id="rId2" Type="http://schemas.openxmlformats.org/officeDocument/2006/relationships/hyperlink" Target="http://www.planalto.gov.br/ccivil_03/_Ato2007-2010/2009/Lei/L12013.htm#art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1-2014/2013/Lei/L12796.htm#art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alto.gov.br/ccivil_03/_Ato2007-2010/2010/Lei/L12287.htm#art1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lanalto.gov.br/ccivil_03/_Ato2015-2018/2016/Lei/L13278.htm" TargetMode="External"/><Relationship Id="rId3" Type="http://schemas.openxmlformats.org/officeDocument/2006/relationships/hyperlink" Target="http://www.planalto.gov.br/ccivil_03/leis/LEIS_2001/L10328.htm" TargetMode="External"/><Relationship Id="rId7" Type="http://schemas.openxmlformats.org/officeDocument/2006/relationships/hyperlink" Target="http://www.planalto.gov.br/ccivil_03/_Ato2007-2010/2008/Lei/L11769.htm#art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lanalto.gov.br/ccivil_03/leis/Mensagem_Veto/2003/Mv07-03.htm" TargetMode="External"/><Relationship Id="rId5" Type="http://schemas.openxmlformats.org/officeDocument/2006/relationships/hyperlink" Target="http://www.planalto.gov.br/ccivil_03/Decreto-Lei/Del1044.htm" TargetMode="External"/><Relationship Id="rId4" Type="http://schemas.openxmlformats.org/officeDocument/2006/relationships/hyperlink" Target="http://www.planalto.gov.br/ccivil_03/leis/2003/L10.793.htm#art26&#167;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1-2014/2012/Lei/L12608.htm#art2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lanalto.gov.br/ccivil_03/_Ato2011-2014/2014/Lei/L13010.htm#art3" TargetMode="External"/><Relationship Id="rId5" Type="http://schemas.openxmlformats.org/officeDocument/2006/relationships/hyperlink" Target="http://www.planalto.gov.br/ccivil_03/leis/L8069.htm" TargetMode="External"/><Relationship Id="rId4" Type="http://schemas.openxmlformats.org/officeDocument/2006/relationships/hyperlink" Target="http://www.planalto.gov.br/ccivil_03/_Ato2011-2014/2014/Lei/L13006.htm#art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5-2018/2015/Lei/L13234.htm#art2" TargetMode="External"/><Relationship Id="rId2" Type="http://schemas.openxmlformats.org/officeDocument/2006/relationships/hyperlink" Target="http://www.planalto.gov.br/ccivil_03/leis/L9394.htm#art9iv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4221089"/>
            <a:ext cx="8371656" cy="1854698"/>
          </a:xfrm>
        </p:spPr>
        <p:txBody>
          <a:bodyPr>
            <a:normAutofit fontScale="90000"/>
          </a:bodyPr>
          <a:lstStyle/>
          <a:p>
            <a:pPr algn="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POEB - licenciaturas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Docente Amélia Artes</a:t>
            </a:r>
            <a:r>
              <a:rPr lang="pt-B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2º 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semestre de 2016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FEUSP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43664" cy="1728192"/>
          </a:xfrm>
        </p:spPr>
        <p:txBody>
          <a:bodyPr>
            <a:normAutofit/>
          </a:bodyPr>
          <a:lstStyle/>
          <a:p>
            <a:pPr algn="ctr"/>
            <a:r>
              <a:rPr lang="pt-BR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Aula 7: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LDB: histórico e princípios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78579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714356"/>
            <a:ext cx="8634442" cy="585791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VII - baixar normas gerais sobre cursos de graduação e pós-graduação;</a:t>
            </a:r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VIII - assegurar processo nacional de avaliação das instituições de educação superior, com a cooperação dos sistemas que tiverem responsabilidade sobre este nível de ensino;</a:t>
            </a:r>
          </a:p>
          <a:p>
            <a:pPr marL="0" indent="0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IX - autorizar, reconhecer, credenciar, supervisionar e avaliar, respectivamente, os cursos das instituições de educação superior e os estabelecimentos do seu sistema de ensino.       </a:t>
            </a:r>
            <a:r>
              <a:rPr lang="pt-BR" sz="2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(Vide Lei nº 10.870, de 2004)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§ 1º Na estrutura educacional, haverá um Conselho Nacional de Educação, com funções normativas e de supervisão e atividade permanente, criado por lei.</a:t>
            </a:r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§ 2° Para o cumprimento do disposto nos incisos V a IX, a União terá acesso a todos os dados e informações necessários de todos os estabelecimentos e órgãos educacionais.</a:t>
            </a:r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§ 3º As atribuições constantes do inciso IX poderão ser delegadas aos Estados e ao Distrito Federal, desde que mantenham instituições de educação superior.</a:t>
            </a:r>
          </a:p>
          <a:p>
            <a:pPr algn="just">
              <a:buNone/>
            </a:pPr>
            <a:endParaRPr lang="pt-BR" sz="2900" dirty="0" smtClean="0"/>
          </a:p>
          <a:p>
            <a:endParaRPr lang="pt-BR" sz="2400" dirty="0" smtClean="0"/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78579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714356"/>
            <a:ext cx="8634442" cy="585791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</a:t>
            </a:r>
            <a:r>
              <a:rPr lang="pt-BR" sz="2400" b="1" u="sng" dirty="0" smtClean="0"/>
              <a:t>Art. 10. Os Estados</a:t>
            </a:r>
            <a:r>
              <a:rPr lang="pt-BR" sz="2400" dirty="0" smtClean="0"/>
              <a:t> incumbir-se-ão de:</a:t>
            </a:r>
          </a:p>
          <a:p>
            <a:pPr marL="0" indent="0" algn="just">
              <a:buNone/>
            </a:pPr>
            <a:r>
              <a:rPr lang="pt-BR" sz="2400" dirty="0" smtClean="0"/>
              <a:t>       </a:t>
            </a:r>
            <a:r>
              <a:rPr lang="pt-B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I - organizar, manter e desenvolver os órgãos e instituições oficiais dos seus sistemas de ensino;</a:t>
            </a:r>
          </a:p>
          <a:p>
            <a:pPr marL="0" indent="0" algn="just">
              <a:buNone/>
            </a:pPr>
            <a:r>
              <a:rPr lang="pt-B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        II - definir, com os Municípios, formas de colaboração na oferta do ensino fundamental, as quais devem assegurar a distribuição proporcional das responsabilidades, de acordo com a população a ser atendida e os recursos financeiros disponíveis em cada uma dessas esferas do Poder Público;</a:t>
            </a:r>
          </a:p>
          <a:p>
            <a:pPr marL="0" indent="0" algn="just">
              <a:buNone/>
            </a:pPr>
            <a:r>
              <a:rPr lang="pt-B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        III - elaborar e executar políticas e planos educacionais, em consonância com as diretrizes e planos nacionais de educação, integrando e coordenando as suas ações e as dos seus Municípios;</a:t>
            </a:r>
          </a:p>
          <a:p>
            <a:pPr marL="0" indent="0" algn="just">
              <a:buNone/>
            </a:pPr>
            <a:r>
              <a:rPr lang="pt-B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        IV - autorizar, reconhecer, credenciar, supervisionar e avaliar, respectivamente, os cursos das instituições de educação superior e os estabelecimentos do seu sistema de ensino;</a:t>
            </a:r>
          </a:p>
          <a:p>
            <a:pPr marL="0" indent="0" algn="just">
              <a:buNone/>
            </a:pPr>
            <a:r>
              <a:rPr lang="pt-B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        V - baixar normas complementares para o seu sistema de ensino;</a:t>
            </a:r>
          </a:p>
          <a:p>
            <a:pPr marL="0" indent="0">
              <a:buNone/>
            </a:pPr>
            <a:r>
              <a:rPr lang="pt-B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        </a:t>
            </a: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VI - assegurar o ensino fundamental e oferecer, com prioridade, o ensino médio a todos que o demandarem, respeitado o disposto no art. 38 desta Lei; </a:t>
            </a:r>
            <a:r>
              <a:rPr lang="pt-BR" sz="2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(Redação dada pela Lei nº 12.061, de 2009)</a:t>
            </a:r>
            <a:endParaRPr lang="pt-BR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VII - assumir o transporte escolar dos alunos da rede estadual. </a:t>
            </a:r>
            <a:r>
              <a:rPr lang="pt-BR" sz="29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(Incluído pela Lei nº 10.709, de 31.7.2003)</a:t>
            </a:r>
            <a:endParaRPr lang="pt-BR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pt-BR" sz="2900" dirty="0" smtClean="0"/>
          </a:p>
          <a:p>
            <a:endParaRPr lang="pt-BR" sz="2400" dirty="0" smtClean="0"/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7504" y="0"/>
            <a:ext cx="8884096" cy="54868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14282" y="548680"/>
            <a:ext cx="8777318" cy="630932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</a:t>
            </a:r>
            <a:r>
              <a:rPr lang="pt-BR" sz="2800" dirty="0" smtClean="0"/>
              <a:t>      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  Art. 11. </a:t>
            </a:r>
            <a:r>
              <a:rPr lang="pt-BR" sz="2900" b="1" u="sng" dirty="0" smtClean="0">
                <a:latin typeface="Arial" pitchFamily="34" charset="0"/>
                <a:cs typeface="Arial" pitchFamily="34" charset="0"/>
              </a:rPr>
              <a:t>Os Municípios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 incumbir-se-ão de:</a:t>
            </a:r>
          </a:p>
          <a:p>
            <a:pPr marL="0" indent="0"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</a:t>
            </a:r>
            <a:r>
              <a:rPr lang="pt-BR" sz="3800" dirty="0" smtClean="0">
                <a:latin typeface="Arial" pitchFamily="34" charset="0"/>
                <a:cs typeface="Arial" pitchFamily="34" charset="0"/>
              </a:rPr>
              <a:t> I - organizar, manter e desenvolver os órgãos e instituições oficiais dos seus sistemas de ensino, integrando-os às políticas e planos educacionais da União e dos Estados;</a:t>
            </a:r>
          </a:p>
          <a:p>
            <a:pPr marL="0" indent="0" algn="just">
              <a:buNone/>
            </a:pPr>
            <a:r>
              <a:rPr lang="pt-BR" sz="3800" dirty="0" smtClean="0">
                <a:latin typeface="Arial" pitchFamily="34" charset="0"/>
                <a:cs typeface="Arial" pitchFamily="34" charset="0"/>
              </a:rPr>
              <a:t>        II - exercer ação </a:t>
            </a:r>
            <a:r>
              <a:rPr lang="pt-BR" sz="3800" dirty="0" err="1" smtClean="0">
                <a:latin typeface="Arial" pitchFamily="34" charset="0"/>
                <a:cs typeface="Arial" pitchFamily="34" charset="0"/>
              </a:rPr>
              <a:t>redistributiva</a:t>
            </a:r>
            <a:r>
              <a:rPr lang="pt-BR" sz="3800" dirty="0" smtClean="0">
                <a:latin typeface="Arial" pitchFamily="34" charset="0"/>
                <a:cs typeface="Arial" pitchFamily="34" charset="0"/>
              </a:rPr>
              <a:t> em relação às suas escolas;</a:t>
            </a:r>
          </a:p>
          <a:p>
            <a:pPr marL="0" indent="0" algn="just">
              <a:buNone/>
            </a:pPr>
            <a:r>
              <a:rPr lang="pt-BR" sz="3800" dirty="0" smtClean="0">
                <a:latin typeface="Arial" pitchFamily="34" charset="0"/>
                <a:cs typeface="Arial" pitchFamily="34" charset="0"/>
              </a:rPr>
              <a:t>        III - baixar normas complementares para o seu sistema de ensino;</a:t>
            </a:r>
          </a:p>
          <a:p>
            <a:pPr marL="0" indent="0" algn="just">
              <a:buNone/>
            </a:pPr>
            <a:r>
              <a:rPr lang="pt-BR" sz="3800" dirty="0" smtClean="0">
                <a:latin typeface="Arial" pitchFamily="34" charset="0"/>
                <a:cs typeface="Arial" pitchFamily="34" charset="0"/>
              </a:rPr>
              <a:t>        IV - autorizar, credenciar e supervisionar os estabelecimentos do seu sistema de ensino;</a:t>
            </a:r>
          </a:p>
          <a:p>
            <a:pPr marL="0" indent="0" algn="just">
              <a:buNone/>
            </a:pPr>
            <a:r>
              <a:rPr lang="pt-BR" sz="3800" dirty="0" smtClean="0">
                <a:latin typeface="Arial" pitchFamily="34" charset="0"/>
                <a:cs typeface="Arial" pitchFamily="34" charset="0"/>
              </a:rPr>
              <a:t>        V - oferecer a educação infantil em creches e pré-escolas, e, com prioridade, o ensino fundamental, permitida a atuação em outros níveis de ensino somente quando estiverem atendidas plenamente as necessidades de sua área de competência e com recursos acima dos percentuais mínimos vinculados pela Constituição Federal à manutenção e desenvolvimento do ensino.</a:t>
            </a:r>
          </a:p>
          <a:p>
            <a:pPr marL="0" indent="0" algn="just">
              <a:buNone/>
            </a:pPr>
            <a:r>
              <a:rPr lang="pt-BR" sz="3800" dirty="0" smtClean="0">
                <a:latin typeface="Arial" pitchFamily="34" charset="0"/>
                <a:cs typeface="Arial" pitchFamily="34" charset="0"/>
              </a:rPr>
              <a:t>        VI - assumir o transporte escolar dos alunos da rede municipal.</a:t>
            </a:r>
          </a:p>
          <a:p>
            <a:pPr marL="0" indent="0" algn="just">
              <a:buNone/>
            </a:pPr>
            <a:r>
              <a:rPr lang="pt-BR" sz="3800" dirty="0" smtClean="0">
                <a:latin typeface="Arial" pitchFamily="34" charset="0"/>
                <a:cs typeface="Arial" pitchFamily="34" charset="0"/>
              </a:rPr>
              <a:t>        Parágrafo único. Os Municípios poderão optar, ainda, por se integrar ao sistema estadual de ensino ou compor com ele um sistema único de educação </a:t>
            </a:r>
            <a:r>
              <a:rPr lang="pt-BR" sz="3800" dirty="0" smtClean="0">
                <a:latin typeface="Arial" pitchFamily="34" charset="0"/>
                <a:cs typeface="Arial" pitchFamily="34" charset="0"/>
              </a:rPr>
              <a:t>básica</a:t>
            </a:r>
          </a:p>
          <a:p>
            <a:pPr marL="0" indent="0">
              <a:buNone/>
            </a:pPr>
            <a:r>
              <a:rPr lang="pt-BR" sz="3800" dirty="0"/>
              <a:t>VII - informar pai e mãe, conviventes ou não com seus filhos, e, se for o caso, os responsáveis legais, sobre a frequência e rendimento dos alunos, bem como sobre a execução da proposta pedagógica da escola;           </a:t>
            </a:r>
            <a:r>
              <a:rPr lang="pt-BR" sz="3800" u="sng" dirty="0">
                <a:hlinkClick r:id="rId2"/>
              </a:rPr>
              <a:t>(Redação dada pela Lei nº 12.013, de 2009)</a:t>
            </a:r>
            <a:endParaRPr lang="pt-BR" sz="3800" dirty="0"/>
          </a:p>
          <a:p>
            <a:pPr marL="0" indent="0">
              <a:buNone/>
            </a:pPr>
            <a:r>
              <a:rPr lang="pt-BR" sz="3800" dirty="0"/>
              <a:t>VIII – notificar ao Conselho Tutelar do Município, ao juiz competente da Comarca e ao respectivo representante do Ministério Público a relação dos alunos que apresentem quantidade de faltas acima de </a:t>
            </a:r>
            <a:r>
              <a:rPr lang="pt-BR" sz="3800" dirty="0" err="1"/>
              <a:t>cinqüenta</a:t>
            </a:r>
            <a:r>
              <a:rPr lang="pt-BR" sz="3800" dirty="0"/>
              <a:t> por cento do percentual permitido em lei.</a:t>
            </a:r>
            <a:r>
              <a:rPr lang="pt-BR" sz="3800" u="sng" dirty="0">
                <a:hlinkClick r:id="rId3"/>
              </a:rPr>
              <a:t>(Incluído pela Lei nº 10.287, de 2001)</a:t>
            </a:r>
            <a:endParaRPr lang="pt-BR" sz="3800" dirty="0"/>
          </a:p>
          <a:p>
            <a:pPr marL="0" indent="0" algn="just">
              <a:buNone/>
            </a:pPr>
            <a:endParaRPr lang="pt-BR" sz="3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3800" dirty="0" smtClean="0"/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78579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571480"/>
            <a:ext cx="8991600" cy="6000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 Art. 12. Os estabelecimentos de ensino, respeitadas as normas comuns e as do seu sistema de ensino, terão a incumbência de:</a:t>
            </a: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        I - elaborar e executar sua proposta pedagógica;</a:t>
            </a: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        II - administrar seu pessoal e seus recursos materiais e financeiros;</a:t>
            </a: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        III - assegurar o cumprimento dos dias letivos e horas-aula estabelecidas;</a:t>
            </a: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        IV - velar pelo cumprimento do plano de trabalho de cada docente;</a:t>
            </a: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        V - prover meios para a recuperação dos alunos de menor rendimento;</a:t>
            </a: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        VI - articular-se com as famílias e a comunidade, criando processos de integração da sociedade com a escola;</a:t>
            </a: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        VII - informar os pais e responsáveis sobre a freqüência e o rendimento dos alunos, bem como sobre a execução de sua proposta pedagógica.</a:t>
            </a:r>
          </a:p>
          <a:p>
            <a:pPr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        VIII – notificar ao Conselho Tutelar do Município, ao juiz competente da Comarca e ao respectivo representante do Ministério Público a relação dos alunos que apresentem quantidade de faltas acima de cinqüenta por cento do percentual permitido em lei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78579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571480"/>
            <a:ext cx="8991600" cy="6000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Art. 13. Os docentes incumbir-se-ão de: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I - participar da elaboração da proposta pedagógica do estabelecimento de ensino;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II - elaborar e cumprir plano de trabalho, segundo a proposta pedagógica do estabelecimento de ensino;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III - zelar pela aprendizagem dos alunos;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IV - estabelecer estratégias de recuperação para os alunos de menor rendimento;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V - ministrar os dias letivos e horas-aula estabelecidos, além de participar integralmente dos períodos dedicados ao planejamento, à avaliação e ao desenvolvimento profissional;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VI - colaborar com as atividades de articulação da escola com as famílias e a comunidade.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78579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571480"/>
            <a:ext cx="8991600" cy="6000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Art. 13. Os docentes incumbir-se-ão de: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I - participar da elaboração da proposta pedagógica do estabelecimento de ensino;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II - elaborar e cumprir plano de trabalho, segundo a proposta pedagógica do estabelecimento de ensino;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III - zelar pela aprendizagem dos alunos;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IV - estabelecer estratégias de recuperação para os alunos de menor rendimento;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V - ministrar os dias letivos e horas-aula estabelecidos, além de participar integralmente dos períodos dedicados ao planejamento, à avaliação e ao desenvolvimento profissional;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VI - colaborar com as atividades de articulação da escola com as famílias e a comunidade.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78579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571480"/>
            <a:ext cx="8991600" cy="6000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Art. 23. A educação básica poderá organizar-se em séries anuais, períodos semestrais, ciclos, alternância regular de períodos de estudos, grupos não-seriados, com base na idade, na competência e em outros critérios, ou por forma diversa de organização, sempre que o interesse do processo de aprendizagem assim o recomendar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. § 1º. A escola poderá reclassificar os alunos, inclusive quando se tratar de transferências entre estabelecimentos situados no País e no exterior, tendo como base as normas curriculares gerais.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§ 2º. O calendário escolar deverá adequar-se às peculiaridades locais, inclusive climáticas e econômicas, a critério do respectivo sistema de ensino, sem com isso reduzir o número de horas letivas previsto nesta Lei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0"/>
            <a:ext cx="8705880" cy="500042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</a:t>
            </a:r>
            <a:r>
              <a:rPr lang="pt-BR" dirty="0"/>
              <a:t>Art. 26.  Os currículos da educação infantil, do ensino fundamental e do ensino médio devem ter base nacional comum, a ser complementada, em cada sistema de ensino e em cada estabelecimento escolar, por uma parte diversificada, exigida pelas características regionais e locais da sociedade, da cultura, da economia e dos educandos.           </a:t>
            </a:r>
            <a:r>
              <a:rPr lang="pt-BR" u="sng" dirty="0">
                <a:hlinkClick r:id="rId3"/>
              </a:rPr>
              <a:t>(Redação dada pela Lei nº 12.796, de 2013)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§ 1º Os currículos a que se refere o </a:t>
            </a:r>
            <a:r>
              <a:rPr lang="pt-BR" i="1" dirty="0"/>
              <a:t>caput</a:t>
            </a:r>
            <a:r>
              <a:rPr lang="pt-BR" dirty="0"/>
              <a:t> devem abranger, obrigatoriamente, o estudo da língua portuguesa e da matemática, o conhecimento do mundo físico e natural e da realidade social e política, especialmente do Brasil.</a:t>
            </a:r>
          </a:p>
          <a:p>
            <a:pPr marL="0" indent="0">
              <a:buNone/>
            </a:pPr>
            <a:r>
              <a:rPr lang="pt-BR" strike="sngStrike" dirty="0"/>
              <a:t>§ 2º O ensino da arte constituirá componente curricular obrigatório, nos diversos níveis da educação básica, de forma a promover o desenvolvimento cultural dos alunos.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§ 2</a:t>
            </a:r>
            <a:r>
              <a:rPr lang="pt-BR" u="sng" baseline="30000" dirty="0"/>
              <a:t>o</a:t>
            </a:r>
            <a:r>
              <a:rPr lang="pt-BR" dirty="0"/>
              <a:t>  O ensino da arte, especialmente em suas expressões regionais, constituirá componente curricular obrigatório nos diversos níveis da educação básica, de forma a promover o desenvolvimento cultural dos alunos.         </a:t>
            </a:r>
            <a:r>
              <a:rPr lang="pt-BR" u="sng" dirty="0">
                <a:hlinkClick r:id="rId4"/>
              </a:rPr>
              <a:t>(Redação dada pela Lei nº 12.287, de 2010)</a:t>
            </a:r>
            <a:endParaRPr lang="pt-BR" dirty="0"/>
          </a:p>
          <a:p>
            <a:pPr marL="0" indent="0" algn="just">
              <a:buNone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  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0"/>
            <a:ext cx="8705880" cy="500042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</a:t>
            </a:r>
            <a:r>
              <a:rPr lang="pt-BR" sz="56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t-BR" sz="5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3º A educação física, integrada à proposta pedagógica da escola, é componente curricular da Educação Básica, ajustando-se às faixas etárias e às condições da população escolar, sendo facultativa nos cursos noturnos.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§ 3</a:t>
            </a:r>
            <a:r>
              <a:rPr lang="pt-BR" sz="5600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 A educação física, integrada à proposta pedagógica da escola, é componente curricular obrigatório da Educação Básica, ajustando-se às faixas etárias e às condições da população escolar, sendo facultativa nos cursos noturnos.            </a:t>
            </a:r>
            <a:r>
              <a:rPr lang="pt-BR" sz="5600" u="sng" strike="sngStrike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(Redação dada pela Lei nº 10.328, de 12.12.2001)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§ 3</a:t>
            </a:r>
            <a:r>
              <a:rPr lang="pt-BR" sz="56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 A educação física, integrada à proposta pedagógica da escola, é componente curricular obrigatório da educação básica, sendo sua prática facultativa ao aluno:        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(Redação dada pela Lei nº 10.793, de 1º.12.2003)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I – que cumpra jornada de trabalho igual ou superior a seis horas;         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(Incluído pela Lei nº 10.793, de 1º.12.2003)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II – maior de trinta anos de idade;        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(Incluído pela Lei nº 10.793, de 1º.12.2003)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III – que estiver prestando serviço militar inicial ou que, em situação similar, estiver obrigado à prática da educação física;        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(Incluído pela Lei nº 10.793, de 1º.12.2003)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IV – amparado pelo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Decreto-Lei n</a:t>
            </a:r>
            <a:r>
              <a:rPr lang="pt-BR" sz="5600" u="sng" baseline="30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o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 1.044, de 21 de outubro de 1969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;         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(Incluído pela Lei nº 10.793, de 1º.12.2003)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V –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(VETADO)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         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(Incluído pela Lei nº 10.793, de 1º.12.2003)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VI – que tenha prole.       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(Incluído pela Lei nº 10.793, de 1º.12.2003)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§ 4º O ensino da História do Brasil levará em conta as contribuições das diferentes culturas e etnias para a formação do povo brasileiro, especialmente das matrizes indígena, africana e </a:t>
            </a:r>
            <a:r>
              <a:rPr lang="pt-BR" sz="5600" dirty="0" err="1">
                <a:latin typeface="Arial" panose="020B0604020202020204" pitchFamily="34" charset="0"/>
                <a:cs typeface="Arial" panose="020B0604020202020204" pitchFamily="34" charset="0"/>
              </a:rPr>
              <a:t>européia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§ 5º Na parte diversificada do currículo será incluído, obrigatoriamente, a partir da quinta série, o ensino de pelo menos uma língua estrangeira moderna, cuja escolha ficará a cargo da comunidade escolar, dentro das possibilidades da instituição.</a:t>
            </a:r>
          </a:p>
          <a:p>
            <a:pPr marL="0" indent="0">
              <a:buNone/>
            </a:pPr>
            <a:r>
              <a:rPr lang="pt-BR" sz="5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§ 6</a:t>
            </a:r>
            <a:r>
              <a:rPr lang="pt-BR" sz="5600" u="sng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  A música deverá ser conteúdo obrigatório, mas não exclusivo, do componente curricular de que trata o § 2</a:t>
            </a:r>
            <a:r>
              <a:rPr lang="pt-BR" sz="5600" u="sng" strike="sngStrike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6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 deste artigo.           </a:t>
            </a:r>
            <a:r>
              <a:rPr lang="pt-BR" sz="5600" u="sng" strike="sngStrik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(Incluído pela Lei nº 11.769, de 2008)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§ 6</a:t>
            </a:r>
            <a:r>
              <a:rPr lang="pt-BR" sz="56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  As artes visuais, a dança, a música e o teatro são as linguagens que constituirão o componente curricular de que trata o § 2</a:t>
            </a:r>
            <a:r>
              <a:rPr lang="pt-BR" sz="56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 deste artigo.        </a:t>
            </a:r>
            <a:r>
              <a:rPr lang="pt-BR" sz="5600" u="sng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(Redação dada pela Lei nº 13.278, de 2016</a:t>
            </a:r>
            <a:r>
              <a:rPr lang="pt-BR" sz="5600" u="sng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)</a:t>
            </a: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9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0"/>
            <a:ext cx="8705880" cy="500042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pt-BR" sz="26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  Os currículos do ensino fundamental e médio devem incluir os princípios da proteção e defesa civil e a educação ambiental de forma integrada aos conteúdos obrigatórios.         </a:t>
            </a:r>
            <a:r>
              <a:rPr lang="pt-BR" sz="26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(Incluído pela Lei nº 12.608, de 2012)</a:t>
            </a: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§ 8º A exibição de filmes de produção nacional constituirá componente curricular complementar integrado à proposta pedagógica da escola, sendo a sua exibição obrigatória por, no mínimo, 2 (duas) horas mensais.        </a:t>
            </a:r>
            <a:r>
              <a:rPr lang="pt-BR" sz="2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(Incluído pela Lei nº 13.006, de 2014)</a:t>
            </a: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§ 9</a:t>
            </a:r>
            <a:r>
              <a:rPr lang="pt-BR" sz="26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 Conteúdos relativos aos direitos humanos e à prevenção de todas as formas de violência contra a criança e o adolescente serão incluídos, como temas transversais, nos currículos escolares de que trata o </a:t>
            </a: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 deste artigo, tendo como diretriz a </a:t>
            </a:r>
            <a:r>
              <a:rPr lang="pt-BR" sz="26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Lei n</a:t>
            </a:r>
            <a:r>
              <a:rPr lang="pt-BR" sz="2600" u="sng" baseline="30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o</a:t>
            </a:r>
            <a:r>
              <a:rPr lang="pt-BR" sz="26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 8.069, de 13 de julho de 1990 (Estatuto da Criança e do Adolescente)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observada a produção e distribuição de material didático adequado.          </a:t>
            </a:r>
            <a:r>
              <a:rPr lang="pt-BR" sz="26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(Incluído pela Lei nº 13.010, de 2014)</a:t>
            </a: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5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4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Organização da aula: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14282" y="2214554"/>
            <a:ext cx="8777318" cy="3865571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Retomar aula anterior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Histórico LDB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Comparativo CF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Normatizações</a:t>
            </a:r>
          </a:p>
          <a:p>
            <a:pPr marL="0" indent="0" algn="ctr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268760"/>
            <a:ext cx="8587680" cy="50405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Próxima aula – Filme: entre os muros da escola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t-BR" sz="112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11200" b="1" dirty="0" err="1" smtClean="0">
                <a:latin typeface="Arial" pitchFamily="34" charset="0"/>
                <a:cs typeface="Arial" pitchFamily="34" charset="0"/>
              </a:rPr>
              <a:t>Oganização</a:t>
            </a: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 dos seminários</a:t>
            </a:r>
          </a:p>
          <a:p>
            <a:pPr marL="0" indent="0">
              <a:lnSpc>
                <a:spcPct val="150000"/>
              </a:lnSpc>
              <a:buNone/>
            </a:pPr>
            <a:endParaRPr lang="pt-BR" sz="5900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bibliografia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Espaço Reservado para Conteúdo 3" descr="http://4.bp.blogspot.com/-ItajqFLIW0k/U0sfMa9j5cI/AAAAAAAAFrA/dqfDoFNKXX4/s1600/incognita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533" y="1975874"/>
            <a:ext cx="2933334" cy="36825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6300192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Dúvidas?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87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ldb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dirty="0" smtClean="0"/>
              <a:t>LDB:  Caminho na construção de uma educação pública, democrática e de qualidade</a:t>
            </a:r>
          </a:p>
          <a:p>
            <a:pPr algn="ctr">
              <a:buNone/>
            </a:pPr>
            <a:r>
              <a:rPr lang="pt-BR" sz="2400" dirty="0" smtClean="0"/>
              <a:t>Diretriz – fim</a:t>
            </a:r>
          </a:p>
          <a:p>
            <a:pPr algn="ctr">
              <a:buNone/>
            </a:pPr>
            <a:r>
              <a:rPr lang="pt-BR" sz="2400" dirty="0" smtClean="0"/>
              <a:t>Bases – meio </a:t>
            </a:r>
          </a:p>
          <a:p>
            <a:pPr algn="ctr">
              <a:buNone/>
            </a:pPr>
            <a:endParaRPr lang="pt-BR" sz="2400" dirty="0" smtClean="0"/>
          </a:p>
          <a:p>
            <a:pPr lvl="0">
              <a:buNone/>
            </a:pPr>
            <a:r>
              <a:rPr lang="pt-BR" sz="2400" dirty="0" smtClean="0"/>
              <a:t>Origem temática -  CF 1934 : União deve “traçar as diretrizes da educação nacional” – </a:t>
            </a:r>
            <a:r>
              <a:rPr lang="pt-BR" sz="2400" dirty="0" err="1" smtClean="0"/>
              <a:t>Art</a:t>
            </a:r>
            <a:r>
              <a:rPr lang="pt-BR" sz="2400" dirty="0" smtClean="0"/>
              <a:t> 5</a:t>
            </a:r>
            <a:r>
              <a:rPr lang="pt-BR" sz="2400" baseline="30000" dirty="0" smtClean="0"/>
              <a:t>o</a:t>
            </a:r>
            <a:r>
              <a:rPr lang="pt-BR" sz="2400" dirty="0" smtClean="0"/>
              <a:t> , inciso XIV</a:t>
            </a:r>
          </a:p>
          <a:p>
            <a:pPr lvl="0">
              <a:buNone/>
            </a:pPr>
            <a:r>
              <a:rPr lang="pt-BR" sz="2400" dirty="0" smtClean="0"/>
              <a:t>CF 1946:  expressão “diretrizes e bases da educação nacional”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ldb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/>
              <a:t>1</a:t>
            </a:r>
            <a:r>
              <a:rPr lang="pt-BR" sz="2400" b="1" baseline="30000" dirty="0" smtClean="0"/>
              <a:t>a</a:t>
            </a:r>
            <a:r>
              <a:rPr lang="pt-BR" sz="2400" b="1" dirty="0" smtClean="0"/>
              <a:t> LDB – Lei 4024/61, </a:t>
            </a:r>
            <a:r>
              <a:rPr lang="pt-BR" sz="2400" dirty="0" smtClean="0"/>
              <a:t> encaminhada a Câmara em 1948. Lei conciliatória entre Anísio Teixeira, defensor da Escola Pública (“Meia vitória, mas vitória”), e Carlos Lacerda (“Foi a lei que pudemos chegar”).  Organização:  primário, ginásio e colegial</a:t>
            </a:r>
          </a:p>
          <a:p>
            <a:r>
              <a:rPr lang="pt-BR" sz="2400" b="1" dirty="0" smtClean="0"/>
              <a:t>2</a:t>
            </a:r>
            <a:r>
              <a:rPr lang="pt-BR" sz="2400" b="1" baseline="30000" dirty="0" smtClean="0"/>
              <a:t>a</a:t>
            </a:r>
            <a:r>
              <a:rPr lang="pt-BR" sz="2400" b="1" dirty="0" smtClean="0"/>
              <a:t> LDB – Lei 5692/71,</a:t>
            </a:r>
            <a:r>
              <a:rPr lang="pt-BR" sz="2400" dirty="0" smtClean="0"/>
              <a:t> “diretrizes e bases para o ensino de primeiro e segundo graus” . Organização: 1º e 2º grau – ensino básico de 8 anos.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ldb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 smtClean="0">
                <a:latin typeface="Arial" pitchFamily="34" charset="0"/>
                <a:cs typeface="Arial" pitchFamily="34" charset="0"/>
              </a:rPr>
              <a:t>Anos 70 e 80 inicia-se a mobilização por mudanças educacionais.</a:t>
            </a:r>
          </a:p>
          <a:p>
            <a:pPr algn="just"/>
            <a:r>
              <a:rPr lang="pt-BR" sz="2400" dirty="0" smtClean="0">
                <a:latin typeface="Arial" pitchFamily="34" charset="0"/>
                <a:cs typeface="Arial" pitchFamily="34" charset="0"/>
              </a:rPr>
              <a:t>1987 Revista da ANDE (Associação Nacional de Educação) apresenta uma proposta com 68 artigos.</a:t>
            </a:r>
          </a:p>
          <a:p>
            <a:pPr algn="just"/>
            <a:r>
              <a:rPr lang="pt-BR" sz="2400" dirty="0" smtClean="0">
                <a:latin typeface="Arial" pitchFamily="34" charset="0"/>
                <a:cs typeface="Arial" pitchFamily="34" charset="0"/>
              </a:rPr>
              <a:t>Dezembro de 1988 inicia-se a tramitação e discussão a respeito da Nova LDB. (DEP Octavio Elísio</a:t>
            </a:r>
          </a:p>
          <a:p>
            <a:pPr algn="just"/>
            <a:r>
              <a:rPr lang="pt-BR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pt-BR" sz="2400" dirty="0" smtClean="0">
                <a:latin typeface="Arial" pitchFamily="34" charset="0"/>
                <a:cs typeface="Arial" pitchFamily="34" charset="0"/>
              </a:rPr>
              <a:t>Foram 8 anos de negociações. Todas as partes interessadas puderam participar e opinar. Construiu-se um texto democraticamente elaborado e votada na Câmara dos Deputados (1993).</a:t>
            </a:r>
          </a:p>
          <a:p>
            <a:pPr algn="just"/>
            <a:r>
              <a:rPr lang="pt-BR" sz="2400" dirty="0" smtClean="0">
                <a:latin typeface="Arial" pitchFamily="34" charset="0"/>
                <a:cs typeface="Arial" pitchFamily="34" charset="0"/>
              </a:rPr>
              <a:t>Em 1995, O senador Darcy Ribeiro, relator da matéria apresenta um substitutivo que modifica substancialmente o Projeto de Lei aprovado na Câmara, com um viés bastante conservador. Com o apoio do governo FHC a substitutivo é vitorioso. Volta a Câmara, sendo aprovado em definitivo em dezembro de 1996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Comparativo LDB e CF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Art. 1º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A educação abrange os processos formativos que se desenvolvem na vida familiar, na convivência humana, no trabalho, nas instituições de ensino e pesquisa, nos movimentos sociais e organizações da sociedade civil e nas manifestações culturais.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 § 1º Esta Lei disciplina a educação escolar, que se desenvolve, predominantemente, por meio do ensino, em instituições próprias.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       § 2º A educação escolar deverá vincular-se ao mundo do trabalho e à prática social.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Art. 2º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A educação, </a:t>
            </a: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dever da família e do Estado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inspirada nos princípios de liberdade e nos ideais de solidariedade humana, tem por finalidade o pleno desenvolvimento do educando, seu preparo para o exercício da cidadania e sua qualificação para o trabalho.</a:t>
            </a:r>
          </a:p>
          <a:p>
            <a:pPr algn="ctr">
              <a:buNone/>
            </a:pPr>
            <a:r>
              <a:rPr lang="pt-BR" sz="3100" b="1" dirty="0" smtClean="0">
                <a:latin typeface="Arial" pitchFamily="34" charset="0"/>
                <a:cs typeface="Arial" pitchFamily="34" charset="0"/>
              </a:rPr>
              <a:t>X</a:t>
            </a:r>
          </a:p>
          <a:p>
            <a:pPr algn="just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  <a:endParaRPr lang="pt-BR" sz="2400" dirty="0" smtClean="0"/>
          </a:p>
          <a:p>
            <a:endParaRPr lang="pt-BR" sz="2400" dirty="0" smtClean="0"/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Sistemas de educação:</a:t>
            </a:r>
          </a:p>
          <a:p>
            <a:pPr>
              <a:buNone/>
            </a:pPr>
            <a:r>
              <a:rPr lang="pt-BR" sz="2400" dirty="0" smtClean="0"/>
              <a:t>Art. 8º A União, os Estados, o Distrito Federal e os Municípios organizarão, em regime de colaboração, os respectivos sistemas de ensino.</a:t>
            </a:r>
          </a:p>
          <a:p>
            <a:pPr>
              <a:buNone/>
            </a:pPr>
            <a:r>
              <a:rPr lang="pt-BR" sz="2400" dirty="0" smtClean="0"/>
              <a:t>        § 1º Caberá à União a coordenação da política nacional de educação, articulando os diferentes níveis e sistemas e exercendo função normativa, </a:t>
            </a:r>
            <a:r>
              <a:rPr lang="pt-BR" sz="2400" dirty="0" err="1" smtClean="0"/>
              <a:t>redistributiva</a:t>
            </a:r>
            <a:r>
              <a:rPr lang="pt-BR" sz="2400" dirty="0" smtClean="0"/>
              <a:t> e supletiva em relação às demais instâncias educacionais.</a:t>
            </a:r>
          </a:p>
          <a:p>
            <a:pPr>
              <a:buNone/>
            </a:pPr>
            <a:r>
              <a:rPr lang="pt-BR" sz="2400" dirty="0" smtClean="0"/>
              <a:t>        § 2º Os sistemas de ensino terão liberdade de organização nos termos desta Lei.</a:t>
            </a:r>
          </a:p>
          <a:p>
            <a:pPr>
              <a:buNone/>
            </a:pPr>
            <a:r>
              <a:rPr lang="pt-BR" sz="2400" dirty="0" smtClean="0"/>
              <a:t> </a:t>
            </a:r>
          </a:p>
          <a:p>
            <a:pPr algn="just">
              <a:buNone/>
            </a:pPr>
            <a:endParaRPr lang="pt-BR" sz="2400" dirty="0" smtClean="0"/>
          </a:p>
          <a:p>
            <a:endParaRPr lang="pt-BR" sz="2400" dirty="0" smtClean="0"/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78579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Normatizações LDB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642918"/>
            <a:ext cx="8634442" cy="585791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t-BR" sz="2400" dirty="0" smtClean="0"/>
              <a:t>       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 Art. 9º </a:t>
            </a:r>
            <a:r>
              <a:rPr lang="pt-BR" sz="2900" b="1" u="sng" dirty="0" smtClean="0">
                <a:latin typeface="Arial" pitchFamily="34" charset="0"/>
                <a:cs typeface="Arial" pitchFamily="34" charset="0"/>
              </a:rPr>
              <a:t>A União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 incumbir-se-á de</a:t>
            </a:r>
          </a:p>
          <a:p>
            <a:pPr algn="just">
              <a:buNone/>
            </a:pPr>
            <a:endParaRPr lang="pt-BR" sz="29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I - elaborar o Plano Nacional de Educação, em colaboração com os Estados, o Distrito Federal e os Municípios;</a:t>
            </a:r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II - organizar, manter e desenvolver os órgãos e instituições oficiais do sistema federal de ensino e o dos Territórios;</a:t>
            </a:r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III - prestar assistência técnica e financeira aos Estados, ao Distrito Federal e aos Municípios para o desenvolvimento de seus sistemas de ensino e o atendimento prioritário à escolaridade obrigatória, exercendo sua função </a:t>
            </a:r>
            <a:r>
              <a:rPr lang="pt-BR" sz="2900" dirty="0" err="1" smtClean="0">
                <a:latin typeface="Arial" pitchFamily="34" charset="0"/>
                <a:cs typeface="Arial" pitchFamily="34" charset="0"/>
              </a:rPr>
              <a:t>redistributiva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 e supletiva;</a:t>
            </a:r>
          </a:p>
          <a:p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</a:t>
            </a: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IV-A </a:t>
            </a: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- </a:t>
            </a: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estabelecer, em colaboração com os Estados, o Distrito Federal e os Municípios, diretrizes e procedimentos para identificação, cadastramento e atendimento, na educação básica e na educação superior, de alunos com altas habilidades ou </a:t>
            </a:r>
            <a:r>
              <a:rPr lang="pt-BR" sz="2900" dirty="0" err="1">
                <a:latin typeface="Arial" panose="020B0604020202020204" pitchFamily="34" charset="0"/>
                <a:cs typeface="Arial" panose="020B0604020202020204" pitchFamily="34" charset="0"/>
              </a:rPr>
              <a:t>superdotação</a:t>
            </a: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pt-BR" dirty="0"/>
              <a:t>         </a:t>
            </a:r>
            <a:r>
              <a:rPr lang="pt-BR" u="sng" dirty="0">
                <a:hlinkClick r:id="rId3"/>
              </a:rPr>
              <a:t>(Incluído pela Lei nº 13.234, de 2015)</a:t>
            </a:r>
            <a:endParaRPr lang="pt-BR" dirty="0"/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V - coletar, analisar e disseminar informações sobre a educação;</a:t>
            </a:r>
          </a:p>
          <a:p>
            <a:pPr algn="just"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 VI - assegurar processo nacional de avaliação do rendimento escolar no ensino fundamental, médio e superior, em colaboração com os sistemas de ensino, objetivando a definição de prioridades e a melhoria da qualidade do ensino;</a:t>
            </a:r>
          </a:p>
          <a:p>
            <a:r>
              <a:rPr lang="pt-BR" sz="2900" dirty="0" smtClean="0">
                <a:latin typeface="Arial" pitchFamily="34" charset="0"/>
                <a:cs typeface="Arial" pitchFamily="34" charset="0"/>
              </a:rPr>
              <a:t>       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1437</TotalTime>
  <Words>344</Words>
  <Application>Microsoft Office PowerPoint</Application>
  <PresentationFormat>Apresentação na tela (4:3)</PresentationFormat>
  <Paragraphs>165</Paragraphs>
  <Slides>21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Arial</vt:lpstr>
      <vt:lpstr>Calibri</vt:lpstr>
      <vt:lpstr>Franklin Gothic Book</vt:lpstr>
      <vt:lpstr>Franklin Gothic Medium</vt:lpstr>
      <vt:lpstr>Wingdings 2</vt:lpstr>
      <vt:lpstr>Viagem</vt:lpstr>
      <vt:lpstr>POEB - licenciaturas Docente Amélia Artes 2º  semestre de 2016 FEUSP  </vt:lpstr>
      <vt:lpstr>Organização da aula:</vt:lpstr>
      <vt:lpstr>AULA ANTERIOR</vt:lpstr>
      <vt:lpstr>Histórico ldb:</vt:lpstr>
      <vt:lpstr>Histórico ldb:</vt:lpstr>
      <vt:lpstr>Histórico ldb:</vt:lpstr>
      <vt:lpstr>Comparativo LDB e CF</vt:lpstr>
      <vt:lpstr>Normatizações LDB</vt:lpstr>
      <vt:lpstr>Normatizações LDB</vt:lpstr>
      <vt:lpstr>Normatizações LDB</vt:lpstr>
      <vt:lpstr>Normatizações LDB</vt:lpstr>
      <vt:lpstr>Normatizações LDB</vt:lpstr>
      <vt:lpstr>Normatizações LDB</vt:lpstr>
      <vt:lpstr>Normatizações LDB</vt:lpstr>
      <vt:lpstr>Normatizações LDB</vt:lpstr>
      <vt:lpstr>Normatizações LDB</vt:lpstr>
      <vt:lpstr>Normatizações LDB</vt:lpstr>
      <vt:lpstr>Normatizações LDB</vt:lpstr>
      <vt:lpstr>Normatizações LDB</vt:lpstr>
      <vt:lpstr>Apresentação do PowerPoint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POEB 1: Licenciatura Pedagogia Docente Amélia Artes PRIMEIRO semestre de 2015 FEUSP</dc:title>
  <dc:creator>Amelia</dc:creator>
  <cp:lastModifiedBy>aartes</cp:lastModifiedBy>
  <cp:revision>97</cp:revision>
  <dcterms:created xsi:type="dcterms:W3CDTF">2015-01-27T17:50:53Z</dcterms:created>
  <dcterms:modified xsi:type="dcterms:W3CDTF">2016-08-03T18:57:18Z</dcterms:modified>
</cp:coreProperties>
</file>