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7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75" r:id="rId10"/>
    <p:sldId id="276" r:id="rId11"/>
    <p:sldId id="265" r:id="rId12"/>
    <p:sldId id="266" r:id="rId13"/>
    <p:sldId id="268" r:id="rId14"/>
    <p:sldId id="269" r:id="rId15"/>
    <p:sldId id="270" r:id="rId16"/>
    <p:sldId id="273" r:id="rId17"/>
    <p:sldId id="271" r:id="rId18"/>
    <p:sldId id="272" r:id="rId19"/>
    <p:sldId id="288" r:id="rId20"/>
    <p:sldId id="290" r:id="rId21"/>
    <p:sldId id="295" r:id="rId22"/>
    <p:sldId id="296" r:id="rId23"/>
    <p:sldId id="297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6" r:id="rId35"/>
    <p:sldId id="325" r:id="rId36"/>
    <p:sldId id="308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BE1A-1123-441A-BCAA-FABDE3775B3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12F0B-80C3-4832-8817-6451644CE4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88AA-1C38-4498-909C-0E3530B91015}" type="datetimeFigureOut">
              <a:rPr lang="pt-BR" smtClean="0"/>
              <a:pPr/>
              <a:t>21/03/2020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E79A-6C04-499F-B545-7B71BA4BF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78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88AA-1C38-4498-909C-0E3530B91015}" type="datetimeFigureOut">
              <a:rPr lang="pt-BR" smtClean="0"/>
              <a:pPr/>
              <a:t>21/03/2020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E79A-6C04-499F-B545-7B71BA4BF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55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88AA-1C38-4498-909C-0E3530B91015}" type="datetimeFigureOut">
              <a:rPr lang="pt-BR" smtClean="0"/>
              <a:pPr/>
              <a:t>21/03/2020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E79A-6C04-499F-B545-7B71BA4BF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47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88AA-1C38-4498-909C-0E3530B91015}" type="datetimeFigureOut">
              <a:rPr lang="pt-BR" smtClean="0"/>
              <a:pPr/>
              <a:t>21/03/2020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E79A-6C04-499F-B545-7B71BA4BF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79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88AA-1C38-4498-909C-0E3530B91015}" type="datetimeFigureOut">
              <a:rPr lang="pt-BR" smtClean="0"/>
              <a:pPr/>
              <a:t>21/03/2020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E79A-6C04-499F-B545-7B71BA4BF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97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88AA-1C38-4498-909C-0E3530B91015}" type="datetimeFigureOut">
              <a:rPr lang="pt-BR" smtClean="0"/>
              <a:pPr/>
              <a:t>21/03/2020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E79A-6C04-499F-B545-7B71BA4BF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83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88AA-1C38-4498-909C-0E3530B91015}" type="datetimeFigureOut">
              <a:rPr lang="pt-BR" smtClean="0"/>
              <a:pPr/>
              <a:t>21/03/2020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E79A-6C04-499F-B545-7B71BA4BF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03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88AA-1C38-4498-909C-0E3530B91015}" type="datetimeFigureOut">
              <a:rPr lang="pt-BR" smtClean="0"/>
              <a:pPr/>
              <a:t>21/03/2020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E79A-6C04-499F-B545-7B71BA4BF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55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88AA-1C38-4498-909C-0E3530B91015}" type="datetimeFigureOut">
              <a:rPr lang="pt-BR" smtClean="0"/>
              <a:pPr/>
              <a:t>21/03/2020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E79A-6C04-499F-B545-7B71BA4BF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25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88AA-1C38-4498-909C-0E3530B91015}" type="datetimeFigureOut">
              <a:rPr lang="pt-BR" smtClean="0"/>
              <a:pPr/>
              <a:t>21/03/2020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E79A-6C04-499F-B545-7B71BA4BF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47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88AA-1C38-4498-909C-0E3530B91015}" type="datetimeFigureOut">
              <a:rPr lang="pt-BR" smtClean="0"/>
              <a:pPr/>
              <a:t>21/03/2020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E79A-6C04-499F-B545-7B71BA4BF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3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88AA-1C38-4498-909C-0E3530B91015}" type="datetimeFigureOut">
              <a:rPr lang="pt-BR" smtClean="0"/>
              <a:pPr/>
              <a:t>21/03/2020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E79A-6C04-499F-B545-7B71BA4BF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35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IMPLANTAÇÃO DE UMA CULTURA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A IMPLANTAÇÃO DE UMA PRODUÇÃO AGRÍCOLA DEPENDE DE UMA SÉRIE DE DECISÕES. DEVEM SER PLANEJADAS E ESTUDADAS, ANTES DE SEREM LEVADAS PARA O CAMPO.</a:t>
            </a:r>
          </a:p>
          <a:p>
            <a:endParaRPr lang="pt-BR" sz="2000" b="1" dirty="0"/>
          </a:p>
          <a:p>
            <a:r>
              <a:rPr lang="pt-BR" sz="2400" b="1" dirty="0" smtClean="0"/>
              <a:t>PARA ISSO, DEVE-SE RESPONDER AS SEGUINTES PERGUNTAS:</a:t>
            </a:r>
          </a:p>
          <a:p>
            <a:r>
              <a:rPr lang="pt-BR" sz="2400" b="1" dirty="0" smtClean="0">
                <a:solidFill>
                  <a:srgbClr val="C00000"/>
                </a:solidFill>
              </a:rPr>
              <a:t>1. POR QUE PLANTAR?</a:t>
            </a:r>
          </a:p>
          <a:p>
            <a:r>
              <a:rPr lang="pt-BR" sz="2400" b="1" dirty="0">
                <a:solidFill>
                  <a:srgbClr val="002060"/>
                </a:solidFill>
              </a:rPr>
              <a:t>2</a:t>
            </a:r>
            <a:r>
              <a:rPr lang="pt-BR" sz="2400" b="1" dirty="0" smtClean="0">
                <a:solidFill>
                  <a:srgbClr val="002060"/>
                </a:solidFill>
              </a:rPr>
              <a:t>. O QUE PLANTAR ?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3. ONDE PLANTAR?</a:t>
            </a:r>
          </a:p>
          <a:p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4. QUANDO PLANTAR?</a:t>
            </a:r>
          </a:p>
          <a:p>
            <a:r>
              <a:rPr lang="pt-BR" sz="2400" b="1" dirty="0" smtClean="0"/>
              <a:t>5</a:t>
            </a:r>
            <a:r>
              <a:rPr lang="pt-BR" sz="2400" b="1" dirty="0" smtClean="0">
                <a:solidFill>
                  <a:srgbClr val="C00000"/>
                </a:solidFill>
              </a:rPr>
              <a:t>. COMO PLANTAR?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325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DIFERENÇA</a:t>
            </a:r>
            <a:endParaRPr lang="pt-BR" sz="2800" b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5025"/>
            <a:ext cx="4038600" cy="2696313"/>
          </a:xfrm>
        </p:spPr>
      </p:pic>
    </p:spTree>
    <p:extLst>
      <p:ext uri="{BB962C8B-B14F-4D97-AF65-F5344CB8AC3E}">
        <p14:creationId xmlns:p14="http://schemas.microsoft.com/office/powerpoint/2010/main" val="37080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DISPOSIÇÃO DAS PLANTAS NA ÁREA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/>
              <a:t>PODE SER:</a:t>
            </a:r>
          </a:p>
          <a:p>
            <a:pPr>
              <a:buAutoNum type="arabicPeriod"/>
            </a:pPr>
            <a:r>
              <a:rPr lang="pt-BR" sz="2000" b="1" dirty="0" smtClean="0"/>
              <a:t>NÃO SISTEMÁTICO</a:t>
            </a:r>
          </a:p>
          <a:p>
            <a:pPr>
              <a:buAutoNum type="arabicPeriod"/>
            </a:pPr>
            <a:r>
              <a:rPr lang="pt-BR" sz="2000" b="1" dirty="0" smtClean="0"/>
              <a:t>SISTEMÁTICO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2.1 – EQUIDISTANTE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          a. QUADRADO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          b. QUINQUONCIO (TRIÂNGULO EQUILÁTERO)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          c. HEXAGONAL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2.2 – NÃO EQUIDISTANTE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          a. EM LINHA (RETA, CURVA OU CIRCULO)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          b. RETANGULAR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          c.</a:t>
            </a:r>
            <a:r>
              <a:rPr lang="pt-BR" sz="2000" b="1" dirty="0"/>
              <a:t> </a:t>
            </a:r>
            <a:r>
              <a:rPr lang="pt-BR" sz="2000" b="1" dirty="0" smtClean="0"/>
              <a:t>LOSANGO</a:t>
            </a:r>
          </a:p>
          <a:p>
            <a:pPr marL="0" indent="0">
              <a:buNone/>
            </a:pPr>
            <a:r>
              <a:rPr lang="pt-BR" sz="2000" b="1" dirty="0" smtClean="0"/>
              <a:t>A DISTÂNCIA ENTRE DUAS  PLANTAS É CHAMADA DE </a:t>
            </a:r>
            <a:r>
              <a:rPr lang="pt-BR" sz="2000" b="1" dirty="0" smtClean="0">
                <a:solidFill>
                  <a:srgbClr val="FF0000"/>
                </a:solidFill>
              </a:rPr>
              <a:t>ESPAÇAMENTO. </a:t>
            </a:r>
            <a:r>
              <a:rPr lang="pt-BR" sz="2000" b="1" dirty="0" smtClean="0"/>
              <a:t>É OBTIDO MENSURANDO A DISTÂNCIA DAS PLANTAS NA LINHA E NA ENTRELINHA</a:t>
            </a:r>
            <a:endParaRPr lang="pt-BR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CONDUÇÃO DA CULTURA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t-BR" sz="2400" b="1" dirty="0" smtClean="0"/>
              <a:t>PODA</a:t>
            </a:r>
          </a:p>
          <a:p>
            <a:pPr marL="457200" indent="-457200">
              <a:buAutoNum type="arabicPeriod"/>
            </a:pPr>
            <a:r>
              <a:rPr lang="pt-BR" sz="2400" b="1" dirty="0" smtClean="0"/>
              <a:t>ENXERTIA</a:t>
            </a:r>
          </a:p>
          <a:p>
            <a:pPr marL="457200" indent="-457200">
              <a:buAutoNum type="arabicPeriod"/>
            </a:pPr>
            <a:r>
              <a:rPr lang="pt-BR" sz="2400" b="1" dirty="0" smtClean="0"/>
              <a:t>TUTURAMENTO (ESTACAS, FIOS PLÁSTICOS, REDES, BARBANTES)</a:t>
            </a:r>
          </a:p>
          <a:p>
            <a:pPr marL="457200" indent="-457200">
              <a:buAutoNum type="arabicPeriod"/>
            </a:pPr>
            <a:r>
              <a:rPr lang="pt-BR" sz="2400" b="1" dirty="0" smtClean="0"/>
              <a:t>PRODUTOS QUÍMICOS (REGULADORES DE CRESCIMENTO)</a:t>
            </a:r>
          </a:p>
          <a:p>
            <a:pPr marL="457200" indent="-457200">
              <a:buAutoNum type="arabicPeriod"/>
            </a:pPr>
            <a:r>
              <a:rPr lang="pt-BR" sz="2400" b="1" dirty="0" smtClean="0"/>
              <a:t>ESTRUTURAS ESPECIALIZADAS – ESPALDEIRA</a:t>
            </a:r>
          </a:p>
          <a:p>
            <a:pPr marL="0" indent="0">
              <a:buNone/>
            </a:pPr>
            <a:r>
              <a:rPr lang="pt-BR" sz="2400" b="1" dirty="0" smtClean="0"/>
              <a:t>                                                                - CARAMANCHÃO</a:t>
            </a:r>
          </a:p>
          <a:p>
            <a:pPr marL="0" indent="0">
              <a:buNone/>
            </a:pPr>
            <a:r>
              <a:rPr lang="pt-BR" sz="2400" b="1" dirty="0"/>
              <a:t> </a:t>
            </a:r>
            <a:r>
              <a:rPr lang="pt-BR" sz="2400" b="1" dirty="0" smtClean="0"/>
              <a:t>                                                               - PÉRGOLA</a:t>
            </a:r>
          </a:p>
          <a:p>
            <a:pPr marL="0" indent="0">
              <a:buNone/>
            </a:pPr>
            <a:r>
              <a:rPr lang="pt-BR" sz="2400" b="1" dirty="0"/>
              <a:t> </a:t>
            </a:r>
            <a:r>
              <a:rPr lang="pt-BR" sz="2400" b="1" dirty="0" smtClean="0"/>
              <a:t>                                                                - TELA</a:t>
            </a:r>
          </a:p>
          <a:p>
            <a:pPr marL="0" indent="0">
              <a:buNone/>
            </a:pPr>
            <a:r>
              <a:rPr lang="pt-BR" sz="2400" b="1" dirty="0" smtClean="0"/>
              <a:t>6. ESTUFA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598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CULTURA TUTORADA OU ENVARADA</a:t>
            </a:r>
            <a:endParaRPr lang="pt-BR" sz="24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019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CULTURA TUTORADA COM FITILHO</a:t>
            </a:r>
            <a:endParaRPr lang="pt-BR" sz="24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999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PROBLEMAS COM O TUTUORAMENTO EM “V” INVERTIDO</a:t>
            </a:r>
            <a:endParaRPr lang="pt-BR" sz="2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505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5688632" cy="936104"/>
          </a:xfrm>
        </p:spPr>
        <p:txBody>
          <a:bodyPr>
            <a:normAutofit/>
          </a:bodyPr>
          <a:lstStyle/>
          <a:p>
            <a:r>
              <a:rPr lang="pt-BR" sz="1800" dirty="0" smtClean="0"/>
              <a:t>TUTORAMENTO EM “V” NORMAL</a:t>
            </a:r>
            <a:endParaRPr lang="pt-BR" sz="1800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2330" y="1806183"/>
            <a:ext cx="5384786" cy="3589857"/>
          </a:xfrm>
        </p:spPr>
      </p:pic>
    </p:spTree>
    <p:extLst>
      <p:ext uri="{BB962C8B-B14F-4D97-AF65-F5344CB8AC3E}">
        <p14:creationId xmlns:p14="http://schemas.microsoft.com/office/powerpoint/2010/main" val="11324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CULTURA DE ALFACE EM PIEDADE (SP)</a:t>
            </a:r>
            <a:endParaRPr lang="pt-BR" sz="1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8916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CULTIVO DE TOMATE EM RECIPIIENTE</a:t>
            </a:r>
            <a:endParaRPr lang="pt-BR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938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COMO FUNCIONA A PRODUÇÃO</a:t>
            </a:r>
            <a:endParaRPr lang="pt-BR" sz="2400" b="1" dirty="0"/>
          </a:p>
        </p:txBody>
      </p:sp>
      <p:pic>
        <p:nvPicPr>
          <p:cNvPr id="1026" name="Picture 2" descr="C:\Users\Computador\Desktop\COMO PRODUZI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1000108"/>
            <a:ext cx="8858279" cy="55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2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IMPLANTAÇÃO DE UMA CULTURA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          </a:t>
            </a:r>
            <a:r>
              <a:rPr lang="pt-BR" sz="2000" b="1" dirty="0" smtClean="0"/>
              <a:t>AO DECIDIR-SE O QUE CULTIVAR, DEVE  SER LEVADO EM CONTA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514350" indent="-514350">
              <a:buAutoNum type="romanUcPeriod"/>
            </a:pPr>
            <a:r>
              <a:rPr lang="pt-BR" sz="2400" b="1" dirty="0" smtClean="0">
                <a:solidFill>
                  <a:srgbClr val="FF0000"/>
                </a:solidFill>
              </a:rPr>
              <a:t>O PADRÃO CULTURAL</a:t>
            </a:r>
          </a:p>
          <a:p>
            <a:pPr marL="514350" indent="-514350">
              <a:buAutoNum type="romanUcPeriod"/>
            </a:pPr>
            <a:endParaRPr lang="pt-BR" sz="2400" dirty="0"/>
          </a:p>
          <a:p>
            <a:pPr marL="514350" indent="-514350">
              <a:buAutoNum type="romanUcPeriod"/>
            </a:pPr>
            <a:r>
              <a:rPr lang="pt-BR" sz="2400" b="1" dirty="0" smtClean="0">
                <a:solidFill>
                  <a:srgbClr val="7030A0"/>
                </a:solidFill>
              </a:rPr>
              <a:t>O ARRANJAMENTO ESPACIAL</a:t>
            </a:r>
            <a:endParaRPr lang="pt-B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INTERAÇÃO DE FATORES DE PRODUÇÃO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b="1" dirty="0" smtClean="0"/>
              <a:t>A </a:t>
            </a:r>
            <a:r>
              <a:rPr lang="pt-BR" sz="1800" b="1" dirty="0" smtClean="0">
                <a:solidFill>
                  <a:srgbClr val="FF0000"/>
                </a:solidFill>
              </a:rPr>
              <a:t>PRODUÇÃO DE UM PRODUTO AGRÍCOLA </a:t>
            </a:r>
            <a:r>
              <a:rPr lang="pt-BR" sz="1800" b="1" dirty="0" smtClean="0"/>
              <a:t>É O RESULTADO DA INTERAÇÃO DE DIVERSOS FATORES:</a:t>
            </a:r>
          </a:p>
          <a:p>
            <a:r>
              <a:rPr lang="pt-BR" sz="1800" b="1" dirty="0" smtClean="0"/>
              <a:t>A) QUE DETERMINAM O CRESCIMENTO: EM QUANTIDADE, INTENSIDADE OU NÍVEL </a:t>
            </a:r>
            <a:r>
              <a:rPr lang="pt-BR" sz="1800" b="1" dirty="0" smtClean="0">
                <a:solidFill>
                  <a:srgbClr val="FF0000"/>
                </a:solidFill>
              </a:rPr>
              <a:t>ÓTIMOS</a:t>
            </a:r>
            <a:r>
              <a:rPr lang="pt-BR" sz="1800" b="1" dirty="0" smtClean="0"/>
              <a:t>, PROVOCAM O  DESEMPENHO POTENCIAL MÁXIMO DA CULTURA, NAS CONDIÇÕES PREVISTAS (solo, água,  luz, nutrientes  e características da cultura)</a:t>
            </a:r>
          </a:p>
          <a:p>
            <a:r>
              <a:rPr lang="pt-BR" sz="1800" b="1" dirty="0" smtClean="0"/>
              <a:t>B) QUE LIMITAM O CRESCIMENTO:  COMPREENDEM OS  RECURSOS ABIÓTICOS QUE, EM SUPRIMENTO </a:t>
            </a:r>
            <a:r>
              <a:rPr lang="pt-BR" sz="1800" b="1" dirty="0" smtClean="0">
                <a:solidFill>
                  <a:srgbClr val="FF0000"/>
                </a:solidFill>
              </a:rPr>
              <a:t>SUB-ÓTIMO</a:t>
            </a:r>
            <a:r>
              <a:rPr lang="pt-BR" sz="1800" b="1" dirty="0" smtClean="0"/>
              <a:t>, DETERMINAM O CRESCIMENTO E PRODUÇÃO  DA CULTURA(água, nutrientes, luz)</a:t>
            </a:r>
          </a:p>
          <a:p>
            <a:r>
              <a:rPr lang="pt-BR" sz="1800" b="1" dirty="0" smtClean="0"/>
              <a:t>C) QUE REDUZEM O CRESCIMENTO: SÃO AQUELES QUE IMPEDEM  QUE A CULTURA ATINJA O CRESCIMENTO ATINGÍVEL (praga, doenças, plantas daninhas)</a:t>
            </a:r>
          </a:p>
          <a:p>
            <a:endParaRPr lang="pt-BR" sz="1800" b="1" dirty="0"/>
          </a:p>
          <a:p>
            <a:r>
              <a:rPr lang="pt-BR" sz="1800" b="1" dirty="0" smtClean="0"/>
              <a:t>PRIMEIRAMENTE DEVEM  SER RESOLVIDOS OS PROBLEMAS COM OS FATORES DE (C), DEPOIS OS DE (B) DESDE QUE OS DE (A) ESTEJAM EM </a:t>
            </a:r>
            <a:r>
              <a:rPr lang="pt-BR" sz="1800" b="1" dirty="0" smtClean="0">
                <a:solidFill>
                  <a:srgbClr val="FF0000"/>
                </a:solidFill>
              </a:rPr>
              <a:t>CONDIÇÕES  ÓTIMAS</a:t>
            </a:r>
            <a:endParaRPr lang="pt-B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249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7030A0"/>
                </a:solidFill>
              </a:rPr>
              <a:t>AUMENTAR A EFICIÊNCIA DO SISTEMA</a:t>
            </a:r>
            <a:endParaRPr lang="pt-BR" sz="3600" b="1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PARA AUMENTAR A  EFICIÊNCIA  DO SISTEMA É NECESSÁRIO :</a:t>
            </a:r>
          </a:p>
          <a:p>
            <a:pPr marL="0" indent="0">
              <a:buNone/>
            </a:pPr>
            <a:endParaRPr lang="pt-BR" sz="2400" b="1" dirty="0" smtClean="0"/>
          </a:p>
          <a:p>
            <a:pPr>
              <a:buAutoNum type="arabicPeriod"/>
            </a:pPr>
            <a:r>
              <a:rPr lang="pt-BR" sz="2400" b="1" dirty="0" smtClean="0"/>
              <a:t>AUMENTAR A EFICIÊNCIA ADMINISTRATIVA  E SOCIAL</a:t>
            </a:r>
          </a:p>
          <a:p>
            <a:pPr>
              <a:buAutoNum type="arabicPeriod"/>
            </a:pPr>
            <a:endParaRPr lang="pt-BR" sz="2400" b="1" dirty="0" smtClean="0"/>
          </a:p>
          <a:p>
            <a:pPr>
              <a:buAutoNum type="arabicPeriod"/>
            </a:pPr>
            <a:r>
              <a:rPr lang="pt-BR" sz="2400" b="1" dirty="0" smtClean="0"/>
              <a:t>AUMENTAR A EFICIÊNCIA ESTRUTURAL</a:t>
            </a:r>
          </a:p>
          <a:p>
            <a:pPr>
              <a:buAutoNum type="arabicPeriod"/>
            </a:pPr>
            <a:endParaRPr lang="pt-BR" sz="2400" b="1" dirty="0" smtClean="0"/>
          </a:p>
          <a:p>
            <a:pPr>
              <a:buAutoNum type="arabicPeriod"/>
            </a:pPr>
            <a:r>
              <a:rPr lang="pt-BR" sz="2400" b="1" dirty="0" smtClean="0"/>
              <a:t>AUMENTAR A EFICIÊNCIA FUNCIONAL </a:t>
            </a:r>
          </a:p>
          <a:p>
            <a:pPr marL="0" indent="0">
              <a:buNone/>
            </a:pP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395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EFICIÊNCIA ADMINISTRATIVA E SOCIAL</a:t>
            </a:r>
            <a:endParaRPr lang="pt-BR" sz="28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2115"/>
            <a:ext cx="4038600" cy="284213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53985"/>
            <a:ext cx="4038600" cy="2818392"/>
          </a:xfrm>
        </p:spPr>
      </p:pic>
    </p:spTree>
    <p:extLst>
      <p:ext uri="{BB962C8B-B14F-4D97-AF65-F5344CB8AC3E}">
        <p14:creationId xmlns:p14="http://schemas.microsoft.com/office/powerpoint/2010/main" val="33913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EFICIÊNCIA ESTRUTURAL</a:t>
            </a:r>
            <a:endParaRPr lang="pt-BR" sz="2400" b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279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57250"/>
          </a:xfrm>
        </p:spPr>
        <p:txBody>
          <a:bodyPr/>
          <a:lstStyle/>
          <a:p>
            <a:pPr algn="ctr"/>
            <a:r>
              <a:rPr lang="pt-BR" sz="2400" b="1" smtClean="0"/>
              <a:t>SISTEMAS DE PLANTIO MAIS UTILIZADOS NA PRODUÇÃO VEGETAL</a:t>
            </a:r>
            <a:endParaRPr lang="en-US" sz="2400" b="1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pt-BR" smtClean="0"/>
              <a:t> </a:t>
            </a:r>
            <a:r>
              <a:rPr lang="pt-BR" sz="2000" b="1" smtClean="0"/>
              <a:t>PLANTIO DIRETO NO CAMPO</a:t>
            </a:r>
          </a:p>
          <a:p>
            <a:pPr>
              <a:buFont typeface="Wingdings 2" pitchFamily="18" charset="2"/>
              <a:buNone/>
            </a:pPr>
            <a:r>
              <a:rPr lang="pt-BR" sz="1600" b="1" smtClean="0"/>
              <a:t>MAIORIA DOS CEREAIS, BATATA, ALHO, CANA, CENOURA, RABANETE, RÚCULA, TOMATE PARA INDÚSTRIA,ETC.</a:t>
            </a:r>
            <a:endParaRPr lang="pt-BR" sz="2400" b="1" smtClean="0"/>
          </a:p>
          <a:p>
            <a:pPr>
              <a:buFont typeface="Wingdings" pitchFamily="2" charset="2"/>
              <a:buChar char="q"/>
            </a:pPr>
            <a:r>
              <a:rPr lang="pt-BR" sz="2400" b="1" smtClean="0"/>
              <a:t> </a:t>
            </a:r>
            <a:r>
              <a:rPr lang="pt-BR" sz="2000" b="1" smtClean="0"/>
              <a:t>PLANTIO INDIRETO</a:t>
            </a:r>
          </a:p>
          <a:p>
            <a:pPr>
              <a:buFont typeface="Wingdings 2" pitchFamily="18" charset="2"/>
              <a:buNone/>
            </a:pPr>
            <a:r>
              <a:rPr lang="pt-BR" sz="1800" b="1" smtClean="0"/>
              <a:t>SEMENTES</a:t>
            </a:r>
          </a:p>
          <a:p>
            <a:pPr>
              <a:buFont typeface="Wingdings 2" pitchFamily="18" charset="2"/>
              <a:buNone/>
            </a:pPr>
            <a:r>
              <a:rPr lang="pt-BR" sz="1800" b="1" smtClean="0"/>
              <a:t>      - SEMEADURA EM CANTEIRO, REPICAGEM E TRANSPLANTE (ALFACE, CAFÉ)</a:t>
            </a:r>
          </a:p>
          <a:p>
            <a:pPr>
              <a:buFont typeface="Wingdings 2" pitchFamily="18" charset="2"/>
              <a:buNone/>
            </a:pPr>
            <a:r>
              <a:rPr lang="pt-BR" sz="1800" b="1" smtClean="0"/>
              <a:t>      - SEMEADURA EM CANTEIRO, ENXERTIA E TRANSPLANTE (CITRUS, VIDEIRA, MACIEIRA, PESSEGUEIRO, ETC.)</a:t>
            </a:r>
          </a:p>
          <a:p>
            <a:pPr>
              <a:buFont typeface="Wingdings 2" pitchFamily="18" charset="2"/>
              <a:buNone/>
            </a:pPr>
            <a:r>
              <a:rPr lang="pt-BR" sz="1800" b="1" smtClean="0"/>
              <a:t>      -  SEMEADURA EM RECIPIENTE E TRANSPLANTE (TOMATE, PEPINO, COUVE FLOR, PIMENTÃO, RÚCULA, ETC.)</a:t>
            </a:r>
          </a:p>
          <a:p>
            <a:pPr>
              <a:buFont typeface="Wingdings 2" pitchFamily="18" charset="2"/>
              <a:buNone/>
            </a:pPr>
            <a:r>
              <a:rPr lang="pt-BR" sz="1800" b="1" smtClean="0"/>
              <a:t>       - SEMEADURA EM RECIPIENTE, ENXERTIA E TRANSPLANTE (CITRUS, PEPINO, TOMATE, ETC.)</a:t>
            </a:r>
          </a:p>
          <a:p>
            <a:pPr>
              <a:buFont typeface="Wingdings 2" pitchFamily="18" charset="2"/>
              <a:buNone/>
            </a:pPr>
            <a:r>
              <a:rPr lang="pt-BR" sz="1800" b="1" smtClean="0"/>
              <a:t>ESTRUTURA S ESPECIALIZADAS</a:t>
            </a:r>
          </a:p>
          <a:p>
            <a:pPr>
              <a:buFont typeface="Wingdings 2" pitchFamily="18" charset="2"/>
              <a:buNone/>
            </a:pPr>
            <a:r>
              <a:rPr lang="pt-BR" sz="1800" b="1" smtClean="0"/>
              <a:t>       - ENRAIZAMENTO EM CANTEIRO E TRANSPLANTE (MORANGO)</a:t>
            </a:r>
          </a:p>
          <a:p>
            <a:pPr>
              <a:buFont typeface="Wingdings 2" pitchFamily="18" charset="2"/>
              <a:buNone/>
            </a:pPr>
            <a:r>
              <a:rPr lang="pt-BR" sz="1800" b="1" smtClean="0"/>
              <a:t>       - ENRAIZAMENTO EM RECIPIENTE E TRANSPLANTE (MORANGO)</a:t>
            </a:r>
          </a:p>
          <a:p>
            <a:pPr>
              <a:buFont typeface="Wingdings 2" pitchFamily="18" charset="2"/>
              <a:buNone/>
            </a:pPr>
            <a:r>
              <a:rPr lang="pt-BR" sz="1800" b="1" smtClean="0"/>
              <a:t>MICROPROPAGAÇÃO</a:t>
            </a:r>
          </a:p>
          <a:p>
            <a:pPr>
              <a:buFont typeface="Wingdings 2" pitchFamily="18" charset="2"/>
              <a:buNone/>
            </a:pPr>
            <a:endParaRPr lang="pt-BR" sz="1800" b="1" smtClean="0"/>
          </a:p>
          <a:p>
            <a:pPr>
              <a:buFont typeface="Wingdings 2" pitchFamily="18" charset="2"/>
              <a:buNone/>
            </a:pPr>
            <a:r>
              <a:rPr lang="pt-BR" sz="2400" b="1" smtClean="0"/>
              <a:t> </a:t>
            </a:r>
            <a:r>
              <a:rPr lang="pt-BR" sz="2000" b="1" smtClean="0"/>
              <a:t> </a:t>
            </a: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algn="ctr">
              <a:defRPr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SEMEADURA DIRETA  </a:t>
            </a:r>
            <a:r>
              <a:rPr lang="pt-BR" sz="2000" b="1" dirty="0" smtClean="0"/>
              <a:t>X </a:t>
            </a:r>
            <a:r>
              <a:rPr lang="pt-BR" sz="2000" b="1" dirty="0" smtClean="0">
                <a:solidFill>
                  <a:srgbClr val="FF0000"/>
                </a:solidFill>
              </a:rPr>
              <a:t>TRANSPLANTE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pt-BR" altLang="pt-BR" sz="1600" b="1" dirty="0" smtClean="0"/>
              <a:t>SEMEADURA DIRETA É A COLOCAÇÃO DA SEMENTE EM CONDIÇÕES DE GERMINAÇÃO DIRETAMENTE NO LOCAL DE PRODUÇÃO OU PARA OS DEVIDOS FINS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dirty="0" smtClean="0">
                <a:solidFill>
                  <a:srgbClr val="FF0000"/>
                </a:solidFill>
              </a:rPr>
              <a:t>TRANSPLANTE É A PRODUÇÃO DE MUDAS EM RECIPIENTES OU ÁREAS DO CAMPO (SEMENTEIRAS) E SUA TRANSFERENCIA PARA O LOCAL ONDE SE VAI PRODUZIR O PRODUTO FINAL DESEJADO.  REPICAGEM É A TRANSFERENCIA PARA RECIPIENTE OU LOCAL QUE NÃO SEJA O DE PRODUÇÃO DESEJADA E CONTINUA COMO MUDA</a:t>
            </a:r>
          </a:p>
          <a:p>
            <a:pPr marL="0" indent="0">
              <a:buFont typeface="Wingdings 2" pitchFamily="18" charset="2"/>
              <a:buNone/>
            </a:pPr>
            <a:endParaRPr lang="pt-BR" altLang="pt-BR" sz="1600" b="1" dirty="0" smtClean="0">
              <a:solidFill>
                <a:srgbClr val="FF0000"/>
              </a:solidFill>
            </a:endParaRP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dirty="0" smtClean="0">
                <a:solidFill>
                  <a:srgbClr val="0000CC"/>
                </a:solidFill>
              </a:rPr>
              <a:t>A SEMEADURA DIRETA É UM ATRIBUTO DE CULTURA EXTENSIVA (MENOS MÃO DE OBRA, INSUMOS E MANEJO), ENQUANTO QUE O TRANSPLANTE É  ATRIBUTO DE CULTURA INTENSIVA (MAIS MÃO DE OBRA, INSUMOS E MANEJO)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dirty="0" smtClean="0">
                <a:solidFill>
                  <a:srgbClr val="FF0000"/>
                </a:solidFill>
              </a:rPr>
              <a:t>A SEMEADURA DIRETA É MENOS PREVISÍVEL QUANTO AOS RESULTADOS E O TRANSPLANTE AUMENTA MUITO A PREVISIBILIDADE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dirty="0" smtClean="0">
                <a:solidFill>
                  <a:srgbClr val="0000CC"/>
                </a:solidFill>
              </a:rPr>
              <a:t>A DENSIDADE DE POPULAÇÃO DE PLANTA NA SEMEADURA DIRETA É INDEFINIDA E NO TRANSPLANTE É DEFINIDA 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dirty="0" smtClean="0">
                <a:solidFill>
                  <a:srgbClr val="FF0000"/>
                </a:solidFill>
              </a:rPr>
              <a:t>A SEMEADURA DIRETA É UM PROCESSO QUE ACONTECE NA NATUREZA E O TRANSPLANTE É UM PROCESSO MAIS COMPLICADO</a:t>
            </a:r>
            <a:endParaRPr lang="pt-BR" altLang="pt-BR" sz="1600" b="1" dirty="0" smtClean="0">
              <a:solidFill>
                <a:srgbClr val="0000CC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pt-BR" altLang="pt-BR" sz="1600" dirty="0" smtClean="0">
              <a:solidFill>
                <a:srgbClr val="0000CC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pt-BR" altLang="pt-BR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3200"/>
          </a:xfrm>
        </p:spPr>
        <p:txBody>
          <a:bodyPr>
            <a:normAutofit fontScale="90000"/>
          </a:bodyPr>
          <a:lstStyle/>
          <a:p>
            <a:endParaRPr lang="pt-BR" altLang="pt-BR" smtClean="0"/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165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FF0000"/>
                </a:solidFill>
              </a:rPr>
              <a:t>A SEMEADURA DIRETA É AFETADA PELAS CONDIÇÕES EXTREMAS (ESTRESSES, ATAQUES DE PRAGAS E DOENÇAS, COMPETIÇÃO PELAS PLANTAS DANINHAS)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0000CC"/>
                </a:solidFill>
              </a:rPr>
              <a:t>O TRANSPLANTE RESISTE MAIS ÀS CONDIÇÕES EXTREMAS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FF0000"/>
                </a:solidFill>
              </a:rPr>
              <a:t>NA SEMEADURA DIRETA A PRODUÇÃO É MAIS TARDIA E MENOR E NO TRANSPLANTE É MAIS PRECOCE E PRODUÇÃO MAIOR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0000CC"/>
                </a:solidFill>
              </a:rPr>
              <a:t>NA SEMEADURA DIRETA, O CUSTO DE IMPLANTAÇÃO DA CULTURA É MENOR DO QUE AQUELA TRANSPLANTADA, QUANDO A SEMENTE É BARATA. PARA AS SEMENTES MUITO CARAS, A SEMEADURA É PROIBITIVO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FF0000"/>
                </a:solidFill>
              </a:rPr>
              <a:t>O TRANSPLANTE É POSSÍVEL EM ÁREAS OU TEMPO NÃO RECOMENDADOS PARA A SEMEADURA DIRETA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0000CC"/>
                </a:solidFill>
              </a:rPr>
              <a:t>COMO NA PRODUÇÃO DE MUDAS UTILIZA-SE SUBSTRATO, AS PLANTAS DESENVOLVEM-SE MELHOR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FF0000"/>
                </a:solidFill>
              </a:rPr>
              <a:t>NA SEMEADURA DIRETA USA-SE MAIS SEMENTES DO QUE O NECESSÁRIO E NO TRANSPLANTE USA-SE MENOS. POR EXEMPLO, NA SEMEADURA DIRETA DE TOMATE, COM PRECISÃO, GASTA-SE CERCA DE 2 KG DE SEMENTES POR HA E NO  TRANSPLANTE, DE 100 A 200 GRAMAS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0000CC"/>
                </a:solidFill>
              </a:rPr>
              <a:t>NA SEMEADURA DIRETA É NECESSÁRIO O DESBASTE OU RALEAMENTO DE PLANTAS E NO TRANSPLANTE NÃO É NECESSÁRIO ESSA ATIVIDADE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FF0000"/>
                </a:solidFill>
              </a:rPr>
              <a:t>NA SEMEADURA DIRETA O REPLANTIO É MUITO DIFÍCIL E NO TRANSPLANTE É MAIS FÁCIL</a:t>
            </a:r>
          </a:p>
          <a:p>
            <a:pPr marL="0" indent="0">
              <a:buFont typeface="Wingdings 2" pitchFamily="18" charset="2"/>
              <a:buNone/>
            </a:pPr>
            <a:endParaRPr lang="pt-BR" altLang="pt-BR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3200"/>
          </a:xfrm>
        </p:spPr>
        <p:txBody>
          <a:bodyPr>
            <a:normAutofit fontScale="90000"/>
          </a:bodyPr>
          <a:lstStyle/>
          <a:p>
            <a:endParaRPr lang="pt-BR" altLang="pt-BR" smtClean="0"/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165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FF0000"/>
                </a:solidFill>
              </a:rPr>
              <a:t>A SEMEADURA DIRETA É AFETADA PELAS CONDIÇÕES EXTREMAS (ESTRESSES, ATAQUES DE PRAGAS E DOENÇAS, COMPETIÇÃO PELAS PLANTAS DANINHAS)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0000CC"/>
                </a:solidFill>
              </a:rPr>
              <a:t>O TRANSPLANTE RESISTE MAIS ÀS CONDIÇÕES EXTREMAS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FF0000"/>
                </a:solidFill>
              </a:rPr>
              <a:t>NA SEMEADURA DIRETA A PRODUÇÃO É MAIS TARDIA E MENOR E NO TRANSPLANTE É MAIS PRECOCE E PRODUÇÃO MAIOR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0000CC"/>
                </a:solidFill>
              </a:rPr>
              <a:t>NA SEMEADURA DIRETA, O CUSTO DE IMPLANTAÇÃO DA CULTURA É MENOR DO QUE AQUELA TRANSPLANTADA, QUANDO A SEMENTE É BARATA. PARA AS SEMENTES MUITO CARAS, A SEMEADURA É PROIBITIVO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FF0000"/>
                </a:solidFill>
              </a:rPr>
              <a:t>O TRANSPLANTE É POSSÍVEL EM ÁREAS OU TEMPO NÃO RECOMENDADOS PARA A SEMEADURA DIRETA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0000CC"/>
                </a:solidFill>
              </a:rPr>
              <a:t>COMO NA PRODUÇÃO DE MUDAS UTILIZA-SE SUBSTRATO, AS PLANTAS DESENVOLVEM-SE MELHOR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FF0000"/>
                </a:solidFill>
              </a:rPr>
              <a:t>NA SEMEADURA DIRETA USA-SE MAIS SEMENTES DO QUE O NECESSÁRIO E NO TRANSPLANTE USA-SE MENOS. POR EXEMPLO, NA SEMEADURA DIRETA DE TOMATE, COM PRECISÃO, GASTA-SE CERCA DE 2 KG DE SEMENTES POR HA E NO  TRANSPLANTE, DE 100 A 200 GRAMAS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0000CC"/>
                </a:solidFill>
              </a:rPr>
              <a:t>NA SEMEADURA DIRETA É NECESSÁRIO O DESBASTE OU RALEAMENTO DE PLANTAS E NO TRANSPLANTE NÃO É NECESSÁRIO ESSA ATIVIDADE</a:t>
            </a:r>
          </a:p>
          <a:p>
            <a:pPr marL="0" indent="0">
              <a:buFont typeface="Wingdings 2" pitchFamily="18" charset="2"/>
              <a:buNone/>
            </a:pPr>
            <a:r>
              <a:rPr lang="pt-BR" altLang="pt-BR" sz="1600" b="1" smtClean="0">
                <a:solidFill>
                  <a:srgbClr val="FF0000"/>
                </a:solidFill>
              </a:rPr>
              <a:t>NA SEMEADURA DIRETA O REPLANTIO É MUITO DIFÍCIL E NO TRANSPLANTE É MAIS FÁCIL</a:t>
            </a:r>
          </a:p>
          <a:p>
            <a:pPr marL="0" indent="0">
              <a:buFont typeface="Wingdings 2" pitchFamily="18" charset="2"/>
              <a:buNone/>
            </a:pPr>
            <a:endParaRPr lang="pt-BR" altLang="pt-BR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500063" y="642938"/>
            <a:ext cx="78581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C. TEMPO DA PLANTA RECUPERAR-SE DOS DANOS CAUSADOS À RAÌZES E DO GRAU DOS DANOS SOFRIDOS</a:t>
            </a:r>
          </a:p>
          <a:p>
            <a:endParaRPr lang="pt-BR" b="1"/>
          </a:p>
          <a:p>
            <a:r>
              <a:rPr lang="pt-BR" b="1"/>
              <a:t>D. CAPACIDADE DAS PLANTAS EM RECUPERAR-SE DA PERDA DE ÁGUA QUE CAUSA REDUÇÃO OU INIBIÇÃO DA FOTOSSÍNTESE. O POTENCIAL HÍDRICO VOLTA AO NORMAL EM 24 HORAS APÓS A IRRIGAÇÃO, ENQUANTO QUE A FOTOSSÍNTESE DEMORA MAIS.</a:t>
            </a:r>
          </a:p>
          <a:p>
            <a:endParaRPr lang="pt-BR" b="1"/>
          </a:p>
          <a:p>
            <a:r>
              <a:rPr lang="pt-BR" b="1"/>
              <a:t>E ESTADO FISIOLÓGICO DAS MUDAS (MAIS FORTES OU MAIS FRACAS), DETERMINADA PELO ESTIOLAMENTO, , MÁ NUTRIÇÃO,</a:t>
            </a:r>
          </a:p>
          <a:p>
            <a:r>
              <a:rPr lang="pt-BR" b="1"/>
              <a:t>DORMENCIA, ESTADO NUTRICIONAL, ARMAZENAMENTO, TRANSPORTE, ETC.</a:t>
            </a:r>
          </a:p>
          <a:p>
            <a:endParaRPr lang="pt-BR" b="1"/>
          </a:p>
          <a:p>
            <a:r>
              <a:rPr lang="pt-BR" b="1"/>
              <a:t>F. NÚMERO DE VEZES DE TRANSPLANTE</a:t>
            </a:r>
          </a:p>
          <a:p>
            <a:endParaRPr lang="pt-BR" b="1"/>
          </a:p>
          <a:p>
            <a:r>
              <a:rPr lang="pt-BR" b="1"/>
              <a:t>G. TAMANHO OU IDADE DAS MUDAS</a:t>
            </a:r>
          </a:p>
          <a:p>
            <a:r>
              <a:rPr lang="pt-BR" b="1"/>
              <a:t>TEMPO ENTRE O TRANSPLANTE E O SUPRIMENTO DE ÁGUA</a:t>
            </a:r>
          </a:p>
          <a:p>
            <a:endParaRPr lang="pt-BR" b="1"/>
          </a:p>
          <a:p>
            <a:r>
              <a:rPr lang="pt-BR" b="1"/>
              <a:t>H. CONDIÇÕES AMBIENTAIS QUE AFETAM AS MUDAS ATE A FORMAÇÃO DE NOVAS FOLHAS E RAÍZES</a:t>
            </a:r>
          </a:p>
          <a:p>
            <a:endParaRPr lang="pt-BR" b="1"/>
          </a:p>
          <a:p>
            <a:endParaRPr lang="pt-BR" b="1"/>
          </a:p>
          <a:p>
            <a:endParaRPr lang="en-US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/>
          <p:cNvSpPr txBox="1">
            <a:spLocks noChangeArrowheads="1"/>
          </p:cNvSpPr>
          <p:nvPr/>
        </p:nvSpPr>
        <p:spPr bwMode="auto">
          <a:xfrm>
            <a:off x="571500" y="857250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romanUcPeriod"/>
            </a:pPr>
            <a:r>
              <a:rPr lang="pt-BR" b="1"/>
              <a:t>GRAU DE TOALETE DAS MUDAS</a:t>
            </a:r>
          </a:p>
          <a:p>
            <a:pPr marL="342900" indent="-342900">
              <a:buFontTx/>
              <a:buAutoNum type="romanUcPeriod"/>
            </a:pPr>
            <a:endParaRPr lang="pt-BR" b="1"/>
          </a:p>
          <a:p>
            <a:pPr marL="342900" indent="-342900"/>
            <a:r>
              <a:rPr lang="pt-BR" b="1"/>
              <a:t>J. HABILIDADE DAS RAÍZES MAIS VELHAS EM ABSORVER ÁGUA E NUTRIENTES</a:t>
            </a:r>
          </a:p>
          <a:p>
            <a:pPr marL="342900" indent="-342900"/>
            <a:endParaRPr lang="pt-BR" b="1"/>
          </a:p>
          <a:p>
            <a:pPr marL="342900" indent="-342900"/>
            <a:r>
              <a:rPr lang="pt-BR" b="1"/>
              <a:t>K. PROFUNDIDADE DE PLANTIO DAS MUDAS</a:t>
            </a:r>
          </a:p>
          <a:p>
            <a:pPr marL="342900" indent="-342900">
              <a:buFontTx/>
              <a:buAutoNum type="romanUcPeriod"/>
            </a:pPr>
            <a:endParaRPr lang="pt-BR" b="1"/>
          </a:p>
          <a:p>
            <a:pPr marL="342900" indent="-342900">
              <a:buFontTx/>
              <a:buAutoNum type="romanUcPeriod"/>
            </a:pPr>
            <a:endParaRPr lang="en-US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O QUE SE QUER</a:t>
            </a:r>
            <a:endParaRPr lang="pt-BR" sz="3200" b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3985"/>
            <a:ext cx="4038600" cy="2818392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42115"/>
            <a:ext cx="4038600" cy="2842133"/>
          </a:xfrm>
        </p:spPr>
      </p:pic>
    </p:spTree>
    <p:extLst>
      <p:ext uri="{BB962C8B-B14F-4D97-AF65-F5344CB8AC3E}">
        <p14:creationId xmlns:p14="http://schemas.microsoft.com/office/powerpoint/2010/main" val="18524058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1800" smtClean="0"/>
              <a:t>BAILEY, L.H. THE PRINCIPLES OF VEGETABLE-GARDENING.</a:t>
            </a:r>
            <a:br>
              <a:rPr lang="pt-BR" altLang="pt-BR" sz="1800" smtClean="0"/>
            </a:br>
            <a:r>
              <a:rPr lang="pt-BR" altLang="pt-BR" sz="1800" smtClean="0"/>
              <a:t>THE MACMILLAN COMPANY, NEW YORK, 1921, 490 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2400" b="1" dirty="0" smtClean="0"/>
              <a:t>                       TRANSPLANTE</a:t>
            </a:r>
          </a:p>
          <a:p>
            <a:pPr eaLnBrk="1" hangingPunct="1"/>
            <a:endParaRPr lang="pt-BR" altLang="pt-BR" sz="2000" b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pt-BR" altLang="pt-BR" sz="2400" b="1" dirty="0" smtClean="0">
                <a:solidFill>
                  <a:srgbClr val="FF3300"/>
                </a:solidFill>
              </a:rPr>
              <a:t>A PRIMEIRA CONSIDERAÇÃO DO TRANSPLANTE COM SUCESSO É TER BOAS PLANTAS (TRANSPLANTAS OU MUDAS)</a:t>
            </a:r>
          </a:p>
          <a:p>
            <a:pPr eaLnBrk="1" hangingPunct="1"/>
            <a:endParaRPr lang="pt-BR" altLang="pt-BR" sz="2400" b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pt-BR" altLang="pt-BR" sz="2400" b="1" dirty="0" smtClean="0">
                <a:solidFill>
                  <a:srgbClr val="FF3300"/>
                </a:solidFill>
              </a:rPr>
              <a:t>A SEGUNDA CONSIDERAÇÃO É TER A TERRA EM CONDIÇÃO ÓTIMA</a:t>
            </a:r>
          </a:p>
          <a:p>
            <a:pPr eaLnBrk="1" hangingPunct="1"/>
            <a:endParaRPr lang="pt-BR" altLang="pt-BR" sz="2400" b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pt-BR" altLang="pt-BR" sz="2400" b="1" dirty="0" smtClean="0">
                <a:solidFill>
                  <a:srgbClr val="FF3300"/>
                </a:solidFill>
              </a:rPr>
              <a:t>A TERCEIRA CONSIDERAÇÃO É QUE AS CONDICÕES AMBIENTAIS ESTEJAM FAVORÁVEIS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smtClean="0"/>
              <a:t>TRANSPLANTAS DE RAIZ NUA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8208963" cy="4389437"/>
          </a:xfrm>
        </p:spPr>
        <p:txBody>
          <a:bodyPr/>
          <a:lstStyle/>
          <a:p>
            <a:pPr eaLnBrk="1" hangingPunct="1"/>
            <a:r>
              <a:rPr lang="pt-BR" altLang="pt-BR" sz="1800" smtClean="0"/>
              <a:t>ERA O METODO MAIS USADO PRINCIPALMENTE PARA MUDAS DE FRUTAS, HORTALIÇAS E ESSENCIAS FLORESTAIS, NO MUNDO INTEIRO.</a:t>
            </a:r>
          </a:p>
          <a:p>
            <a:pPr eaLnBrk="1" hangingPunct="1"/>
            <a:r>
              <a:rPr lang="pt-BR" altLang="pt-BR" sz="1800" b="1" smtClean="0"/>
              <a:t>HAVIA PROBLEMAS</a:t>
            </a:r>
            <a:r>
              <a:rPr lang="pt-BR" altLang="pt-BR" sz="1800" smtClean="0"/>
              <a:t>: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FALTA DE PREVISIBILIDADE COM RELAÇÃO AO FUTURO DO POMAR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MÁ FORMAÇÃO DE RAIZES APÓS O TRANSPLANTE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BAIXO PEGAMENTO APÓS O TRANSPLANTE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FORMAÇÃO DEFEITUOSA DA RAIZ PRINCIPAL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DIFICULDADE DE TRANSPLANTE EM LOCAIS POUCO ADEQUANDOS OU EM CONDIÇÕES AMBIENTAIS POUCO FAVORÁVEIS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MUITAS ESPÉCIES NÃO TOLERAVAM O TRANSPLANTE DE RAIZES NUAS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CHOQUE DE TRANSPLANTE MUITO ALTO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IMPOSSIBILIDADE DE MECANIZAÇÃO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smtClean="0"/>
              <a:t>TRANSPLANTAS DE RAIZ NUA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8208963" cy="4389437"/>
          </a:xfrm>
        </p:spPr>
        <p:txBody>
          <a:bodyPr/>
          <a:lstStyle/>
          <a:p>
            <a:pPr eaLnBrk="1" hangingPunct="1"/>
            <a:r>
              <a:rPr lang="pt-BR" altLang="pt-BR" sz="1800" smtClean="0"/>
              <a:t>ERA O METODO MAIS USADO PRINCIPALMENTE PARA MUDAS DE FRUTAS, HORTALIÇAS E ESSENCIAS FLORESTAIS, NO MUNDO INTEIRO.</a:t>
            </a:r>
          </a:p>
          <a:p>
            <a:pPr eaLnBrk="1" hangingPunct="1"/>
            <a:r>
              <a:rPr lang="pt-BR" altLang="pt-BR" sz="1800" b="1" smtClean="0"/>
              <a:t>HAVIA PROBLEMAS</a:t>
            </a:r>
            <a:r>
              <a:rPr lang="pt-BR" altLang="pt-BR" sz="1800" smtClean="0"/>
              <a:t>: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FALTA DE PREVISIBILIDADE COM RELAÇÃO AO FUTURO DO POMAR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MÁ FORMAÇÃO DE RAIZES APÓS O TRANSPLANTE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BAIXO PEGAMENTO APÓS O TRANSPLANTE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FORMAÇÃO DEFEITUOSA DA RAIZ PRINCIPAL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DIFICULDADE DE TRANSPLANTE EM LOCAIS POUCO ADEQUANDOS OU EM CONDIÇÕES AMBIENTAIS POUCO FAVORÁVEIS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MUITAS ESPÉCIES NÃO TOLERAVAM O TRANSPLANTE DE RAIZES NUAS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CHOQUE DE TRANSPLANTE MUITO ALTO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IMPOSSIBILIDADE DE MECANIZAÇÃO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smtClean="0"/>
              <a:t>TRANSPLANTAS DE RAIZ NUA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8208963" cy="4389437"/>
          </a:xfrm>
        </p:spPr>
        <p:txBody>
          <a:bodyPr/>
          <a:lstStyle/>
          <a:p>
            <a:pPr eaLnBrk="1" hangingPunct="1"/>
            <a:r>
              <a:rPr lang="pt-BR" altLang="pt-BR" sz="1800" smtClean="0"/>
              <a:t>ERA O METODO MAIS USADO PRINCIPALMENTE PARA MUDAS DE FRUTAS, HORTALIÇAS E ESSENCIAS FLORESTAIS, NO MUNDO INTEIRO.</a:t>
            </a:r>
          </a:p>
          <a:p>
            <a:pPr eaLnBrk="1" hangingPunct="1"/>
            <a:r>
              <a:rPr lang="pt-BR" altLang="pt-BR" sz="1800" b="1" smtClean="0"/>
              <a:t>HAVIA PROBLEMAS</a:t>
            </a:r>
            <a:r>
              <a:rPr lang="pt-BR" altLang="pt-BR" sz="1800" smtClean="0"/>
              <a:t>: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FALTA DE PREVISIBILIDADE COM RELAÇÃO AO FUTURO DO POMAR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MÁ FORMAÇÃO DE RAIZES APÓS O TRANSPLANTE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BAIXO PEGAMENTO APÓS O TRANSPLANTE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FORMAÇÃO DEFEITUOSA DA RAIZ PRINCIPAL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DIFICULDADE DE TRANSPLANTE EM LOCAIS POUCO ADEQUANDOS OU EM CONDIÇÕES AMBIENTAIS POUCO FAVORÁVEIS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MUITAS ESPÉCIES NÃO TOLERAVAM O TRANSPLANTE DE RAIZES NUAS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CHOQUE DE TRANSPLANTE MUITO ALTO</a:t>
            </a:r>
          </a:p>
          <a:p>
            <a:pPr eaLnBrk="1" hangingPunct="1"/>
            <a:r>
              <a:rPr lang="pt-BR" altLang="pt-BR" sz="1800" b="1" smtClean="0">
                <a:solidFill>
                  <a:srgbClr val="CC3300"/>
                </a:solidFill>
              </a:rPr>
              <a:t>IMPOSSIBILIDADE DE MECANIZAÇÃO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algn="ctr"/>
            <a:r>
              <a:rPr lang="pt-BR" altLang="pt-BR" sz="1800" smtClean="0"/>
              <a:t>MUDA DE RAÍZES NUAS</a:t>
            </a:r>
          </a:p>
        </p:txBody>
      </p:sp>
      <p:pic>
        <p:nvPicPr>
          <p:cNvPr id="2150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17875" y="2241550"/>
            <a:ext cx="2508250" cy="3776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algn="ctr"/>
            <a:r>
              <a:rPr lang="pt-BR" altLang="pt-BR" sz="1800" b="1" smtClean="0"/>
              <a:t>MUDA DE TORRÃO</a:t>
            </a:r>
          </a:p>
        </p:txBody>
      </p:sp>
      <p:pic>
        <p:nvPicPr>
          <p:cNvPr id="24579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84563" y="2406650"/>
            <a:ext cx="2174875" cy="3446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2357430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                     FIM?</a:t>
            </a:r>
            <a:endParaRPr lang="en-US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PADRÃO CULTURAL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É </a:t>
            </a:r>
            <a:r>
              <a:rPr lang="pt-BR" sz="2400" b="1" dirty="0" smtClean="0"/>
              <a:t>A SEQUÊNCIA ANUAL DAS CULTURAS E POUSIOS EM UMA </a:t>
            </a:r>
            <a:r>
              <a:rPr lang="pt-BR" sz="2400" b="1" dirty="0" smtClean="0">
                <a:solidFill>
                  <a:srgbClr val="FF0000"/>
                </a:solidFill>
              </a:rPr>
              <a:t>DADA ÁREA </a:t>
            </a:r>
            <a:r>
              <a:rPr lang="pt-BR" sz="2400" b="1" dirty="0" smtClean="0"/>
              <a:t>(Francis, 1989).</a:t>
            </a:r>
            <a:endParaRPr lang="pt-BR" sz="2400" b="1" dirty="0"/>
          </a:p>
          <a:p>
            <a:pPr marL="0" indent="0">
              <a:buNone/>
            </a:pPr>
            <a:r>
              <a:rPr lang="pt-BR" sz="2000" b="1" dirty="0" smtClean="0"/>
              <a:t>PODE SER:</a:t>
            </a:r>
          </a:p>
          <a:p>
            <a:pPr marL="457200" indent="-457200">
              <a:buAutoNum type="arabicPeriod"/>
            </a:pPr>
            <a:r>
              <a:rPr lang="pt-BR" sz="2000" b="1" dirty="0" smtClean="0">
                <a:solidFill>
                  <a:srgbClr val="C00000"/>
                </a:solidFill>
              </a:rPr>
              <a:t>CULTIVO  SIMPLES OU MONOCULTIVO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  O PRODUTOR OPTA  POR </a:t>
            </a:r>
            <a:r>
              <a:rPr lang="pt-BR" sz="2000" b="1" dirty="0" smtClean="0">
                <a:solidFill>
                  <a:srgbClr val="7030A0"/>
                </a:solidFill>
              </a:rPr>
              <a:t>UMA SÓ  </a:t>
            </a:r>
            <a:r>
              <a:rPr lang="pt-BR" sz="2000" b="1" dirty="0" smtClean="0"/>
              <a:t>CULTURA NA ÁREA  E NO ANO. 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  NÃO CONFUNDIR COM </a:t>
            </a:r>
            <a:r>
              <a:rPr lang="pt-BR" sz="2000" b="1" dirty="0" smtClean="0">
                <a:solidFill>
                  <a:srgbClr val="FF0000"/>
                </a:solidFill>
              </a:rPr>
              <a:t>MONOCULTURA</a:t>
            </a:r>
            <a:r>
              <a:rPr lang="pt-BR" sz="2000" b="1" dirty="0" smtClean="0"/>
              <a:t> QUE É A PRODUÇÃO REPETITIVA DE UMA CULTURA NA MESMA ÁREA. HÁ QUEM DIGA QUE É UMA PROPRIEDADE QUE CULTIVA UMA SÓ CULTURA.</a:t>
            </a:r>
          </a:p>
          <a:p>
            <a:pPr marL="0" indent="0">
              <a:buNone/>
            </a:pPr>
            <a:r>
              <a:rPr lang="pt-BR" sz="2000" b="1" dirty="0" smtClean="0"/>
              <a:t>2</a:t>
            </a:r>
            <a:r>
              <a:rPr lang="pt-BR" sz="2000" b="1" dirty="0" smtClean="0">
                <a:solidFill>
                  <a:srgbClr val="FF0000"/>
                </a:solidFill>
              </a:rPr>
              <a:t>. CULTIVO MÚLTIPLO OU POLICULTIVO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É A INTENSIFICAÇÃO DA CULTURA NAS DIMENSÕES DO ESPAÇO E DO 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TEMPO. É O CULTIVO DE DUAS OU MAIS CULTURAS EM UMA MESMA ÁREA NO MESMO ANO</a:t>
            </a:r>
          </a:p>
        </p:txBody>
      </p:sp>
    </p:spTree>
    <p:extLst>
      <p:ext uri="{BB962C8B-B14F-4D97-AF65-F5344CB8AC3E}">
        <p14:creationId xmlns:p14="http://schemas.microsoft.com/office/powerpoint/2010/main" val="1567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636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CULTIVO MÚLTIPLO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/>
          </a:bodyPr>
          <a:lstStyle/>
          <a:p>
            <a:pPr>
              <a:buAutoNum type="arabicPeriod"/>
            </a:pPr>
            <a:r>
              <a:rPr lang="pt-BR" sz="1800" b="1" dirty="0" smtClean="0">
                <a:solidFill>
                  <a:srgbClr val="FF0000"/>
                </a:solidFill>
              </a:rPr>
              <a:t>INTERCALAR </a:t>
            </a:r>
            <a:r>
              <a:rPr lang="pt-BR" sz="1800" b="1" dirty="0" smtClean="0"/>
              <a:t>– É O CULTIVO SIMULTÂNEO DE </a:t>
            </a:r>
            <a:r>
              <a:rPr lang="pt-BR" sz="1800" b="1" dirty="0" smtClean="0">
                <a:solidFill>
                  <a:schemeClr val="tx2">
                    <a:lumMod val="50000"/>
                  </a:schemeClr>
                </a:solidFill>
              </a:rPr>
              <a:t>DUAS OU MAIS CULTURAS </a:t>
            </a:r>
            <a:r>
              <a:rPr lang="pt-BR" sz="1800" b="1" dirty="0" smtClean="0"/>
              <a:t>NA MESMA ÁREA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1.1 </a:t>
            </a:r>
            <a:r>
              <a:rPr lang="pt-BR" sz="1800" b="1" dirty="0" smtClean="0">
                <a:solidFill>
                  <a:srgbClr val="002060"/>
                </a:solidFill>
              </a:rPr>
              <a:t>– NA LINHA OU  RUA </a:t>
            </a:r>
            <a:r>
              <a:rPr lang="pt-BR" sz="1800" b="1" dirty="0" smtClean="0"/>
              <a:t>– CADA CULTURA É INSTALADA EM LINHA VIZINHA À 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          OUTRA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 1.2 </a:t>
            </a:r>
            <a:r>
              <a:rPr lang="pt-BR" sz="1800" b="1" dirty="0" smtClean="0">
                <a:solidFill>
                  <a:srgbClr val="00B050"/>
                </a:solidFill>
              </a:rPr>
              <a:t>– </a:t>
            </a:r>
            <a:r>
              <a:rPr lang="pt-BR" sz="1800" b="1" dirty="0" smtClean="0">
                <a:solidFill>
                  <a:srgbClr val="002060"/>
                </a:solidFill>
              </a:rPr>
              <a:t>MISTA OU CONSORCIADA </a:t>
            </a:r>
            <a:r>
              <a:rPr lang="pt-BR" sz="1800" b="1" dirty="0" smtClean="0"/>
              <a:t>– PLANTIO SIMULTÂNEO DE DUAS OU MAIS 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           CULTURAS  NA MESMA ÁREA SEM A ORGANIZAÇÃO  DA ANTERIOR 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           (GRAMÍNEA +LEGUMINOSA)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 1.3 </a:t>
            </a:r>
            <a:r>
              <a:rPr lang="pt-BR" sz="1800" b="1" dirty="0" smtClean="0">
                <a:solidFill>
                  <a:srgbClr val="002060"/>
                </a:solidFill>
              </a:rPr>
              <a:t>– EM FAIXA </a:t>
            </a:r>
            <a:r>
              <a:rPr lang="pt-BR" sz="1800" b="1" dirty="0" smtClean="0"/>
              <a:t>– PLANTIO SIMULTÂNEO DE DUAS OU MAIS CULTURAS NA MESMA 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           ÁREA EM FAIXA E DE TAMANHO INSUFICIENTE PARA SE COMPORTAREM 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           CULTURAS INDEPENDENTES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 1.4 – </a:t>
            </a:r>
            <a:r>
              <a:rPr lang="pt-BR" sz="1800" b="1" i="1" dirty="0" smtClean="0">
                <a:solidFill>
                  <a:srgbClr val="002060"/>
                </a:solidFill>
              </a:rPr>
              <a:t>RELAY </a:t>
            </a:r>
            <a:r>
              <a:rPr lang="pt-BR" sz="1800" b="1" dirty="0" smtClean="0">
                <a:solidFill>
                  <a:srgbClr val="002060"/>
                </a:solidFill>
              </a:rPr>
              <a:t> - </a:t>
            </a:r>
            <a:r>
              <a:rPr lang="pt-BR" sz="1800" b="1" dirty="0" smtClean="0"/>
              <a:t>CULTIVO DE DUAS OU MAIS CULTURAS SIMULTANEAMENTE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           DURANTE PARTE DO CICLO DE CADA CULTURA (MILHO + FEIJÃO)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  1.5 – </a:t>
            </a:r>
            <a:r>
              <a:rPr lang="pt-BR" sz="1800" b="1" dirty="0" smtClean="0">
                <a:solidFill>
                  <a:srgbClr val="002060"/>
                </a:solidFill>
              </a:rPr>
              <a:t>SEQUENCIAL </a:t>
            </a:r>
            <a:r>
              <a:rPr lang="pt-BR" sz="1800" b="1" dirty="0" smtClean="0"/>
              <a:t>– DUAS OU MAIS CULTURAS EM SEQUÊNCIA EM UMA MESMA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            ÁREA. A INTENSIFICAÇÃO DA CULTURA É SOMENTE NO TEMPO.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  1.6 </a:t>
            </a:r>
            <a:r>
              <a:rPr lang="pt-BR" sz="1800" b="1" dirty="0" smtClean="0">
                <a:solidFill>
                  <a:srgbClr val="002060"/>
                </a:solidFill>
              </a:rPr>
              <a:t>– SOQUEIRA (</a:t>
            </a:r>
            <a:r>
              <a:rPr lang="pt-BR" sz="1800" b="1" i="1" dirty="0" smtClean="0">
                <a:solidFill>
                  <a:srgbClr val="002060"/>
                </a:solidFill>
              </a:rPr>
              <a:t>RATOON</a:t>
            </a:r>
            <a:r>
              <a:rPr lang="pt-BR" sz="1800" b="1" i="1" dirty="0" smtClean="0"/>
              <a:t>) –</a:t>
            </a:r>
            <a:r>
              <a:rPr lang="pt-BR" sz="1800" b="1" dirty="0" smtClean="0"/>
              <a:t>APROVEITAMENTO DO  REDESENVOLVIMENTO DAS 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             DAS MUDAS OU SEMENTES QUE FICAM APÓS A COLHEITA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274886331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CULTIVO MÚLTIPLO</a:t>
            </a: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2</a:t>
            </a:r>
            <a:r>
              <a:rPr lang="pt-BR" sz="2000" dirty="0" smtClean="0">
                <a:solidFill>
                  <a:srgbClr val="002060"/>
                </a:solidFill>
              </a:rPr>
              <a:t>. </a:t>
            </a:r>
            <a:r>
              <a:rPr lang="pt-BR" sz="2000" b="1" dirty="0" smtClean="0">
                <a:solidFill>
                  <a:srgbClr val="002060"/>
                </a:solidFill>
              </a:rPr>
              <a:t>AGRICULTURA VERTICAL </a:t>
            </a:r>
            <a:r>
              <a:rPr lang="pt-BR" sz="2000" dirty="0" smtClean="0"/>
              <a:t>– </a:t>
            </a:r>
            <a:r>
              <a:rPr lang="pt-BR" sz="2000" b="1" dirty="0" smtClean="0"/>
              <a:t>CULTIVO DE DUAS OU  MAIS CULTURAS APROVEITANDO O ESPAÇO VERTICAL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3. </a:t>
            </a:r>
            <a:r>
              <a:rPr lang="pt-BR" sz="2000" b="1" dirty="0" smtClean="0">
                <a:solidFill>
                  <a:srgbClr val="002060"/>
                </a:solidFill>
              </a:rPr>
              <a:t>ASSOCIAÇÃO ENTRE DOIS OU MAIS SISTEMAS DE CULTIVO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4</a:t>
            </a:r>
            <a:r>
              <a:rPr lang="pt-BR" sz="2000" b="1" dirty="0" smtClean="0">
                <a:solidFill>
                  <a:srgbClr val="002060"/>
                </a:solidFill>
              </a:rPr>
              <a:t>. ROTAÇÃO DE CULTURA, INTENSIFICAÇÃO CULTURAL, SISTEMA CULTURAL DINÂMICO, SEQUENCIAMENTO CULTURAL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769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ARRANJAMENTO ESPACIAL DA CULTURA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 smtClean="0"/>
              <a:t>                                                       É BASEADO EM</a:t>
            </a:r>
          </a:p>
          <a:p>
            <a:pPr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                                            A. ORIENTAÇÃO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B. DENSIDADE DE POPULAÇÃO DE PLANTAS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400" b="1" dirty="0" smtClean="0">
                <a:solidFill>
                  <a:srgbClr val="7030A0"/>
                </a:solidFill>
              </a:rPr>
              <a:t>                                   C. DISPOSIÇÃO DAS PLANTAS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                                                       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D. CONDUÇÃO</a:t>
            </a:r>
          </a:p>
          <a:p>
            <a:pPr marL="0" indent="0">
              <a:buNone/>
            </a:pPr>
            <a:endParaRPr lang="pt-BR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E. TIPO DE CULTURA</a:t>
            </a:r>
            <a:endParaRPr lang="pt-BR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65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ORIENTAÇÃO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b="1" dirty="0" smtClean="0"/>
              <a:t>É O </a:t>
            </a:r>
            <a:r>
              <a:rPr lang="pt-BR" sz="2000" b="1" dirty="0" smtClean="0">
                <a:solidFill>
                  <a:srgbClr val="00B050"/>
                </a:solidFill>
              </a:rPr>
              <a:t>POSICIONAMENTO</a:t>
            </a:r>
            <a:r>
              <a:rPr lang="pt-BR" sz="2000" b="1" dirty="0" smtClean="0"/>
              <a:t> DA CULTURA EM RELAÇÃO AO SENTIDO NORTE-SUL, PARA QUE AS PLANTAS INTERCEPTEM A MAIOR QUANTIDADE DE LUZ SOLAR POSSÍVEL.</a:t>
            </a:r>
          </a:p>
          <a:p>
            <a:pPr marL="0" indent="0">
              <a:buNone/>
            </a:pPr>
            <a:r>
              <a:rPr lang="pt-BR" sz="2000" b="1" dirty="0" smtClean="0"/>
              <a:t>PODE SER POSICIONADO EM RELAÇÃO À SEDE, RODOVIA, PORTEIRA, ESTRADA, DIREÇÃO DO VENTO PREDOMINANTE, DECLIVIDADE, ETC.</a:t>
            </a:r>
          </a:p>
          <a:p>
            <a:pPr marL="0" indent="0">
              <a:buNone/>
            </a:pPr>
            <a:r>
              <a:rPr lang="pt-BR" sz="2000" b="1" dirty="0" smtClean="0"/>
              <a:t>A CULTURA PODE SER ALINHADA EM</a:t>
            </a:r>
          </a:p>
          <a:p>
            <a:pPr marL="457200" indent="-457200">
              <a:buAutoNum type="arabicPeriod"/>
            </a:pPr>
            <a:r>
              <a:rPr lang="pt-BR" sz="2000" b="1" dirty="0" smtClean="0"/>
              <a:t>LINHA</a:t>
            </a:r>
          </a:p>
          <a:p>
            <a:pPr marL="0" indent="0">
              <a:buNone/>
            </a:pPr>
            <a:r>
              <a:rPr lang="pt-BR" sz="2000" b="1" dirty="0" smtClean="0"/>
              <a:t>        1.a. – LINHA SIMPLES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 1.b. – LINHAS DUPLAS</a:t>
            </a:r>
          </a:p>
          <a:p>
            <a:pPr marL="0" indent="0">
              <a:buNone/>
            </a:pPr>
            <a:r>
              <a:rPr lang="pt-BR" sz="2000" b="1" dirty="0"/>
              <a:t> </a:t>
            </a:r>
            <a:r>
              <a:rPr lang="pt-BR" sz="2000" b="1" dirty="0" smtClean="0"/>
              <a:t>       1.c. – LINHAS TRIPLAS, ETC.</a:t>
            </a:r>
          </a:p>
          <a:p>
            <a:pPr marL="0" indent="0">
              <a:buNone/>
            </a:pPr>
            <a:r>
              <a:rPr lang="pt-BR" sz="2000" b="1" dirty="0" smtClean="0"/>
              <a:t>2. EM FAIXA</a:t>
            </a:r>
          </a:p>
          <a:p>
            <a:pPr marL="0" indent="0">
              <a:buNone/>
            </a:pPr>
            <a:r>
              <a:rPr lang="pt-BR" sz="2000" b="1" dirty="0" smtClean="0"/>
              <a:t>3. EM COVAS</a:t>
            </a:r>
          </a:p>
          <a:p>
            <a:pPr marL="0" indent="0">
              <a:buNone/>
            </a:pPr>
            <a:r>
              <a:rPr lang="pt-BR" sz="2000" b="1" dirty="0" smtClean="0"/>
              <a:t>4. EM CANTEIROS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168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ORIENTAÇÃO DOS CANTEIROS EM RELAÇÃO À ESTRADA</a:t>
            </a:r>
            <a:endParaRPr lang="pt-BR" sz="24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7" y="1357298"/>
            <a:ext cx="6857576" cy="4539210"/>
          </a:xfrm>
        </p:spPr>
      </p:pic>
    </p:spTree>
    <p:extLst>
      <p:ext uri="{BB962C8B-B14F-4D97-AF65-F5344CB8AC3E}">
        <p14:creationId xmlns:p14="http://schemas.microsoft.com/office/powerpoint/2010/main" val="3429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3880</TotalTime>
  <Words>1998</Words>
  <Application>Microsoft Office PowerPoint</Application>
  <PresentationFormat>Apresentação na tela (4:3)</PresentationFormat>
  <Paragraphs>226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Calibri</vt:lpstr>
      <vt:lpstr>Wingdings</vt:lpstr>
      <vt:lpstr>Wingdings 2</vt:lpstr>
      <vt:lpstr>Tema do Office</vt:lpstr>
      <vt:lpstr>IMPLANTAÇÃO DE UMA CULTURA</vt:lpstr>
      <vt:lpstr>IMPLANTAÇÃO DE UMA CULTURA</vt:lpstr>
      <vt:lpstr>O QUE SE QUER</vt:lpstr>
      <vt:lpstr>PADRÃO CULTURAL</vt:lpstr>
      <vt:lpstr>CULTIVO MÚLTIPLO</vt:lpstr>
      <vt:lpstr>CULTIVO MÚLTIPLO</vt:lpstr>
      <vt:lpstr>ARRANJAMENTO ESPACIAL DA CULTURA</vt:lpstr>
      <vt:lpstr>ORIENTAÇÃO</vt:lpstr>
      <vt:lpstr>ORIENTAÇÃO DOS CANTEIROS EM RELAÇÃO À ESTRADA</vt:lpstr>
      <vt:lpstr>DIFERENÇA</vt:lpstr>
      <vt:lpstr>DISPOSIÇÃO DAS PLANTAS NA ÁREA</vt:lpstr>
      <vt:lpstr>CONDUÇÃO DA CULTURA</vt:lpstr>
      <vt:lpstr>CULTURA TUTORADA OU ENVARADA</vt:lpstr>
      <vt:lpstr>CULTURA TUTORADA COM FITILHO</vt:lpstr>
      <vt:lpstr>PROBLEMAS COM O TUTUORAMENTO EM “V” INVERTIDO</vt:lpstr>
      <vt:lpstr>TUTORAMENTO EM “V” NORMAL</vt:lpstr>
      <vt:lpstr>CULTURA DE ALFACE EM PIEDADE (SP)</vt:lpstr>
      <vt:lpstr>CULTIVO DE TOMATE EM RECIPIIENTE</vt:lpstr>
      <vt:lpstr>COMO FUNCIONA A PRODUÇÃO</vt:lpstr>
      <vt:lpstr>INTERAÇÃO DE FATORES DE PRODUÇÃO</vt:lpstr>
      <vt:lpstr>AUMENTAR A EFICIÊNCIA DO SISTEMA</vt:lpstr>
      <vt:lpstr>EFICIÊNCIA ADMINISTRATIVA E SOCIAL</vt:lpstr>
      <vt:lpstr>EFICIÊNCIA ESTRUTURAL</vt:lpstr>
      <vt:lpstr>SISTEMAS DE PLANTIO MAIS UTILIZADOS NA PRODUÇÃO VEGETAL</vt:lpstr>
      <vt:lpstr>SEMEADURA DIRETA  X TRANSPLANTE</vt:lpstr>
      <vt:lpstr>Apresentação do PowerPoint</vt:lpstr>
      <vt:lpstr>Apresentação do PowerPoint</vt:lpstr>
      <vt:lpstr>Apresentação do PowerPoint</vt:lpstr>
      <vt:lpstr>Apresentação do PowerPoint</vt:lpstr>
      <vt:lpstr>BAILEY, L.H. THE PRINCIPLES OF VEGETABLE-GARDENING. THE MACMILLAN COMPANY, NEW YORK, 1921, 490 P</vt:lpstr>
      <vt:lpstr>TRANSPLANTAS DE RAIZ NUA</vt:lpstr>
      <vt:lpstr>TRANSPLANTAS DE RAIZ NUA</vt:lpstr>
      <vt:lpstr>TRANSPLANTAS DE RAIZ NUA</vt:lpstr>
      <vt:lpstr>MUDA DE RAÍZES NUAS</vt:lpstr>
      <vt:lpstr>MUDA DE TORRÃO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IMPLANTAÇÃO DE UMA CULTURA DE HORTALIÇA</dc:title>
  <dc:creator>Computador</dc:creator>
  <cp:lastModifiedBy>Usuario</cp:lastModifiedBy>
  <cp:revision>64</cp:revision>
  <dcterms:created xsi:type="dcterms:W3CDTF">2012-06-05T13:39:33Z</dcterms:created>
  <dcterms:modified xsi:type="dcterms:W3CDTF">2020-03-21T22:21:44Z</dcterms:modified>
</cp:coreProperties>
</file>