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0" r:id="rId2"/>
    <p:sldId id="317" r:id="rId3"/>
    <p:sldId id="455" r:id="rId4"/>
    <p:sldId id="425" r:id="rId5"/>
    <p:sldId id="456" r:id="rId6"/>
    <p:sldId id="457" r:id="rId7"/>
    <p:sldId id="458" r:id="rId8"/>
    <p:sldId id="461" r:id="rId9"/>
    <p:sldId id="459" r:id="rId10"/>
    <p:sldId id="460" r:id="rId11"/>
    <p:sldId id="427" r:id="rId12"/>
    <p:sldId id="444" r:id="rId13"/>
    <p:sldId id="426" r:id="rId14"/>
    <p:sldId id="462" r:id="rId15"/>
    <p:sldId id="428" r:id="rId16"/>
    <p:sldId id="429" r:id="rId17"/>
    <p:sldId id="430" r:id="rId18"/>
    <p:sldId id="445" r:id="rId19"/>
    <p:sldId id="431" r:id="rId20"/>
    <p:sldId id="441" r:id="rId21"/>
    <p:sldId id="432" r:id="rId2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00FF"/>
    <a:srgbClr val="52F8F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62" autoAdjust="0"/>
  </p:normalViewPr>
  <p:slideViewPr>
    <p:cSldViewPr>
      <p:cViewPr varScale="1">
        <p:scale>
          <a:sx n="89" d="100"/>
          <a:sy n="89" d="100"/>
        </p:scale>
        <p:origin x="181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89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E1B7F-AE25-4333-9C08-FBC88BBE464B}" type="datetimeFigureOut">
              <a:rPr lang="pt-BR" smtClean="0"/>
              <a:t>12/06/2020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47E25-CA4A-496A-96E6-6BCED231C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08193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69823FC-AC4D-45A5-9140-FC08A560E0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3765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874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590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303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191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060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398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545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034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15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553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45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873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089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87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884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775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222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7259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439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09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62976-0796-48AC-8042-85F5FBA8C8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145817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6BF4A-E679-4E71-A578-B6DC13D9FB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792005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98457-FF3D-4FF4-9195-C29D785658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742285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A91A-9255-4FE0-B547-0C8BAC4EF4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714953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4E65-7647-48C9-89AA-129E85B36D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987422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EF6B-C5D7-470D-B9F3-FC61954244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450290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E5C9-C376-4AD4-AF6F-DB4E14541F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047753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06F04-DC8F-4B85-902A-0A7E188085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862578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EBAA8-D281-4D27-8184-36B864CFBB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384192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14355-1CE6-4F18-A6D5-74C09F4413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66444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06C0A-065B-4039-BA8A-8F029C724B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345082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E4B5080-8425-4E0C-87F4-369D09B4F3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Picture 8" descr="logo lafape 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426200"/>
            <a:ext cx="14589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quadros@sc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9.em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64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9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3.png"/><Relationship Id="rId10" Type="http://schemas.openxmlformats.org/officeDocument/2006/relationships/image" Target="../media/image79.png"/><Relationship Id="rId4" Type="http://schemas.openxmlformats.org/officeDocument/2006/relationships/image" Target="../media/image61.png"/><Relationship Id="rId9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.emf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7" Type="http://schemas.openxmlformats.org/officeDocument/2006/relationships/image" Target="../media/image4.emf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571713"/>
            <a:ext cx="8686660" cy="3557587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pt-BR" b="1" dirty="0" smtClean="0">
                <a:solidFill>
                  <a:srgbClr val="0070C0"/>
                </a:solidFill>
              </a:rPr>
              <a:t>Laboratório de Fontes Alternativas e Processamento de Energia – LAFAPE</a:t>
            </a:r>
          </a:p>
          <a:p>
            <a:pPr marL="0" indent="0" algn="ctr" eaLnBrk="1" hangingPunct="1">
              <a:buFontTx/>
              <a:buNone/>
            </a:pPr>
            <a:r>
              <a:rPr lang="pt-BR" b="1" dirty="0" smtClean="0"/>
              <a:t>Retificador Controlado </a:t>
            </a:r>
          </a:p>
          <a:p>
            <a:pPr marL="0" indent="0" algn="ctr" eaLnBrk="1" hangingPunct="1">
              <a:buFontTx/>
              <a:buNone/>
            </a:pPr>
            <a:endParaRPr lang="pt-BR" b="1" dirty="0" smtClean="0"/>
          </a:p>
          <a:p>
            <a:pPr marL="0" indent="0" algn="just" eaLnBrk="1" hangingPunct="1">
              <a:buFontTx/>
              <a:buNone/>
            </a:pPr>
            <a:r>
              <a:rPr lang="pt-BR" b="1" dirty="0" smtClean="0"/>
              <a:t>Coordenador: Ricardo Q. Machado</a:t>
            </a:r>
          </a:p>
          <a:p>
            <a:pPr marL="0" indent="0" algn="just" eaLnBrk="1" hangingPunct="1">
              <a:buFontTx/>
              <a:buNone/>
            </a:pPr>
            <a:r>
              <a:rPr lang="pt-BR" b="1" dirty="0" err="1" smtClean="0">
                <a:solidFill>
                  <a:schemeClr val="bg2"/>
                </a:solidFill>
              </a:rPr>
              <a:t>Email</a:t>
            </a:r>
            <a:r>
              <a:rPr lang="pt-BR" b="1" dirty="0" smtClean="0">
                <a:solidFill>
                  <a:schemeClr val="bg2"/>
                </a:solidFill>
              </a:rPr>
              <a:t>: </a:t>
            </a:r>
            <a:r>
              <a:rPr lang="pt-BR" b="1" dirty="0" smtClean="0">
                <a:solidFill>
                  <a:schemeClr val="bg2"/>
                </a:solidFill>
                <a:hlinkClick r:id="rId3"/>
              </a:rPr>
              <a:t>rquadros@sc.usp.br</a:t>
            </a:r>
            <a:endParaRPr lang="pt-BR" b="1" dirty="0" smtClean="0">
              <a:solidFill>
                <a:schemeClr val="bg2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505" y="274638"/>
            <a:ext cx="8910989" cy="2164252"/>
          </a:xfrm>
        </p:spPr>
        <p:txBody>
          <a:bodyPr/>
          <a:lstStyle/>
          <a:p>
            <a:r>
              <a:rPr lang="pt-BR" sz="3600" b="1" dirty="0" smtClean="0">
                <a:solidFill>
                  <a:srgbClr val="800000"/>
                </a:solidFill>
              </a:rPr>
              <a:t>Universidades de São Paulo</a:t>
            </a:r>
            <a:br>
              <a:rPr lang="pt-BR" sz="3600" b="1" dirty="0" smtClean="0">
                <a:solidFill>
                  <a:srgbClr val="800000"/>
                </a:solidFill>
              </a:rPr>
            </a:br>
            <a:r>
              <a:rPr lang="pt-BR" sz="3600" b="1" dirty="0" smtClean="0">
                <a:solidFill>
                  <a:srgbClr val="800000"/>
                </a:solidFill>
              </a:rPr>
              <a:t>Escola de Engenharia de São Carlos</a:t>
            </a:r>
            <a:br>
              <a:rPr lang="pt-BR" sz="3600" b="1" dirty="0" smtClean="0">
                <a:solidFill>
                  <a:srgbClr val="800000"/>
                </a:solidFill>
              </a:rPr>
            </a:br>
            <a:r>
              <a:rPr lang="pt-BR" sz="3600" b="1" dirty="0" smtClean="0">
                <a:solidFill>
                  <a:srgbClr val="800000"/>
                </a:solidFill>
              </a:rPr>
              <a:t>Dep. de Eng. Elétrica e de Computação</a:t>
            </a:r>
            <a:endParaRPr lang="pt-BR" sz="36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 com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b="2360"/>
          <a:stretch/>
        </p:blipFill>
        <p:spPr>
          <a:xfrm>
            <a:off x="598798" y="2123855"/>
            <a:ext cx="7946401" cy="3825425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94059804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RLE com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33489"/>
            <a:ext cx="2915400" cy="2219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4203133" y="2160352"/>
                <a:ext cx="3022430" cy="369332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133" y="2160352"/>
                <a:ext cx="302243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4203133" y="3113965"/>
                <a:ext cx="2073581" cy="618246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133" y="3113965"/>
                <a:ext cx="2073581" cy="6182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431540" y="4078569"/>
                <a:ext cx="1674946" cy="369332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𝑉𝑠𝑖𝑛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4078569"/>
                <a:ext cx="167494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4203133" y="4329100"/>
                <a:ext cx="2770053" cy="13408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𝑥𝑡</m:t>
                                  </m:r>
                                </m:sup>
                              </m:s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𝐴𝑠𝑖𝑛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𝐵𝑐𝑜𝑠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133" y="4329100"/>
                <a:ext cx="2770053" cy="13408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tângulo 27"/>
              <p:cNvSpPr/>
              <p:nvPr/>
            </p:nvSpPr>
            <p:spPr>
              <a:xfrm>
                <a:off x="436545" y="4931009"/>
                <a:ext cx="1313436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45" y="4931009"/>
                <a:ext cx="1313436" cy="609077"/>
              </a:xfrm>
              <a:prstGeom prst="rect">
                <a:avLst/>
              </a:prstGeom>
              <a:blipFill rotWithShape="0">
                <a:blip r:embed="rId8"/>
                <a:stretch>
                  <a:fillRect b="-1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1871700" y="5902615"/>
                <a:ext cx="1117293" cy="610936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𝜔𝜏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700" y="5902615"/>
                <a:ext cx="1117293" cy="61093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121510" y="5903545"/>
                <a:ext cx="815095" cy="6090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10" y="5903545"/>
                <a:ext cx="815095" cy="6090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eta para a direita 31"/>
          <p:cNvSpPr/>
          <p:nvPr/>
        </p:nvSpPr>
        <p:spPr>
          <a:xfrm>
            <a:off x="1156625" y="6073068"/>
            <a:ext cx="495055" cy="270030"/>
          </a:xfrm>
          <a:prstGeom prst="rightArrow">
            <a:avLst/>
          </a:prstGeom>
          <a:solidFill>
            <a:srgbClr val="80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48476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RLE com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780408" y="4186175"/>
                <a:ext cx="2249334" cy="609077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08" y="4186175"/>
                <a:ext cx="2249334" cy="6090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905" y="1853824"/>
            <a:ext cx="2663850" cy="2052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4423947" y="4186175"/>
                <a:ext cx="1249765" cy="609077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947" y="4186175"/>
                <a:ext cx="1249765" cy="6090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2343878" y="5589240"/>
                <a:ext cx="2531527" cy="6090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878" y="5589240"/>
                <a:ext cx="2531527" cy="6090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have direita 13"/>
          <p:cNvSpPr/>
          <p:nvPr/>
        </p:nvSpPr>
        <p:spPr>
          <a:xfrm>
            <a:off x="6462210" y="1662749"/>
            <a:ext cx="844798" cy="4995555"/>
          </a:xfrm>
          <a:prstGeom prst="rightBrace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Pergaminho vertical 14"/>
          <p:cNvSpPr/>
          <p:nvPr/>
        </p:nvSpPr>
        <p:spPr>
          <a:xfrm>
            <a:off x="7317305" y="2978950"/>
            <a:ext cx="1723877" cy="2385265"/>
          </a:xfrm>
          <a:prstGeom prst="verticalScroll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Resposta forçada</a:t>
            </a:r>
            <a:endParaRPr lang="pt-BR" b="1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550" y="1848376"/>
            <a:ext cx="2767050" cy="205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2521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RLE com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1466655" y="2078849"/>
                <a:ext cx="1330172" cy="493981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655" y="2078849"/>
                <a:ext cx="1330172" cy="4939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luxograma: Documento 20"/>
          <p:cNvSpPr/>
          <p:nvPr/>
        </p:nvSpPr>
        <p:spPr>
          <a:xfrm>
            <a:off x="5517105" y="1875790"/>
            <a:ext cx="2565285" cy="900100"/>
          </a:xfrm>
          <a:prstGeom prst="flowChartDocumen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Resposta natural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1691680" y="4239090"/>
                <a:ext cx="5364930" cy="976614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den>
                              </m:f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𝜔𝜏</m:t>
                                      </m:r>
                                    </m:den>
                                  </m:f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⟹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0                                                             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⟹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239090"/>
                <a:ext cx="5364930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ixaDeTexto 22"/>
          <p:cNvSpPr txBox="1"/>
          <p:nvPr/>
        </p:nvSpPr>
        <p:spPr>
          <a:xfrm>
            <a:off x="2861810" y="3283609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Solução geral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678292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RLE com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061610" y="1676301"/>
                <a:ext cx="1502334" cy="369332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𝑉𝑠𝑖𝑛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10" y="1676301"/>
                <a:ext cx="150233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266855" y="1676301"/>
                <a:ext cx="39154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t-BR" dirty="0" smtClean="0"/>
                  <a:t> ângulo de “disparo”????????????</a:t>
                </a:r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855" y="1676301"/>
                <a:ext cx="3915435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9836" r="-935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1081391" y="2669421"/>
                <a:ext cx="1793633" cy="610936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 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391" y="2669421"/>
                <a:ext cx="1793633" cy="6109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luxograma: Fita perfurada 9"/>
              <p:cNvSpPr/>
              <p:nvPr/>
            </p:nvSpPr>
            <p:spPr>
              <a:xfrm>
                <a:off x="3491880" y="2036836"/>
                <a:ext cx="3510390" cy="759579"/>
              </a:xfrm>
              <a:prstGeom prst="flowChartPunchedTap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 smtClean="0"/>
                  <a:t>Ângulo d</a:t>
                </a:r>
                <a14:m>
                  <m:oMath xmlns:m="http://schemas.openxmlformats.org/officeDocument/2006/math">
                    <m:r>
                      <a:rPr lang="pt-BR" b="1" i="0" smtClean="0">
                        <a:latin typeface="Cambria Math" panose="02040503050406030204" pitchFamily="18" charset="0"/>
                      </a:rPr>
                      <m:t>𝐞𝐯𝐞</m:t>
                    </m:r>
                    <m:r>
                      <a:rPr lang="pt-BR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1" i="0" smtClean="0">
                        <a:latin typeface="Cambria Math" panose="02040503050406030204" pitchFamily="18" charset="0"/>
                      </a:rPr>
                      <m:t>𝐬𝐞𝐫</m:t>
                    </m:r>
                    <m:r>
                      <a:rPr lang="pt-BR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pt-B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BR" b="1" i="1" smtClean="0">
                        <a:latin typeface="Cambria Math" panose="02040503050406030204" pitchFamily="18" charset="0"/>
                      </a:rPr>
                      <m:t>𝑽</m:t>
                    </m:r>
                    <m:func>
                      <m:func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</m:func>
                  </m:oMath>
                </a14:m>
                <a:endParaRPr lang="pt-BR" b="1" dirty="0"/>
              </a:p>
            </p:txBody>
          </p:sp>
        </mc:Choice>
        <mc:Fallback xmlns="">
          <p:sp>
            <p:nvSpPr>
              <p:cNvPr id="10" name="Fluxograma: Fita perfurada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036836"/>
                <a:ext cx="3510390" cy="759579"/>
              </a:xfrm>
              <a:prstGeom prst="flowChartPunchedTape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764926" y="4295807"/>
                <a:ext cx="3598036" cy="609077"/>
              </a:xfrm>
              <a:prstGeom prst="rect">
                <a:avLst/>
              </a:prstGeom>
              <a:solidFill>
                <a:srgbClr val="52F8F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pt-B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𝜔𝜏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26" y="4295807"/>
                <a:ext cx="3598036" cy="6090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5112060" y="4245985"/>
                <a:ext cx="2959464" cy="708720"/>
              </a:xfrm>
              <a:prstGeom prst="rect">
                <a:avLst/>
              </a:prstGeom>
              <a:solidFill>
                <a:srgbClr val="52F8F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pt-B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𝜔𝜏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060" y="4245985"/>
                <a:ext cx="2959464" cy="7087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2636785" y="3444618"/>
                <a:ext cx="10966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785" y="3444618"/>
                <a:ext cx="1096647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006715" y="5709764"/>
                <a:ext cx="5227265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pt-B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𝜔𝜏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715" y="5709764"/>
                <a:ext cx="5227265" cy="7087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4481990" y="3322012"/>
                <a:ext cx="3594189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pt-B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𝜔𝜏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990" y="3322012"/>
                <a:ext cx="3594189" cy="6090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 para a direita 4"/>
          <p:cNvSpPr/>
          <p:nvPr/>
        </p:nvSpPr>
        <p:spPr>
          <a:xfrm>
            <a:off x="3882686" y="3495864"/>
            <a:ext cx="450050" cy="2668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em curva para a esquerda 5"/>
          <p:cNvSpPr/>
          <p:nvPr/>
        </p:nvSpPr>
        <p:spPr>
          <a:xfrm flipV="1">
            <a:off x="8225433" y="3509184"/>
            <a:ext cx="730946" cy="1193276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5260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RLE com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r="1824"/>
          <a:stretch/>
        </p:blipFill>
        <p:spPr>
          <a:xfrm>
            <a:off x="971600" y="1763815"/>
            <a:ext cx="7801433" cy="4297467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88375080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RLE Ponte Completa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6012160" y="1718810"/>
                <a:ext cx="2073581" cy="618246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718810"/>
                <a:ext cx="2073581" cy="6182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tângulo 10"/>
              <p:cNvSpPr/>
              <p:nvPr/>
            </p:nvSpPr>
            <p:spPr>
              <a:xfrm>
                <a:off x="296525" y="5139190"/>
                <a:ext cx="1674946" cy="369332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𝑉𝑠𝑖𝑛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25" y="5139190"/>
                <a:ext cx="1674946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6012160" y="2933945"/>
                <a:ext cx="2770053" cy="13408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𝑥𝑡</m:t>
                                  </m:r>
                                </m:sup>
                              </m:s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𝐴𝑠𝑖𝑛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𝐵𝑐𝑜𝑠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933945"/>
                <a:ext cx="2770053" cy="13408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/>
          <p:cNvSpPr txBox="1"/>
          <p:nvPr/>
        </p:nvSpPr>
        <p:spPr>
          <a:xfrm>
            <a:off x="4166955" y="5178163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Solução geral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ângulo 2"/>
              <p:cNvSpPr/>
              <p:nvPr/>
            </p:nvSpPr>
            <p:spPr>
              <a:xfrm>
                <a:off x="3311860" y="5673218"/>
                <a:ext cx="3690410" cy="60907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pt-B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860" y="5673218"/>
                <a:ext cx="3690410" cy="6090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515" y="1409329"/>
            <a:ext cx="3708750" cy="3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411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RLE Ponte Completa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118017" y="1809982"/>
                <a:ext cx="971868" cy="27699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17" y="1809982"/>
                <a:ext cx="971868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5000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3221850" y="1763815"/>
                <a:ext cx="958724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50" y="1763815"/>
                <a:ext cx="95872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862304" y="2839894"/>
                <a:ext cx="3690410" cy="60907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pt-B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04" y="2839894"/>
                <a:ext cx="3690410" cy="6090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 para baixo 1"/>
          <p:cNvSpPr/>
          <p:nvPr/>
        </p:nvSpPr>
        <p:spPr>
          <a:xfrm>
            <a:off x="2504986" y="2115915"/>
            <a:ext cx="405045" cy="576934"/>
          </a:xfrm>
          <a:prstGeom prst="downArrow">
            <a:avLst/>
          </a:prstGeom>
          <a:solidFill>
            <a:srgbClr val="52F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2F8F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921576" y="4201884"/>
                <a:ext cx="3650423" cy="708720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den>
                              </m:f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m:rPr>
                                      <m:nor/>
                                    </m:rPr>
                                    <a:rPr lang="pt-BR" dirty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</a:rPr>
                                    <m:t> </m:t>
                                  </m:r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pt-BR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pt-BR" dirty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pt-BR" dirty="0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76" y="4201884"/>
                <a:ext cx="3650423" cy="7087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ta em curva para a esquerda 5"/>
          <p:cNvSpPr/>
          <p:nvPr/>
        </p:nvSpPr>
        <p:spPr>
          <a:xfrm flipV="1">
            <a:off x="4617005" y="2978950"/>
            <a:ext cx="765085" cy="1620180"/>
          </a:xfrm>
          <a:prstGeom prst="curvedLeftArrow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862302" y="5617173"/>
                <a:ext cx="6029856" cy="708720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pt-BR" i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i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i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den>
                              </m:f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m:rPr>
                                      <m:nor/>
                                    </m:rPr>
                                    <a:rPr lang="pt-BR" i="1" dirty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d>
                            <m:dPr>
                              <m:ctrlPr>
                                <a:rPr lang="pt-BR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  <m:r>
                                <a:rPr lang="pt-BR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pt-BR" i="1" dirty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pt-BR" i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02" y="5617173"/>
                <a:ext cx="6029856" cy="7087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507215" y="3002332"/>
                <a:ext cx="2069734" cy="49545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pt-BR" i="1" dirty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pt-BR" b="0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pt-BR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pt-BR" i="1" dirty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215" y="3002332"/>
                <a:ext cx="2069734" cy="49545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56149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RLE Ponte Completa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2591780" y="1628800"/>
                <a:ext cx="2691506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80" y="1628800"/>
                <a:ext cx="2691506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106615" y="2393885"/>
                <a:ext cx="6029856" cy="708720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pt-BR" i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i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i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den>
                              </m:f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m:rPr>
                                      <m:nor/>
                                    </m:rPr>
                                    <a:rPr lang="pt-BR" i="1" dirty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d>
                            <m:dPr>
                              <m:ctrlPr>
                                <a:rPr lang="pt-BR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  <m:r>
                                <a:rPr lang="pt-BR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pt-BR" i="1" dirty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pt-BR" i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615" y="2393885"/>
                <a:ext cx="6029856" cy="7087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1421650" y="3879050"/>
                <a:ext cx="4918462" cy="909608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i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f>
                        <m:fPr>
                          <m:ctrlPr>
                            <a:rPr lang="pt-BR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pt-BR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sSup>
                            <m:sSupPr>
                              <m:ctrlP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pt-BR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pt-BR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pt-BR" b="0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i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650" y="3879050"/>
                <a:ext cx="4918462" cy="9096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552220" y="5319210"/>
                <a:ext cx="2414635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220" y="5319210"/>
                <a:ext cx="2414635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95403"/>
      </p:ext>
    </p:extLst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RLE Ponte Completa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ângulo 2"/>
              <p:cNvSpPr/>
              <p:nvPr/>
            </p:nvSpPr>
            <p:spPr>
              <a:xfrm>
                <a:off x="971600" y="1600998"/>
                <a:ext cx="2430409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ⅆ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 </m:t>
                              </m:r>
                            </m:e>
                          </m:nary>
                        </m:e>
                      </m:rad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600998"/>
                <a:ext cx="2430409" cy="9106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Fluxograma: Fita perfurada 1"/>
              <p:cNvSpPr/>
              <p:nvPr/>
            </p:nvSpPr>
            <p:spPr>
              <a:xfrm>
                <a:off x="4526995" y="1538790"/>
                <a:ext cx="4185465" cy="1035115"/>
              </a:xfrm>
              <a:prstGeom prst="flowChartPunchedTap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pt-B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pt-BR" dirty="0" smtClean="0">
                    <a:solidFill>
                      <a:schemeClr val="bg1"/>
                    </a:solidFill>
                  </a:rPr>
                  <a:t> - corrente </a:t>
                </a:r>
                <a:r>
                  <a:rPr lang="pt-BR" dirty="0" err="1" smtClean="0">
                    <a:solidFill>
                      <a:schemeClr val="bg1"/>
                    </a:solidFill>
                  </a:rPr>
                  <a:t>rms</a:t>
                </a:r>
                <a:r>
                  <a:rPr lang="pt-BR" dirty="0" smtClean="0">
                    <a:solidFill>
                      <a:schemeClr val="bg1"/>
                    </a:solidFill>
                  </a:rPr>
                  <a:t> circulante pelo </a:t>
                </a:r>
                <a:r>
                  <a:rPr lang="pt-BR" dirty="0" err="1" smtClean="0">
                    <a:solidFill>
                      <a:schemeClr val="bg1"/>
                    </a:solidFill>
                  </a:rPr>
                  <a:t>tiristor</a:t>
                </a:r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Fluxograma: Fita perfurada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995" y="1538790"/>
                <a:ext cx="4185465" cy="1035115"/>
              </a:xfrm>
              <a:prstGeom prst="flowChartPunchedTap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ta para a direita 3"/>
          <p:cNvSpPr/>
          <p:nvPr/>
        </p:nvSpPr>
        <p:spPr>
          <a:xfrm>
            <a:off x="3554391" y="1831322"/>
            <a:ext cx="810090" cy="45005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tângulo 4"/>
              <p:cNvSpPr/>
              <p:nvPr/>
            </p:nvSpPr>
            <p:spPr>
              <a:xfrm>
                <a:off x="971600" y="2981886"/>
                <a:ext cx="1737848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981886"/>
                <a:ext cx="1737848" cy="6560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ângulo 5"/>
              <p:cNvSpPr/>
              <p:nvPr/>
            </p:nvSpPr>
            <p:spPr>
              <a:xfrm>
                <a:off x="971600" y="4208241"/>
                <a:ext cx="2142061" cy="706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208241"/>
                <a:ext cx="2142061" cy="7060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Fluxograma: Fita perfurada 10"/>
              <p:cNvSpPr/>
              <p:nvPr/>
            </p:nvSpPr>
            <p:spPr>
              <a:xfrm>
                <a:off x="4526995" y="2792335"/>
                <a:ext cx="4185465" cy="1035115"/>
              </a:xfrm>
              <a:prstGeom prst="flowChartPunchedTap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pt-BR" dirty="0" smtClean="0">
                    <a:solidFill>
                      <a:schemeClr val="bg1"/>
                    </a:solidFill>
                  </a:rPr>
                  <a:t> - corrente </a:t>
                </a:r>
                <a:r>
                  <a:rPr lang="pt-BR" dirty="0" err="1" smtClean="0">
                    <a:solidFill>
                      <a:schemeClr val="bg1"/>
                    </a:solidFill>
                  </a:rPr>
                  <a:t>rms</a:t>
                </a:r>
                <a:r>
                  <a:rPr lang="pt-BR" dirty="0" smtClean="0">
                    <a:solidFill>
                      <a:schemeClr val="bg1"/>
                    </a:solidFill>
                  </a:rPr>
                  <a:t> da carga</a:t>
                </a:r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Fluxograma: Fita perfurada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995" y="2792335"/>
                <a:ext cx="4185465" cy="1035115"/>
              </a:xfrm>
              <a:prstGeom prst="flowChartPunchedTap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eta para a direita 11"/>
          <p:cNvSpPr/>
          <p:nvPr/>
        </p:nvSpPr>
        <p:spPr>
          <a:xfrm>
            <a:off x="3554391" y="3084867"/>
            <a:ext cx="810090" cy="45005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Fluxograma: Fita perfurada 12"/>
              <p:cNvSpPr/>
              <p:nvPr/>
            </p:nvSpPr>
            <p:spPr>
              <a:xfrm>
                <a:off x="4526995" y="4043696"/>
                <a:ext cx="4355493" cy="1035115"/>
              </a:xfrm>
              <a:prstGeom prst="flowChartPunchedTap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t-BR" dirty="0" smtClean="0">
                    <a:solidFill>
                      <a:schemeClr val="bg1"/>
                    </a:solidFill>
                  </a:rPr>
                  <a:t> - corrente média circulante pelo </a:t>
                </a:r>
                <a:r>
                  <a:rPr lang="pt-BR" dirty="0" err="1" smtClean="0">
                    <a:solidFill>
                      <a:schemeClr val="bg1"/>
                    </a:solidFill>
                  </a:rPr>
                  <a:t>tiristor</a:t>
                </a:r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Fluxograma: Fita perfurada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995" y="4043696"/>
                <a:ext cx="4355493" cy="1035115"/>
              </a:xfrm>
              <a:prstGeom prst="flowChartPunchedTape">
                <a:avLst/>
              </a:prstGeom>
              <a:blipFill rotWithShape="0">
                <a:blip r:embed="rId8"/>
                <a:stretch>
                  <a:fillRect r="-5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eta para a direita 13"/>
          <p:cNvSpPr/>
          <p:nvPr/>
        </p:nvSpPr>
        <p:spPr>
          <a:xfrm>
            <a:off x="3552149" y="4336229"/>
            <a:ext cx="810090" cy="45005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tângulo 6"/>
              <p:cNvSpPr/>
              <p:nvPr/>
            </p:nvSpPr>
            <p:spPr>
              <a:xfrm>
                <a:off x="971600" y="5697107"/>
                <a:ext cx="12461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t-BR" i="1" dirty="0"/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697107"/>
                <a:ext cx="124617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eta para a direita 14"/>
          <p:cNvSpPr/>
          <p:nvPr/>
        </p:nvSpPr>
        <p:spPr>
          <a:xfrm>
            <a:off x="3552149" y="5656748"/>
            <a:ext cx="810090" cy="45005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Fluxograma: Fita perfurada 15"/>
              <p:cNvSpPr/>
              <p:nvPr/>
            </p:nvSpPr>
            <p:spPr>
              <a:xfrm>
                <a:off x="4526994" y="5364215"/>
                <a:ext cx="4355493" cy="1035115"/>
              </a:xfrm>
              <a:prstGeom prst="flowChartPunchedTap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pt-BR" dirty="0" smtClean="0">
                    <a:solidFill>
                      <a:schemeClr val="bg1"/>
                    </a:solidFill>
                  </a:rPr>
                  <a:t> - corrente média circulante da carga</a:t>
                </a:r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" name="Fluxograma: Fita perfurada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994" y="5364215"/>
                <a:ext cx="4355493" cy="1035115"/>
              </a:xfrm>
              <a:prstGeom prst="flowChartPunchedTape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48734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 com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5697125" y="1732080"/>
                <a:ext cx="3196452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𝑉𝑠𝑖𝑛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𝐸𝑛𝑡𝑟𝑒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125" y="1732080"/>
                <a:ext cx="3196452" cy="7271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5697125" y="2625926"/>
                <a:ext cx="3446874" cy="7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𝐸𝑛𝑡𝑟𝑒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𝑒𝑛𝑡𝑟𝑒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125" y="2625926"/>
                <a:ext cx="3446874" cy="7101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2300464" y="3736236"/>
                <a:ext cx="4420184" cy="69057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𝑉𝑠𝑖𝑛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pt-B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464" y="3736236"/>
                <a:ext cx="4420184" cy="6905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3576042" y="1813975"/>
                <a:ext cx="1674946" cy="369332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𝑉𝑠𝑖𝑛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042" y="1813975"/>
                <a:ext cx="167494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2321750" y="4823441"/>
                <a:ext cx="4575355" cy="69057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𝑉𝑠𝑖𝑛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pt-B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750" y="4823441"/>
                <a:ext cx="4575355" cy="6905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3377718" y="2441260"/>
                <a:ext cx="2071593" cy="369332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718" y="2441260"/>
                <a:ext cx="207159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4122522" y="6313453"/>
                <a:ext cx="1129027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pt-BR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sSub>
                        <m:sSubPr>
                          <m:ctrlP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522" y="6313453"/>
                <a:ext cx="1129027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231" y="1792809"/>
            <a:ext cx="2470350" cy="1666233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RLE Ponte Completa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tângulo 13"/>
              <p:cNvSpPr/>
              <p:nvPr/>
            </p:nvSpPr>
            <p:spPr>
              <a:xfrm>
                <a:off x="1691680" y="2753925"/>
                <a:ext cx="5348067" cy="909608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i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f>
                        <m:fPr>
                          <m:ctrlPr>
                            <a:rPr lang="pt-BR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pt-BR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sSup>
                            <m:sSupPr>
                              <m:ctrlP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pt-BR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pt-BR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pt-BR" b="0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pt-BR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i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753925"/>
                <a:ext cx="5348067" cy="9096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luxograma: Fita perfurada 2"/>
          <p:cNvSpPr/>
          <p:nvPr/>
        </p:nvSpPr>
        <p:spPr>
          <a:xfrm>
            <a:off x="2501770" y="1493785"/>
            <a:ext cx="4005445" cy="900100"/>
          </a:xfrm>
          <a:prstGeom prst="flowChartPunched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Corrente descontínua na carga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ângulo 15"/>
              <p:cNvSpPr/>
              <p:nvPr/>
            </p:nvSpPr>
            <p:spPr>
              <a:xfrm>
                <a:off x="206515" y="4242459"/>
                <a:ext cx="1313436" cy="609077"/>
              </a:xfrm>
              <a:prstGeom prst="rect">
                <a:avLst/>
              </a:prstGeom>
              <a:solidFill>
                <a:srgbClr val="00B0F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i="1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15" y="4242459"/>
                <a:ext cx="1313436" cy="6090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ângulo 16"/>
              <p:cNvSpPr/>
              <p:nvPr/>
            </p:nvSpPr>
            <p:spPr>
              <a:xfrm>
                <a:off x="206515" y="5049180"/>
                <a:ext cx="1994585" cy="427746"/>
              </a:xfrm>
              <a:prstGeom prst="rect">
                <a:avLst/>
              </a:prstGeom>
              <a:solidFill>
                <a:srgbClr val="00B0F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15" y="5049180"/>
                <a:ext cx="1994585" cy="4277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ângulo 17"/>
              <p:cNvSpPr/>
              <p:nvPr/>
            </p:nvSpPr>
            <p:spPr>
              <a:xfrm>
                <a:off x="206515" y="5674570"/>
                <a:ext cx="1195135" cy="609077"/>
              </a:xfrm>
              <a:prstGeom prst="rect">
                <a:avLst/>
              </a:prstGeom>
              <a:solidFill>
                <a:srgbClr val="00B0F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15" y="5674570"/>
                <a:ext cx="1195135" cy="6090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tângulo 18"/>
              <p:cNvSpPr/>
              <p:nvPr/>
            </p:nvSpPr>
            <p:spPr>
              <a:xfrm>
                <a:off x="3176845" y="4776702"/>
                <a:ext cx="4581191" cy="972702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𝑐𝑟</m:t>
                          </m:r>
                          <m:r>
                            <a:rPr lang="pt-BR" i="1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BR" i="1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𝑡𝑖𝑐𝑜</m:t>
                          </m:r>
                        </m:sub>
                      </m:sSub>
                      <m:r>
                        <a:rPr lang="pt-BR" i="1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t-BR" i="1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pt-BR" i="1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pt-BR" i="1">
                                  <a:ln w="0"/>
                                  <a:solidFill>
                                    <a:schemeClr val="accent1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i="1">
                                  <a:ln w="0"/>
                                  <a:solidFill>
                                    <a:schemeClr val="accent1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pt-BR" i="1">
                                  <a:ln w="0"/>
                                  <a:solidFill>
                                    <a:schemeClr val="accent1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ln w="0"/>
                                  <a:solidFill>
                                    <a:schemeClr val="accent1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n w="0"/>
                                      <a:solidFill>
                                        <a:schemeClr val="accent1"/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n w="0"/>
                                      <a:solidFill>
                                        <a:schemeClr val="accent1"/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i="1" smtClean="0">
                                      <a:ln w="0"/>
                                      <a:solidFill>
                                        <a:schemeClr val="accent1"/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pt-BR" i="1">
                                          <a:ln w="0"/>
                                          <a:solidFill>
                                            <a:schemeClr val="accent1"/>
                                          </a:solidFill>
                                          <a:effectLst>
                                            <a:outerShdw blurRad="38100" dist="25400" dir="5400000" algn="ctr" rotWithShape="0">
                                              <a:srgbClr val="6E747A">
                                                <a:alpha val="43000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n w="0"/>
                                          <a:solidFill>
                                            <a:schemeClr val="accent1"/>
                                          </a:solidFill>
                                          <a:effectLst>
                                            <a:outerShdw blurRad="38100" dist="25400" dir="5400000" algn="ctr" rotWithShape="0">
                                              <a:srgbClr val="6E747A">
                                                <a:alpha val="43000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n w="0"/>
                                          <a:solidFill>
                                            <a:schemeClr val="accent1"/>
                                          </a:solidFill>
                                          <a:effectLst>
                                            <a:outerShdw blurRad="38100" dist="25400" dir="5400000" algn="ctr" rotWithShape="0">
                                              <a:srgbClr val="6E747A">
                                                <a:alpha val="43000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pt-BR" i="1">
                                              <a:ln w="0"/>
                                              <a:solidFill>
                                                <a:schemeClr val="accent1"/>
                                              </a:solidFill>
                                              <a:effectLst>
                                                <a:outerShdw blurRad="38100" dist="25400" dir="5400000" algn="ctr" rotWithShape="0">
                                                  <a:srgbClr val="6E747A">
                                                    <a:alpha val="43000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BR" i="1">
                                              <a:ln w="0"/>
                                              <a:solidFill>
                                                <a:schemeClr val="accent1"/>
                                              </a:solidFill>
                                              <a:effectLst>
                                                <a:outerShdw blurRad="38100" dist="25400" dir="5400000" algn="ctr" rotWithShape="0">
                                                  <a:srgbClr val="6E747A">
                                                    <a:alpha val="43000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pt-BR" i="1">
                                                  <a:ln w="0"/>
                                                  <a:solidFill>
                                                    <a:schemeClr val="accent1"/>
                                                  </a:solidFill>
                                                  <a:effectLst>
                                                    <a:outerShdw blurRad="38100" dist="25400" dir="5400000" algn="ctr" rotWithShape="0">
                                                      <a:srgbClr val="6E747A">
                                                        <a:alpha val="43000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 i="1">
                                                  <a:ln w="0"/>
                                                  <a:solidFill>
                                                    <a:schemeClr val="accent1"/>
                                                  </a:solidFill>
                                                  <a:effectLst>
                                                    <a:outerShdw blurRad="38100" dist="25400" dir="5400000" algn="ctr" rotWithShape="0">
                                                      <a:srgbClr val="6E747A">
                                                        <a:alpha val="43000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tan</m:t>
                                              </m:r>
                                            </m:fName>
                                            <m:e>
                                              <m:r>
                                                <a:rPr lang="pt-BR" i="1">
                                                  <a:ln w="0"/>
                                                  <a:solidFill>
                                                    <a:schemeClr val="accent1"/>
                                                  </a:solidFill>
                                                  <a:effectLst>
                                                    <a:outerShdw blurRad="38100" dist="25400" dir="5400000" algn="ctr" rotWithShape="0">
                                                      <a:srgbClr val="6E747A">
                                                        <a:alpha val="43000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func>
                                        </m:den>
                                      </m:f>
                                    </m:sup>
                                  </m:sSup>
                                </m:num>
                                <m:den>
                                  <m:r>
                                    <a:rPr lang="pt-BR" i="1">
                                      <a:ln w="0"/>
                                      <a:solidFill>
                                        <a:schemeClr val="accent1"/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i="1" smtClean="0">
                                      <a:ln w="0"/>
                                      <a:solidFill>
                                        <a:schemeClr val="accent1"/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pt-BR" i="1">
                                          <a:ln w="0"/>
                                          <a:solidFill>
                                            <a:schemeClr val="accent1"/>
                                          </a:solidFill>
                                          <a:effectLst>
                                            <a:outerShdw blurRad="38100" dist="25400" dir="5400000" algn="ctr" rotWithShape="0">
                                              <a:srgbClr val="6E747A">
                                                <a:alpha val="43000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n w="0"/>
                                          <a:solidFill>
                                            <a:schemeClr val="accent1"/>
                                          </a:solidFill>
                                          <a:effectLst>
                                            <a:outerShdw blurRad="38100" dist="25400" dir="5400000" algn="ctr" rotWithShape="0">
                                              <a:srgbClr val="6E747A">
                                                <a:alpha val="43000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n w="0"/>
                                          <a:solidFill>
                                            <a:schemeClr val="accent1"/>
                                          </a:solidFill>
                                          <a:effectLst>
                                            <a:outerShdw blurRad="38100" dist="25400" dir="5400000" algn="ctr" rotWithShape="0">
                                              <a:srgbClr val="6E747A">
                                                <a:alpha val="43000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pt-BR" i="1">
                                              <a:ln w="0"/>
                                              <a:solidFill>
                                                <a:schemeClr val="accent1"/>
                                              </a:solidFill>
                                              <a:effectLst>
                                                <a:outerShdw blurRad="38100" dist="25400" dir="5400000" algn="ctr" rotWithShape="0">
                                                  <a:srgbClr val="6E747A">
                                                    <a:alpha val="43000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BR" i="1">
                                              <a:ln w="0"/>
                                              <a:solidFill>
                                                <a:schemeClr val="accent1"/>
                                              </a:solidFill>
                                              <a:effectLst>
                                                <a:outerShdw blurRad="38100" dist="25400" dir="5400000" algn="ctr" rotWithShape="0">
                                                  <a:srgbClr val="6E747A">
                                                    <a:alpha val="43000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pt-BR" i="1">
                                                  <a:ln w="0"/>
                                                  <a:solidFill>
                                                    <a:schemeClr val="accent1"/>
                                                  </a:solidFill>
                                                  <a:effectLst>
                                                    <a:outerShdw blurRad="38100" dist="25400" dir="5400000" algn="ctr" rotWithShape="0">
                                                      <a:srgbClr val="6E747A">
                                                        <a:alpha val="43000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 i="1">
                                                  <a:ln w="0"/>
                                                  <a:solidFill>
                                                    <a:schemeClr val="accent1"/>
                                                  </a:solidFill>
                                                  <a:effectLst>
                                                    <a:outerShdw blurRad="38100" dist="25400" dir="5400000" algn="ctr" rotWithShape="0">
                                                      <a:srgbClr val="6E747A">
                                                        <a:alpha val="43000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tan</m:t>
                                              </m:r>
                                            </m:fName>
                                            <m:e>
                                              <m:r>
                                                <a:rPr lang="pt-BR" i="1">
                                                  <a:ln w="0"/>
                                                  <a:solidFill>
                                                    <a:schemeClr val="accent1"/>
                                                  </a:solidFill>
                                                  <a:effectLst>
                                                    <a:outerShdw blurRad="38100" dist="25400" dir="5400000" algn="ctr" rotWithShape="0">
                                                      <a:srgbClr val="6E747A">
                                                        <a:alpha val="43000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func>
                                        </m:den>
                                      </m:f>
                                    </m:sup>
                                  </m:sSup>
                                </m:den>
                              </m:f>
                              <m:d>
                                <m:dPr>
                                  <m:ctrlPr>
                                    <a:rPr lang="pt-BR" i="1" smtClean="0">
                                      <a:ln w="0"/>
                                      <a:solidFill>
                                        <a:schemeClr val="accent1"/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ln w="0"/>
                                          <a:solidFill>
                                            <a:schemeClr val="accent1"/>
                                          </a:solidFill>
                                          <a:effectLst>
                                            <a:outerShdw blurRad="38100" dist="25400" dir="5400000" algn="ctr" rotWithShape="0">
                                              <a:srgbClr val="6E747A">
                                                <a:alpha val="43000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>
                                          <a:ln w="0"/>
                                          <a:solidFill>
                                            <a:schemeClr val="accent1"/>
                                          </a:solidFill>
                                          <a:effectLst>
                                            <a:outerShdw blurRad="38100" dist="25400" dir="5400000" algn="ctr" rotWithShape="0">
                                              <a:srgbClr val="6E747A">
                                                <a:alpha val="43000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num>
                                    <m:den>
                                      <m:r>
                                        <a:rPr lang="pt-BR" i="1" smtClean="0">
                                          <a:ln w="0"/>
                                          <a:solidFill>
                                            <a:schemeClr val="accent1"/>
                                          </a:solidFill>
                                          <a:effectLst>
                                            <a:outerShdw blurRad="38100" dist="25400" dir="5400000" algn="ctr" rotWithShape="0">
                                              <a:srgbClr val="6E747A">
                                                <a:alpha val="43000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  <m:r>
                                        <a:rPr lang="pt-BR" i="1">
                                          <a:ln w="0"/>
                                          <a:solidFill>
                                            <a:schemeClr val="accent1"/>
                                          </a:solidFill>
                                          <a:effectLst>
                                            <a:outerShdw blurRad="38100" dist="25400" dir="5400000" algn="ctr" rotWithShape="0">
                                              <a:srgbClr val="6E747A">
                                                <a:alpha val="43000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d>
                                        <m:dPr>
                                          <m:ctrlPr>
                                            <a:rPr lang="pt-BR" i="1">
                                              <a:ln w="0"/>
                                              <a:solidFill>
                                                <a:schemeClr val="accent1"/>
                                              </a:solidFill>
                                              <a:effectLst>
                                                <a:outerShdw blurRad="38100" dist="25400" dir="5400000" algn="ctr" rotWithShape="0">
                                                  <a:srgbClr val="6E747A">
                                                    <a:alpha val="43000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i="1">
                                              <a:ln w="0"/>
                                              <a:solidFill>
                                                <a:schemeClr val="accent1"/>
                                              </a:solidFill>
                                              <a:effectLst>
                                                <a:outerShdw blurRad="38100" dist="25400" dir="5400000" algn="ctr" rotWithShape="0">
                                                  <a:srgbClr val="6E747A">
                                                    <a:alpha val="43000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pt-BR" i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845" y="4776702"/>
                <a:ext cx="4581191" cy="972702"/>
              </a:xfrm>
              <a:prstGeom prst="rect">
                <a:avLst/>
              </a:prstGeom>
              <a:blipFill rotWithShape="0">
                <a:blip r:embed="rId7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10497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RLE Ponte Completa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4834" r="2240"/>
          <a:stretch/>
        </p:blipFill>
        <p:spPr>
          <a:xfrm>
            <a:off x="881590" y="1808820"/>
            <a:ext cx="7785865" cy="430390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4103174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 com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1736685" y="2843935"/>
                <a:ext cx="5990614" cy="9106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𝑉𝑠𝑖𝑛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</m:e>
                      </m:ra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685" y="2843935"/>
                <a:ext cx="5990614" cy="9106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1732994" y="3860868"/>
                <a:ext cx="6139501" cy="9106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𝑉𝑠𝑖𝑛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</m:e>
                      </m:ra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994" y="3860868"/>
                <a:ext cx="6139501" cy="9106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92217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 com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73" y="2123855"/>
            <a:ext cx="7669051" cy="3962934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03678595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 com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521550" y="3580764"/>
                <a:ext cx="1674946" cy="369332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𝑉𝑠𝑖𝑛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3580764"/>
                <a:ext cx="167494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322" y="1491105"/>
            <a:ext cx="2915400" cy="19042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4076945" y="1742092"/>
                <a:ext cx="3022430" cy="369332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945" y="1742092"/>
                <a:ext cx="3022430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4088128" y="2801003"/>
                <a:ext cx="1644553" cy="618246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128" y="2801003"/>
                <a:ext cx="1644553" cy="61824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6192180" y="2704245"/>
                <a:ext cx="2703561" cy="81176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𝑥𝑡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𝐴𝑠𝑖𝑛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𝐵𝑐𝑜𝑠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180" y="2704245"/>
                <a:ext cx="2703561" cy="81176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4571999" y="4139942"/>
                <a:ext cx="3562898" cy="49500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 smtClean="0"/>
                  <a:t>+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4139942"/>
                <a:ext cx="3562898" cy="495007"/>
              </a:xfrm>
              <a:prstGeom prst="rect">
                <a:avLst/>
              </a:prstGeom>
              <a:blipFill rotWithShape="0">
                <a:blip r:embed="rId11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tângulo 24"/>
              <p:cNvSpPr/>
              <p:nvPr/>
            </p:nvSpPr>
            <p:spPr>
              <a:xfrm>
                <a:off x="521550" y="4554125"/>
                <a:ext cx="1313436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4554125"/>
                <a:ext cx="1313436" cy="609077"/>
              </a:xfrm>
              <a:prstGeom prst="rect">
                <a:avLst/>
              </a:prstGeom>
              <a:blipFill rotWithShape="0">
                <a:blip r:embed="rId12"/>
                <a:stretch>
                  <a:fillRect b="-1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4571999" y="5428253"/>
                <a:ext cx="3562898" cy="495007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 smtClean="0"/>
                  <a:t>+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𝜔𝜏</m:t>
                            </m:r>
                          </m:den>
                        </m:f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5428253"/>
                <a:ext cx="3562898" cy="495007"/>
              </a:xfrm>
              <a:prstGeom prst="rect">
                <a:avLst/>
              </a:prstGeom>
              <a:blipFill rotWithShape="0">
                <a:blip r:embed="rId13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1956705" y="5525731"/>
                <a:ext cx="1117293" cy="610936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𝜔𝜏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705" y="5525731"/>
                <a:ext cx="1117293" cy="61093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206515" y="5526661"/>
                <a:ext cx="815095" cy="6090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15" y="5526661"/>
                <a:ext cx="815095" cy="60907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eta para a direita 29"/>
          <p:cNvSpPr/>
          <p:nvPr/>
        </p:nvSpPr>
        <p:spPr>
          <a:xfrm>
            <a:off x="1241630" y="5696184"/>
            <a:ext cx="495055" cy="270030"/>
          </a:xfrm>
          <a:prstGeom prst="rightArrow">
            <a:avLst/>
          </a:prstGeom>
          <a:solidFill>
            <a:srgbClr val="80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75121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 com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937997" y="2218588"/>
                <a:ext cx="911210" cy="27699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97" y="2218588"/>
                <a:ext cx="911210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5369" r="-5369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ta para a direita 9"/>
          <p:cNvSpPr/>
          <p:nvPr/>
        </p:nvSpPr>
        <p:spPr>
          <a:xfrm>
            <a:off x="4577959" y="3596508"/>
            <a:ext cx="990110" cy="567207"/>
          </a:xfrm>
          <a:prstGeom prst="rightArrow">
            <a:avLst/>
          </a:prstGeom>
          <a:solidFill>
            <a:srgbClr val="52F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ndulado duplo 11"/>
              <p:cNvSpPr/>
              <p:nvPr/>
            </p:nvSpPr>
            <p:spPr>
              <a:xfrm>
                <a:off x="5193177" y="2049937"/>
                <a:ext cx="2790310" cy="765085"/>
              </a:xfrm>
              <a:prstGeom prst="double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pt-BR" b="1" dirty="0">
                    <a:solidFill>
                      <a:schemeClr val="tx1"/>
                    </a:solidFill>
                  </a:rPr>
                  <a:t> – ângulo de </a:t>
                </a:r>
                <a:r>
                  <a:rPr lang="pt-BR" b="1" dirty="0" smtClean="0">
                    <a:solidFill>
                      <a:schemeClr val="tx1"/>
                    </a:solidFill>
                  </a:rPr>
                  <a:t>disparo</a:t>
                </a:r>
                <a:endParaRPr lang="pt-B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ndulado dup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177" y="2049937"/>
                <a:ext cx="2790310" cy="765085"/>
              </a:xfrm>
              <a:prstGeom prst="doubleWav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3041830" y="2172421"/>
                <a:ext cx="958724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830" y="2172421"/>
                <a:ext cx="95872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64069" y="3632608"/>
                <a:ext cx="3562898" cy="495007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 smtClean="0"/>
                  <a:t>+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𝜔𝜏</m:t>
                            </m:r>
                          </m:den>
                        </m:f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69" y="3632608"/>
                <a:ext cx="3562898" cy="495007"/>
              </a:xfrm>
              <a:prstGeom prst="rect">
                <a:avLst/>
              </a:prstGeom>
              <a:blipFill rotWithShape="0"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eta para baixo 14"/>
          <p:cNvSpPr/>
          <p:nvPr/>
        </p:nvSpPr>
        <p:spPr>
          <a:xfrm>
            <a:off x="1432906" y="2663915"/>
            <a:ext cx="2025225" cy="765085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5809628" y="3638025"/>
                <a:ext cx="2520280" cy="48417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𝜔𝜏</m:t>
                            </m:r>
                          </m:den>
                        </m:f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628" y="3638025"/>
                <a:ext cx="2520280" cy="484172"/>
              </a:xfrm>
              <a:prstGeom prst="rect">
                <a:avLst/>
              </a:prstGeom>
              <a:blipFill rotWithShape="0">
                <a:blip r:embed="rId7"/>
                <a:stretch>
                  <a:fillRect b="-50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1236725" y="5085748"/>
                <a:ext cx="5980483" cy="976614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den>
                              </m:f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𝜔𝜏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⟹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0                                                                    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⟹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725" y="5085748"/>
                <a:ext cx="5980483" cy="9766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69512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 com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937997" y="2260032"/>
                <a:ext cx="911210" cy="27699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97" y="2260032"/>
                <a:ext cx="911210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5369" t="-2222" r="-5369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ndulado duplo 20"/>
              <p:cNvSpPr/>
              <p:nvPr/>
            </p:nvSpPr>
            <p:spPr>
              <a:xfrm>
                <a:off x="5562110" y="3113965"/>
                <a:ext cx="2790310" cy="765085"/>
              </a:xfrm>
              <a:prstGeom prst="double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pt-BR" b="1" dirty="0">
                    <a:solidFill>
                      <a:schemeClr val="tx1"/>
                    </a:solidFill>
                  </a:rPr>
                  <a:t> – ângulo de </a:t>
                </a:r>
                <a:r>
                  <a:rPr lang="pt-BR" b="1" dirty="0" smtClean="0">
                    <a:solidFill>
                      <a:schemeClr val="tx1"/>
                    </a:solidFill>
                  </a:rPr>
                  <a:t>extinção</a:t>
                </a:r>
                <a:endParaRPr lang="pt-B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Ondulado dup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110" y="3113965"/>
                <a:ext cx="2790310" cy="765085"/>
              </a:xfrm>
              <a:prstGeom prst="doubleWav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041830" y="2213865"/>
                <a:ext cx="958724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830" y="2213865"/>
                <a:ext cx="95872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eta para baixo 22"/>
          <p:cNvSpPr/>
          <p:nvPr/>
        </p:nvSpPr>
        <p:spPr>
          <a:xfrm>
            <a:off x="1432906" y="3023955"/>
            <a:ext cx="2025225" cy="765085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87720" y="4419110"/>
                <a:ext cx="4515595" cy="613373"/>
              </a:xfrm>
              <a:prstGeom prst="rect">
                <a:avLst/>
              </a:prstGeom>
              <a:solidFill>
                <a:srgbClr val="CC00C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=0=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m:rPr>
                              <m:nor/>
                            </m:rPr>
                            <a:rPr lang="pt-BR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sSup>
                        <m:sSup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pt-BR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pt-BR" dirty="0">
                                  <a:solidFill>
                                    <a:schemeClr val="bg1"/>
                                  </a:solidFill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20" y="4419110"/>
                <a:ext cx="4515595" cy="61337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66319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 com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3851920" y="2028630"/>
                <a:ext cx="4929042" cy="728661"/>
              </a:xfrm>
              <a:prstGeom prst="rect">
                <a:avLst/>
              </a:prstGeom>
              <a:solidFill>
                <a:srgbClr val="8000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nary>
                        <m:nary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028630"/>
                <a:ext cx="4929042" cy="7286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1556665" y="4779150"/>
                <a:ext cx="1789336" cy="728661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  <m:e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pt-BR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665" y="4779150"/>
                <a:ext cx="1789336" cy="7286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5877145" y="4688131"/>
                <a:ext cx="2077685" cy="910699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</m:e>
                      </m:rad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145" y="4688131"/>
                <a:ext cx="2077685" cy="9106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2546775" y="3663036"/>
                <a:ext cx="4181081" cy="609077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pt-B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𝜔𝜏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775" y="3663036"/>
                <a:ext cx="4181081" cy="6090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1286635" y="2214275"/>
                <a:ext cx="1674946" cy="369332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𝑉𝑠𝑖𝑛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635" y="2214275"/>
                <a:ext cx="167494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 à esquerda, à direita e acima 4"/>
          <p:cNvSpPr/>
          <p:nvPr/>
        </p:nvSpPr>
        <p:spPr>
          <a:xfrm>
            <a:off x="3823985" y="4562706"/>
            <a:ext cx="1575175" cy="945105"/>
          </a:xfrm>
          <a:prstGeom prst="leftRight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92646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 com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4835" r="1165" b="715"/>
          <a:stretch/>
        </p:blipFill>
        <p:spPr>
          <a:xfrm>
            <a:off x="791580" y="2168860"/>
            <a:ext cx="7875875" cy="3915435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866149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8987</TotalTime>
  <Words>330</Words>
  <Application>Microsoft Office PowerPoint</Application>
  <PresentationFormat>Apresentação na tela (4:3)</PresentationFormat>
  <Paragraphs>132</Paragraphs>
  <Slides>21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Arial</vt:lpstr>
      <vt:lpstr>Cambria Math</vt:lpstr>
      <vt:lpstr>Design padrão</vt:lpstr>
      <vt:lpstr>Universidades de São Paulo Escola de Engenharia de São Carlos Dep. de Eng. Elétrica e de Computação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rqm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 do Controlador</dc:title>
  <dc:creator>Particular</dc:creator>
  <cp:lastModifiedBy>Ricardo Machado</cp:lastModifiedBy>
  <cp:revision>461</cp:revision>
  <dcterms:created xsi:type="dcterms:W3CDTF">2009-04-12T14:29:32Z</dcterms:created>
  <dcterms:modified xsi:type="dcterms:W3CDTF">2020-06-12T17:53:29Z</dcterms:modified>
</cp:coreProperties>
</file>