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61" r:id="rId3"/>
    <p:sldId id="291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66" r:id="rId13"/>
    <p:sldId id="267" r:id="rId14"/>
    <p:sldId id="268" r:id="rId15"/>
    <p:sldId id="269" r:id="rId16"/>
    <p:sldId id="280" r:id="rId17"/>
    <p:sldId id="28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3CB3-4E5F-4895-9E76-3414AB3DB092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737D-DFE3-48BC-B2C4-F1005BD025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94615-8CAF-4BD9-AA69-58D8BECC403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pt-BR" sz="1000" b="1" smtClean="0"/>
              <a:t> Outro grupo de mm. São os supra-hióideos, que </a:t>
            </a:r>
            <a:r>
              <a:rPr lang="pt-BR" sz="1000" smtClean="0"/>
              <a:t>conectam o hióide ao crânio. Elevam e fixam o osso hióide, o assoalho oral e a língua durante a deglutição. São 4 mm. A saber:</a:t>
            </a:r>
            <a:endParaRPr lang="pt-BR" sz="1000" b="1" smtClean="0"/>
          </a:p>
          <a:p>
            <a:pPr marL="228600" indent="-228600" eaLnBrk="1" hangingPunct="1"/>
            <a:r>
              <a:rPr lang="pt-BR" sz="1000" b="1" smtClean="0"/>
              <a:t>- Mm. milo-hióideos: origem: </a:t>
            </a:r>
            <a:r>
              <a:rPr lang="pt-BR" sz="1000" smtClean="0"/>
              <a:t>linha milo-hióidea da mandíbula, preenchendo o arco da mandíbula. </a:t>
            </a:r>
            <a:r>
              <a:rPr lang="pt-BR" sz="1000" b="1" smtClean="0"/>
              <a:t>Inserção: </a:t>
            </a:r>
            <a:r>
              <a:rPr lang="pt-BR" sz="1000" smtClean="0"/>
              <a:t>na rafe milo-hióidea e na margem superior do corpo do osso hióide. </a:t>
            </a:r>
            <a:r>
              <a:rPr lang="pt-BR" sz="1000" b="1" smtClean="0"/>
              <a:t>Funções: </a:t>
            </a:r>
            <a:r>
              <a:rPr lang="pt-BR" sz="1000" smtClean="0"/>
              <a:t>sustentam a língua e a elevam, assim como o hióide e o assoalho oral quando se deglute ou na fala.</a:t>
            </a:r>
            <a:r>
              <a:rPr lang="pt-BR" sz="1000" b="1" smtClean="0"/>
              <a:t> Inervação: </a:t>
            </a:r>
            <a:r>
              <a:rPr lang="pt-BR" sz="1000" smtClean="0"/>
              <a:t>n. milo-hióideo, ramo do n.mandibular do V. </a:t>
            </a:r>
            <a:r>
              <a:rPr lang="pt-BR" sz="1000" b="1" smtClean="0"/>
              <a:t>- Mm. gênio-hióideos: origem: </a:t>
            </a:r>
            <a:r>
              <a:rPr lang="pt-BR" sz="1000" smtClean="0"/>
              <a:t>espinha mentual da mandíbula. </a:t>
            </a:r>
            <a:r>
              <a:rPr lang="pt-BR" sz="1000" b="1" smtClean="0"/>
              <a:t>Inserção:</a:t>
            </a:r>
            <a:r>
              <a:rPr lang="pt-BR" sz="1000" smtClean="0"/>
              <a:t> face anterior do corpo do hióide. Funções: sustenta o m.milo-hióideo (elevação da língua), alarga a faringe, fixa o osso hióide, abaixa a mandíbula e elevam o hióide. Inervação: n. hipoglosso (XII).  </a:t>
            </a:r>
            <a:r>
              <a:rPr lang="pt-BR" sz="1000" b="1" smtClean="0"/>
              <a:t>- Mm. estilo-hióideos: origem: </a:t>
            </a:r>
            <a:r>
              <a:rPr lang="pt-BR" sz="1000" smtClean="0"/>
              <a:t>processo estilóide. </a:t>
            </a:r>
            <a:r>
              <a:rPr lang="pt-BR" sz="1000" b="1" smtClean="0"/>
              <a:t>Inserção:</a:t>
            </a:r>
            <a:r>
              <a:rPr lang="pt-BR" sz="1000" smtClean="0"/>
              <a:t> margem lateral do corpo do hióide com duas caudas, na circunferência anterior e posterior, abarca na maior parte o tendão intermediário do m. digástrico. Eleva e retrai o hióide alongando o assoalho oral. </a:t>
            </a:r>
            <a:r>
              <a:rPr lang="pt-BR" sz="1000" b="1" smtClean="0"/>
              <a:t>Funções:</a:t>
            </a:r>
            <a:r>
              <a:rPr lang="pt-BR" sz="1000" smtClean="0"/>
              <a:t> fixa o hióide, puxa o osso cranialmente na deglutição. </a:t>
            </a:r>
            <a:r>
              <a:rPr lang="pt-BR" sz="1000" b="1" smtClean="0"/>
              <a:t>Inervação:</a:t>
            </a:r>
            <a:r>
              <a:rPr lang="pt-BR" sz="1000" smtClean="0"/>
              <a:t> ramo estilo-hióideo do n. facial.</a:t>
            </a:r>
            <a:endParaRPr lang="pt-BR" sz="1000" b="1" smtClean="0"/>
          </a:p>
          <a:p>
            <a:pPr marL="228600" indent="-228600" eaLnBrk="1" hangingPunct="1"/>
            <a:r>
              <a:rPr lang="pt-BR" sz="1000" b="1" smtClean="0"/>
              <a:t>- Mm. digástricos (ventre anterior e posterior): origem</a:t>
            </a:r>
            <a:r>
              <a:rPr lang="pt-BR" sz="1000" smtClean="0"/>
              <a:t>: incisura mastóidea o ventre posterior, tendão intermediário no corno menor do hióide. </a:t>
            </a:r>
            <a:r>
              <a:rPr lang="pt-BR" sz="1000" b="1" smtClean="0"/>
              <a:t>Inserção:</a:t>
            </a:r>
            <a:r>
              <a:rPr lang="pt-BR" sz="1000" smtClean="0"/>
              <a:t> seu ventre anterior na fossa digástrica da mandíbula. </a:t>
            </a:r>
            <a:r>
              <a:rPr lang="pt-BR" sz="1000" b="1" smtClean="0"/>
              <a:t>Funções:</a:t>
            </a:r>
            <a:r>
              <a:rPr lang="pt-BR" sz="1000" smtClean="0"/>
              <a:t> abre a boca, eleva, ou seja, fixa o hióide durante a deglutição; suporta o m. milo-hióideo e o fixa durante a deglutição e a fala. </a:t>
            </a:r>
            <a:r>
              <a:rPr lang="pt-BR" sz="1000" b="1" smtClean="0"/>
              <a:t>Inervação:</a:t>
            </a:r>
            <a:r>
              <a:rPr lang="pt-BR" sz="1000" smtClean="0"/>
              <a:t> n. milo-hióideo – ramo do n. mandibular do V (ventre anterior) e n. facial (VII) (ventre posterior).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8D85-EA6D-453F-8990-A87DD18FB5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70C2-654B-4BE3-A7C3-8CFDF82A94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84DE-4577-40EE-9A9C-0359B685D836}" type="datetimeFigureOut">
              <a:rPr lang="pt-BR" smtClean="0"/>
              <a:pPr/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.br/url?sa=i&amp;rct=j&amp;q=&amp;esrc=s&amp;source=images&amp;cd=&amp;cad=rja&amp;uact=8&amp;ved=0ahUKEwjNpKv3pKvQAhWHvJAKHU_UAdYQjRwIBw&amp;url=http://saludablemente.es/estiramiento-musculo-platisma-flacidez-cuello.php&amp;psig=AFQjCNFoUGPmuD9wwUUjvCDT8sjLI9GZIA&amp;ust=147931734554306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1714500"/>
            <a:ext cx="8248650" cy="4572000"/>
          </a:xfrm>
          <a:solidFill>
            <a:schemeClr val="accent2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200" b="1" dirty="0" smtClean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85787" y="5661025"/>
            <a:ext cx="745810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795963" y="6329363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CC00"/>
                </a:solidFill>
              </a:rPr>
              <a:t>	  </a:t>
            </a:r>
            <a:r>
              <a:rPr lang="pt-BR" sz="2400" b="1" dirty="0" err="1">
                <a:solidFill>
                  <a:srgbClr val="002060"/>
                </a:solidFill>
              </a:rPr>
              <a:t>Tirapelli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500063" y="214313"/>
            <a:ext cx="8286750" cy="1384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/>
                </a:solidFill>
              </a:rPr>
              <a:t>RCG 1036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</a:rPr>
              <a:t>ANATOMIA TOPOGRÁFICA APLICADA À FISIOTERAPIA</a:t>
            </a:r>
          </a:p>
        </p:txBody>
      </p:sp>
      <p:pic>
        <p:nvPicPr>
          <p:cNvPr id="11" name="Picture 6" descr="Resultado de imagem para musculo platism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68106"/>
            <a:ext cx="4500564" cy="30753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857256" y="5572140"/>
            <a:ext cx="778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AULA 6: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PLANOS SUPERFICIAIS E PROFUNDOS DO PESCOÇO II</a:t>
            </a:r>
          </a:p>
          <a:p>
            <a:endParaRPr lang="pt-BR" dirty="0"/>
          </a:p>
        </p:txBody>
      </p:sp>
      <p:pic>
        <p:nvPicPr>
          <p:cNvPr id="9" name="Picture 3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30768" y="1571612"/>
            <a:ext cx="3398818" cy="400052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Drenagem venosa</a:t>
            </a:r>
            <a: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Veias do pescoço -  Superficiais: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externa, Veia jugular anterior e arco venoso jugular. </a:t>
            </a:r>
          </a:p>
        </p:txBody>
      </p:sp>
      <p:pic>
        <p:nvPicPr>
          <p:cNvPr id="9219" name="Picture 8" descr="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33588"/>
            <a:ext cx="4038600" cy="3659187"/>
          </a:xfrm>
          <a:noFill/>
        </p:spPr>
      </p:pic>
      <p:pic>
        <p:nvPicPr>
          <p:cNvPr id="9220" name="Picture 10" descr="fig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32000"/>
            <a:ext cx="4038600" cy="3662363"/>
          </a:xfrm>
          <a:noFill/>
        </p:spPr>
      </p:pic>
      <p:sp>
        <p:nvSpPr>
          <p:cNvPr id="5" name="Forma livre 4"/>
          <p:cNvSpPr/>
          <p:nvPr/>
        </p:nvSpPr>
        <p:spPr>
          <a:xfrm>
            <a:off x="7213600" y="4586288"/>
            <a:ext cx="449263" cy="231775"/>
          </a:xfrm>
          <a:custGeom>
            <a:avLst/>
            <a:gdLst>
              <a:gd name="connsiteX0" fmla="*/ 0 w 449943"/>
              <a:gd name="connsiteY0" fmla="*/ 0 h 232229"/>
              <a:gd name="connsiteX1" fmla="*/ 130629 w 449943"/>
              <a:gd name="connsiteY1" fmla="*/ 101600 h 232229"/>
              <a:gd name="connsiteX2" fmla="*/ 449943 w 449943"/>
              <a:gd name="connsiteY2" fmla="*/ 232229 h 232229"/>
              <a:gd name="connsiteX3" fmla="*/ 449943 w 449943"/>
              <a:gd name="connsiteY3" fmla="*/ 232229 h 232229"/>
              <a:gd name="connsiteX4" fmla="*/ 449943 w 449943"/>
              <a:gd name="connsiteY4" fmla="*/ 232229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43" h="232229">
                <a:moveTo>
                  <a:pt x="0" y="0"/>
                </a:moveTo>
                <a:cubicBezTo>
                  <a:pt x="27819" y="31447"/>
                  <a:pt x="55639" y="62895"/>
                  <a:pt x="130629" y="101600"/>
                </a:cubicBezTo>
                <a:cubicBezTo>
                  <a:pt x="205620" y="140305"/>
                  <a:pt x="449943" y="232229"/>
                  <a:pt x="449943" y="232229"/>
                </a:cubicBezTo>
                <a:lnTo>
                  <a:pt x="449943" y="232229"/>
                </a:lnTo>
                <a:lnTo>
                  <a:pt x="449943" y="232229"/>
                </a:lnTo>
              </a:path>
            </a:pathLst>
          </a:cu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304800"/>
            <a:ext cx="7543800" cy="11557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Profundas: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interna e veia subclávia</a:t>
            </a:r>
            <a:b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Drenagem linfática: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ducto torácico e 2. ducto linfático direito </a:t>
            </a: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4" descr="pagina - 910 - 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654175"/>
            <a:ext cx="5715008" cy="4775200"/>
          </a:xfrm>
          <a:noFill/>
          <a:ln>
            <a:solidFill>
              <a:srgbClr val="0070C0"/>
            </a:solidFill>
          </a:ln>
        </p:spPr>
      </p:pic>
      <p:pic>
        <p:nvPicPr>
          <p:cNvPr id="6" name="Picture 8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1214422"/>
            <a:ext cx="3662362" cy="5454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</p:pic>
      <p:pic>
        <p:nvPicPr>
          <p:cNvPr id="7" name="Picture 11" descr="pagina - 500 - 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4704176" cy="3429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Forma livre 7"/>
          <p:cNvSpPr/>
          <p:nvPr/>
        </p:nvSpPr>
        <p:spPr>
          <a:xfrm>
            <a:off x="7447935" y="3185652"/>
            <a:ext cx="400665" cy="2566219"/>
          </a:xfrm>
          <a:custGeom>
            <a:avLst/>
            <a:gdLst>
              <a:gd name="connsiteX0" fmla="*/ 0 w 400665"/>
              <a:gd name="connsiteY0" fmla="*/ 0 h 2566219"/>
              <a:gd name="connsiteX1" fmla="*/ 339213 w 400665"/>
              <a:gd name="connsiteY1" fmla="*/ 855406 h 2566219"/>
              <a:gd name="connsiteX2" fmla="*/ 368710 w 400665"/>
              <a:gd name="connsiteY2" fmla="*/ 1150374 h 2566219"/>
              <a:gd name="connsiteX3" fmla="*/ 368710 w 400665"/>
              <a:gd name="connsiteY3" fmla="*/ 1548580 h 2566219"/>
              <a:gd name="connsiteX4" fmla="*/ 368710 w 400665"/>
              <a:gd name="connsiteY4" fmla="*/ 1917290 h 2566219"/>
              <a:gd name="connsiteX5" fmla="*/ 235975 w 400665"/>
              <a:gd name="connsiteY5" fmla="*/ 2300748 h 2566219"/>
              <a:gd name="connsiteX6" fmla="*/ 206478 w 400665"/>
              <a:gd name="connsiteY6" fmla="*/ 2566219 h 2566219"/>
              <a:gd name="connsiteX7" fmla="*/ 206478 w 400665"/>
              <a:gd name="connsiteY7" fmla="*/ 2566219 h 256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65" h="2566219">
                <a:moveTo>
                  <a:pt x="0" y="0"/>
                </a:moveTo>
                <a:cubicBezTo>
                  <a:pt x="138880" y="331838"/>
                  <a:pt x="277761" y="663677"/>
                  <a:pt x="339213" y="855406"/>
                </a:cubicBezTo>
                <a:cubicBezTo>
                  <a:pt x="400665" y="1047135"/>
                  <a:pt x="363794" y="1034845"/>
                  <a:pt x="368710" y="1150374"/>
                </a:cubicBezTo>
                <a:cubicBezTo>
                  <a:pt x="373626" y="1265903"/>
                  <a:pt x="368710" y="1548580"/>
                  <a:pt x="368710" y="1548580"/>
                </a:cubicBezTo>
                <a:cubicBezTo>
                  <a:pt x="368710" y="1676399"/>
                  <a:pt x="390833" y="1791929"/>
                  <a:pt x="368710" y="1917290"/>
                </a:cubicBezTo>
                <a:cubicBezTo>
                  <a:pt x="346587" y="2042651"/>
                  <a:pt x="263014" y="2192593"/>
                  <a:pt x="235975" y="2300748"/>
                </a:cubicBezTo>
                <a:cubicBezTo>
                  <a:pt x="208936" y="2408903"/>
                  <a:pt x="206478" y="2566219"/>
                  <a:pt x="206478" y="2566219"/>
                </a:cubicBezTo>
                <a:lnTo>
                  <a:pt x="206478" y="2566219"/>
                </a:ln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417638"/>
          </a:xfr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rgbClr val="FFC000"/>
                </a:solidFill>
              </a:rPr>
              <a:t>NERVOS CRANIANOS NO PESCOÇO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700" b="1" dirty="0" smtClean="0"/>
              <a:t>Nervo Facial-intermédio (VII) e Nervo Acessório (XI)</a:t>
            </a:r>
          </a:p>
        </p:txBody>
      </p:sp>
      <p:pic>
        <p:nvPicPr>
          <p:cNvPr id="12292" name="Picture 8" descr="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2693" y="1914083"/>
            <a:ext cx="4208463" cy="4178742"/>
          </a:xfrm>
          <a:noFill/>
          <a:ln>
            <a:solidFill>
              <a:schemeClr val="tx2"/>
            </a:solidFill>
          </a:ln>
        </p:spPr>
      </p:pic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8" descr="V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500175"/>
            <a:ext cx="457979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Nervo Vago (X)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Ramos: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Nervos laríngeos superiores  e nervos laríngeos recorrentes D e </a:t>
            </a:r>
            <a:r>
              <a:rPr lang="pt-BR" sz="18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1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7" descr="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500174"/>
            <a:ext cx="4292602" cy="5285197"/>
          </a:xfrm>
          <a:noFill/>
        </p:spPr>
      </p:pic>
      <p:pic>
        <p:nvPicPr>
          <p:cNvPr id="13316" name="Picture 8" descr="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600200"/>
            <a:ext cx="35306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/>
              <a:t>Nervo Hipoglosso (XII)</a:t>
            </a:r>
          </a:p>
        </p:txBody>
      </p:sp>
      <p:pic>
        <p:nvPicPr>
          <p:cNvPr id="14339" name="Picture 4" descr="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2134" y="1500174"/>
            <a:ext cx="547451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71"/>
            <a:ext cx="8229600" cy="105251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3300"/>
                </a:solidFill>
              </a:rPr>
              <a:t>Nervos cranianos do pescoço</a:t>
            </a:r>
            <a:r>
              <a:rPr lang="pt-BR" sz="2400" b="1" dirty="0" smtClean="0">
                <a:solidFill>
                  <a:srgbClr val="FFCC00"/>
                </a:solidFill>
              </a:rPr>
              <a:t/>
            </a:r>
            <a:br>
              <a:rPr lang="pt-BR" sz="2400" b="1" dirty="0" smtClean="0">
                <a:solidFill>
                  <a:srgbClr val="FFCC00"/>
                </a:solidFill>
              </a:rPr>
            </a:br>
            <a:r>
              <a:rPr lang="pt-BR" sz="2400" b="1" dirty="0" smtClean="0"/>
              <a:t>    IX, X, XI e XII.</a:t>
            </a:r>
            <a:r>
              <a:rPr lang="pt-BR" sz="2400" b="1" dirty="0" smtClean="0">
                <a:solidFill>
                  <a:srgbClr val="FFCC00"/>
                </a:solidFill>
              </a:rPr>
              <a:t/>
            </a:r>
            <a:br>
              <a:rPr lang="pt-BR" sz="2400" b="1" dirty="0" smtClean="0">
                <a:solidFill>
                  <a:srgbClr val="FFCC00"/>
                </a:solidFill>
              </a:rPr>
            </a:br>
            <a:endParaRPr lang="pt-BR" sz="2400" b="1" dirty="0" smtClean="0">
              <a:solidFill>
                <a:srgbClr val="FFCC00"/>
              </a:solidFill>
            </a:endParaRPr>
          </a:p>
        </p:txBody>
      </p:sp>
      <p:pic>
        <p:nvPicPr>
          <p:cNvPr id="15363" name="Picture 3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096986"/>
            <a:ext cx="3873500" cy="5689600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3587750" cy="55816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b="1" dirty="0" smtClean="0">
                <a:solidFill>
                  <a:srgbClr val="FF3300"/>
                </a:solidFill>
              </a:rPr>
              <a:t>RESUMO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>
              <a:solidFill>
                <a:srgbClr val="FF3300"/>
              </a:solidFill>
            </a:endParaRPr>
          </a:p>
          <a:p>
            <a:pP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Músculo superficial: </a:t>
            </a:r>
            <a:r>
              <a:rPr lang="pt-BR" sz="2000" b="1" dirty="0" err="1" smtClean="0"/>
              <a:t>platisma</a:t>
            </a:r>
            <a:r>
              <a:rPr lang="pt-BR" sz="2000" b="1" dirty="0" smtClean="0"/>
              <a:t>;</a:t>
            </a:r>
          </a:p>
          <a:p>
            <a:pPr>
              <a:buNone/>
              <a:defRPr/>
            </a:pPr>
            <a:endParaRPr lang="pt-BR" sz="2000" b="1" dirty="0" smtClean="0"/>
          </a:p>
          <a:p>
            <a:pPr>
              <a:buNone/>
              <a:defRPr/>
            </a:pPr>
            <a:r>
              <a:rPr lang="pt-BR" sz="2000" b="1" dirty="0" err="1" smtClean="0"/>
              <a:t>Fáscia</a:t>
            </a:r>
            <a:r>
              <a:rPr lang="pt-BR" sz="2000" b="1" dirty="0" smtClean="0"/>
              <a:t> cervical  </a:t>
            </a:r>
          </a:p>
          <a:p>
            <a:pPr>
              <a:buNone/>
              <a:defRPr/>
            </a:pPr>
            <a:endParaRPr lang="pt-BR" sz="2000" b="1" dirty="0" smtClean="0"/>
          </a:p>
          <a:p>
            <a:pPr>
              <a:buNone/>
              <a:defRPr/>
            </a:pPr>
            <a:endParaRPr lang="pt-BR" sz="2000" b="1" dirty="0" smtClean="0"/>
          </a:p>
          <a:p>
            <a:pP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Músculos profundos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ântero-laterais</a:t>
            </a:r>
            <a:r>
              <a:rPr lang="pt-BR" sz="2000" b="1" dirty="0" smtClean="0"/>
              <a:t> e pré-vertebrais</a:t>
            </a:r>
            <a:r>
              <a:rPr lang="pt-BR" sz="2000" b="1" dirty="0" smtClean="0"/>
              <a:t>; supra e infra-hióideos;</a:t>
            </a:r>
            <a:endParaRPr lang="pt-BR" sz="2000" b="1" dirty="0" smtClean="0"/>
          </a:p>
          <a:p>
            <a:pPr>
              <a:buNone/>
              <a:defRPr/>
            </a:pPr>
            <a:endParaRPr lang="pt-BR" sz="2000" b="1" dirty="0" smtClean="0"/>
          </a:p>
          <a:p>
            <a:pPr>
              <a:buNone/>
              <a:defRPr/>
            </a:pPr>
            <a:endParaRPr lang="pt-BR" sz="2000" b="1" dirty="0" smtClean="0"/>
          </a:p>
          <a:p>
            <a:pPr>
              <a:buNone/>
              <a:defRPr/>
            </a:pPr>
            <a:r>
              <a:rPr lang="pt-BR" sz="2000" b="1" dirty="0" smtClean="0"/>
              <a:t>Vísceras cervicais</a:t>
            </a:r>
          </a:p>
          <a:p>
            <a:pPr>
              <a:buNone/>
              <a:defRPr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pt-BR" sz="2000" b="1" dirty="0" smtClean="0">
                <a:solidFill>
                  <a:srgbClr val="FFC000"/>
                </a:solidFill>
              </a:rPr>
              <a:t>Nervos cranianos: </a:t>
            </a:r>
            <a:r>
              <a:rPr lang="pt-BR" sz="2000" b="1" dirty="0" smtClean="0"/>
              <a:t>IX, X, XI e XII;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Artérias subclávias e carótidas externas.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Veias jugulares externas e anteriores;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Veias jugulares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internas </a:t>
            </a:r>
            <a:r>
              <a:rPr lang="pt-BR" sz="2000" b="1" smtClean="0">
                <a:solidFill>
                  <a:schemeClr val="tx2">
                    <a:lumMod val="75000"/>
                  </a:schemeClr>
                </a:solidFill>
              </a:rPr>
              <a:t>e subclávias;</a:t>
            </a:r>
            <a:endParaRPr lang="pt-B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00B050"/>
                </a:solidFill>
              </a:rPr>
              <a:t>Ducto torácico;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00B050"/>
                </a:solidFill>
              </a:rPr>
              <a:t>Ducto linfático direito.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b="1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b="1" dirty="0" smtClean="0">
              <a:solidFill>
                <a:srgbClr val="FF3300"/>
              </a:solidFill>
            </a:endParaRPr>
          </a:p>
        </p:txBody>
      </p:sp>
      <p:pic>
        <p:nvPicPr>
          <p:cNvPr id="26627" name="Picture 4" descr="fáscia cervical laranja (vertebral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836613"/>
            <a:ext cx="3600450" cy="5761037"/>
          </a:xfr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987675" y="3213100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olidFill>
                  <a:schemeClr val="accent2"/>
                </a:solidFill>
              </a:rPr>
              <a:t>        </a:t>
            </a:r>
            <a:r>
              <a:rPr lang="pt-BR" sz="3600" b="1">
                <a:solidFill>
                  <a:schemeClr val="accent2"/>
                </a:solidFill>
              </a:rPr>
              <a:t>FIM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4348" y="1071546"/>
            <a:ext cx="8072494" cy="48577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Picture 2" descr="brasao USP -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571868" y="260350"/>
            <a:ext cx="2510670" cy="33829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214678" y="4357694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bg1"/>
                </a:solidFill>
              </a:rPr>
              <a:t>FIM</a:t>
            </a:r>
            <a:endParaRPr lang="pt-BR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b="1" dirty="0" err="1" smtClean="0">
                <a:solidFill>
                  <a:schemeClr val="tx2"/>
                </a:solidFill>
              </a:rPr>
              <a:t>Fáscia</a:t>
            </a:r>
            <a:r>
              <a:rPr lang="pt-BR" sz="3100" b="1" dirty="0" smtClean="0">
                <a:solidFill>
                  <a:schemeClr val="tx2"/>
                </a:solidFill>
              </a:rPr>
              <a:t> cervical (= </a:t>
            </a:r>
            <a:r>
              <a:rPr lang="pt-BR" sz="3100" b="1" dirty="0" err="1" smtClean="0">
                <a:solidFill>
                  <a:schemeClr val="tx2"/>
                </a:solidFill>
              </a:rPr>
              <a:t>Colli</a:t>
            </a:r>
            <a:r>
              <a:rPr lang="pt-BR" sz="3100" b="1" dirty="0" smtClean="0">
                <a:solidFill>
                  <a:schemeClr val="tx2"/>
                </a:solidFill>
              </a:rPr>
              <a:t>) : </a:t>
            </a:r>
            <a:r>
              <a:rPr lang="pt-BR" sz="2400" b="1" dirty="0" smtClean="0">
                <a:solidFill>
                  <a:srgbClr val="FF0000"/>
                </a:solidFill>
              </a:rPr>
              <a:t/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Lâminas: superficial, pré-traqueal e pré-vertebral.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4" descr="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387850" cy="4824412"/>
          </a:xfrm>
          <a:noFill/>
        </p:spPr>
      </p:pic>
      <p:pic>
        <p:nvPicPr>
          <p:cNvPr id="10247" name="Picture 7" descr="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700213"/>
            <a:ext cx="4244975" cy="4835525"/>
          </a:xfrm>
          <a:noFill/>
        </p:spPr>
      </p:pic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4932363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32363" y="4581525"/>
            <a:ext cx="3960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277813"/>
            <a:ext cx="8229600" cy="630237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</a:rPr>
              <a:t>Vísceras cervicais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25603" name="Picture 4" descr="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855663"/>
            <a:ext cx="4298950" cy="5957887"/>
          </a:xfrm>
          <a:noFill/>
          <a:ln>
            <a:solidFill>
              <a:schemeClr val="accent2"/>
            </a:solidFill>
          </a:ln>
        </p:spPr>
      </p:pic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56" y="1787141"/>
            <a:ext cx="2958108" cy="3642123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>
          <a:xfrm>
            <a:off x="1857356" y="3357562"/>
            <a:ext cx="2857520" cy="1785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198" y="1214422"/>
            <a:ext cx="2940523" cy="3773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31988"/>
            <a:ext cx="4038600" cy="3862387"/>
          </a:xfrm>
        </p:spPr>
      </p:pic>
      <p:pic>
        <p:nvPicPr>
          <p:cNvPr id="25604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21288" y="1600200"/>
            <a:ext cx="2892425" cy="2185988"/>
          </a:xfrm>
        </p:spPr>
      </p:pic>
      <p:pic>
        <p:nvPicPr>
          <p:cNvPr id="25605" name="Picture 5" descr="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416550" y="3938588"/>
            <a:ext cx="2501900" cy="2187575"/>
          </a:xfrm>
        </p:spPr>
      </p:pic>
      <p:sp>
        <p:nvSpPr>
          <p:cNvPr id="7" name="CaixaDeTexto 6"/>
          <p:cNvSpPr txBox="1"/>
          <p:nvPr/>
        </p:nvSpPr>
        <p:spPr>
          <a:xfrm>
            <a:off x="71406" y="214290"/>
            <a:ext cx="8929718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Músculos Supra-hióideos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Elevam  e fixam o hióide, o assoalho oral e a língua (deglutição e fala).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357167"/>
            <a:ext cx="3890960" cy="271464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Músculos Infra-hióideos</a:t>
            </a:r>
          </a:p>
          <a:p>
            <a:pPr>
              <a:buFont typeface="Wingdings" pitchFamily="2" charset="2"/>
              <a:buNone/>
            </a:pPr>
            <a:endParaRPr lang="pt-BR" sz="1800" b="1" dirty="0" smtClean="0">
              <a:solidFill>
                <a:srgbClr val="CC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sz="1800" b="1" dirty="0" smtClean="0"/>
              <a:t>    Fixam o hióide, esterno, clavícula e escápula e abaixam o hióide e a laringe durante a deglutição e a fonação.</a:t>
            </a:r>
          </a:p>
        </p:txBody>
      </p:sp>
      <p:pic>
        <p:nvPicPr>
          <p:cNvPr id="19459" name="Picture 4" descr="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7357" y="981075"/>
            <a:ext cx="5075237" cy="5543550"/>
          </a:xfrm>
          <a:noFill/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500563" y="2565400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sz="2400" b="1" dirty="0" smtClean="0"/>
              <a:t>Plexo Cervical </a:t>
            </a:r>
            <a:r>
              <a:rPr lang="pt-BR" sz="2400" b="1" dirty="0" smtClean="0">
                <a:solidFill>
                  <a:srgbClr val="FF0000"/>
                </a:solidFill>
              </a:rPr>
              <a:t>(alça cervical: C1, C2 e C3)</a:t>
            </a:r>
            <a:endParaRPr lang="pt-BR" sz="2400" b="1" dirty="0" smtClean="0"/>
          </a:p>
        </p:txBody>
      </p:sp>
      <p:pic>
        <p:nvPicPr>
          <p:cNvPr id="37895" name="Picture 7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24063"/>
            <a:ext cx="4038600" cy="3676650"/>
          </a:xfrm>
          <a:noFill/>
        </p:spPr>
      </p:pic>
      <p:pic>
        <p:nvPicPr>
          <p:cNvPr id="20484" name="Picture 4" descr="lâmina - 123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500174"/>
            <a:ext cx="4857784" cy="4739552"/>
          </a:xfrm>
          <a:noFill/>
        </p:spPr>
      </p:pic>
      <p:pic>
        <p:nvPicPr>
          <p:cNvPr id="7" name="Picture 8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889761" cy="48552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546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C00000"/>
                </a:solidFill>
              </a:rPr>
              <a:t>Bainha </a:t>
            </a:r>
            <a:r>
              <a:rPr lang="pt-BR" sz="2800" b="1" dirty="0" err="1" smtClean="0">
                <a:solidFill>
                  <a:srgbClr val="C00000"/>
                </a:solidFill>
              </a:rPr>
              <a:t>carótica</a:t>
            </a:r>
            <a:r>
              <a:rPr lang="pt-BR" sz="2800" b="1" dirty="0" smtClean="0">
                <a:solidFill>
                  <a:srgbClr val="C00000"/>
                </a:solidFill>
              </a:rPr>
              <a:t> e seio </a:t>
            </a:r>
            <a:r>
              <a:rPr lang="pt-BR" sz="2800" b="1" dirty="0" err="1" smtClean="0">
                <a:solidFill>
                  <a:srgbClr val="C00000"/>
                </a:solidFill>
              </a:rPr>
              <a:t>carótico</a:t>
            </a:r>
            <a:endParaRPr lang="pt-BR" sz="2800" b="1" dirty="0" smtClean="0">
              <a:solidFill>
                <a:srgbClr val="C00000"/>
              </a:solidFill>
            </a:endParaRPr>
          </a:p>
        </p:txBody>
      </p:sp>
      <p:pic>
        <p:nvPicPr>
          <p:cNvPr id="48135" name="Picture 7" descr="página 906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25" y="3573463"/>
            <a:ext cx="3103563" cy="3233737"/>
          </a:xfrm>
          <a:noFill/>
          <a:ln>
            <a:solidFill>
              <a:srgbClr val="FF0000"/>
            </a:solidFill>
          </a:ln>
        </p:spPr>
      </p:pic>
      <p:pic>
        <p:nvPicPr>
          <p:cNvPr id="21508" name="Picture 8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27238"/>
            <a:ext cx="4330700" cy="4497387"/>
          </a:xfrm>
          <a:noFill/>
        </p:spPr>
      </p:pic>
      <p:pic>
        <p:nvPicPr>
          <p:cNvPr id="21509" name="Picture 9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15888"/>
            <a:ext cx="3556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Principais artérias do pescoço</a:t>
            </a:r>
          </a:p>
        </p:txBody>
      </p:sp>
      <p:pic>
        <p:nvPicPr>
          <p:cNvPr id="22531" name="Picture 7" descr="pagina - 494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1628775"/>
            <a:ext cx="4105275" cy="4176713"/>
          </a:xfrm>
          <a:noFill/>
          <a:ln>
            <a:solidFill>
              <a:srgbClr val="FF0000"/>
            </a:solidFill>
          </a:ln>
        </p:spPr>
      </p:pic>
      <p:pic>
        <p:nvPicPr>
          <p:cNvPr id="22532" name="Picture 8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3529012" cy="547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Artéria subclávia</a:t>
            </a:r>
          </a:p>
        </p:txBody>
      </p:sp>
      <p:pic>
        <p:nvPicPr>
          <p:cNvPr id="23555" name="Picture 7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4151313" cy="4997450"/>
          </a:xfrm>
          <a:noFill/>
        </p:spPr>
      </p:pic>
      <p:pic>
        <p:nvPicPr>
          <p:cNvPr id="23556" name="Picture 8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57338"/>
            <a:ext cx="4244975" cy="5013325"/>
          </a:xfrm>
          <a:noFill/>
        </p:spPr>
      </p:pic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6804025" y="4581525"/>
            <a:ext cx="431800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523</Words>
  <Application>Microsoft Office PowerPoint</Application>
  <PresentationFormat>Apresentação na tela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Fáscia cervical (= Colli) :  Lâminas: superficial, pré-traqueal e pré-vertebral. </vt:lpstr>
      <vt:lpstr>Vísceras cervicais</vt:lpstr>
      <vt:lpstr>Slide 4</vt:lpstr>
      <vt:lpstr>Slide 5</vt:lpstr>
      <vt:lpstr>Plexo Cervical (alça cervical: C1, C2 e C3)</vt:lpstr>
      <vt:lpstr>Bainha carótica e seio carótico</vt:lpstr>
      <vt:lpstr>Principais artérias do pescoço</vt:lpstr>
      <vt:lpstr>Artéria subclávia</vt:lpstr>
      <vt:lpstr>Drenagem venosa Veias do pescoço -  Superficiais: Veia jugular externa, Veia jugular anterior e arco venoso jugular. </vt:lpstr>
      <vt:lpstr>Profundas: Veia jugular interna e veia subclávia Drenagem linfática: 1. ducto torácico e 2. ducto linfático direito </vt:lpstr>
      <vt:lpstr>NERVOS CRANIANOS NO PESCOÇO Nervo Facial-intermédio (VII) e Nervo Acessório (XI)</vt:lpstr>
      <vt:lpstr>Nervo Vago (X) Ramos: Nervos laríngeos superiores  e nervos laríngeos recorrentes D e E </vt:lpstr>
      <vt:lpstr>Nervo Hipoglosso (XII)</vt:lpstr>
      <vt:lpstr>Nervos cranianos do pescoço     IX, X, XI e XII. 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Planos superficiais e profundos do pescoço</dc:title>
  <dc:creator>Luis Fernando Tirapelli</dc:creator>
  <cp:lastModifiedBy>Luis Fernando Tirapelli</cp:lastModifiedBy>
  <cp:revision>9</cp:revision>
  <dcterms:created xsi:type="dcterms:W3CDTF">2017-05-21T19:43:37Z</dcterms:created>
  <dcterms:modified xsi:type="dcterms:W3CDTF">2017-05-23T02:27:50Z</dcterms:modified>
</cp:coreProperties>
</file>