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48"/>
  </p:notesMasterIdLst>
  <p:sldIdLst>
    <p:sldId id="256" r:id="rId3"/>
    <p:sldId id="278" r:id="rId4"/>
    <p:sldId id="282" r:id="rId5"/>
    <p:sldId id="257" r:id="rId6"/>
    <p:sldId id="283" r:id="rId7"/>
    <p:sldId id="281" r:id="rId8"/>
    <p:sldId id="279" r:id="rId9"/>
    <p:sldId id="262" r:id="rId10"/>
    <p:sldId id="290" r:id="rId11"/>
    <p:sldId id="291" r:id="rId12"/>
    <p:sldId id="297" r:id="rId13"/>
    <p:sldId id="300" r:id="rId14"/>
    <p:sldId id="286" r:id="rId15"/>
    <p:sldId id="304" r:id="rId16"/>
    <p:sldId id="267" r:id="rId17"/>
    <p:sldId id="258" r:id="rId18"/>
    <p:sldId id="259" r:id="rId19"/>
    <p:sldId id="265" r:id="rId20"/>
    <p:sldId id="285" r:id="rId21"/>
    <p:sldId id="292" r:id="rId22"/>
    <p:sldId id="298" r:id="rId23"/>
    <p:sldId id="301" r:id="rId24"/>
    <p:sldId id="269" r:id="rId25"/>
    <p:sldId id="270" r:id="rId26"/>
    <p:sldId id="299" r:id="rId27"/>
    <p:sldId id="302" r:id="rId28"/>
    <p:sldId id="272" r:id="rId29"/>
    <p:sldId id="294" r:id="rId30"/>
    <p:sldId id="274" r:id="rId31"/>
    <p:sldId id="303" r:id="rId32"/>
    <p:sldId id="295" r:id="rId33"/>
    <p:sldId id="296" r:id="rId34"/>
    <p:sldId id="293" r:id="rId35"/>
    <p:sldId id="276" r:id="rId36"/>
    <p:sldId id="275" r:id="rId37"/>
    <p:sldId id="305" r:id="rId38"/>
    <p:sldId id="306" r:id="rId39"/>
    <p:sldId id="280" r:id="rId40"/>
    <p:sldId id="308" r:id="rId41"/>
    <p:sldId id="309" r:id="rId42"/>
    <p:sldId id="307" r:id="rId43"/>
    <p:sldId id="311" r:id="rId44"/>
    <p:sldId id="315" r:id="rId45"/>
    <p:sldId id="313" r:id="rId46"/>
    <p:sldId id="314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F7"/>
    <a:srgbClr val="D7DEE9"/>
    <a:srgbClr val="C8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2EFE-4B6D-244F-847C-D4C4EFDA2AB9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80B4A-58E6-4E43-9F97-DB9E7D986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84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86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71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7286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5254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90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4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2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7545" y="1825625"/>
            <a:ext cx="5580000" cy="43513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3283" y="1825625"/>
            <a:ext cx="55800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18319" y="6356350"/>
            <a:ext cx="2743200" cy="365125"/>
          </a:xfrm>
        </p:spPr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105121" y="6356350"/>
            <a:ext cx="2743200" cy="365125"/>
          </a:xfrm>
        </p:spPr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7815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1819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0245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0" y="1765656"/>
            <a:ext cx="6172200" cy="40953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9208" y="1765656"/>
            <a:ext cx="4907902" cy="4103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29208" y="6356350"/>
            <a:ext cx="2743200" cy="365125"/>
          </a:xfrm>
        </p:spPr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953500" y="6356350"/>
            <a:ext cx="2743200" cy="365125"/>
          </a:xfrm>
        </p:spPr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1876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1763486"/>
            <a:ext cx="6172200" cy="4097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1773594"/>
            <a:ext cx="3932237" cy="40953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746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39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53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5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6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8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D7DEE9"/>
            </a:gs>
            <a:gs pos="75000">
              <a:schemeClr val="bg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3F09-314A-4303-897D-0CFF03CD5327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7DEE9"/>
            </a:gs>
            <a:gs pos="75000">
              <a:schemeClr val="bg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39551" y="365125"/>
            <a:ext cx="8481528" cy="913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0EEF-282B-4195-99AC-EA3C9B8D27C0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b="8955"/>
          <a:stretch/>
        </p:blipFill>
        <p:spPr>
          <a:xfrm>
            <a:off x="0" y="0"/>
            <a:ext cx="12192000" cy="12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73492" y="919965"/>
            <a:ext cx="9919794" cy="2180880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accent4"/>
                </a:solidFill>
                <a:latin typeface="Arial Black" panose="020B0A04020102020204" pitchFamily="34" charset="0"/>
              </a:rPr>
              <a:t>Metodologia de pesquisa:</a:t>
            </a:r>
            <a:br>
              <a:rPr lang="pt-BR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pt-BR" dirty="0">
                <a:solidFill>
                  <a:schemeClr val="accent4"/>
                </a:solidFill>
                <a:latin typeface="Arial Black" panose="020B0A04020102020204" pitchFamily="34" charset="0"/>
              </a:rPr>
              <a:t>abordagem quantitativa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973492" y="3100845"/>
            <a:ext cx="9561985" cy="1858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9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MÉTODO: </a:t>
            </a:r>
          </a:p>
          <a:p>
            <a:pPr marL="0" indent="0">
              <a:buNone/>
            </a:pPr>
            <a:endParaRPr lang="pt-BR" sz="1900" b="1" dirty="0">
              <a:solidFill>
                <a:srgbClr val="D7D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6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ou Material e Amostra</a:t>
            </a:r>
          </a:p>
          <a:p>
            <a:endParaRPr lang="pt-BR" sz="1900" b="1" dirty="0">
              <a:solidFill>
                <a:srgbClr val="D7D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52397" y="5747941"/>
            <a:ext cx="6435013" cy="81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</a:t>
            </a:r>
            <a:r>
              <a:rPr lang="pt-BR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BR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Chennyfer Rached</a:t>
            </a:r>
          </a:p>
          <a:p>
            <a:pPr algn="l"/>
            <a:endParaRPr lang="pt-BR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541" y="280630"/>
            <a:ext cx="5931532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lang="en-US" spc="113" dirty="0" err="1"/>
              <a:t>Vamos</a:t>
            </a:r>
            <a:r>
              <a:rPr lang="en-US" spc="113" dirty="0"/>
              <a:t> </a:t>
            </a:r>
            <a:r>
              <a:rPr lang="en-US" spc="113" dirty="0" err="1"/>
              <a:t>Pensar</a:t>
            </a:r>
            <a:r>
              <a:rPr lang="en-US" spc="113" dirty="0"/>
              <a:t>?</a:t>
            </a:r>
            <a:endParaRPr spc="-295" dirty="0"/>
          </a:p>
        </p:txBody>
      </p:sp>
      <p:sp>
        <p:nvSpPr>
          <p:cNvPr id="10" name="object 10"/>
          <p:cNvSpPr txBox="1"/>
          <p:nvPr/>
        </p:nvSpPr>
        <p:spPr>
          <a:xfrm>
            <a:off x="163774" y="1274953"/>
            <a:ext cx="11928142" cy="5401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07192" rIns="0" bIns="0" rtlCol="0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Questão de pesquisa: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Quais foram as ações de enfrentamento desenvolvidas pelos enfermeiros responsáveis técnicos para reestruturação do trabalho, durante a pandemia do COVID-19?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Características dos locais do estudo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Dos 23 hospitais estaduais, 78% são de grande porte, 13% de médio porte e 9% de pequeno porte, dos quais 70% são hospitais gerais e 30% hospitais especializados. Em relação ao tipo de gestão, 78% são instituições de administração direta do Estado ao passo que 22% são geridas em parcerias com OSS. Em relação à localização no município, 43% das instituições estão localizadas na Zona Sul, 26% na Zona Leste, 17% na Zona Oeste e 9% na Zona Norte. Em relação à certificação, 43% declaram possuir alguma certificação ao passo que 57% não disponibilizam qualquer informação sobre certificação institucional (ONA, 2020; SES-SP, 2020; SMS-SP, 2020).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Dentre os 18 hospitais municipais, 83% são de grande porte, 5% de médio porte, e 12% de pequeno porte, dos quais 88% são hospitais gerais e 12% são hospitais especializados. Em relação ao tipo de gestão, 83% são instituições de administração direta do Município ao passo que 17% são geridas em parcerias com OSS. Em relação a localização no município, 38% estão localizadas na Zona Leste, 27% na Zona Sul, 22% na Zona Norte, 5% na Zona Oeste e 5% na Zona Central. Em relação à certificação, 22% declaram possuir alguma certificação ao passo que 78% não disponibilizam qualquer informação sobre certificação institucional (ONA, 2020; SES-SP, 2020; SMS-SP, 2020).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 lista completa e as características dos hospitais selecionados para a realização do estudo encontram-se no Apêndice A.</a:t>
            </a:r>
          </a:p>
        </p:txBody>
      </p:sp>
    </p:spTree>
    <p:extLst>
      <p:ext uri="{BB962C8B-B14F-4D97-AF65-F5344CB8AC3E}">
        <p14:creationId xmlns:p14="http://schemas.microsoft.com/office/powerpoint/2010/main" val="218338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FD901-FDA2-B31A-E072-22C2037B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Artigos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9588528-EEAB-0192-4E3A-4EE75E94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71" y="0"/>
            <a:ext cx="9806331" cy="68580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85EFF1B-DE44-3369-5D2A-4AB3E4363926}"/>
              </a:ext>
            </a:extLst>
          </p:cNvPr>
          <p:cNvCxnSpPr/>
          <p:nvPr/>
        </p:nvCxnSpPr>
        <p:spPr>
          <a:xfrm>
            <a:off x="1514901" y="2852382"/>
            <a:ext cx="668741" cy="576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6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6D637-A718-0F53-E227-2D06227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6E39D42-8739-C9B2-62DA-9A26EA6F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7" y="0"/>
            <a:ext cx="10339574" cy="68580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105BE8F-36C8-60B6-CD23-9C6AFAF3D31D}"/>
              </a:ext>
            </a:extLst>
          </p:cNvPr>
          <p:cNvCxnSpPr/>
          <p:nvPr/>
        </p:nvCxnSpPr>
        <p:spPr>
          <a:xfrm flipV="1">
            <a:off x="677333" y="1659467"/>
            <a:ext cx="592667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9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541" y="280630"/>
            <a:ext cx="5931532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lang="en-US" spc="113" dirty="0" err="1"/>
              <a:t>Vamos</a:t>
            </a:r>
            <a:r>
              <a:rPr lang="en-US" spc="113" dirty="0"/>
              <a:t> </a:t>
            </a:r>
            <a:r>
              <a:rPr lang="en-US" spc="113" dirty="0" err="1"/>
              <a:t>Pensar</a:t>
            </a:r>
            <a:r>
              <a:rPr lang="en-US" spc="113" dirty="0"/>
              <a:t>?</a:t>
            </a:r>
            <a:endParaRPr spc="-295" dirty="0"/>
          </a:p>
        </p:txBody>
      </p:sp>
      <p:sp>
        <p:nvSpPr>
          <p:cNvPr id="10" name="object 10"/>
          <p:cNvSpPr txBox="1"/>
          <p:nvPr/>
        </p:nvSpPr>
        <p:spPr>
          <a:xfrm>
            <a:off x="808922" y="1741514"/>
            <a:ext cx="10835412" cy="5401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07192" rIns="0" bIns="0" rtlCol="0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Questão de pesquisa:</a:t>
            </a:r>
            <a:endParaRPr lang="pt-B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“Quais dimensões da satisfação no trabalho dos gestores da SES-SP estão mais comprometidas?”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Local de estudo.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 a relação entre absenteísmo de profissionais da equipe de enfermagem e a ocorrência de eventos adversos em uma unidade de internação cirúrgica?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Local de estudo.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que medida graduandos de enfermagem desenvolvem competências de liderança ao longo da formação acadêmica?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Local de estudo. 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 </a:t>
            </a:r>
            <a:endParaRPr lang="pt-BR" sz="208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76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541" y="280630"/>
            <a:ext cx="5931532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lang="en-US" spc="113" dirty="0" err="1"/>
              <a:t>Vamos</a:t>
            </a:r>
            <a:r>
              <a:rPr lang="en-US" spc="113" dirty="0"/>
              <a:t> </a:t>
            </a:r>
            <a:r>
              <a:rPr lang="en-US" spc="113" dirty="0" err="1"/>
              <a:t>Pensar</a:t>
            </a:r>
            <a:r>
              <a:rPr lang="en-US" spc="113" dirty="0"/>
              <a:t>?</a:t>
            </a:r>
            <a:endParaRPr spc="-295" dirty="0"/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B2EB8D33-0AE8-C5C0-FE94-1263FADB3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06" y="1949270"/>
            <a:ext cx="7772400" cy="96684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0D90F72-2E32-0580-E176-C0BA6D2E7E8F}"/>
              </a:ext>
            </a:extLst>
          </p:cNvPr>
          <p:cNvSpPr txBox="1"/>
          <p:nvPr/>
        </p:nvSpPr>
        <p:spPr>
          <a:xfrm>
            <a:off x="259307" y="1487605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- Retirado dos projetos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7604962-37FF-656C-FA88-90A938205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7" y="3052274"/>
            <a:ext cx="7772400" cy="1240843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38081D0D-42FB-FAC2-925A-B84839FD2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71" y="4404559"/>
            <a:ext cx="7772400" cy="20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2730" y="1719121"/>
            <a:ext cx="4893499" cy="3077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742731" y="4266839"/>
            <a:ext cx="4893499" cy="529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3410941" y="5104910"/>
            <a:ext cx="6700092" cy="140131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  <a:tabLst>
                <a:tab pos="4782929" algn="l"/>
              </a:tabLst>
            </a:pPr>
            <a:r>
              <a:rPr sz="2904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2904" spc="-9" dirty="0">
                <a:solidFill>
                  <a:srgbClr val="C00000"/>
                </a:solidFill>
                <a:latin typeface="Arial"/>
                <a:cs typeface="Arial"/>
              </a:rPr>
              <a:t>ua</a:t>
            </a:r>
            <a:r>
              <a:rPr sz="2904" spc="-5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2904" spc="-9" dirty="0">
                <a:solidFill>
                  <a:srgbClr val="C00000"/>
                </a:solidFill>
                <a:latin typeface="Arial"/>
                <a:cs typeface="Arial"/>
              </a:rPr>
              <a:t>dad</a:t>
            </a:r>
            <a:r>
              <a:rPr sz="2904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904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904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2904" spc="-9" dirty="0">
                <a:solidFill>
                  <a:srgbClr val="C00000"/>
                </a:solidFill>
                <a:latin typeface="Arial"/>
                <a:cs typeface="Arial"/>
              </a:rPr>
              <a:t>uan</a:t>
            </a:r>
            <a:r>
              <a:rPr sz="2904" spc="-5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2904" spc="-9" dirty="0">
                <a:solidFill>
                  <a:srgbClr val="C00000"/>
                </a:solidFill>
                <a:latin typeface="Arial"/>
                <a:cs typeface="Arial"/>
              </a:rPr>
              <a:t>dad</a:t>
            </a:r>
            <a:r>
              <a:rPr sz="2904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2904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3222" dirty="0">
              <a:latin typeface="Arial"/>
              <a:cs typeface="Arial"/>
            </a:endParaRPr>
          </a:p>
          <a:p>
            <a:pPr marR="167135" algn="ctr"/>
            <a:r>
              <a:rPr sz="2904" spc="-27" dirty="0">
                <a:solidFill>
                  <a:srgbClr val="C00000"/>
                </a:solidFill>
                <a:latin typeface="Arial"/>
                <a:cs typeface="Arial"/>
              </a:rPr>
              <a:t>REPRESENTATIVIDADE</a:t>
            </a:r>
            <a:endParaRPr sz="2904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C5F4A4C-0EBE-5A0C-A5A2-E2E8517A0471}"/>
              </a:ext>
            </a:extLst>
          </p:cNvPr>
          <p:cNvSpPr txBox="1">
            <a:spLocks/>
          </p:cNvSpPr>
          <p:nvPr/>
        </p:nvSpPr>
        <p:spPr>
          <a:xfrm>
            <a:off x="2259106" y="434851"/>
            <a:ext cx="6913167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lang="en-US" spc="113"/>
              <a:t>População</a:t>
            </a:r>
            <a:endParaRPr lang="en-US" spc="-295" dirty="0"/>
          </a:p>
        </p:txBody>
      </p:sp>
    </p:spTree>
    <p:extLst>
      <p:ext uri="{BB962C8B-B14F-4D97-AF65-F5344CB8AC3E}">
        <p14:creationId xmlns:p14="http://schemas.microsoft.com/office/powerpoint/2010/main" val="167435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0" t="1" b="1"/>
          <a:stretch/>
        </p:blipFill>
        <p:spPr>
          <a:xfrm>
            <a:off x="2316481" y="1332387"/>
            <a:ext cx="5498268" cy="41932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15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1" y="1367149"/>
            <a:ext cx="5498268" cy="41237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71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1" y="1367149"/>
            <a:ext cx="5498268" cy="41237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6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62E09-5F50-DAA0-5EA1-1E14CB1C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Vamos Pensar?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CE07B5-B536-023D-F24C-38122B8416C6}"/>
              </a:ext>
            </a:extLst>
          </p:cNvPr>
          <p:cNvSpPr/>
          <p:nvPr/>
        </p:nvSpPr>
        <p:spPr>
          <a:xfrm>
            <a:off x="5204012" y="3725837"/>
            <a:ext cx="66159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População ou amostra?</a:t>
            </a:r>
            <a:endParaRPr lang="pt-BR" dirty="0"/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B3FCD2-3988-CB6B-06CB-C778AADE25D8}"/>
              </a:ext>
            </a:extLst>
          </p:cNvPr>
          <p:cNvSpPr/>
          <p:nvPr/>
        </p:nvSpPr>
        <p:spPr>
          <a:xfrm>
            <a:off x="506506" y="1508753"/>
            <a:ext cx="4805082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Questão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dimensões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satisfação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gestores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SES-SP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comprometidas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97284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419" y="334746"/>
            <a:ext cx="9301162" cy="688165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86"/>
              </a:spcBef>
            </a:pPr>
            <a:r>
              <a:rPr sz="4400" spc="-318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PROJETO </a:t>
            </a:r>
            <a:r>
              <a:rPr sz="4400" spc="-29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</a:t>
            </a:r>
            <a:r>
              <a:rPr sz="4400" spc="-154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4400" spc="-272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PESQUISA</a:t>
            </a:r>
            <a:endParaRPr sz="440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1159" y="3429000"/>
            <a:ext cx="7939144" cy="3112034"/>
          </a:xfrm>
          <a:custGeom>
            <a:avLst/>
            <a:gdLst/>
            <a:ahLst/>
            <a:cxnLst/>
            <a:rect l="l" t="t" r="r" b="b"/>
            <a:pathLst>
              <a:path w="8747760" h="3429000">
                <a:moveTo>
                  <a:pt x="0" y="3428999"/>
                </a:moveTo>
                <a:lnTo>
                  <a:pt x="8747756" y="3428999"/>
                </a:lnTo>
                <a:lnTo>
                  <a:pt x="8747756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089212" y="1339726"/>
            <a:ext cx="10354235" cy="54028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11526" rIns="0" bIns="0" rtlCol="0" anchor="ctr">
            <a:spAutoFit/>
          </a:bodyPr>
          <a:lstStyle/>
          <a:p>
            <a:pPr marL="11527">
              <a:spcBef>
                <a:spcPts val="91"/>
              </a:spcBef>
            </a:pPr>
            <a:r>
              <a:rPr b="1" spc="-2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RESUMO </a:t>
            </a:r>
            <a:r>
              <a:rPr lang="en-US" b="1"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pc="-64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spc="-64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escritores</a:t>
            </a:r>
            <a:r>
              <a:rPr spc="-6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b="1" spc="-22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DeCS</a:t>
            </a:r>
            <a:r>
              <a:rPr lang="en-US" b="1" spc="-2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b="1" spc="-77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>
              <a:spcBef>
                <a:spcPts val="91"/>
              </a:spcBef>
            </a:pPr>
            <a:r>
              <a:rPr spc="-86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Sumário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4611">
              <a:lnSpc>
                <a:spcPts val="2106"/>
              </a:lnSpc>
              <a:spcBef>
                <a:spcPts val="476"/>
              </a:spcBef>
              <a:buAutoNum type="arabicPlain"/>
              <a:tabLst>
                <a:tab pos="212664" algn="l"/>
              </a:tabLst>
            </a:pPr>
            <a:r>
              <a:rPr lang="en-US" b="1" spc="-23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3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INTRODUÇÃO </a:t>
            </a:r>
            <a:r>
              <a:rPr spc="-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spc="-8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Apresentação; </a:t>
            </a:r>
            <a:r>
              <a:rPr spc="-7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contextualização </a:t>
            </a:r>
            <a:r>
              <a:rPr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spc="-6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problematização </a:t>
            </a:r>
            <a:r>
              <a:rPr spc="-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 </a:t>
            </a:r>
            <a:r>
              <a:rPr spc="-2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objeto </a:t>
            </a:r>
            <a:r>
              <a:rPr spc="-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 </a:t>
            </a:r>
            <a:r>
              <a:rPr spc="-5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estudo; problema </a:t>
            </a:r>
            <a:r>
              <a:rPr spc="-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</a:t>
            </a:r>
            <a:r>
              <a:rPr spc="-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pesquisa; </a:t>
            </a:r>
            <a:r>
              <a:rPr spc="-4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justificativa; </a:t>
            </a:r>
            <a:r>
              <a:rPr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finalidade </a:t>
            </a:r>
            <a:r>
              <a:rPr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spc="-1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contribuição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lnSpc>
                <a:spcPts val="2482"/>
              </a:lnSpc>
              <a:buAutoNum type="arabicPlain"/>
              <a:tabLst>
                <a:tab pos="212664" algn="l"/>
              </a:tabLst>
            </a:pPr>
            <a:r>
              <a:rPr b="1" spc="-29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OBJETIVOS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buAutoNum type="arabicPlain"/>
              <a:tabLst>
                <a:tab pos="212664" algn="l"/>
              </a:tabLst>
            </a:pPr>
            <a:r>
              <a:rPr b="1" spc="-31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REFERENCIAL</a:t>
            </a:r>
            <a:r>
              <a:rPr b="1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TEÓRICO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buAutoNum type="arabicPlain"/>
              <a:tabLst>
                <a:tab pos="212664" algn="l"/>
                <a:tab pos="3726524" algn="l"/>
              </a:tabLst>
            </a:pPr>
            <a:r>
              <a:rPr b="1" spc="-23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METODOLOGIA </a:t>
            </a:r>
            <a:r>
              <a:rPr spc="-103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pc="-103" dirty="0">
              <a:solidFill>
                <a:schemeClr val="accent5">
                  <a:lumMod val="50000"/>
                </a:schemeClr>
              </a:solidFill>
              <a:uFill>
                <a:solidFill>
                  <a:srgbClr val="FFD100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49" lvl="1">
              <a:tabLst>
                <a:tab pos="212664" algn="l"/>
                <a:tab pos="3726524" algn="l"/>
              </a:tabLst>
            </a:pPr>
            <a:r>
              <a:rPr lang="pt-BR" spc="-103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4.1 </a:t>
            </a:r>
            <a:r>
              <a:rPr spc="-77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Tipo de</a:t>
            </a:r>
            <a:r>
              <a:rPr spc="-14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9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estudo	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4.2       Local  de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Estudo</a:t>
            </a:r>
            <a:endParaRPr lang="en-US" spc="-272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4.3     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População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Amostra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(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Delimitação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do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universo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4.4.    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de  coleta  de  dados</a:t>
            </a: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4.5     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Operacionalização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da  coleta  de  dados  (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etapas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51" lvl="2">
              <a:lnSpc>
                <a:spcPts val="1942"/>
              </a:lnSpc>
              <a:tabLst>
                <a:tab pos="323319" algn="l"/>
              </a:tabLst>
            </a:pPr>
            <a:r>
              <a:rPr lang="en-US" spc="-20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4.6     </a:t>
            </a:r>
            <a:r>
              <a:rPr lang="en-US" spc="-204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Análise</a:t>
            </a:r>
            <a:r>
              <a:rPr lang="en-US" spc="-20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US" spc="-204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interpretação</a:t>
            </a:r>
            <a:r>
              <a:rPr lang="en-US" spc="-20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dos dados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lnSpc>
                <a:spcPts val="2596"/>
              </a:lnSpc>
              <a:buAutoNum type="arabicPlain" startAt="5"/>
              <a:tabLst>
                <a:tab pos="212664" algn="l"/>
              </a:tabLst>
            </a:pPr>
            <a:r>
              <a:rPr b="1" spc="-34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ASPECTOS</a:t>
            </a:r>
            <a:r>
              <a:rPr b="1" spc="-16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6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ÉTICOS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buAutoNum type="arabicPlain" startAt="5"/>
              <a:tabLst>
                <a:tab pos="212664" algn="l"/>
              </a:tabLst>
            </a:pPr>
            <a:r>
              <a:rPr b="1" spc="-34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RECURSOS</a:t>
            </a:r>
            <a:r>
              <a:rPr b="1" spc="-13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3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FINANCEIROS</a:t>
            </a:r>
            <a:r>
              <a:rPr lang="en-US" b="1" spc="-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(</a:t>
            </a:r>
            <a:r>
              <a:rPr lang="en-US" b="1" spc="-25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Orçamento</a:t>
            </a:r>
            <a:r>
              <a:rPr lang="en-US" b="1" spc="-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buAutoNum type="arabicPlain" startAt="5"/>
              <a:tabLst>
                <a:tab pos="212664" algn="l"/>
              </a:tabLst>
            </a:pPr>
            <a:r>
              <a:rPr lang="en-US" b="1" spc="-4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b="1" spc="-4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b="1" spc="-36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b="1" spc="-22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b="1" spc="-14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b="1" spc="-22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b="1" spc="-31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b="1" spc="-34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b="1" spc="-25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b="1" spc="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b="1" spc="-1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spc="-9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pc="-9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tabLst>
                <a:tab pos="212664" algn="l"/>
              </a:tabLst>
            </a:pPr>
            <a:endParaRPr lang="en-US" b="1" spc="-318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tabLst>
                <a:tab pos="212664" algn="l"/>
              </a:tabLst>
            </a:pPr>
            <a:r>
              <a:rPr b="1" spc="-31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REFERÊNCIAS  </a:t>
            </a:r>
            <a:endParaRPr lang="en-US" b="1" spc="-318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tabLst>
                <a:tab pos="212664" algn="l"/>
              </a:tabLst>
            </a:pPr>
            <a:r>
              <a:rPr b="1" spc="-2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APÊNDICES  </a:t>
            </a:r>
            <a:r>
              <a:rPr lang="en-US" b="1" spc="-2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b="1" spc="-2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ANEXOS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62E09-5F50-DAA0-5EA1-1E14CB1C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Vamos Pensar?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CE07B5-B536-023D-F24C-38122B8416C6}"/>
              </a:ext>
            </a:extLst>
          </p:cNvPr>
          <p:cNvSpPr/>
          <p:nvPr/>
        </p:nvSpPr>
        <p:spPr>
          <a:xfrm>
            <a:off x="4889444" y="3164681"/>
            <a:ext cx="7302556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POPULAÇÃO DO ESTUDO</a:t>
            </a:r>
          </a:p>
          <a:p>
            <a:pPr algn="just"/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	De acordo com dados atuais do COREN-SP, a cidade de São Paulo possui 49.762 enfermeiros, sendo 2.819 com Certidão de Responsabilidade Técnica (COREN-SP, 2020).</a:t>
            </a:r>
          </a:p>
          <a:p>
            <a:pPr algn="just"/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	A população do estudo será composta de enfermeiros com inscrição no Conselho Regional de Enfermagem de São Paulo (COREN-SP) como “Responsável Técnico” que atuam nos hospitais públicos municipais e estaduais, da cidade de São Paulo, totalizando 41 participantes do estudo. Critério de exclusão a ser aplicado: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</a:rPr>
              <a:t>RTs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que não tenham atuado na pandemia.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B3FCD2-3988-CB6B-06CB-C778AADE25D8}"/>
              </a:ext>
            </a:extLst>
          </p:cNvPr>
          <p:cNvSpPr/>
          <p:nvPr/>
        </p:nvSpPr>
        <p:spPr>
          <a:xfrm>
            <a:off x="301789" y="1379577"/>
            <a:ext cx="4805082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Questão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enfrentamento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desenvolvidas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enfermeiros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reestruturação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COVID-19?</a:t>
            </a:r>
          </a:p>
        </p:txBody>
      </p:sp>
      <p:pic>
        <p:nvPicPr>
          <p:cNvPr id="1026" name="Picture 2" descr="Ponto de interrogação | Ensino Fundamental I - Escola Kids">
            <a:extLst>
              <a:ext uri="{FF2B5EF4-FFF2-40B4-BE49-F238E27FC236}">
                <a16:creationId xmlns:a16="http://schemas.microsoft.com/office/drawing/2014/main" id="{2740EDEB-C729-851C-C2DF-CCF43F17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8" y="3658790"/>
            <a:ext cx="30099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02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FD901-FDA2-B31A-E072-22C2037B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Artigos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9588528-EEAB-0192-4E3A-4EE75E94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71" y="0"/>
            <a:ext cx="9806331" cy="68580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D584BA8-EBA7-0525-1479-2F50AE668A3A}"/>
              </a:ext>
            </a:extLst>
          </p:cNvPr>
          <p:cNvCxnSpPr/>
          <p:nvPr/>
        </p:nvCxnSpPr>
        <p:spPr>
          <a:xfrm>
            <a:off x="1296537" y="1705970"/>
            <a:ext cx="805218" cy="6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B469F3B-A140-F2A7-1542-FC437E5B7D1F}"/>
              </a:ext>
            </a:extLst>
          </p:cNvPr>
          <p:cNvCxnSpPr/>
          <p:nvPr/>
        </p:nvCxnSpPr>
        <p:spPr>
          <a:xfrm>
            <a:off x="1419367" y="4039737"/>
            <a:ext cx="682388" cy="559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6D637-A718-0F53-E227-2D06227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6E39D42-8739-C9B2-62DA-9A26EA6F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7" y="0"/>
            <a:ext cx="10339574" cy="68580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105BE8F-36C8-60B6-CD23-9C6AFAF3D31D}"/>
              </a:ext>
            </a:extLst>
          </p:cNvPr>
          <p:cNvCxnSpPr>
            <a:cxnSpLocks/>
          </p:cNvCxnSpPr>
          <p:nvPr/>
        </p:nvCxnSpPr>
        <p:spPr>
          <a:xfrm>
            <a:off x="620149" y="2538483"/>
            <a:ext cx="983398" cy="64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8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50875" y="1433849"/>
            <a:ext cx="7090250" cy="323726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endParaRPr sz="2904" dirty="0">
              <a:latin typeface="Arial"/>
              <a:cs typeface="Arial"/>
            </a:endParaRPr>
          </a:p>
          <a:p>
            <a:pPr marL="531373" marR="187306" indent="-311216">
              <a:spcBef>
                <a:spcPts val="2487"/>
              </a:spcBef>
              <a:buFont typeface="Arial"/>
              <a:buChar char="–"/>
              <a:tabLst>
                <a:tab pos="531949" algn="l"/>
              </a:tabLst>
            </a:pPr>
            <a:r>
              <a:rPr sz="2904" b="1" spc="-163" dirty="0">
                <a:latin typeface="Arial"/>
                <a:cs typeface="Arial"/>
              </a:rPr>
              <a:t>Critério </a:t>
            </a:r>
            <a:r>
              <a:rPr sz="2904" b="1" spc="-236" dirty="0">
                <a:latin typeface="Arial"/>
                <a:cs typeface="Arial"/>
              </a:rPr>
              <a:t>Empírico </a:t>
            </a:r>
            <a:r>
              <a:rPr sz="2904" b="1" spc="-168" dirty="0">
                <a:latin typeface="Arial"/>
                <a:cs typeface="Arial"/>
              </a:rPr>
              <a:t>– </a:t>
            </a:r>
            <a:r>
              <a:rPr sz="2904" spc="-118" dirty="0">
                <a:latin typeface="Arial"/>
                <a:cs typeface="Arial"/>
              </a:rPr>
              <a:t>experiência </a:t>
            </a:r>
            <a:r>
              <a:rPr sz="2904" spc="-132" dirty="0">
                <a:latin typeface="Arial"/>
                <a:cs typeface="Arial"/>
              </a:rPr>
              <a:t>de </a:t>
            </a:r>
            <a:r>
              <a:rPr sz="2904" spc="-136" dirty="0">
                <a:latin typeface="Arial"/>
                <a:cs typeface="Arial"/>
              </a:rPr>
              <a:t>estudos  </a:t>
            </a:r>
            <a:r>
              <a:rPr sz="2904" spc="-123" dirty="0">
                <a:latin typeface="Arial"/>
                <a:cs typeface="Arial"/>
              </a:rPr>
              <a:t>similares </a:t>
            </a:r>
            <a:r>
              <a:rPr sz="2904" spc="-86" dirty="0">
                <a:latin typeface="Arial"/>
                <a:cs typeface="Arial"/>
              </a:rPr>
              <a:t>ou </a:t>
            </a:r>
            <a:r>
              <a:rPr sz="2904" spc="-177" dirty="0">
                <a:latin typeface="Arial"/>
                <a:cs typeface="Arial"/>
              </a:rPr>
              <a:t>consenso </a:t>
            </a:r>
            <a:r>
              <a:rPr sz="2904" spc="-59" dirty="0">
                <a:latin typeface="Arial"/>
                <a:cs typeface="Arial"/>
              </a:rPr>
              <a:t>entre</a:t>
            </a:r>
            <a:r>
              <a:rPr sz="2904" spc="-250" dirty="0">
                <a:latin typeface="Arial"/>
                <a:cs typeface="Arial"/>
              </a:rPr>
              <a:t> </a:t>
            </a:r>
            <a:r>
              <a:rPr sz="2904" spc="-103" dirty="0">
                <a:latin typeface="Arial"/>
                <a:cs typeface="Arial"/>
              </a:rPr>
              <a:t>autores.</a:t>
            </a:r>
            <a:endParaRPr sz="2904" dirty="0">
              <a:latin typeface="Arial"/>
              <a:cs typeface="Arial"/>
            </a:endParaRPr>
          </a:p>
          <a:p>
            <a:pPr>
              <a:spcBef>
                <a:spcPts val="23"/>
              </a:spcBef>
              <a:buFont typeface="Arial"/>
              <a:buChar char="–"/>
            </a:pPr>
            <a:endParaRPr sz="4220" dirty="0">
              <a:latin typeface="Arial"/>
              <a:cs typeface="Arial"/>
            </a:endParaRPr>
          </a:p>
          <a:p>
            <a:pPr marL="531373" indent="-311792">
              <a:buFont typeface="Arial"/>
              <a:buChar char="–"/>
              <a:tabLst>
                <a:tab pos="531949" algn="l"/>
              </a:tabLst>
            </a:pPr>
            <a:r>
              <a:rPr sz="2904" b="1" spc="-163" dirty="0">
                <a:latin typeface="Arial"/>
                <a:cs typeface="Arial"/>
              </a:rPr>
              <a:t>Critério </a:t>
            </a:r>
            <a:r>
              <a:rPr sz="2904" b="1" spc="-218" dirty="0">
                <a:latin typeface="Arial"/>
                <a:cs typeface="Arial"/>
              </a:rPr>
              <a:t>Estatístico </a:t>
            </a:r>
            <a:r>
              <a:rPr sz="2904" b="1" spc="-168" dirty="0">
                <a:latin typeface="Arial"/>
                <a:cs typeface="Arial"/>
              </a:rPr>
              <a:t>– </a:t>
            </a:r>
            <a:r>
              <a:rPr sz="2904" spc="-127" dirty="0">
                <a:latin typeface="Arial"/>
                <a:cs typeface="Arial"/>
              </a:rPr>
              <a:t>emprego </a:t>
            </a:r>
            <a:r>
              <a:rPr sz="2904" spc="-132" dirty="0">
                <a:latin typeface="Arial"/>
                <a:cs typeface="Arial"/>
              </a:rPr>
              <a:t>de</a:t>
            </a:r>
            <a:r>
              <a:rPr sz="2904" spc="-200" dirty="0">
                <a:latin typeface="Arial"/>
                <a:cs typeface="Arial"/>
              </a:rPr>
              <a:t> </a:t>
            </a:r>
            <a:r>
              <a:rPr sz="2904" spc="-163" dirty="0">
                <a:latin typeface="Arial"/>
                <a:cs typeface="Arial"/>
              </a:rPr>
              <a:t>equações.</a:t>
            </a:r>
            <a:endParaRPr sz="2904" dirty="0">
              <a:latin typeface="Arial"/>
              <a:cs typeface="Arial"/>
            </a:endParaRPr>
          </a:p>
          <a:p>
            <a:pPr marL="635111">
              <a:spcBef>
                <a:spcPts val="626"/>
              </a:spcBef>
              <a:tabLst>
                <a:tab pos="946326" algn="l"/>
              </a:tabLst>
            </a:pPr>
            <a:r>
              <a:rPr sz="2541" spc="-150" dirty="0">
                <a:latin typeface="Arial"/>
                <a:cs typeface="Arial"/>
              </a:rPr>
              <a:t>–</a:t>
            </a:r>
            <a:r>
              <a:rPr sz="2541" spc="-150" dirty="0">
                <a:latin typeface="Times New Roman"/>
                <a:cs typeface="Times New Roman"/>
              </a:rPr>
              <a:t>	</a:t>
            </a:r>
            <a:r>
              <a:rPr sz="2541" spc="-127" dirty="0">
                <a:latin typeface="Arial"/>
                <a:cs typeface="Arial"/>
              </a:rPr>
              <a:t>Significância </a:t>
            </a:r>
            <a:r>
              <a:rPr sz="2541" spc="-218" dirty="0">
                <a:latin typeface="Arial"/>
                <a:cs typeface="Arial"/>
              </a:rPr>
              <a:t>5%, </a:t>
            </a:r>
            <a:r>
              <a:rPr sz="2541" spc="-132" dirty="0">
                <a:latin typeface="Arial"/>
                <a:cs typeface="Arial"/>
              </a:rPr>
              <a:t>margem </a:t>
            </a:r>
            <a:r>
              <a:rPr sz="2541" spc="-123" dirty="0">
                <a:latin typeface="Arial"/>
                <a:cs typeface="Arial"/>
              </a:rPr>
              <a:t>de </a:t>
            </a:r>
            <a:r>
              <a:rPr sz="2541" spc="-50" dirty="0">
                <a:latin typeface="Arial"/>
                <a:cs typeface="Arial"/>
              </a:rPr>
              <a:t>erro </a:t>
            </a:r>
            <a:r>
              <a:rPr sz="2541" spc="-103" dirty="0">
                <a:latin typeface="Arial"/>
                <a:cs typeface="Arial"/>
              </a:rPr>
              <a:t>(2 </a:t>
            </a:r>
            <a:r>
              <a:rPr sz="2541" spc="-200" dirty="0">
                <a:latin typeface="Arial"/>
                <a:cs typeface="Arial"/>
              </a:rPr>
              <a:t>a</a:t>
            </a:r>
            <a:r>
              <a:rPr sz="2541" spc="-145" dirty="0">
                <a:latin typeface="Arial"/>
                <a:cs typeface="Arial"/>
              </a:rPr>
              <a:t> </a:t>
            </a:r>
            <a:r>
              <a:rPr sz="2541" spc="-182" dirty="0">
                <a:latin typeface="Arial"/>
                <a:cs typeface="Arial"/>
              </a:rPr>
              <a:t>3%).</a:t>
            </a:r>
            <a:endParaRPr sz="2541" dirty="0">
              <a:latin typeface="Arial"/>
              <a:cs typeface="Arial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486CE9D-FF71-551A-3871-501EEBAB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Amostra</a:t>
            </a:r>
          </a:p>
        </p:txBody>
      </p:sp>
    </p:spTree>
    <p:extLst>
      <p:ext uri="{BB962C8B-B14F-4D97-AF65-F5344CB8AC3E}">
        <p14:creationId xmlns:p14="http://schemas.microsoft.com/office/powerpoint/2010/main" val="136624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305665" y="3150761"/>
            <a:ext cx="7939144" cy="3390387"/>
            <a:chOff x="1170313" y="3471672"/>
            <a:chExt cx="8747760" cy="3735704"/>
          </a:xfrm>
        </p:grpSpPr>
        <p:sp>
          <p:nvSpPr>
            <p:cNvPr id="4" name="object 4"/>
            <p:cNvSpPr/>
            <p:nvPr/>
          </p:nvSpPr>
          <p:spPr>
            <a:xfrm>
              <a:off x="3110362" y="3471672"/>
              <a:ext cx="4617720" cy="306705"/>
            </a:xfrm>
            <a:custGeom>
              <a:avLst/>
              <a:gdLst/>
              <a:ahLst/>
              <a:cxnLst/>
              <a:rect l="l" t="t" r="r" b="b"/>
              <a:pathLst>
                <a:path w="4617720" h="306704">
                  <a:moveTo>
                    <a:pt x="4617720" y="306324"/>
                  </a:moveTo>
                  <a:lnTo>
                    <a:pt x="4617720" y="0"/>
                  </a:lnTo>
                  <a:lnTo>
                    <a:pt x="0" y="0"/>
                  </a:lnTo>
                  <a:lnTo>
                    <a:pt x="0" y="306324"/>
                  </a:lnTo>
                  <a:lnTo>
                    <a:pt x="4572" y="30632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4608576" y="9144"/>
                  </a:lnTo>
                  <a:lnTo>
                    <a:pt x="4608576" y="4572"/>
                  </a:lnTo>
                  <a:lnTo>
                    <a:pt x="4613148" y="9144"/>
                  </a:lnTo>
                  <a:lnTo>
                    <a:pt x="4613148" y="306324"/>
                  </a:lnTo>
                  <a:lnTo>
                    <a:pt x="4617720" y="306324"/>
                  </a:lnTo>
                  <a:close/>
                </a:path>
                <a:path w="4617720" h="306704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4617720" h="306704">
                  <a:moveTo>
                    <a:pt x="9144" y="30632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306324"/>
                  </a:lnTo>
                  <a:lnTo>
                    <a:pt x="9144" y="306324"/>
                  </a:lnTo>
                  <a:close/>
                </a:path>
                <a:path w="4617720" h="306704">
                  <a:moveTo>
                    <a:pt x="4613148" y="9144"/>
                  </a:moveTo>
                  <a:lnTo>
                    <a:pt x="4608576" y="4572"/>
                  </a:lnTo>
                  <a:lnTo>
                    <a:pt x="4608576" y="9144"/>
                  </a:lnTo>
                  <a:lnTo>
                    <a:pt x="4613148" y="9144"/>
                  </a:lnTo>
                  <a:close/>
                </a:path>
                <a:path w="4617720" h="306704">
                  <a:moveTo>
                    <a:pt x="4613148" y="306324"/>
                  </a:moveTo>
                  <a:lnTo>
                    <a:pt x="4613148" y="9144"/>
                  </a:lnTo>
                  <a:lnTo>
                    <a:pt x="4608576" y="9144"/>
                  </a:lnTo>
                  <a:lnTo>
                    <a:pt x="4608576" y="306324"/>
                  </a:lnTo>
                  <a:lnTo>
                    <a:pt x="4613148" y="306324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" name="object 5"/>
            <p:cNvSpPr/>
            <p:nvPr/>
          </p:nvSpPr>
          <p:spPr>
            <a:xfrm>
              <a:off x="1170313" y="3777996"/>
              <a:ext cx="8747760" cy="3429000"/>
            </a:xfrm>
            <a:custGeom>
              <a:avLst/>
              <a:gdLst/>
              <a:ahLst/>
              <a:cxnLst/>
              <a:rect l="l" t="t" r="r" b="b"/>
              <a:pathLst>
                <a:path w="8747760" h="3429000">
                  <a:moveTo>
                    <a:pt x="0" y="3428999"/>
                  </a:moveTo>
                  <a:lnTo>
                    <a:pt x="8747756" y="3428999"/>
                  </a:lnTo>
                  <a:lnTo>
                    <a:pt x="8747756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0103" y="6226370"/>
            <a:ext cx="3235362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9" dirty="0">
                <a:latin typeface="Arial"/>
                <a:cs typeface="Arial"/>
              </a:rPr>
              <a:t>(Apolinário, 2006; Hair </a:t>
            </a:r>
            <a:r>
              <a:rPr sz="1634" spc="-5" dirty="0">
                <a:latin typeface="Arial"/>
                <a:cs typeface="Arial"/>
              </a:rPr>
              <a:t>et al.,</a:t>
            </a:r>
            <a:r>
              <a:rPr sz="1634" spc="5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2009)</a:t>
            </a:r>
            <a:endParaRPr sz="1634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6382" y="3428770"/>
            <a:ext cx="4190872" cy="1965768"/>
          </a:xfrm>
          <a:custGeom>
            <a:avLst/>
            <a:gdLst/>
            <a:ahLst/>
            <a:cxnLst/>
            <a:rect l="l" t="t" r="r" b="b"/>
            <a:pathLst>
              <a:path w="4617720" h="2165985">
                <a:moveTo>
                  <a:pt x="9144" y="2156459"/>
                </a:moveTo>
                <a:lnTo>
                  <a:pt x="9144" y="0"/>
                </a:lnTo>
                <a:lnTo>
                  <a:pt x="0" y="0"/>
                </a:lnTo>
                <a:lnTo>
                  <a:pt x="0" y="2165603"/>
                </a:lnTo>
                <a:lnTo>
                  <a:pt x="4572" y="2165603"/>
                </a:lnTo>
                <a:lnTo>
                  <a:pt x="4572" y="2156459"/>
                </a:lnTo>
                <a:lnTo>
                  <a:pt x="9144" y="2156459"/>
                </a:lnTo>
                <a:close/>
              </a:path>
              <a:path w="4617720" h="2165985">
                <a:moveTo>
                  <a:pt x="4613148" y="2156459"/>
                </a:moveTo>
                <a:lnTo>
                  <a:pt x="4572" y="2156459"/>
                </a:lnTo>
                <a:lnTo>
                  <a:pt x="9144" y="2161031"/>
                </a:lnTo>
                <a:lnTo>
                  <a:pt x="9144" y="2165603"/>
                </a:lnTo>
                <a:lnTo>
                  <a:pt x="4608576" y="2165603"/>
                </a:lnTo>
                <a:lnTo>
                  <a:pt x="4608576" y="2161031"/>
                </a:lnTo>
                <a:lnTo>
                  <a:pt x="4613148" y="2156459"/>
                </a:lnTo>
                <a:close/>
              </a:path>
              <a:path w="4617720" h="2165985">
                <a:moveTo>
                  <a:pt x="9144" y="2165603"/>
                </a:moveTo>
                <a:lnTo>
                  <a:pt x="9144" y="2161031"/>
                </a:lnTo>
                <a:lnTo>
                  <a:pt x="4572" y="2156459"/>
                </a:lnTo>
                <a:lnTo>
                  <a:pt x="4572" y="2165603"/>
                </a:lnTo>
                <a:lnTo>
                  <a:pt x="9144" y="2165603"/>
                </a:lnTo>
                <a:close/>
              </a:path>
              <a:path w="4617720" h="2165985">
                <a:moveTo>
                  <a:pt x="4617720" y="2165603"/>
                </a:moveTo>
                <a:lnTo>
                  <a:pt x="4617720" y="0"/>
                </a:lnTo>
                <a:lnTo>
                  <a:pt x="4608576" y="0"/>
                </a:lnTo>
                <a:lnTo>
                  <a:pt x="4608576" y="2156459"/>
                </a:lnTo>
                <a:lnTo>
                  <a:pt x="4613148" y="2156459"/>
                </a:lnTo>
                <a:lnTo>
                  <a:pt x="4613148" y="2165603"/>
                </a:lnTo>
                <a:lnTo>
                  <a:pt x="4617720" y="2165603"/>
                </a:lnTo>
                <a:close/>
              </a:path>
              <a:path w="4617720" h="2165985">
                <a:moveTo>
                  <a:pt x="4613148" y="2165603"/>
                </a:moveTo>
                <a:lnTo>
                  <a:pt x="4613148" y="2156459"/>
                </a:lnTo>
                <a:lnTo>
                  <a:pt x="4608576" y="2161031"/>
                </a:lnTo>
                <a:lnTo>
                  <a:pt x="4608576" y="2165603"/>
                </a:lnTo>
                <a:lnTo>
                  <a:pt x="4613148" y="2165603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2459651" y="1463462"/>
            <a:ext cx="5797603" cy="436802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904" b="1" spc="-449" dirty="0">
                <a:solidFill>
                  <a:srgbClr val="16365D"/>
                </a:solidFill>
                <a:latin typeface="Arial"/>
                <a:cs typeface="Arial"/>
              </a:rPr>
              <a:t>CÁLCULO</a:t>
            </a:r>
            <a:r>
              <a:rPr sz="2904" b="1" spc="-177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2904" b="1" spc="-349" dirty="0">
                <a:solidFill>
                  <a:srgbClr val="16365D"/>
                </a:solidFill>
                <a:latin typeface="Arial"/>
                <a:cs typeface="Arial"/>
              </a:rPr>
              <a:t>AMOSTRAL</a:t>
            </a:r>
            <a:endParaRPr sz="2904" dirty="0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3267" dirty="0">
              <a:latin typeface="Arial"/>
              <a:cs typeface="Arial"/>
            </a:endParaRPr>
          </a:p>
          <a:p>
            <a:pPr marL="207477"/>
            <a:r>
              <a:rPr sz="1997" b="1" spc="-118" dirty="0">
                <a:latin typeface="Arial"/>
                <a:cs typeface="Arial"/>
              </a:rPr>
              <a:t>Critério </a:t>
            </a:r>
            <a:r>
              <a:rPr sz="1997" b="1" spc="-132" dirty="0">
                <a:latin typeface="Arial"/>
                <a:cs typeface="Arial"/>
              </a:rPr>
              <a:t>estatístico: </a:t>
            </a:r>
            <a:r>
              <a:rPr sz="1997" spc="-91" dirty="0">
                <a:latin typeface="Arial"/>
                <a:cs typeface="Arial"/>
              </a:rPr>
              <a:t>emprego </a:t>
            </a:r>
            <a:r>
              <a:rPr sz="1997" spc="-95" dirty="0">
                <a:latin typeface="Arial"/>
                <a:cs typeface="Arial"/>
              </a:rPr>
              <a:t>de </a:t>
            </a:r>
            <a:r>
              <a:rPr sz="1997" spc="-127" dirty="0">
                <a:latin typeface="Arial"/>
                <a:cs typeface="Arial"/>
              </a:rPr>
              <a:t>equações</a:t>
            </a:r>
            <a:r>
              <a:rPr sz="1997" spc="9" dirty="0">
                <a:latin typeface="Arial"/>
                <a:cs typeface="Arial"/>
              </a:rPr>
              <a:t> </a:t>
            </a:r>
            <a:r>
              <a:rPr sz="1997" spc="-91" dirty="0">
                <a:latin typeface="Arial"/>
                <a:cs typeface="Arial"/>
              </a:rPr>
              <a:t>estatísticas.</a:t>
            </a:r>
            <a:endParaRPr sz="1997" dirty="0">
              <a:latin typeface="Arial"/>
              <a:cs typeface="Arial"/>
            </a:endParaRPr>
          </a:p>
          <a:p>
            <a:pPr marL="2015412">
              <a:spcBef>
                <a:spcPts val="1556"/>
              </a:spcBef>
            </a:pPr>
            <a:r>
              <a:rPr sz="1997" spc="-64" dirty="0">
                <a:latin typeface="Arial"/>
                <a:cs typeface="Arial"/>
              </a:rPr>
              <a:t>n </a:t>
            </a:r>
            <a:r>
              <a:rPr sz="1997" spc="-177" dirty="0">
                <a:latin typeface="Arial"/>
                <a:cs typeface="Arial"/>
              </a:rPr>
              <a:t>= </a:t>
            </a:r>
            <a:r>
              <a:rPr sz="1997" u="heavy" spc="-6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 </a:t>
            </a:r>
            <a:r>
              <a:rPr sz="1997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Z1-</a:t>
            </a:r>
            <a:r>
              <a:rPr sz="1997" spc="-150" dirty="0">
                <a:latin typeface="Arial"/>
                <a:cs typeface="Arial"/>
              </a:rPr>
              <a:t> </a:t>
            </a:r>
            <a:r>
              <a:rPr sz="1997" u="heavy" spc="2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α/2 </a:t>
            </a:r>
            <a:r>
              <a:rPr sz="1997" u="heavy" spc="-8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)2</a:t>
            </a:r>
            <a:r>
              <a:rPr sz="1997" u="heavy" spc="-21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97" u="heavy" spc="-6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pq</a:t>
            </a:r>
            <a:endParaRPr sz="1997" dirty="0">
              <a:latin typeface="Arial"/>
              <a:cs typeface="Arial"/>
            </a:endParaRPr>
          </a:p>
          <a:p>
            <a:pPr marL="3051646"/>
            <a:r>
              <a:rPr sz="1997" spc="-82" dirty="0">
                <a:latin typeface="Arial"/>
                <a:cs typeface="Arial"/>
              </a:rPr>
              <a:t>m2n</a:t>
            </a:r>
            <a:endParaRPr sz="1997" dirty="0">
              <a:latin typeface="Arial"/>
              <a:cs typeface="Arial"/>
            </a:endParaRPr>
          </a:p>
          <a:p>
            <a:pPr marL="2897767" marR="315250" indent="-921545">
              <a:spcBef>
                <a:spcPts val="1017"/>
              </a:spcBef>
            </a:pPr>
            <a:r>
              <a:rPr sz="1997" spc="-150" dirty="0">
                <a:latin typeface="Arial"/>
                <a:cs typeface="Arial"/>
              </a:rPr>
              <a:t>Z1- </a:t>
            </a:r>
            <a:r>
              <a:rPr sz="1997" spc="14" dirty="0">
                <a:latin typeface="Arial"/>
                <a:cs typeface="Arial"/>
              </a:rPr>
              <a:t>α/2: </a:t>
            </a:r>
            <a:r>
              <a:rPr sz="1997" spc="-123" dirty="0">
                <a:latin typeface="Arial"/>
                <a:cs typeface="Arial"/>
              </a:rPr>
              <a:t>escore-z </a:t>
            </a:r>
            <a:r>
              <a:rPr sz="1997" spc="-100" dirty="0">
                <a:latin typeface="Arial"/>
                <a:cs typeface="Arial"/>
              </a:rPr>
              <a:t>para </a:t>
            </a:r>
            <a:r>
              <a:rPr sz="1997" spc="-64" dirty="0">
                <a:latin typeface="Arial"/>
                <a:cs typeface="Arial"/>
              </a:rPr>
              <a:t>o </a:t>
            </a:r>
            <a:r>
              <a:rPr sz="1997" spc="-82" dirty="0">
                <a:latin typeface="Arial"/>
                <a:cs typeface="Arial"/>
              </a:rPr>
              <a:t>nível </a:t>
            </a:r>
            <a:r>
              <a:rPr sz="1997" spc="-27" dirty="0">
                <a:latin typeface="Arial"/>
                <a:cs typeface="Arial"/>
              </a:rPr>
              <a:t>α</a:t>
            </a:r>
            <a:r>
              <a:rPr sz="1997" spc="-259" dirty="0">
                <a:latin typeface="Arial"/>
                <a:cs typeface="Arial"/>
              </a:rPr>
              <a:t> </a:t>
            </a:r>
            <a:r>
              <a:rPr sz="1997" spc="-95" dirty="0">
                <a:latin typeface="Arial"/>
                <a:cs typeface="Arial"/>
              </a:rPr>
              <a:t>de  </a:t>
            </a:r>
            <a:r>
              <a:rPr sz="1997" spc="-86" dirty="0">
                <a:latin typeface="Arial"/>
                <a:cs typeface="Arial"/>
              </a:rPr>
              <a:t>significância</a:t>
            </a:r>
            <a:endParaRPr sz="1997" dirty="0">
              <a:latin typeface="Arial"/>
              <a:cs typeface="Arial"/>
            </a:endParaRPr>
          </a:p>
          <a:p>
            <a:pPr marL="1939337"/>
            <a:r>
              <a:rPr sz="1997" spc="-45" dirty="0">
                <a:latin typeface="Arial"/>
                <a:cs typeface="Arial"/>
              </a:rPr>
              <a:t>p: </a:t>
            </a:r>
            <a:r>
              <a:rPr sz="1997" spc="-73" dirty="0">
                <a:latin typeface="Arial"/>
                <a:cs typeface="Arial"/>
              </a:rPr>
              <a:t>proporção </a:t>
            </a:r>
            <a:r>
              <a:rPr sz="1997" spc="-95" dirty="0">
                <a:latin typeface="Arial"/>
                <a:cs typeface="Arial"/>
              </a:rPr>
              <a:t>de não</a:t>
            </a:r>
            <a:r>
              <a:rPr sz="1997" spc="-250" dirty="0">
                <a:latin typeface="Arial"/>
                <a:cs typeface="Arial"/>
              </a:rPr>
              <a:t> </a:t>
            </a:r>
            <a:r>
              <a:rPr sz="1997" spc="-68" dirty="0">
                <a:latin typeface="Arial"/>
                <a:cs typeface="Arial"/>
              </a:rPr>
              <a:t>conformidade</a:t>
            </a:r>
            <a:endParaRPr sz="1997" dirty="0">
              <a:latin typeface="Arial"/>
              <a:cs typeface="Arial"/>
            </a:endParaRPr>
          </a:p>
          <a:p>
            <a:pPr marL="3049917"/>
            <a:r>
              <a:rPr sz="1997" spc="-118" dirty="0">
                <a:latin typeface="Arial"/>
                <a:cs typeface="Arial"/>
              </a:rPr>
              <a:t>esperada</a:t>
            </a:r>
            <a:endParaRPr sz="1997" dirty="0">
              <a:latin typeface="Arial"/>
              <a:cs typeface="Arial"/>
            </a:endParaRPr>
          </a:p>
          <a:p>
            <a:pPr marL="2507594" marR="500251" indent="-345796"/>
            <a:r>
              <a:rPr sz="1997" spc="-45" dirty="0">
                <a:latin typeface="Arial"/>
                <a:cs typeface="Arial"/>
              </a:rPr>
              <a:t>q: </a:t>
            </a:r>
            <a:r>
              <a:rPr sz="1997" spc="-73" dirty="0">
                <a:latin typeface="Arial"/>
                <a:cs typeface="Arial"/>
              </a:rPr>
              <a:t>proporção </a:t>
            </a:r>
            <a:r>
              <a:rPr sz="1997" spc="-95" dirty="0">
                <a:latin typeface="Arial"/>
                <a:cs typeface="Arial"/>
              </a:rPr>
              <a:t>de</a:t>
            </a:r>
            <a:r>
              <a:rPr sz="1997" spc="-277" dirty="0">
                <a:latin typeface="Arial"/>
                <a:cs typeface="Arial"/>
              </a:rPr>
              <a:t> </a:t>
            </a:r>
            <a:r>
              <a:rPr sz="1997" spc="-68" dirty="0">
                <a:latin typeface="Arial"/>
                <a:cs typeface="Arial"/>
              </a:rPr>
              <a:t>conformidade  </a:t>
            </a:r>
            <a:r>
              <a:rPr sz="1997" spc="-118" dirty="0">
                <a:latin typeface="Arial"/>
                <a:cs typeface="Arial"/>
              </a:rPr>
              <a:t>esperada </a:t>
            </a:r>
            <a:r>
              <a:rPr sz="1997" spc="-68" dirty="0">
                <a:latin typeface="Arial"/>
                <a:cs typeface="Arial"/>
              </a:rPr>
              <a:t>(q </a:t>
            </a:r>
            <a:r>
              <a:rPr sz="1997" spc="-177" dirty="0">
                <a:latin typeface="Arial"/>
                <a:cs typeface="Arial"/>
              </a:rPr>
              <a:t>= </a:t>
            </a:r>
            <a:r>
              <a:rPr sz="1997" spc="-103" dirty="0">
                <a:latin typeface="Arial"/>
                <a:cs typeface="Arial"/>
              </a:rPr>
              <a:t>1 </a:t>
            </a:r>
            <a:r>
              <a:rPr sz="1997" spc="-118" dirty="0">
                <a:latin typeface="Arial"/>
                <a:cs typeface="Arial"/>
              </a:rPr>
              <a:t>–</a:t>
            </a:r>
            <a:r>
              <a:rPr sz="1997" spc="-64" dirty="0">
                <a:latin typeface="Arial"/>
                <a:cs typeface="Arial"/>
              </a:rPr>
              <a:t> </a:t>
            </a:r>
            <a:r>
              <a:rPr sz="1997" spc="-68" dirty="0">
                <a:latin typeface="Arial"/>
                <a:cs typeface="Arial"/>
              </a:rPr>
              <a:t>p)</a:t>
            </a:r>
            <a:endParaRPr sz="1997" dirty="0">
              <a:latin typeface="Arial"/>
              <a:cs typeface="Arial"/>
            </a:endParaRPr>
          </a:p>
          <a:p>
            <a:pPr marL="2731785"/>
            <a:r>
              <a:rPr sz="1997" spc="-50" dirty="0">
                <a:latin typeface="Arial"/>
                <a:cs typeface="Arial"/>
              </a:rPr>
              <a:t>m: </a:t>
            </a:r>
            <a:r>
              <a:rPr sz="1997" spc="-103" dirty="0">
                <a:latin typeface="Arial"/>
                <a:cs typeface="Arial"/>
              </a:rPr>
              <a:t>margem </a:t>
            </a:r>
            <a:r>
              <a:rPr sz="1997" spc="-95" dirty="0">
                <a:latin typeface="Arial"/>
                <a:cs typeface="Arial"/>
              </a:rPr>
              <a:t>de</a:t>
            </a:r>
            <a:r>
              <a:rPr sz="1997" spc="-145" dirty="0">
                <a:latin typeface="Arial"/>
                <a:cs typeface="Arial"/>
              </a:rPr>
              <a:t> </a:t>
            </a:r>
            <a:r>
              <a:rPr sz="1997" spc="-41" dirty="0">
                <a:latin typeface="Arial"/>
                <a:cs typeface="Arial"/>
              </a:rPr>
              <a:t>erro</a:t>
            </a:r>
            <a:endParaRPr sz="1997" dirty="0">
              <a:latin typeface="Arial"/>
              <a:cs typeface="Arial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7F3D405-2E89-69A8-7BBB-1DB8C5AA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Amostra</a:t>
            </a:r>
          </a:p>
        </p:txBody>
      </p:sp>
    </p:spTree>
    <p:extLst>
      <p:ext uri="{BB962C8B-B14F-4D97-AF65-F5344CB8AC3E}">
        <p14:creationId xmlns:p14="http://schemas.microsoft.com/office/powerpoint/2010/main" val="91535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FD901-FDA2-B31A-E072-22C2037B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Artigos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9588528-EEAB-0192-4E3A-4EE75E94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71" y="0"/>
            <a:ext cx="9806331" cy="68580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B469F3B-A140-F2A7-1542-FC437E5B7D1F}"/>
              </a:ext>
            </a:extLst>
          </p:cNvPr>
          <p:cNvCxnSpPr/>
          <p:nvPr/>
        </p:nvCxnSpPr>
        <p:spPr>
          <a:xfrm>
            <a:off x="1384977" y="5145205"/>
            <a:ext cx="682388" cy="559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21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6D637-A718-0F53-E227-2D06227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6E39D42-8739-C9B2-62DA-9A26EA6F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7" y="0"/>
            <a:ext cx="10339574" cy="68580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105BE8F-36C8-60B6-CD23-9C6AFAF3D31D}"/>
              </a:ext>
            </a:extLst>
          </p:cNvPr>
          <p:cNvCxnSpPr>
            <a:cxnSpLocks/>
          </p:cNvCxnSpPr>
          <p:nvPr/>
        </p:nvCxnSpPr>
        <p:spPr>
          <a:xfrm>
            <a:off x="483671" y="4135271"/>
            <a:ext cx="983398" cy="64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80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84225" y="2771784"/>
            <a:ext cx="2950669" cy="656985"/>
          </a:xfrm>
          <a:custGeom>
            <a:avLst/>
            <a:gdLst/>
            <a:ahLst/>
            <a:cxnLst/>
            <a:rect l="l" t="t" r="r" b="b"/>
            <a:pathLst>
              <a:path w="3251200" h="723900">
                <a:moveTo>
                  <a:pt x="3250692" y="461772"/>
                </a:moveTo>
                <a:lnTo>
                  <a:pt x="3247644" y="437388"/>
                </a:lnTo>
                <a:lnTo>
                  <a:pt x="3241548" y="414528"/>
                </a:lnTo>
                <a:lnTo>
                  <a:pt x="3241548" y="413004"/>
                </a:lnTo>
                <a:lnTo>
                  <a:pt x="3215640" y="367284"/>
                </a:lnTo>
                <a:lnTo>
                  <a:pt x="3176016" y="321564"/>
                </a:lnTo>
                <a:lnTo>
                  <a:pt x="3121152" y="280416"/>
                </a:lnTo>
                <a:lnTo>
                  <a:pt x="3087624" y="259080"/>
                </a:lnTo>
                <a:lnTo>
                  <a:pt x="3052572" y="239268"/>
                </a:lnTo>
                <a:lnTo>
                  <a:pt x="3012948" y="220980"/>
                </a:lnTo>
                <a:lnTo>
                  <a:pt x="2970276" y="201168"/>
                </a:lnTo>
                <a:lnTo>
                  <a:pt x="2924556" y="184404"/>
                </a:lnTo>
                <a:lnTo>
                  <a:pt x="2877312" y="166116"/>
                </a:lnTo>
                <a:lnTo>
                  <a:pt x="2825496" y="149352"/>
                </a:lnTo>
                <a:lnTo>
                  <a:pt x="2772156" y="134112"/>
                </a:lnTo>
                <a:lnTo>
                  <a:pt x="2715768" y="118872"/>
                </a:lnTo>
                <a:lnTo>
                  <a:pt x="2656332" y="105156"/>
                </a:lnTo>
                <a:lnTo>
                  <a:pt x="2595372" y="91440"/>
                </a:lnTo>
                <a:lnTo>
                  <a:pt x="2531364" y="77724"/>
                </a:lnTo>
                <a:lnTo>
                  <a:pt x="2465832" y="65532"/>
                </a:lnTo>
                <a:lnTo>
                  <a:pt x="2398776" y="54864"/>
                </a:lnTo>
                <a:lnTo>
                  <a:pt x="2328672" y="45720"/>
                </a:lnTo>
                <a:lnTo>
                  <a:pt x="2257044" y="36576"/>
                </a:lnTo>
                <a:lnTo>
                  <a:pt x="2182368" y="27432"/>
                </a:lnTo>
                <a:lnTo>
                  <a:pt x="2107692" y="19812"/>
                </a:lnTo>
                <a:lnTo>
                  <a:pt x="2029968" y="13716"/>
                </a:lnTo>
                <a:lnTo>
                  <a:pt x="1952244" y="9144"/>
                </a:lnTo>
                <a:lnTo>
                  <a:pt x="1790700" y="1524"/>
                </a:lnTo>
                <a:lnTo>
                  <a:pt x="1626108" y="0"/>
                </a:lnTo>
                <a:lnTo>
                  <a:pt x="1459992" y="1524"/>
                </a:lnTo>
                <a:lnTo>
                  <a:pt x="1298448" y="9144"/>
                </a:lnTo>
                <a:lnTo>
                  <a:pt x="1220724" y="13716"/>
                </a:lnTo>
                <a:lnTo>
                  <a:pt x="1143000" y="19812"/>
                </a:lnTo>
                <a:lnTo>
                  <a:pt x="1068324" y="27432"/>
                </a:lnTo>
                <a:lnTo>
                  <a:pt x="993648" y="36576"/>
                </a:lnTo>
                <a:lnTo>
                  <a:pt x="922020" y="45720"/>
                </a:lnTo>
                <a:lnTo>
                  <a:pt x="851916" y="54864"/>
                </a:lnTo>
                <a:lnTo>
                  <a:pt x="784860" y="65532"/>
                </a:lnTo>
                <a:lnTo>
                  <a:pt x="719328" y="77724"/>
                </a:lnTo>
                <a:lnTo>
                  <a:pt x="655320" y="91440"/>
                </a:lnTo>
                <a:lnTo>
                  <a:pt x="594360" y="105156"/>
                </a:lnTo>
                <a:lnTo>
                  <a:pt x="534924" y="118872"/>
                </a:lnTo>
                <a:lnTo>
                  <a:pt x="478536" y="134112"/>
                </a:lnTo>
                <a:lnTo>
                  <a:pt x="425196" y="149352"/>
                </a:lnTo>
                <a:lnTo>
                  <a:pt x="373380" y="166116"/>
                </a:lnTo>
                <a:lnTo>
                  <a:pt x="326136" y="184404"/>
                </a:lnTo>
                <a:lnTo>
                  <a:pt x="280416" y="201168"/>
                </a:lnTo>
                <a:lnTo>
                  <a:pt x="237744" y="220980"/>
                </a:lnTo>
                <a:lnTo>
                  <a:pt x="198120" y="239268"/>
                </a:lnTo>
                <a:lnTo>
                  <a:pt x="163068" y="259080"/>
                </a:lnTo>
                <a:lnTo>
                  <a:pt x="129540" y="280416"/>
                </a:lnTo>
                <a:lnTo>
                  <a:pt x="74676" y="323088"/>
                </a:lnTo>
                <a:lnTo>
                  <a:pt x="35052" y="367284"/>
                </a:lnTo>
                <a:lnTo>
                  <a:pt x="9144" y="413004"/>
                </a:lnTo>
                <a:lnTo>
                  <a:pt x="9144" y="414528"/>
                </a:lnTo>
                <a:lnTo>
                  <a:pt x="3048" y="437388"/>
                </a:lnTo>
                <a:lnTo>
                  <a:pt x="0" y="461772"/>
                </a:lnTo>
                <a:lnTo>
                  <a:pt x="3048" y="486156"/>
                </a:lnTo>
                <a:lnTo>
                  <a:pt x="9144" y="510540"/>
                </a:lnTo>
                <a:lnTo>
                  <a:pt x="10668" y="513805"/>
                </a:lnTo>
                <a:lnTo>
                  <a:pt x="10668" y="461772"/>
                </a:lnTo>
                <a:lnTo>
                  <a:pt x="12192" y="438912"/>
                </a:lnTo>
                <a:lnTo>
                  <a:pt x="18288" y="416052"/>
                </a:lnTo>
                <a:lnTo>
                  <a:pt x="18288" y="417576"/>
                </a:lnTo>
                <a:lnTo>
                  <a:pt x="27432" y="397981"/>
                </a:lnTo>
                <a:lnTo>
                  <a:pt x="27432" y="394716"/>
                </a:lnTo>
                <a:lnTo>
                  <a:pt x="42672" y="371856"/>
                </a:lnTo>
                <a:lnTo>
                  <a:pt x="82296" y="329184"/>
                </a:lnTo>
                <a:lnTo>
                  <a:pt x="135636" y="288036"/>
                </a:lnTo>
                <a:lnTo>
                  <a:pt x="202692" y="248412"/>
                </a:lnTo>
                <a:lnTo>
                  <a:pt x="242316" y="228600"/>
                </a:lnTo>
                <a:lnTo>
                  <a:pt x="283464" y="210312"/>
                </a:lnTo>
                <a:lnTo>
                  <a:pt x="329184" y="192024"/>
                </a:lnTo>
                <a:lnTo>
                  <a:pt x="376428" y="175260"/>
                </a:lnTo>
                <a:lnTo>
                  <a:pt x="428244" y="158496"/>
                </a:lnTo>
                <a:lnTo>
                  <a:pt x="481584" y="143256"/>
                </a:lnTo>
                <a:lnTo>
                  <a:pt x="537972" y="128016"/>
                </a:lnTo>
                <a:lnTo>
                  <a:pt x="595884" y="114300"/>
                </a:lnTo>
                <a:lnTo>
                  <a:pt x="656844" y="100584"/>
                </a:lnTo>
                <a:lnTo>
                  <a:pt x="720852" y="86868"/>
                </a:lnTo>
                <a:lnTo>
                  <a:pt x="786384" y="76200"/>
                </a:lnTo>
                <a:lnTo>
                  <a:pt x="853440" y="64008"/>
                </a:lnTo>
                <a:lnTo>
                  <a:pt x="923544" y="54864"/>
                </a:lnTo>
                <a:lnTo>
                  <a:pt x="995172" y="45720"/>
                </a:lnTo>
                <a:lnTo>
                  <a:pt x="1068324" y="36576"/>
                </a:lnTo>
                <a:lnTo>
                  <a:pt x="1220724" y="24384"/>
                </a:lnTo>
                <a:lnTo>
                  <a:pt x="1299972" y="18288"/>
                </a:lnTo>
                <a:lnTo>
                  <a:pt x="1459992" y="12192"/>
                </a:lnTo>
                <a:lnTo>
                  <a:pt x="1626108" y="9144"/>
                </a:lnTo>
                <a:lnTo>
                  <a:pt x="1790700" y="12192"/>
                </a:lnTo>
                <a:lnTo>
                  <a:pt x="1952244" y="18288"/>
                </a:lnTo>
                <a:lnTo>
                  <a:pt x="2029968" y="24384"/>
                </a:lnTo>
                <a:lnTo>
                  <a:pt x="2182368" y="36576"/>
                </a:lnTo>
                <a:lnTo>
                  <a:pt x="2255520" y="45720"/>
                </a:lnTo>
                <a:lnTo>
                  <a:pt x="2327148" y="54864"/>
                </a:lnTo>
                <a:lnTo>
                  <a:pt x="2397252" y="64008"/>
                </a:lnTo>
                <a:lnTo>
                  <a:pt x="2464308" y="76200"/>
                </a:lnTo>
                <a:lnTo>
                  <a:pt x="2529840" y="86868"/>
                </a:lnTo>
                <a:lnTo>
                  <a:pt x="2593848" y="100584"/>
                </a:lnTo>
                <a:lnTo>
                  <a:pt x="2654808" y="114300"/>
                </a:lnTo>
                <a:lnTo>
                  <a:pt x="2714244" y="128016"/>
                </a:lnTo>
                <a:lnTo>
                  <a:pt x="2823972" y="158496"/>
                </a:lnTo>
                <a:lnTo>
                  <a:pt x="2874264" y="175260"/>
                </a:lnTo>
                <a:lnTo>
                  <a:pt x="2921508" y="192024"/>
                </a:lnTo>
                <a:lnTo>
                  <a:pt x="2967228" y="210312"/>
                </a:lnTo>
                <a:lnTo>
                  <a:pt x="3008376" y="228600"/>
                </a:lnTo>
                <a:lnTo>
                  <a:pt x="3048000" y="248412"/>
                </a:lnTo>
                <a:lnTo>
                  <a:pt x="3083052" y="268224"/>
                </a:lnTo>
                <a:lnTo>
                  <a:pt x="3144012" y="307848"/>
                </a:lnTo>
                <a:lnTo>
                  <a:pt x="3191256" y="350520"/>
                </a:lnTo>
                <a:lnTo>
                  <a:pt x="3223260" y="394716"/>
                </a:lnTo>
                <a:lnTo>
                  <a:pt x="3223260" y="397981"/>
                </a:lnTo>
                <a:lnTo>
                  <a:pt x="3232404" y="417576"/>
                </a:lnTo>
                <a:lnTo>
                  <a:pt x="3232404" y="416052"/>
                </a:lnTo>
                <a:lnTo>
                  <a:pt x="3238500" y="438912"/>
                </a:lnTo>
                <a:lnTo>
                  <a:pt x="3240024" y="461772"/>
                </a:lnTo>
                <a:lnTo>
                  <a:pt x="3240024" y="513805"/>
                </a:lnTo>
                <a:lnTo>
                  <a:pt x="3241548" y="510540"/>
                </a:lnTo>
                <a:lnTo>
                  <a:pt x="3247644" y="486156"/>
                </a:lnTo>
                <a:lnTo>
                  <a:pt x="3250692" y="461772"/>
                </a:lnTo>
                <a:close/>
              </a:path>
              <a:path w="3251200" h="723900">
                <a:moveTo>
                  <a:pt x="28956" y="528828"/>
                </a:moveTo>
                <a:lnTo>
                  <a:pt x="18288" y="505968"/>
                </a:lnTo>
                <a:lnTo>
                  <a:pt x="18288" y="507492"/>
                </a:lnTo>
                <a:lnTo>
                  <a:pt x="12192" y="484632"/>
                </a:lnTo>
                <a:lnTo>
                  <a:pt x="10668" y="461772"/>
                </a:lnTo>
                <a:lnTo>
                  <a:pt x="10668" y="513805"/>
                </a:lnTo>
                <a:lnTo>
                  <a:pt x="19812" y="533400"/>
                </a:lnTo>
                <a:lnTo>
                  <a:pt x="27432" y="544830"/>
                </a:lnTo>
                <a:lnTo>
                  <a:pt x="27432" y="528828"/>
                </a:lnTo>
                <a:lnTo>
                  <a:pt x="28956" y="528828"/>
                </a:lnTo>
                <a:close/>
              </a:path>
              <a:path w="3251200" h="723900">
                <a:moveTo>
                  <a:pt x="28956" y="394716"/>
                </a:moveTo>
                <a:lnTo>
                  <a:pt x="27432" y="394716"/>
                </a:lnTo>
                <a:lnTo>
                  <a:pt x="27432" y="397981"/>
                </a:lnTo>
                <a:lnTo>
                  <a:pt x="28956" y="394716"/>
                </a:lnTo>
                <a:close/>
              </a:path>
              <a:path w="3251200" h="723900">
                <a:moveTo>
                  <a:pt x="310134" y="723900"/>
                </a:moveTo>
                <a:lnTo>
                  <a:pt x="242316" y="694944"/>
                </a:lnTo>
                <a:lnTo>
                  <a:pt x="202692" y="675132"/>
                </a:lnTo>
                <a:lnTo>
                  <a:pt x="167640" y="655320"/>
                </a:lnTo>
                <a:lnTo>
                  <a:pt x="106680" y="615696"/>
                </a:lnTo>
                <a:lnTo>
                  <a:pt x="59436" y="573024"/>
                </a:lnTo>
                <a:lnTo>
                  <a:pt x="27432" y="528828"/>
                </a:lnTo>
                <a:lnTo>
                  <a:pt x="27432" y="544830"/>
                </a:lnTo>
                <a:lnTo>
                  <a:pt x="53340" y="579120"/>
                </a:lnTo>
                <a:lnTo>
                  <a:pt x="100584" y="623316"/>
                </a:lnTo>
                <a:lnTo>
                  <a:pt x="163068" y="664464"/>
                </a:lnTo>
                <a:lnTo>
                  <a:pt x="198120" y="684276"/>
                </a:lnTo>
                <a:lnTo>
                  <a:pt x="237744" y="702564"/>
                </a:lnTo>
                <a:lnTo>
                  <a:pt x="280416" y="722376"/>
                </a:lnTo>
                <a:lnTo>
                  <a:pt x="284572" y="723900"/>
                </a:lnTo>
                <a:lnTo>
                  <a:pt x="310134" y="723900"/>
                </a:lnTo>
                <a:close/>
              </a:path>
              <a:path w="3251200" h="723900">
                <a:moveTo>
                  <a:pt x="3223260" y="546100"/>
                </a:moveTo>
                <a:lnTo>
                  <a:pt x="3223260" y="528828"/>
                </a:lnTo>
                <a:lnTo>
                  <a:pt x="3208020" y="551688"/>
                </a:lnTo>
                <a:lnTo>
                  <a:pt x="3191256" y="573024"/>
                </a:lnTo>
                <a:lnTo>
                  <a:pt x="3144012" y="615696"/>
                </a:lnTo>
                <a:lnTo>
                  <a:pt x="3083052" y="655320"/>
                </a:lnTo>
                <a:lnTo>
                  <a:pt x="3048000" y="675132"/>
                </a:lnTo>
                <a:lnTo>
                  <a:pt x="3008376" y="694944"/>
                </a:lnTo>
                <a:lnTo>
                  <a:pt x="2967228" y="713232"/>
                </a:lnTo>
                <a:lnTo>
                  <a:pt x="2940557" y="723900"/>
                </a:lnTo>
                <a:lnTo>
                  <a:pt x="2966258" y="723900"/>
                </a:lnTo>
                <a:lnTo>
                  <a:pt x="2970276" y="722376"/>
                </a:lnTo>
                <a:lnTo>
                  <a:pt x="3012948" y="702564"/>
                </a:lnTo>
                <a:lnTo>
                  <a:pt x="3052572" y="684276"/>
                </a:lnTo>
                <a:lnTo>
                  <a:pt x="3087624" y="664464"/>
                </a:lnTo>
                <a:lnTo>
                  <a:pt x="3121152" y="643128"/>
                </a:lnTo>
                <a:lnTo>
                  <a:pt x="3176016" y="600456"/>
                </a:lnTo>
                <a:lnTo>
                  <a:pt x="3217164" y="556260"/>
                </a:lnTo>
                <a:lnTo>
                  <a:pt x="3223260" y="546100"/>
                </a:lnTo>
                <a:close/>
              </a:path>
              <a:path w="3251200" h="723900">
                <a:moveTo>
                  <a:pt x="3223260" y="397981"/>
                </a:moveTo>
                <a:lnTo>
                  <a:pt x="3223260" y="394716"/>
                </a:lnTo>
                <a:lnTo>
                  <a:pt x="3221736" y="394716"/>
                </a:lnTo>
                <a:lnTo>
                  <a:pt x="3223260" y="397981"/>
                </a:lnTo>
                <a:close/>
              </a:path>
              <a:path w="3251200" h="723900">
                <a:moveTo>
                  <a:pt x="3240024" y="513805"/>
                </a:moveTo>
                <a:lnTo>
                  <a:pt x="3240024" y="461772"/>
                </a:lnTo>
                <a:lnTo>
                  <a:pt x="3238500" y="484632"/>
                </a:lnTo>
                <a:lnTo>
                  <a:pt x="3232404" y="507492"/>
                </a:lnTo>
                <a:lnTo>
                  <a:pt x="3232404" y="505968"/>
                </a:lnTo>
                <a:lnTo>
                  <a:pt x="3221736" y="528828"/>
                </a:lnTo>
                <a:lnTo>
                  <a:pt x="3223260" y="528828"/>
                </a:lnTo>
                <a:lnTo>
                  <a:pt x="3223260" y="546100"/>
                </a:lnTo>
                <a:lnTo>
                  <a:pt x="3230880" y="533400"/>
                </a:lnTo>
                <a:lnTo>
                  <a:pt x="3240024" y="51380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5696633" y="2980175"/>
            <a:ext cx="1121485" cy="375397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1527">
              <a:spcBef>
                <a:spcPts val="95"/>
              </a:spcBef>
            </a:pPr>
            <a:r>
              <a:rPr sz="2360" b="1" spc="-39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SELEÇÃO</a:t>
            </a:r>
            <a:endParaRPr sz="236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6378" y="3098202"/>
            <a:ext cx="4529738" cy="2296566"/>
          </a:xfrm>
          <a:custGeom>
            <a:avLst/>
            <a:gdLst/>
            <a:ahLst/>
            <a:cxnLst/>
            <a:rect l="l" t="t" r="r" b="b"/>
            <a:pathLst>
              <a:path w="4991100" h="2530475">
                <a:moveTo>
                  <a:pt x="3005328" y="864108"/>
                </a:moveTo>
                <a:lnTo>
                  <a:pt x="2994660" y="864108"/>
                </a:lnTo>
                <a:lnTo>
                  <a:pt x="2994660" y="873264"/>
                </a:lnTo>
                <a:lnTo>
                  <a:pt x="2994660" y="1325892"/>
                </a:lnTo>
                <a:lnTo>
                  <a:pt x="728472" y="1325892"/>
                </a:lnTo>
                <a:lnTo>
                  <a:pt x="728472" y="1062126"/>
                </a:lnTo>
                <a:lnTo>
                  <a:pt x="734568" y="1056678"/>
                </a:lnTo>
                <a:lnTo>
                  <a:pt x="743712" y="1048524"/>
                </a:lnTo>
                <a:lnTo>
                  <a:pt x="731494" y="1035227"/>
                </a:lnTo>
                <a:lnTo>
                  <a:pt x="731494" y="1048219"/>
                </a:lnTo>
                <a:lnTo>
                  <a:pt x="728472" y="1050925"/>
                </a:lnTo>
                <a:lnTo>
                  <a:pt x="728472" y="1044943"/>
                </a:lnTo>
                <a:lnTo>
                  <a:pt x="731494" y="1048219"/>
                </a:lnTo>
                <a:lnTo>
                  <a:pt x="731494" y="1035227"/>
                </a:lnTo>
                <a:lnTo>
                  <a:pt x="728472" y="1031925"/>
                </a:lnTo>
                <a:lnTo>
                  <a:pt x="728472" y="873264"/>
                </a:lnTo>
                <a:lnTo>
                  <a:pt x="2994660" y="873264"/>
                </a:lnTo>
                <a:lnTo>
                  <a:pt x="2994660" y="864108"/>
                </a:lnTo>
                <a:lnTo>
                  <a:pt x="719328" y="864108"/>
                </a:lnTo>
                <a:lnTo>
                  <a:pt x="719328" y="1021969"/>
                </a:lnTo>
                <a:lnTo>
                  <a:pt x="719328" y="1034999"/>
                </a:lnTo>
                <a:lnTo>
                  <a:pt x="719328" y="1059103"/>
                </a:lnTo>
                <a:lnTo>
                  <a:pt x="498348" y="1256588"/>
                </a:lnTo>
                <a:lnTo>
                  <a:pt x="498348" y="1141488"/>
                </a:lnTo>
                <a:lnTo>
                  <a:pt x="466344" y="1135392"/>
                </a:lnTo>
                <a:lnTo>
                  <a:pt x="467868" y="1135392"/>
                </a:lnTo>
                <a:lnTo>
                  <a:pt x="440436" y="1129296"/>
                </a:lnTo>
                <a:lnTo>
                  <a:pt x="388620" y="1114056"/>
                </a:lnTo>
                <a:lnTo>
                  <a:pt x="390144" y="1114056"/>
                </a:lnTo>
                <a:lnTo>
                  <a:pt x="364236" y="1106436"/>
                </a:lnTo>
                <a:lnTo>
                  <a:pt x="341376" y="1097292"/>
                </a:lnTo>
                <a:lnTo>
                  <a:pt x="295656" y="1079004"/>
                </a:lnTo>
                <a:lnTo>
                  <a:pt x="251460" y="1057668"/>
                </a:lnTo>
                <a:lnTo>
                  <a:pt x="211836" y="1036332"/>
                </a:lnTo>
                <a:lnTo>
                  <a:pt x="175260" y="1011948"/>
                </a:lnTo>
                <a:lnTo>
                  <a:pt x="141732" y="986040"/>
                </a:lnTo>
                <a:lnTo>
                  <a:pt x="126492" y="973848"/>
                </a:lnTo>
                <a:lnTo>
                  <a:pt x="111252" y="960132"/>
                </a:lnTo>
                <a:lnTo>
                  <a:pt x="97536" y="946416"/>
                </a:lnTo>
                <a:lnTo>
                  <a:pt x="85344" y="931176"/>
                </a:lnTo>
                <a:lnTo>
                  <a:pt x="85344" y="932700"/>
                </a:lnTo>
                <a:lnTo>
                  <a:pt x="73152" y="917460"/>
                </a:lnTo>
                <a:lnTo>
                  <a:pt x="62484" y="902220"/>
                </a:lnTo>
                <a:lnTo>
                  <a:pt x="51816" y="888504"/>
                </a:lnTo>
                <a:lnTo>
                  <a:pt x="53340" y="888504"/>
                </a:lnTo>
                <a:lnTo>
                  <a:pt x="44196" y="873264"/>
                </a:lnTo>
                <a:lnTo>
                  <a:pt x="35052" y="856500"/>
                </a:lnTo>
                <a:lnTo>
                  <a:pt x="35052" y="858024"/>
                </a:lnTo>
                <a:lnTo>
                  <a:pt x="28956" y="841260"/>
                </a:lnTo>
                <a:lnTo>
                  <a:pt x="22860" y="826020"/>
                </a:lnTo>
                <a:lnTo>
                  <a:pt x="18288" y="809256"/>
                </a:lnTo>
                <a:lnTo>
                  <a:pt x="18288" y="810780"/>
                </a:lnTo>
                <a:lnTo>
                  <a:pt x="13716" y="794016"/>
                </a:lnTo>
                <a:lnTo>
                  <a:pt x="10668" y="777252"/>
                </a:lnTo>
                <a:lnTo>
                  <a:pt x="9144" y="760488"/>
                </a:lnTo>
                <a:lnTo>
                  <a:pt x="9144" y="569988"/>
                </a:lnTo>
                <a:lnTo>
                  <a:pt x="13716" y="586752"/>
                </a:lnTo>
                <a:lnTo>
                  <a:pt x="19812" y="601992"/>
                </a:lnTo>
                <a:lnTo>
                  <a:pt x="27432" y="618756"/>
                </a:lnTo>
                <a:lnTo>
                  <a:pt x="30480" y="624852"/>
                </a:lnTo>
                <a:lnTo>
                  <a:pt x="35052" y="633996"/>
                </a:lnTo>
                <a:lnTo>
                  <a:pt x="44196" y="650760"/>
                </a:lnTo>
                <a:lnTo>
                  <a:pt x="51816" y="661644"/>
                </a:lnTo>
                <a:lnTo>
                  <a:pt x="65532" y="681240"/>
                </a:lnTo>
                <a:lnTo>
                  <a:pt x="91440" y="710196"/>
                </a:lnTo>
                <a:lnTo>
                  <a:pt x="135636" y="751344"/>
                </a:lnTo>
                <a:lnTo>
                  <a:pt x="152400" y="763536"/>
                </a:lnTo>
                <a:lnTo>
                  <a:pt x="169164" y="777252"/>
                </a:lnTo>
                <a:lnTo>
                  <a:pt x="207264" y="801636"/>
                </a:lnTo>
                <a:lnTo>
                  <a:pt x="291084" y="844308"/>
                </a:lnTo>
                <a:lnTo>
                  <a:pt x="313944" y="853452"/>
                </a:lnTo>
                <a:lnTo>
                  <a:pt x="336804" y="864120"/>
                </a:lnTo>
                <a:lnTo>
                  <a:pt x="361188" y="871740"/>
                </a:lnTo>
                <a:lnTo>
                  <a:pt x="387096" y="880884"/>
                </a:lnTo>
                <a:lnTo>
                  <a:pt x="388620" y="881354"/>
                </a:lnTo>
                <a:lnTo>
                  <a:pt x="411480" y="888504"/>
                </a:lnTo>
                <a:lnTo>
                  <a:pt x="437388" y="894600"/>
                </a:lnTo>
                <a:lnTo>
                  <a:pt x="464820" y="902220"/>
                </a:lnTo>
                <a:lnTo>
                  <a:pt x="466344" y="902487"/>
                </a:lnTo>
                <a:lnTo>
                  <a:pt x="487680" y="906373"/>
                </a:lnTo>
                <a:lnTo>
                  <a:pt x="493776" y="907478"/>
                </a:lnTo>
                <a:lnTo>
                  <a:pt x="498348" y="908316"/>
                </a:lnTo>
                <a:lnTo>
                  <a:pt x="498348" y="794804"/>
                </a:lnTo>
                <a:lnTo>
                  <a:pt x="719328" y="1034999"/>
                </a:lnTo>
                <a:lnTo>
                  <a:pt x="719328" y="1021969"/>
                </a:lnTo>
                <a:lnTo>
                  <a:pt x="487680" y="769632"/>
                </a:lnTo>
                <a:lnTo>
                  <a:pt x="487680" y="896289"/>
                </a:lnTo>
                <a:lnTo>
                  <a:pt x="489204" y="896632"/>
                </a:lnTo>
                <a:lnTo>
                  <a:pt x="466344" y="891552"/>
                </a:lnTo>
                <a:lnTo>
                  <a:pt x="467868" y="891552"/>
                </a:lnTo>
                <a:lnTo>
                  <a:pt x="440436" y="885456"/>
                </a:lnTo>
                <a:lnTo>
                  <a:pt x="414528" y="879360"/>
                </a:lnTo>
                <a:lnTo>
                  <a:pt x="388620" y="871740"/>
                </a:lnTo>
                <a:lnTo>
                  <a:pt x="390144" y="871740"/>
                </a:lnTo>
                <a:lnTo>
                  <a:pt x="364236" y="862596"/>
                </a:lnTo>
                <a:lnTo>
                  <a:pt x="341376" y="854976"/>
                </a:lnTo>
                <a:lnTo>
                  <a:pt x="316992" y="845832"/>
                </a:lnTo>
                <a:lnTo>
                  <a:pt x="295656" y="835164"/>
                </a:lnTo>
                <a:lnTo>
                  <a:pt x="272796" y="826020"/>
                </a:lnTo>
                <a:lnTo>
                  <a:pt x="251460" y="815352"/>
                </a:lnTo>
                <a:lnTo>
                  <a:pt x="231648" y="804684"/>
                </a:lnTo>
                <a:lnTo>
                  <a:pt x="211836" y="792492"/>
                </a:lnTo>
                <a:lnTo>
                  <a:pt x="193548" y="781824"/>
                </a:lnTo>
                <a:lnTo>
                  <a:pt x="175260" y="769632"/>
                </a:lnTo>
                <a:lnTo>
                  <a:pt x="158496" y="755916"/>
                </a:lnTo>
                <a:lnTo>
                  <a:pt x="158496" y="757440"/>
                </a:lnTo>
                <a:lnTo>
                  <a:pt x="141732" y="743724"/>
                </a:lnTo>
                <a:lnTo>
                  <a:pt x="111252" y="716292"/>
                </a:lnTo>
                <a:lnTo>
                  <a:pt x="111252" y="717816"/>
                </a:lnTo>
                <a:lnTo>
                  <a:pt x="97536" y="702576"/>
                </a:lnTo>
                <a:lnTo>
                  <a:pt x="73152" y="675144"/>
                </a:lnTo>
                <a:lnTo>
                  <a:pt x="51816" y="644664"/>
                </a:lnTo>
                <a:lnTo>
                  <a:pt x="53340" y="644664"/>
                </a:lnTo>
                <a:lnTo>
                  <a:pt x="40932" y="623976"/>
                </a:lnTo>
                <a:lnTo>
                  <a:pt x="57912" y="592848"/>
                </a:lnTo>
                <a:lnTo>
                  <a:pt x="82296" y="562368"/>
                </a:lnTo>
                <a:lnTo>
                  <a:pt x="94488" y="548817"/>
                </a:lnTo>
                <a:lnTo>
                  <a:pt x="96012" y="547128"/>
                </a:lnTo>
                <a:lnTo>
                  <a:pt x="94488" y="547128"/>
                </a:lnTo>
                <a:lnTo>
                  <a:pt x="109728" y="531888"/>
                </a:lnTo>
                <a:lnTo>
                  <a:pt x="124968" y="518172"/>
                </a:lnTo>
                <a:lnTo>
                  <a:pt x="141732" y="502932"/>
                </a:lnTo>
                <a:lnTo>
                  <a:pt x="141732" y="504456"/>
                </a:lnTo>
                <a:lnTo>
                  <a:pt x="158496" y="490728"/>
                </a:lnTo>
                <a:lnTo>
                  <a:pt x="176784" y="477012"/>
                </a:lnTo>
                <a:lnTo>
                  <a:pt x="234696" y="440436"/>
                </a:lnTo>
                <a:lnTo>
                  <a:pt x="301752" y="408432"/>
                </a:lnTo>
                <a:lnTo>
                  <a:pt x="373380" y="381000"/>
                </a:lnTo>
                <a:lnTo>
                  <a:pt x="397764" y="373837"/>
                </a:lnTo>
                <a:lnTo>
                  <a:pt x="399288" y="373380"/>
                </a:lnTo>
                <a:lnTo>
                  <a:pt x="397764" y="373380"/>
                </a:lnTo>
                <a:lnTo>
                  <a:pt x="423672" y="366191"/>
                </a:lnTo>
                <a:lnTo>
                  <a:pt x="425196" y="365760"/>
                </a:lnTo>
                <a:lnTo>
                  <a:pt x="423672" y="365760"/>
                </a:lnTo>
                <a:lnTo>
                  <a:pt x="429158" y="364236"/>
                </a:lnTo>
                <a:lnTo>
                  <a:pt x="451104" y="358140"/>
                </a:lnTo>
                <a:lnTo>
                  <a:pt x="477012" y="352044"/>
                </a:lnTo>
                <a:lnTo>
                  <a:pt x="504444" y="345948"/>
                </a:lnTo>
                <a:lnTo>
                  <a:pt x="533400" y="341376"/>
                </a:lnTo>
                <a:lnTo>
                  <a:pt x="560832" y="336804"/>
                </a:lnTo>
                <a:lnTo>
                  <a:pt x="647700" y="327660"/>
                </a:lnTo>
                <a:lnTo>
                  <a:pt x="678180" y="326136"/>
                </a:lnTo>
                <a:lnTo>
                  <a:pt x="707136" y="324612"/>
                </a:lnTo>
                <a:lnTo>
                  <a:pt x="733044" y="324612"/>
                </a:lnTo>
                <a:lnTo>
                  <a:pt x="737616" y="324612"/>
                </a:lnTo>
                <a:lnTo>
                  <a:pt x="742188" y="324612"/>
                </a:lnTo>
                <a:lnTo>
                  <a:pt x="742188" y="71628"/>
                </a:lnTo>
                <a:lnTo>
                  <a:pt x="733044" y="71958"/>
                </a:lnTo>
                <a:lnTo>
                  <a:pt x="733044" y="82296"/>
                </a:lnTo>
                <a:lnTo>
                  <a:pt x="733044" y="315468"/>
                </a:lnTo>
                <a:lnTo>
                  <a:pt x="707136" y="315468"/>
                </a:lnTo>
                <a:lnTo>
                  <a:pt x="676656" y="316992"/>
                </a:lnTo>
                <a:lnTo>
                  <a:pt x="647700" y="318516"/>
                </a:lnTo>
                <a:lnTo>
                  <a:pt x="617220" y="320040"/>
                </a:lnTo>
                <a:lnTo>
                  <a:pt x="588264" y="324612"/>
                </a:lnTo>
                <a:lnTo>
                  <a:pt x="559308" y="327660"/>
                </a:lnTo>
                <a:lnTo>
                  <a:pt x="531876" y="332232"/>
                </a:lnTo>
                <a:lnTo>
                  <a:pt x="502920" y="336804"/>
                </a:lnTo>
                <a:lnTo>
                  <a:pt x="448056" y="348996"/>
                </a:lnTo>
                <a:lnTo>
                  <a:pt x="396240" y="364236"/>
                </a:lnTo>
                <a:lnTo>
                  <a:pt x="370332" y="371856"/>
                </a:lnTo>
                <a:lnTo>
                  <a:pt x="297180" y="399288"/>
                </a:lnTo>
                <a:lnTo>
                  <a:pt x="252984" y="420624"/>
                </a:lnTo>
                <a:lnTo>
                  <a:pt x="210312" y="443484"/>
                </a:lnTo>
                <a:lnTo>
                  <a:pt x="190500" y="457200"/>
                </a:lnTo>
                <a:lnTo>
                  <a:pt x="170688" y="469392"/>
                </a:lnTo>
                <a:lnTo>
                  <a:pt x="152400" y="483108"/>
                </a:lnTo>
                <a:lnTo>
                  <a:pt x="118872" y="510552"/>
                </a:lnTo>
                <a:lnTo>
                  <a:pt x="103632" y="525792"/>
                </a:lnTo>
                <a:lnTo>
                  <a:pt x="88392" y="539508"/>
                </a:lnTo>
                <a:lnTo>
                  <a:pt x="62484" y="571512"/>
                </a:lnTo>
                <a:lnTo>
                  <a:pt x="39624" y="605040"/>
                </a:lnTo>
                <a:lnTo>
                  <a:pt x="34874" y="613740"/>
                </a:lnTo>
                <a:lnTo>
                  <a:pt x="22860" y="583704"/>
                </a:lnTo>
                <a:lnTo>
                  <a:pt x="18288" y="566940"/>
                </a:lnTo>
                <a:lnTo>
                  <a:pt x="13716" y="551700"/>
                </a:lnTo>
                <a:lnTo>
                  <a:pt x="10668" y="534936"/>
                </a:lnTo>
                <a:lnTo>
                  <a:pt x="9144" y="518172"/>
                </a:lnTo>
                <a:lnTo>
                  <a:pt x="9144" y="502932"/>
                </a:lnTo>
                <a:lnTo>
                  <a:pt x="12192" y="458724"/>
                </a:lnTo>
                <a:lnTo>
                  <a:pt x="12192" y="460248"/>
                </a:lnTo>
                <a:lnTo>
                  <a:pt x="16764" y="438912"/>
                </a:lnTo>
                <a:lnTo>
                  <a:pt x="22860" y="421843"/>
                </a:lnTo>
                <a:lnTo>
                  <a:pt x="24384" y="417576"/>
                </a:lnTo>
                <a:lnTo>
                  <a:pt x="22860" y="417576"/>
                </a:lnTo>
                <a:lnTo>
                  <a:pt x="41148" y="377952"/>
                </a:lnTo>
                <a:lnTo>
                  <a:pt x="49593" y="364236"/>
                </a:lnTo>
                <a:lnTo>
                  <a:pt x="53340" y="358140"/>
                </a:lnTo>
                <a:lnTo>
                  <a:pt x="65532" y="339852"/>
                </a:lnTo>
                <a:lnTo>
                  <a:pt x="80772" y="320040"/>
                </a:lnTo>
                <a:lnTo>
                  <a:pt x="80772" y="321564"/>
                </a:lnTo>
                <a:lnTo>
                  <a:pt x="96012" y="303276"/>
                </a:lnTo>
                <a:lnTo>
                  <a:pt x="114300" y="284988"/>
                </a:lnTo>
                <a:lnTo>
                  <a:pt x="132588" y="268224"/>
                </a:lnTo>
                <a:lnTo>
                  <a:pt x="152400" y="251460"/>
                </a:lnTo>
                <a:lnTo>
                  <a:pt x="175260" y="234696"/>
                </a:lnTo>
                <a:lnTo>
                  <a:pt x="173736" y="236220"/>
                </a:lnTo>
                <a:lnTo>
                  <a:pt x="175260" y="235267"/>
                </a:lnTo>
                <a:lnTo>
                  <a:pt x="196596" y="221932"/>
                </a:lnTo>
                <a:lnTo>
                  <a:pt x="198120" y="220980"/>
                </a:lnTo>
                <a:lnTo>
                  <a:pt x="196596" y="220980"/>
                </a:lnTo>
                <a:lnTo>
                  <a:pt x="272796" y="178308"/>
                </a:lnTo>
                <a:lnTo>
                  <a:pt x="329184" y="153924"/>
                </a:lnTo>
                <a:lnTo>
                  <a:pt x="358140" y="143789"/>
                </a:lnTo>
                <a:lnTo>
                  <a:pt x="359664" y="143256"/>
                </a:lnTo>
                <a:lnTo>
                  <a:pt x="358140" y="143256"/>
                </a:lnTo>
                <a:lnTo>
                  <a:pt x="388620" y="133096"/>
                </a:lnTo>
                <a:lnTo>
                  <a:pt x="390144" y="132588"/>
                </a:lnTo>
                <a:lnTo>
                  <a:pt x="388620" y="132588"/>
                </a:lnTo>
                <a:lnTo>
                  <a:pt x="420624" y="123444"/>
                </a:lnTo>
                <a:lnTo>
                  <a:pt x="452628" y="114719"/>
                </a:lnTo>
                <a:lnTo>
                  <a:pt x="454152" y="114300"/>
                </a:lnTo>
                <a:lnTo>
                  <a:pt x="452628" y="114300"/>
                </a:lnTo>
                <a:lnTo>
                  <a:pt x="486156" y="108204"/>
                </a:lnTo>
                <a:lnTo>
                  <a:pt x="519684" y="100926"/>
                </a:lnTo>
                <a:lnTo>
                  <a:pt x="521208" y="100584"/>
                </a:lnTo>
                <a:lnTo>
                  <a:pt x="519684" y="100584"/>
                </a:lnTo>
                <a:lnTo>
                  <a:pt x="554736" y="94488"/>
                </a:lnTo>
                <a:lnTo>
                  <a:pt x="589788" y="89916"/>
                </a:lnTo>
                <a:lnTo>
                  <a:pt x="662940" y="83820"/>
                </a:lnTo>
                <a:lnTo>
                  <a:pt x="699516" y="82296"/>
                </a:lnTo>
                <a:lnTo>
                  <a:pt x="733044" y="82296"/>
                </a:lnTo>
                <a:lnTo>
                  <a:pt x="733044" y="71958"/>
                </a:lnTo>
                <a:lnTo>
                  <a:pt x="662940" y="74676"/>
                </a:lnTo>
                <a:lnTo>
                  <a:pt x="624840" y="77724"/>
                </a:lnTo>
                <a:lnTo>
                  <a:pt x="553212" y="85344"/>
                </a:lnTo>
                <a:lnTo>
                  <a:pt x="484632" y="97536"/>
                </a:lnTo>
                <a:lnTo>
                  <a:pt x="387096" y="123444"/>
                </a:lnTo>
                <a:lnTo>
                  <a:pt x="326136" y="144780"/>
                </a:lnTo>
                <a:lnTo>
                  <a:pt x="269748" y="169164"/>
                </a:lnTo>
                <a:lnTo>
                  <a:pt x="216408" y="198120"/>
                </a:lnTo>
                <a:lnTo>
                  <a:pt x="192024" y="211836"/>
                </a:lnTo>
                <a:lnTo>
                  <a:pt x="146304" y="243840"/>
                </a:lnTo>
                <a:lnTo>
                  <a:pt x="106680" y="278892"/>
                </a:lnTo>
                <a:lnTo>
                  <a:pt x="73152" y="313944"/>
                </a:lnTo>
                <a:lnTo>
                  <a:pt x="44196" y="353568"/>
                </a:lnTo>
                <a:lnTo>
                  <a:pt x="38455" y="364236"/>
                </a:lnTo>
                <a:lnTo>
                  <a:pt x="22860" y="393192"/>
                </a:lnTo>
                <a:lnTo>
                  <a:pt x="7620" y="435864"/>
                </a:lnTo>
                <a:lnTo>
                  <a:pt x="3048" y="457200"/>
                </a:lnTo>
                <a:lnTo>
                  <a:pt x="0" y="480060"/>
                </a:lnTo>
                <a:lnTo>
                  <a:pt x="0" y="502932"/>
                </a:lnTo>
                <a:lnTo>
                  <a:pt x="0" y="519696"/>
                </a:lnTo>
                <a:lnTo>
                  <a:pt x="0" y="762012"/>
                </a:lnTo>
                <a:lnTo>
                  <a:pt x="1524" y="778776"/>
                </a:lnTo>
                <a:lnTo>
                  <a:pt x="4572" y="795540"/>
                </a:lnTo>
                <a:lnTo>
                  <a:pt x="13716" y="829068"/>
                </a:lnTo>
                <a:lnTo>
                  <a:pt x="19812" y="845832"/>
                </a:lnTo>
                <a:lnTo>
                  <a:pt x="27432" y="861072"/>
                </a:lnTo>
                <a:lnTo>
                  <a:pt x="35052" y="877836"/>
                </a:lnTo>
                <a:lnTo>
                  <a:pt x="44196" y="893076"/>
                </a:lnTo>
                <a:lnTo>
                  <a:pt x="51816" y="903960"/>
                </a:lnTo>
                <a:lnTo>
                  <a:pt x="65532" y="923556"/>
                </a:lnTo>
                <a:lnTo>
                  <a:pt x="105156" y="966228"/>
                </a:lnTo>
                <a:lnTo>
                  <a:pt x="135636" y="993660"/>
                </a:lnTo>
                <a:lnTo>
                  <a:pt x="169164" y="1019568"/>
                </a:lnTo>
                <a:lnTo>
                  <a:pt x="227076" y="1056144"/>
                </a:lnTo>
                <a:lnTo>
                  <a:pt x="291084" y="1088148"/>
                </a:lnTo>
                <a:lnTo>
                  <a:pt x="336804" y="1106436"/>
                </a:lnTo>
                <a:lnTo>
                  <a:pt x="387096" y="1123200"/>
                </a:lnTo>
                <a:lnTo>
                  <a:pt x="388620" y="1123670"/>
                </a:lnTo>
                <a:lnTo>
                  <a:pt x="411480" y="1130820"/>
                </a:lnTo>
                <a:lnTo>
                  <a:pt x="438912" y="1138440"/>
                </a:lnTo>
                <a:lnTo>
                  <a:pt x="464820" y="1144536"/>
                </a:lnTo>
                <a:lnTo>
                  <a:pt x="466344" y="1144866"/>
                </a:lnTo>
                <a:lnTo>
                  <a:pt x="487680" y="1149616"/>
                </a:lnTo>
                <a:lnTo>
                  <a:pt x="487680" y="1277124"/>
                </a:lnTo>
                <a:lnTo>
                  <a:pt x="490728" y="1274394"/>
                </a:lnTo>
                <a:lnTo>
                  <a:pt x="498348" y="1267599"/>
                </a:lnTo>
                <a:lnTo>
                  <a:pt x="719328" y="1070292"/>
                </a:lnTo>
                <a:lnTo>
                  <a:pt x="719328" y="1335036"/>
                </a:lnTo>
                <a:lnTo>
                  <a:pt x="723900" y="1335036"/>
                </a:lnTo>
                <a:lnTo>
                  <a:pt x="728472" y="1335036"/>
                </a:lnTo>
                <a:lnTo>
                  <a:pt x="2994660" y="1335036"/>
                </a:lnTo>
                <a:lnTo>
                  <a:pt x="2999232" y="1335036"/>
                </a:lnTo>
                <a:lnTo>
                  <a:pt x="3005328" y="1335036"/>
                </a:lnTo>
                <a:lnTo>
                  <a:pt x="3005328" y="864108"/>
                </a:lnTo>
                <a:close/>
              </a:path>
              <a:path w="4991100" h="2530475">
                <a:moveTo>
                  <a:pt x="3757218" y="364248"/>
                </a:moveTo>
                <a:lnTo>
                  <a:pt x="3731514" y="364248"/>
                </a:lnTo>
                <a:lnTo>
                  <a:pt x="3712464" y="371868"/>
                </a:lnTo>
                <a:lnTo>
                  <a:pt x="3665220" y="388632"/>
                </a:lnTo>
                <a:lnTo>
                  <a:pt x="3613404" y="405396"/>
                </a:lnTo>
                <a:lnTo>
                  <a:pt x="3560064" y="420636"/>
                </a:lnTo>
                <a:lnTo>
                  <a:pt x="3503676" y="435876"/>
                </a:lnTo>
                <a:lnTo>
                  <a:pt x="3445764" y="451116"/>
                </a:lnTo>
                <a:lnTo>
                  <a:pt x="3384804" y="463308"/>
                </a:lnTo>
                <a:lnTo>
                  <a:pt x="3320796" y="477024"/>
                </a:lnTo>
                <a:lnTo>
                  <a:pt x="3255264" y="489216"/>
                </a:lnTo>
                <a:lnTo>
                  <a:pt x="3188208" y="499884"/>
                </a:lnTo>
                <a:lnTo>
                  <a:pt x="3118104" y="509028"/>
                </a:lnTo>
                <a:lnTo>
                  <a:pt x="3046476" y="518172"/>
                </a:lnTo>
                <a:lnTo>
                  <a:pt x="2973324" y="527316"/>
                </a:lnTo>
                <a:lnTo>
                  <a:pt x="2897124" y="533412"/>
                </a:lnTo>
                <a:lnTo>
                  <a:pt x="2820924" y="541032"/>
                </a:lnTo>
                <a:lnTo>
                  <a:pt x="2743200" y="545604"/>
                </a:lnTo>
                <a:lnTo>
                  <a:pt x="2581656" y="551700"/>
                </a:lnTo>
                <a:lnTo>
                  <a:pt x="2417064" y="554748"/>
                </a:lnTo>
                <a:lnTo>
                  <a:pt x="2250948" y="551700"/>
                </a:lnTo>
                <a:lnTo>
                  <a:pt x="2089404" y="545604"/>
                </a:lnTo>
                <a:lnTo>
                  <a:pt x="2011680" y="539508"/>
                </a:lnTo>
                <a:lnTo>
                  <a:pt x="1859280" y="527316"/>
                </a:lnTo>
                <a:lnTo>
                  <a:pt x="1786128" y="518172"/>
                </a:lnTo>
                <a:lnTo>
                  <a:pt x="1714500" y="509028"/>
                </a:lnTo>
                <a:lnTo>
                  <a:pt x="1644396" y="499884"/>
                </a:lnTo>
                <a:lnTo>
                  <a:pt x="1577340" y="489216"/>
                </a:lnTo>
                <a:lnTo>
                  <a:pt x="1511808" y="477024"/>
                </a:lnTo>
                <a:lnTo>
                  <a:pt x="1447800" y="463308"/>
                </a:lnTo>
                <a:lnTo>
                  <a:pt x="1386840" y="451116"/>
                </a:lnTo>
                <a:lnTo>
                  <a:pt x="1328928" y="435876"/>
                </a:lnTo>
                <a:lnTo>
                  <a:pt x="1272540" y="420636"/>
                </a:lnTo>
                <a:lnTo>
                  <a:pt x="1219200" y="405396"/>
                </a:lnTo>
                <a:lnTo>
                  <a:pt x="1167384" y="388632"/>
                </a:lnTo>
                <a:lnTo>
                  <a:pt x="1120140" y="371868"/>
                </a:lnTo>
                <a:lnTo>
                  <a:pt x="1101090" y="364248"/>
                </a:lnTo>
                <a:lnTo>
                  <a:pt x="1075524" y="364248"/>
                </a:lnTo>
                <a:lnTo>
                  <a:pt x="1117092" y="379488"/>
                </a:lnTo>
                <a:lnTo>
                  <a:pt x="1164336" y="397776"/>
                </a:lnTo>
                <a:lnTo>
                  <a:pt x="1216152" y="414540"/>
                </a:lnTo>
                <a:lnTo>
                  <a:pt x="1269492" y="429780"/>
                </a:lnTo>
                <a:lnTo>
                  <a:pt x="1325880" y="445020"/>
                </a:lnTo>
                <a:lnTo>
                  <a:pt x="1385316" y="460260"/>
                </a:lnTo>
                <a:lnTo>
                  <a:pt x="1446276" y="472452"/>
                </a:lnTo>
                <a:lnTo>
                  <a:pt x="1510284" y="486168"/>
                </a:lnTo>
                <a:lnTo>
                  <a:pt x="1575816" y="498360"/>
                </a:lnTo>
                <a:lnTo>
                  <a:pt x="1642872" y="509028"/>
                </a:lnTo>
                <a:lnTo>
                  <a:pt x="1712976" y="519696"/>
                </a:lnTo>
                <a:lnTo>
                  <a:pt x="1784604" y="528840"/>
                </a:lnTo>
                <a:lnTo>
                  <a:pt x="1933956" y="544080"/>
                </a:lnTo>
                <a:lnTo>
                  <a:pt x="2011680" y="550176"/>
                </a:lnTo>
                <a:lnTo>
                  <a:pt x="2089404" y="554748"/>
                </a:lnTo>
                <a:lnTo>
                  <a:pt x="2250948" y="562368"/>
                </a:lnTo>
                <a:lnTo>
                  <a:pt x="2417064" y="563892"/>
                </a:lnTo>
                <a:lnTo>
                  <a:pt x="2581656" y="562368"/>
                </a:lnTo>
                <a:lnTo>
                  <a:pt x="2743200" y="554748"/>
                </a:lnTo>
                <a:lnTo>
                  <a:pt x="2820924" y="550176"/>
                </a:lnTo>
                <a:lnTo>
                  <a:pt x="2898648" y="544080"/>
                </a:lnTo>
                <a:lnTo>
                  <a:pt x="3048000" y="528840"/>
                </a:lnTo>
                <a:lnTo>
                  <a:pt x="3119628" y="519696"/>
                </a:lnTo>
                <a:lnTo>
                  <a:pt x="3189732" y="509028"/>
                </a:lnTo>
                <a:lnTo>
                  <a:pt x="3256788" y="498360"/>
                </a:lnTo>
                <a:lnTo>
                  <a:pt x="3322320" y="486168"/>
                </a:lnTo>
                <a:lnTo>
                  <a:pt x="3386328" y="472452"/>
                </a:lnTo>
                <a:lnTo>
                  <a:pt x="3447288" y="460260"/>
                </a:lnTo>
                <a:lnTo>
                  <a:pt x="3506724" y="445020"/>
                </a:lnTo>
                <a:lnTo>
                  <a:pt x="3563112" y="429780"/>
                </a:lnTo>
                <a:lnTo>
                  <a:pt x="3616452" y="414540"/>
                </a:lnTo>
                <a:lnTo>
                  <a:pt x="3668268" y="397776"/>
                </a:lnTo>
                <a:lnTo>
                  <a:pt x="3717036" y="379488"/>
                </a:lnTo>
                <a:lnTo>
                  <a:pt x="3757218" y="364248"/>
                </a:lnTo>
                <a:close/>
              </a:path>
              <a:path w="4991100" h="2530475">
                <a:moveTo>
                  <a:pt x="4012692" y="1690116"/>
                </a:moveTo>
                <a:lnTo>
                  <a:pt x="4003548" y="1690116"/>
                </a:lnTo>
                <a:lnTo>
                  <a:pt x="4003548" y="1699272"/>
                </a:lnTo>
                <a:lnTo>
                  <a:pt x="4003548" y="2520708"/>
                </a:lnTo>
                <a:lnTo>
                  <a:pt x="1737360" y="2520708"/>
                </a:lnTo>
                <a:lnTo>
                  <a:pt x="1737360" y="1699272"/>
                </a:lnTo>
                <a:lnTo>
                  <a:pt x="4003548" y="1699272"/>
                </a:lnTo>
                <a:lnTo>
                  <a:pt x="4003548" y="1690116"/>
                </a:lnTo>
                <a:lnTo>
                  <a:pt x="1728216" y="1690116"/>
                </a:lnTo>
                <a:lnTo>
                  <a:pt x="1728216" y="2529852"/>
                </a:lnTo>
                <a:lnTo>
                  <a:pt x="1732788" y="2529852"/>
                </a:lnTo>
                <a:lnTo>
                  <a:pt x="1737360" y="2529852"/>
                </a:lnTo>
                <a:lnTo>
                  <a:pt x="4003548" y="2529852"/>
                </a:lnTo>
                <a:lnTo>
                  <a:pt x="4008120" y="2529852"/>
                </a:lnTo>
                <a:lnTo>
                  <a:pt x="4012692" y="2529852"/>
                </a:lnTo>
                <a:lnTo>
                  <a:pt x="4012692" y="1690116"/>
                </a:lnTo>
                <a:close/>
              </a:path>
              <a:path w="4991100" h="2530475">
                <a:moveTo>
                  <a:pt x="4991100" y="722376"/>
                </a:moveTo>
                <a:lnTo>
                  <a:pt x="4986528" y="665988"/>
                </a:lnTo>
                <a:lnTo>
                  <a:pt x="4983480" y="646176"/>
                </a:lnTo>
                <a:lnTo>
                  <a:pt x="4981956" y="637032"/>
                </a:lnTo>
                <a:lnTo>
                  <a:pt x="4981956" y="740664"/>
                </a:lnTo>
                <a:lnTo>
                  <a:pt x="4981956" y="952500"/>
                </a:lnTo>
                <a:lnTo>
                  <a:pt x="4981956" y="1056132"/>
                </a:lnTo>
                <a:lnTo>
                  <a:pt x="4978908" y="1114056"/>
                </a:lnTo>
                <a:lnTo>
                  <a:pt x="4978908" y="1112532"/>
                </a:lnTo>
                <a:lnTo>
                  <a:pt x="4969764" y="1170444"/>
                </a:lnTo>
                <a:lnTo>
                  <a:pt x="4963668" y="1197876"/>
                </a:lnTo>
                <a:lnTo>
                  <a:pt x="4956048" y="1225308"/>
                </a:lnTo>
                <a:lnTo>
                  <a:pt x="4946904" y="1252740"/>
                </a:lnTo>
                <a:lnTo>
                  <a:pt x="4936236" y="1280172"/>
                </a:lnTo>
                <a:lnTo>
                  <a:pt x="4936236" y="1278648"/>
                </a:lnTo>
                <a:lnTo>
                  <a:pt x="4924044" y="1306080"/>
                </a:lnTo>
                <a:lnTo>
                  <a:pt x="4896612" y="1357896"/>
                </a:lnTo>
                <a:lnTo>
                  <a:pt x="4847844" y="1431048"/>
                </a:lnTo>
                <a:lnTo>
                  <a:pt x="4828032" y="1455432"/>
                </a:lnTo>
                <a:lnTo>
                  <a:pt x="4828032" y="1453908"/>
                </a:lnTo>
                <a:lnTo>
                  <a:pt x="4808220" y="1478292"/>
                </a:lnTo>
                <a:lnTo>
                  <a:pt x="4765548" y="1520964"/>
                </a:lnTo>
                <a:lnTo>
                  <a:pt x="4716780" y="1563636"/>
                </a:lnTo>
                <a:lnTo>
                  <a:pt x="4637532" y="1620024"/>
                </a:lnTo>
                <a:lnTo>
                  <a:pt x="4579620" y="1653552"/>
                </a:lnTo>
                <a:lnTo>
                  <a:pt x="4581144" y="1653552"/>
                </a:lnTo>
                <a:lnTo>
                  <a:pt x="4550664" y="1670316"/>
                </a:lnTo>
                <a:lnTo>
                  <a:pt x="4518660" y="1684032"/>
                </a:lnTo>
                <a:lnTo>
                  <a:pt x="4486656" y="1699272"/>
                </a:lnTo>
                <a:lnTo>
                  <a:pt x="4488180" y="1699272"/>
                </a:lnTo>
                <a:lnTo>
                  <a:pt x="4421124" y="1723656"/>
                </a:lnTo>
                <a:lnTo>
                  <a:pt x="4386072" y="1734324"/>
                </a:lnTo>
                <a:lnTo>
                  <a:pt x="4387596" y="1734324"/>
                </a:lnTo>
                <a:lnTo>
                  <a:pt x="4347972" y="1746516"/>
                </a:lnTo>
                <a:lnTo>
                  <a:pt x="4347972" y="1896897"/>
                </a:lnTo>
                <a:lnTo>
                  <a:pt x="4354068" y="1902167"/>
                </a:lnTo>
                <a:lnTo>
                  <a:pt x="4355592" y="1903488"/>
                </a:lnTo>
                <a:lnTo>
                  <a:pt x="4043946" y="1633994"/>
                </a:lnTo>
                <a:lnTo>
                  <a:pt x="4347972" y="1291983"/>
                </a:lnTo>
                <a:lnTo>
                  <a:pt x="4347972" y="1441716"/>
                </a:lnTo>
                <a:lnTo>
                  <a:pt x="4352544" y="1440319"/>
                </a:lnTo>
                <a:lnTo>
                  <a:pt x="4358640" y="1438465"/>
                </a:lnTo>
                <a:lnTo>
                  <a:pt x="4383024" y="1431048"/>
                </a:lnTo>
                <a:lnTo>
                  <a:pt x="4411980" y="1421904"/>
                </a:lnTo>
                <a:lnTo>
                  <a:pt x="4439412" y="1412760"/>
                </a:lnTo>
                <a:lnTo>
                  <a:pt x="4491228" y="1392605"/>
                </a:lnTo>
                <a:lnTo>
                  <a:pt x="4494276" y="1391424"/>
                </a:lnTo>
                <a:lnTo>
                  <a:pt x="4520184" y="1379232"/>
                </a:lnTo>
                <a:lnTo>
                  <a:pt x="4543044" y="1369809"/>
                </a:lnTo>
                <a:lnTo>
                  <a:pt x="4546092" y="1368564"/>
                </a:lnTo>
                <a:lnTo>
                  <a:pt x="4572000" y="1354848"/>
                </a:lnTo>
                <a:lnTo>
                  <a:pt x="4620768" y="1327416"/>
                </a:lnTo>
                <a:lnTo>
                  <a:pt x="4643628" y="1312176"/>
                </a:lnTo>
                <a:lnTo>
                  <a:pt x="4666488" y="1298460"/>
                </a:lnTo>
                <a:lnTo>
                  <a:pt x="4689348" y="1281696"/>
                </a:lnTo>
                <a:lnTo>
                  <a:pt x="4710684" y="1266456"/>
                </a:lnTo>
                <a:lnTo>
                  <a:pt x="4732020" y="1249692"/>
                </a:lnTo>
                <a:lnTo>
                  <a:pt x="4751832" y="1231404"/>
                </a:lnTo>
                <a:lnTo>
                  <a:pt x="4771644" y="1214640"/>
                </a:lnTo>
                <a:lnTo>
                  <a:pt x="4808220" y="1178064"/>
                </a:lnTo>
                <a:lnTo>
                  <a:pt x="4818888" y="1165453"/>
                </a:lnTo>
                <a:lnTo>
                  <a:pt x="4841748" y="1138440"/>
                </a:lnTo>
                <a:lnTo>
                  <a:pt x="4872228" y="1098816"/>
                </a:lnTo>
                <a:lnTo>
                  <a:pt x="4885944" y="1077480"/>
                </a:lnTo>
                <a:lnTo>
                  <a:pt x="4899660" y="1057668"/>
                </a:lnTo>
                <a:lnTo>
                  <a:pt x="4911852" y="1034796"/>
                </a:lnTo>
                <a:lnTo>
                  <a:pt x="4924044" y="1013460"/>
                </a:lnTo>
                <a:lnTo>
                  <a:pt x="4934712" y="992124"/>
                </a:lnTo>
                <a:lnTo>
                  <a:pt x="4945380" y="969264"/>
                </a:lnTo>
                <a:lnTo>
                  <a:pt x="4953000" y="946404"/>
                </a:lnTo>
                <a:lnTo>
                  <a:pt x="4962144" y="923544"/>
                </a:lnTo>
                <a:lnTo>
                  <a:pt x="4964049" y="915924"/>
                </a:lnTo>
                <a:lnTo>
                  <a:pt x="4966716" y="926592"/>
                </a:lnTo>
                <a:lnTo>
                  <a:pt x="4968240" y="935736"/>
                </a:lnTo>
                <a:lnTo>
                  <a:pt x="4969764" y="944880"/>
                </a:lnTo>
                <a:lnTo>
                  <a:pt x="4974336" y="963168"/>
                </a:lnTo>
                <a:lnTo>
                  <a:pt x="4975860" y="981456"/>
                </a:lnTo>
                <a:lnTo>
                  <a:pt x="4978908" y="999744"/>
                </a:lnTo>
                <a:lnTo>
                  <a:pt x="4980432" y="1018032"/>
                </a:lnTo>
                <a:lnTo>
                  <a:pt x="4980432" y="1036320"/>
                </a:lnTo>
                <a:lnTo>
                  <a:pt x="4981956" y="1056132"/>
                </a:lnTo>
                <a:lnTo>
                  <a:pt x="4981956" y="952500"/>
                </a:lnTo>
                <a:lnTo>
                  <a:pt x="4980432" y="943356"/>
                </a:lnTo>
                <a:lnTo>
                  <a:pt x="4960620" y="870204"/>
                </a:lnTo>
                <a:lnTo>
                  <a:pt x="4933188" y="800100"/>
                </a:lnTo>
                <a:lnTo>
                  <a:pt x="4896612" y="734568"/>
                </a:lnTo>
                <a:lnTo>
                  <a:pt x="4875276" y="702564"/>
                </a:lnTo>
                <a:lnTo>
                  <a:pt x="4852416" y="670560"/>
                </a:lnTo>
                <a:lnTo>
                  <a:pt x="4828032" y="640080"/>
                </a:lnTo>
                <a:lnTo>
                  <a:pt x="4800600" y="611124"/>
                </a:lnTo>
                <a:lnTo>
                  <a:pt x="4773168" y="583692"/>
                </a:lnTo>
                <a:lnTo>
                  <a:pt x="4742688" y="556260"/>
                </a:lnTo>
                <a:lnTo>
                  <a:pt x="4710684" y="531876"/>
                </a:lnTo>
                <a:lnTo>
                  <a:pt x="4677156" y="505968"/>
                </a:lnTo>
                <a:lnTo>
                  <a:pt x="4643628" y="483108"/>
                </a:lnTo>
                <a:lnTo>
                  <a:pt x="4607052" y="461772"/>
                </a:lnTo>
                <a:lnTo>
                  <a:pt x="4568952" y="440436"/>
                </a:lnTo>
                <a:lnTo>
                  <a:pt x="4530852" y="422148"/>
                </a:lnTo>
                <a:lnTo>
                  <a:pt x="4491228" y="403860"/>
                </a:lnTo>
                <a:lnTo>
                  <a:pt x="4450080" y="387096"/>
                </a:lnTo>
                <a:lnTo>
                  <a:pt x="4407408" y="371856"/>
                </a:lnTo>
                <a:lnTo>
                  <a:pt x="4380738" y="364236"/>
                </a:lnTo>
                <a:lnTo>
                  <a:pt x="4364736" y="359664"/>
                </a:lnTo>
                <a:lnTo>
                  <a:pt x="4320540" y="347472"/>
                </a:lnTo>
                <a:lnTo>
                  <a:pt x="4229100" y="329184"/>
                </a:lnTo>
                <a:lnTo>
                  <a:pt x="4181856" y="323088"/>
                </a:lnTo>
                <a:lnTo>
                  <a:pt x="4134612" y="318516"/>
                </a:lnTo>
                <a:lnTo>
                  <a:pt x="4085844" y="315468"/>
                </a:lnTo>
                <a:lnTo>
                  <a:pt x="4041648" y="314274"/>
                </a:lnTo>
                <a:lnTo>
                  <a:pt x="4041648" y="9296"/>
                </a:lnTo>
                <a:lnTo>
                  <a:pt x="4085844" y="10668"/>
                </a:lnTo>
                <a:lnTo>
                  <a:pt x="4133088" y="13716"/>
                </a:lnTo>
                <a:lnTo>
                  <a:pt x="4180332" y="18288"/>
                </a:lnTo>
                <a:lnTo>
                  <a:pt x="4227576" y="24384"/>
                </a:lnTo>
                <a:lnTo>
                  <a:pt x="4273296" y="33528"/>
                </a:lnTo>
                <a:lnTo>
                  <a:pt x="4317492" y="42672"/>
                </a:lnTo>
                <a:lnTo>
                  <a:pt x="4361688" y="54864"/>
                </a:lnTo>
                <a:lnTo>
                  <a:pt x="4404360" y="67056"/>
                </a:lnTo>
                <a:lnTo>
                  <a:pt x="4447032" y="82296"/>
                </a:lnTo>
                <a:lnTo>
                  <a:pt x="4488180" y="97536"/>
                </a:lnTo>
                <a:lnTo>
                  <a:pt x="4486656" y="97536"/>
                </a:lnTo>
                <a:lnTo>
                  <a:pt x="4488180" y="98221"/>
                </a:lnTo>
                <a:lnTo>
                  <a:pt x="4527804" y="115824"/>
                </a:lnTo>
                <a:lnTo>
                  <a:pt x="4526280" y="115824"/>
                </a:lnTo>
                <a:lnTo>
                  <a:pt x="4527804" y="116586"/>
                </a:lnTo>
                <a:lnTo>
                  <a:pt x="4565904" y="135636"/>
                </a:lnTo>
                <a:lnTo>
                  <a:pt x="4602480" y="155448"/>
                </a:lnTo>
                <a:lnTo>
                  <a:pt x="4637532" y="176784"/>
                </a:lnTo>
                <a:lnTo>
                  <a:pt x="4672584" y="199644"/>
                </a:lnTo>
                <a:lnTo>
                  <a:pt x="4704588" y="224028"/>
                </a:lnTo>
                <a:lnTo>
                  <a:pt x="4736592" y="249936"/>
                </a:lnTo>
                <a:lnTo>
                  <a:pt x="4765548" y="275844"/>
                </a:lnTo>
                <a:lnTo>
                  <a:pt x="4794504" y="304800"/>
                </a:lnTo>
                <a:lnTo>
                  <a:pt x="4794504" y="303276"/>
                </a:lnTo>
                <a:lnTo>
                  <a:pt x="4820412" y="332232"/>
                </a:lnTo>
                <a:lnTo>
                  <a:pt x="4844796" y="362712"/>
                </a:lnTo>
                <a:lnTo>
                  <a:pt x="4845939" y="364236"/>
                </a:lnTo>
                <a:lnTo>
                  <a:pt x="4867656" y="393192"/>
                </a:lnTo>
                <a:lnTo>
                  <a:pt x="4888992" y="425196"/>
                </a:lnTo>
                <a:lnTo>
                  <a:pt x="4888992" y="423672"/>
                </a:lnTo>
                <a:lnTo>
                  <a:pt x="4907280" y="457200"/>
                </a:lnTo>
                <a:lnTo>
                  <a:pt x="4939284" y="524256"/>
                </a:lnTo>
                <a:lnTo>
                  <a:pt x="4962144" y="594360"/>
                </a:lnTo>
                <a:lnTo>
                  <a:pt x="4966716" y="612648"/>
                </a:lnTo>
                <a:lnTo>
                  <a:pt x="4966716" y="611124"/>
                </a:lnTo>
                <a:lnTo>
                  <a:pt x="4969764" y="629412"/>
                </a:lnTo>
                <a:lnTo>
                  <a:pt x="4974336" y="647700"/>
                </a:lnTo>
                <a:lnTo>
                  <a:pt x="4975860" y="665988"/>
                </a:lnTo>
                <a:lnTo>
                  <a:pt x="4978908" y="685800"/>
                </a:lnTo>
                <a:lnTo>
                  <a:pt x="4978908" y="684276"/>
                </a:lnTo>
                <a:lnTo>
                  <a:pt x="4980432" y="704088"/>
                </a:lnTo>
                <a:lnTo>
                  <a:pt x="4980432" y="722376"/>
                </a:lnTo>
                <a:lnTo>
                  <a:pt x="4981956" y="740664"/>
                </a:lnTo>
                <a:lnTo>
                  <a:pt x="4981956" y="637032"/>
                </a:lnTo>
                <a:lnTo>
                  <a:pt x="4971288" y="591312"/>
                </a:lnTo>
                <a:lnTo>
                  <a:pt x="4948428" y="521208"/>
                </a:lnTo>
                <a:lnTo>
                  <a:pt x="4933188" y="486156"/>
                </a:lnTo>
                <a:lnTo>
                  <a:pt x="4896612" y="419100"/>
                </a:lnTo>
                <a:lnTo>
                  <a:pt x="4875276" y="387096"/>
                </a:lnTo>
                <a:lnTo>
                  <a:pt x="4858131" y="364236"/>
                </a:lnTo>
                <a:lnTo>
                  <a:pt x="4852416" y="356616"/>
                </a:lnTo>
                <a:lnTo>
                  <a:pt x="4828032" y="326136"/>
                </a:lnTo>
                <a:lnTo>
                  <a:pt x="4800600" y="297180"/>
                </a:lnTo>
                <a:lnTo>
                  <a:pt x="4773168" y="269748"/>
                </a:lnTo>
                <a:lnTo>
                  <a:pt x="4742688" y="242316"/>
                </a:lnTo>
                <a:lnTo>
                  <a:pt x="4710684" y="216408"/>
                </a:lnTo>
                <a:lnTo>
                  <a:pt x="4677156" y="192024"/>
                </a:lnTo>
                <a:lnTo>
                  <a:pt x="4643628" y="169164"/>
                </a:lnTo>
                <a:lnTo>
                  <a:pt x="4607052" y="147828"/>
                </a:lnTo>
                <a:lnTo>
                  <a:pt x="4568952" y="126492"/>
                </a:lnTo>
                <a:lnTo>
                  <a:pt x="4530852" y="106680"/>
                </a:lnTo>
                <a:lnTo>
                  <a:pt x="4491228" y="89916"/>
                </a:lnTo>
                <a:lnTo>
                  <a:pt x="4450080" y="73152"/>
                </a:lnTo>
                <a:lnTo>
                  <a:pt x="4407408" y="57912"/>
                </a:lnTo>
                <a:lnTo>
                  <a:pt x="4364736" y="45720"/>
                </a:lnTo>
                <a:lnTo>
                  <a:pt x="4320540" y="33528"/>
                </a:lnTo>
                <a:lnTo>
                  <a:pt x="4274820" y="22860"/>
                </a:lnTo>
                <a:lnTo>
                  <a:pt x="4229100" y="15240"/>
                </a:lnTo>
                <a:lnTo>
                  <a:pt x="4181856" y="9144"/>
                </a:lnTo>
                <a:lnTo>
                  <a:pt x="4134612" y="4572"/>
                </a:lnTo>
                <a:lnTo>
                  <a:pt x="4085844" y="1524"/>
                </a:lnTo>
                <a:lnTo>
                  <a:pt x="4032504" y="0"/>
                </a:lnTo>
                <a:lnTo>
                  <a:pt x="4032504" y="314032"/>
                </a:lnTo>
                <a:lnTo>
                  <a:pt x="4029456" y="313944"/>
                </a:lnTo>
                <a:lnTo>
                  <a:pt x="4032504" y="321564"/>
                </a:lnTo>
                <a:lnTo>
                  <a:pt x="4037076" y="332994"/>
                </a:lnTo>
                <a:lnTo>
                  <a:pt x="4041648" y="344424"/>
                </a:lnTo>
                <a:lnTo>
                  <a:pt x="4041648" y="323240"/>
                </a:lnTo>
                <a:lnTo>
                  <a:pt x="4085844" y="324612"/>
                </a:lnTo>
                <a:lnTo>
                  <a:pt x="4084320" y="324612"/>
                </a:lnTo>
                <a:lnTo>
                  <a:pt x="4085844" y="324713"/>
                </a:lnTo>
                <a:lnTo>
                  <a:pt x="4133088" y="327660"/>
                </a:lnTo>
                <a:lnTo>
                  <a:pt x="4180332" y="332232"/>
                </a:lnTo>
                <a:lnTo>
                  <a:pt x="4227576" y="338328"/>
                </a:lnTo>
                <a:lnTo>
                  <a:pt x="4273296" y="347472"/>
                </a:lnTo>
                <a:lnTo>
                  <a:pt x="4317492" y="356616"/>
                </a:lnTo>
                <a:lnTo>
                  <a:pt x="4345114" y="364236"/>
                </a:lnTo>
                <a:lnTo>
                  <a:pt x="4361688" y="368808"/>
                </a:lnTo>
                <a:lnTo>
                  <a:pt x="4404360" y="381000"/>
                </a:lnTo>
                <a:lnTo>
                  <a:pt x="4447032" y="396240"/>
                </a:lnTo>
                <a:lnTo>
                  <a:pt x="4488180" y="413004"/>
                </a:lnTo>
                <a:lnTo>
                  <a:pt x="4486656" y="413004"/>
                </a:lnTo>
                <a:lnTo>
                  <a:pt x="4488180" y="413651"/>
                </a:lnTo>
                <a:lnTo>
                  <a:pt x="4526280" y="429768"/>
                </a:lnTo>
                <a:lnTo>
                  <a:pt x="4565904" y="449580"/>
                </a:lnTo>
                <a:lnTo>
                  <a:pt x="4602480" y="469392"/>
                </a:lnTo>
                <a:lnTo>
                  <a:pt x="4637532" y="492252"/>
                </a:lnTo>
                <a:lnTo>
                  <a:pt x="4637532" y="490728"/>
                </a:lnTo>
                <a:lnTo>
                  <a:pt x="4672584" y="515112"/>
                </a:lnTo>
                <a:lnTo>
                  <a:pt x="4704588" y="539496"/>
                </a:lnTo>
                <a:lnTo>
                  <a:pt x="4704588" y="537972"/>
                </a:lnTo>
                <a:lnTo>
                  <a:pt x="4736592" y="563880"/>
                </a:lnTo>
                <a:lnTo>
                  <a:pt x="4794504" y="618744"/>
                </a:lnTo>
                <a:lnTo>
                  <a:pt x="4820412" y="647700"/>
                </a:lnTo>
                <a:lnTo>
                  <a:pt x="4867656" y="707136"/>
                </a:lnTo>
                <a:lnTo>
                  <a:pt x="4888992" y="739140"/>
                </a:lnTo>
                <a:lnTo>
                  <a:pt x="4924044" y="804672"/>
                </a:lnTo>
                <a:lnTo>
                  <a:pt x="4951476" y="873252"/>
                </a:lnTo>
                <a:lnTo>
                  <a:pt x="4959007" y="897991"/>
                </a:lnTo>
                <a:lnTo>
                  <a:pt x="4953000" y="920496"/>
                </a:lnTo>
                <a:lnTo>
                  <a:pt x="4945380" y="943356"/>
                </a:lnTo>
                <a:lnTo>
                  <a:pt x="4936236" y="966216"/>
                </a:lnTo>
                <a:lnTo>
                  <a:pt x="4936236" y="964692"/>
                </a:lnTo>
                <a:lnTo>
                  <a:pt x="4925568" y="987552"/>
                </a:lnTo>
                <a:lnTo>
                  <a:pt x="4914900" y="1008888"/>
                </a:lnTo>
                <a:lnTo>
                  <a:pt x="4904232" y="1031748"/>
                </a:lnTo>
                <a:lnTo>
                  <a:pt x="4904232" y="1030224"/>
                </a:lnTo>
                <a:lnTo>
                  <a:pt x="4892040" y="1051560"/>
                </a:lnTo>
                <a:lnTo>
                  <a:pt x="4878324" y="1072908"/>
                </a:lnTo>
                <a:lnTo>
                  <a:pt x="4864608" y="1092720"/>
                </a:lnTo>
                <a:lnTo>
                  <a:pt x="4849368" y="1114056"/>
                </a:lnTo>
                <a:lnTo>
                  <a:pt x="4849368" y="1112532"/>
                </a:lnTo>
                <a:lnTo>
                  <a:pt x="4834128" y="1132344"/>
                </a:lnTo>
                <a:lnTo>
                  <a:pt x="4817364" y="1152156"/>
                </a:lnTo>
                <a:lnTo>
                  <a:pt x="4818888" y="1152156"/>
                </a:lnTo>
                <a:lnTo>
                  <a:pt x="4800600" y="1170444"/>
                </a:lnTo>
                <a:lnTo>
                  <a:pt x="4783836" y="1190256"/>
                </a:lnTo>
                <a:lnTo>
                  <a:pt x="4783836" y="1188732"/>
                </a:lnTo>
                <a:lnTo>
                  <a:pt x="4764024" y="1207020"/>
                </a:lnTo>
                <a:lnTo>
                  <a:pt x="4725924" y="1242072"/>
                </a:lnTo>
                <a:lnTo>
                  <a:pt x="4661916" y="1289316"/>
                </a:lnTo>
                <a:lnTo>
                  <a:pt x="4616196" y="1319796"/>
                </a:lnTo>
                <a:lnTo>
                  <a:pt x="4567428" y="1347228"/>
                </a:lnTo>
                <a:lnTo>
                  <a:pt x="4567428" y="1345704"/>
                </a:lnTo>
                <a:lnTo>
                  <a:pt x="4541520" y="1359420"/>
                </a:lnTo>
                <a:lnTo>
                  <a:pt x="4543044" y="1359420"/>
                </a:lnTo>
                <a:lnTo>
                  <a:pt x="4517136" y="1371612"/>
                </a:lnTo>
                <a:lnTo>
                  <a:pt x="4489704" y="1382280"/>
                </a:lnTo>
                <a:lnTo>
                  <a:pt x="4491228" y="1382280"/>
                </a:lnTo>
                <a:lnTo>
                  <a:pt x="4463796" y="1394472"/>
                </a:lnTo>
                <a:lnTo>
                  <a:pt x="4436364" y="1403616"/>
                </a:lnTo>
                <a:lnTo>
                  <a:pt x="4408932" y="1414284"/>
                </a:lnTo>
                <a:lnTo>
                  <a:pt x="4379976" y="1421904"/>
                </a:lnTo>
                <a:lnTo>
                  <a:pt x="4358640" y="1429016"/>
                </a:lnTo>
                <a:lnTo>
                  <a:pt x="4358640" y="1264932"/>
                </a:lnTo>
                <a:lnTo>
                  <a:pt x="4029456" y="1635264"/>
                </a:lnTo>
                <a:lnTo>
                  <a:pt x="4040124" y="1644396"/>
                </a:lnTo>
                <a:lnTo>
                  <a:pt x="4347972" y="1908060"/>
                </a:lnTo>
                <a:lnTo>
                  <a:pt x="4355592" y="1914588"/>
                </a:lnTo>
                <a:lnTo>
                  <a:pt x="4358640" y="1917204"/>
                </a:lnTo>
                <a:lnTo>
                  <a:pt x="4358640" y="1752739"/>
                </a:lnTo>
                <a:lnTo>
                  <a:pt x="4387596" y="1743925"/>
                </a:lnTo>
                <a:lnTo>
                  <a:pt x="4424172" y="1732800"/>
                </a:lnTo>
                <a:lnTo>
                  <a:pt x="4457700" y="1720608"/>
                </a:lnTo>
                <a:lnTo>
                  <a:pt x="4488180" y="1708137"/>
                </a:lnTo>
                <a:lnTo>
                  <a:pt x="4491228" y="1706892"/>
                </a:lnTo>
                <a:lnTo>
                  <a:pt x="4523232" y="1693176"/>
                </a:lnTo>
                <a:lnTo>
                  <a:pt x="4555236" y="1677936"/>
                </a:lnTo>
                <a:lnTo>
                  <a:pt x="4581144" y="1664982"/>
                </a:lnTo>
                <a:lnTo>
                  <a:pt x="4585716" y="1662696"/>
                </a:lnTo>
                <a:lnTo>
                  <a:pt x="4643628" y="1627644"/>
                </a:lnTo>
                <a:lnTo>
                  <a:pt x="4696968" y="1591068"/>
                </a:lnTo>
                <a:lnTo>
                  <a:pt x="4771644" y="1528584"/>
                </a:lnTo>
                <a:lnTo>
                  <a:pt x="4815840" y="1484388"/>
                </a:lnTo>
                <a:lnTo>
                  <a:pt x="4855464" y="1437144"/>
                </a:lnTo>
                <a:lnTo>
                  <a:pt x="4890516" y="1388376"/>
                </a:lnTo>
                <a:lnTo>
                  <a:pt x="4919472" y="1336560"/>
                </a:lnTo>
                <a:lnTo>
                  <a:pt x="4945380" y="1283220"/>
                </a:lnTo>
                <a:lnTo>
                  <a:pt x="4965192" y="1228356"/>
                </a:lnTo>
                <a:lnTo>
                  <a:pt x="4978908" y="1171968"/>
                </a:lnTo>
                <a:lnTo>
                  <a:pt x="4988052" y="1114056"/>
                </a:lnTo>
                <a:lnTo>
                  <a:pt x="4991100" y="1056132"/>
                </a:lnTo>
                <a:lnTo>
                  <a:pt x="4991100" y="1036320"/>
                </a:lnTo>
                <a:lnTo>
                  <a:pt x="4991100" y="72237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857043" y="1362347"/>
            <a:ext cx="11603717" cy="1174536"/>
          </a:xfrm>
          <a:prstGeom prst="rect">
            <a:avLst/>
          </a:prstGeom>
        </p:spPr>
        <p:txBody>
          <a:bodyPr vert="horz" wrap="square" lIns="0" tIns="180959" rIns="0" bIns="0" rtlCol="0">
            <a:spAutoFit/>
          </a:bodyPr>
          <a:lstStyle/>
          <a:p>
            <a:pPr marL="11527">
              <a:spcBef>
                <a:spcPts val="1425"/>
              </a:spcBef>
            </a:pPr>
            <a:r>
              <a:rPr sz="2904" b="1" spc="-467" dirty="0">
                <a:solidFill>
                  <a:srgbClr val="16365D"/>
                </a:solidFill>
                <a:latin typeface="Arial"/>
                <a:cs typeface="Arial"/>
              </a:rPr>
              <a:t>PROCESSO </a:t>
            </a:r>
            <a:r>
              <a:rPr sz="2904" b="1" spc="-394" dirty="0">
                <a:solidFill>
                  <a:srgbClr val="16365D"/>
                </a:solidFill>
                <a:latin typeface="Arial"/>
                <a:cs typeface="Arial"/>
              </a:rPr>
              <a:t>DE</a:t>
            </a:r>
            <a:r>
              <a:rPr sz="2904" b="1" spc="-19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2904" b="1" spc="-313" dirty="0">
                <a:solidFill>
                  <a:srgbClr val="16365D"/>
                </a:solidFill>
                <a:latin typeface="Arial"/>
                <a:cs typeface="Arial"/>
              </a:rPr>
              <a:t>AMOSTRAGEM</a:t>
            </a:r>
            <a:endParaRPr sz="2904" dirty="0">
              <a:latin typeface="Arial"/>
              <a:cs typeface="Arial"/>
            </a:endParaRPr>
          </a:p>
          <a:p>
            <a:pPr marL="2358326" marR="4611" indent="-1907639">
              <a:spcBef>
                <a:spcPts val="1157"/>
              </a:spcBef>
            </a:pPr>
            <a:r>
              <a:rPr sz="2541" spc="-200" dirty="0">
                <a:latin typeface="Arial"/>
                <a:cs typeface="Arial"/>
              </a:rPr>
              <a:t>Técnica </a:t>
            </a:r>
            <a:r>
              <a:rPr sz="2541" spc="-123" dirty="0">
                <a:latin typeface="Arial"/>
                <a:cs typeface="Arial"/>
              </a:rPr>
              <a:t>de </a:t>
            </a:r>
            <a:r>
              <a:rPr sz="2541" spc="-154" dirty="0">
                <a:latin typeface="Arial"/>
                <a:cs typeface="Arial"/>
              </a:rPr>
              <a:t>seleção </a:t>
            </a:r>
            <a:r>
              <a:rPr sz="2541" spc="-150" dirty="0">
                <a:latin typeface="Arial"/>
                <a:cs typeface="Arial"/>
              </a:rPr>
              <a:t>dos </a:t>
            </a:r>
            <a:r>
              <a:rPr sz="2541" spc="-100" dirty="0">
                <a:latin typeface="Arial"/>
                <a:cs typeface="Arial"/>
              </a:rPr>
              <a:t>elementos </a:t>
            </a:r>
            <a:r>
              <a:rPr sz="2541" spc="-145" dirty="0">
                <a:latin typeface="Arial"/>
                <a:cs typeface="Arial"/>
              </a:rPr>
              <a:t>da </a:t>
            </a:r>
            <a:r>
              <a:rPr sz="2541" spc="-113" dirty="0">
                <a:latin typeface="Arial"/>
                <a:cs typeface="Arial"/>
              </a:rPr>
              <a:t>população </a:t>
            </a:r>
            <a:r>
              <a:rPr sz="2541" spc="-200" dirty="0">
                <a:latin typeface="Arial"/>
                <a:cs typeface="Arial"/>
              </a:rPr>
              <a:t>a  </a:t>
            </a:r>
            <a:r>
              <a:rPr sz="2541" spc="-82" dirty="0">
                <a:latin typeface="Arial"/>
                <a:cs typeface="Arial"/>
              </a:rPr>
              <a:t>integrarem </a:t>
            </a:r>
            <a:r>
              <a:rPr sz="2541" spc="-77" dirty="0">
                <a:latin typeface="Arial"/>
                <a:cs typeface="Arial"/>
              </a:rPr>
              <a:t>o</a:t>
            </a:r>
            <a:r>
              <a:rPr sz="2541" spc="-200" dirty="0">
                <a:latin typeface="Arial"/>
                <a:cs typeface="Arial"/>
              </a:rPr>
              <a:t> </a:t>
            </a:r>
            <a:r>
              <a:rPr sz="2541" spc="-95" dirty="0">
                <a:latin typeface="Arial"/>
                <a:cs typeface="Arial"/>
              </a:rPr>
              <a:t>estudo</a:t>
            </a:r>
            <a:endParaRPr sz="254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1952" y="3898571"/>
            <a:ext cx="5269134" cy="143856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453996">
              <a:spcBef>
                <a:spcPts val="91"/>
              </a:spcBef>
            </a:pPr>
            <a:r>
              <a:rPr sz="2178" b="1" spc="-268" dirty="0">
                <a:latin typeface="Arial"/>
                <a:cs typeface="Arial"/>
              </a:rPr>
              <a:t>PROBABILÍSTICA</a:t>
            </a:r>
            <a:endParaRPr sz="2178">
              <a:latin typeface="Arial"/>
              <a:cs typeface="Arial"/>
            </a:endParaRPr>
          </a:p>
          <a:p>
            <a:pPr marL="49564" marR="776310" indent="-38614">
              <a:lnSpc>
                <a:spcPts val="1089"/>
              </a:lnSpc>
              <a:spcBef>
                <a:spcPts val="1302"/>
              </a:spcBef>
            </a:pPr>
            <a:r>
              <a:rPr sz="1089" dirty="0">
                <a:latin typeface="Arial"/>
                <a:cs typeface="Arial"/>
              </a:rPr>
              <a:t>Todos </a:t>
            </a:r>
            <a:r>
              <a:rPr sz="1089" spc="-5" dirty="0">
                <a:latin typeface="Arial"/>
                <a:cs typeface="Arial"/>
              </a:rPr>
              <a:t>os elementos da </a:t>
            </a:r>
            <a:r>
              <a:rPr sz="1089" dirty="0">
                <a:latin typeface="Arial"/>
                <a:cs typeface="Arial"/>
              </a:rPr>
              <a:t>minha </a:t>
            </a:r>
            <a:r>
              <a:rPr sz="1089" spc="-5" dirty="0">
                <a:latin typeface="Arial"/>
                <a:cs typeface="Arial"/>
              </a:rPr>
              <a:t>população apresentam uma probabilidade  </a:t>
            </a:r>
            <a:r>
              <a:rPr sz="1089" dirty="0">
                <a:latin typeface="Arial"/>
                <a:cs typeface="Arial"/>
              </a:rPr>
              <a:t>maior </a:t>
            </a:r>
            <a:r>
              <a:rPr sz="1089" spc="-5" dirty="0">
                <a:latin typeface="Arial"/>
                <a:cs typeface="Arial"/>
              </a:rPr>
              <a:t>que </a:t>
            </a:r>
            <a:r>
              <a:rPr sz="1089" dirty="0">
                <a:latin typeface="Arial"/>
                <a:cs typeface="Arial"/>
              </a:rPr>
              <a:t>zero </a:t>
            </a:r>
            <a:r>
              <a:rPr sz="1089" spc="-5" dirty="0">
                <a:latin typeface="Arial"/>
                <a:cs typeface="Arial"/>
              </a:rPr>
              <a:t>para </a:t>
            </a:r>
            <a:r>
              <a:rPr sz="1089" dirty="0">
                <a:latin typeface="Arial"/>
                <a:cs typeface="Arial"/>
              </a:rPr>
              <a:t>ser selecionados </a:t>
            </a:r>
            <a:r>
              <a:rPr sz="1089" spc="-5" dirty="0">
                <a:latin typeface="Arial"/>
                <a:cs typeface="Arial"/>
              </a:rPr>
              <a:t>na</a:t>
            </a:r>
            <a:r>
              <a:rPr sz="1089" spc="-18" dirty="0">
                <a:latin typeface="Arial"/>
                <a:cs typeface="Arial"/>
              </a:rPr>
              <a:t> </a:t>
            </a:r>
            <a:r>
              <a:rPr sz="1089" spc="-5" dirty="0">
                <a:latin typeface="Arial"/>
                <a:cs typeface="Arial"/>
              </a:rPr>
              <a:t>amostra.</a:t>
            </a:r>
            <a:endParaRPr sz="1089">
              <a:latin typeface="Arial"/>
              <a:cs typeface="Arial"/>
            </a:endParaRPr>
          </a:p>
          <a:p>
            <a:pPr marL="3306958" algn="ctr">
              <a:lnSpc>
                <a:spcPts val="2410"/>
              </a:lnSpc>
            </a:pPr>
            <a:r>
              <a:rPr sz="2178" b="1" spc="-218" dirty="0">
                <a:latin typeface="Arial"/>
                <a:cs typeface="Arial"/>
              </a:rPr>
              <a:t>NÃO</a:t>
            </a:r>
            <a:endParaRPr sz="2178">
              <a:latin typeface="Arial"/>
              <a:cs typeface="Arial"/>
            </a:endParaRPr>
          </a:p>
          <a:p>
            <a:pPr marL="3366896" algn="ctr"/>
            <a:r>
              <a:rPr sz="2178" b="1" spc="-304" dirty="0">
                <a:latin typeface="Arial"/>
                <a:cs typeface="Arial"/>
              </a:rPr>
              <a:t>P</a:t>
            </a:r>
            <a:r>
              <a:rPr sz="2178" b="1" spc="-368" dirty="0">
                <a:latin typeface="Arial"/>
                <a:cs typeface="Arial"/>
              </a:rPr>
              <a:t>R</a:t>
            </a:r>
            <a:r>
              <a:rPr sz="2178" b="1" spc="-227" dirty="0">
                <a:latin typeface="Arial"/>
                <a:cs typeface="Arial"/>
              </a:rPr>
              <a:t>O</a:t>
            </a:r>
            <a:r>
              <a:rPr sz="2178" b="1" spc="-377" dirty="0">
                <a:latin typeface="Arial"/>
                <a:cs typeface="Arial"/>
              </a:rPr>
              <a:t>B</a:t>
            </a:r>
            <a:r>
              <a:rPr sz="2178" b="1" spc="-259" dirty="0">
                <a:latin typeface="Arial"/>
                <a:cs typeface="Arial"/>
              </a:rPr>
              <a:t>A</a:t>
            </a:r>
            <a:r>
              <a:rPr sz="2178" b="1" spc="-359" dirty="0">
                <a:latin typeface="Arial"/>
                <a:cs typeface="Arial"/>
              </a:rPr>
              <a:t>B</a:t>
            </a:r>
            <a:r>
              <a:rPr sz="2178" b="1" spc="-32" dirty="0">
                <a:latin typeface="Arial"/>
                <a:cs typeface="Arial"/>
              </a:rPr>
              <a:t>I</a:t>
            </a:r>
            <a:r>
              <a:rPr sz="2178" b="1" spc="-408" dirty="0">
                <a:latin typeface="Arial"/>
                <a:cs typeface="Arial"/>
              </a:rPr>
              <a:t>L</a:t>
            </a:r>
            <a:r>
              <a:rPr sz="2178" b="1" spc="-32" dirty="0">
                <a:latin typeface="Arial"/>
                <a:cs typeface="Arial"/>
              </a:rPr>
              <a:t>I</a:t>
            </a:r>
            <a:r>
              <a:rPr sz="2178" b="1" spc="-445" dirty="0">
                <a:latin typeface="Arial"/>
                <a:cs typeface="Arial"/>
              </a:rPr>
              <a:t>S</a:t>
            </a:r>
            <a:r>
              <a:rPr sz="2178" b="1" spc="-145" dirty="0">
                <a:latin typeface="Arial"/>
                <a:cs typeface="Arial"/>
              </a:rPr>
              <a:t>TI</a:t>
            </a:r>
            <a:r>
              <a:rPr sz="2178" b="1" spc="-422" dirty="0">
                <a:latin typeface="Arial"/>
                <a:cs typeface="Arial"/>
              </a:rPr>
              <a:t>C</a:t>
            </a:r>
            <a:r>
              <a:rPr sz="2178" b="1" spc="-254" dirty="0">
                <a:latin typeface="Arial"/>
                <a:cs typeface="Arial"/>
              </a:rPr>
              <a:t>A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6844" y="5110846"/>
            <a:ext cx="1891425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dirty="0">
                <a:latin typeface="Arial"/>
                <a:cs typeface="Arial"/>
              </a:rPr>
              <a:t>Amostragem </a:t>
            </a:r>
            <a:r>
              <a:rPr sz="1089" spc="-5" dirty="0">
                <a:latin typeface="Arial"/>
                <a:cs typeface="Arial"/>
              </a:rPr>
              <a:t>por</a:t>
            </a:r>
            <a:r>
              <a:rPr sz="1089" spc="-82" dirty="0">
                <a:latin typeface="Arial"/>
                <a:cs typeface="Arial"/>
              </a:rPr>
              <a:t> </a:t>
            </a:r>
            <a:r>
              <a:rPr sz="1089" dirty="0">
                <a:latin typeface="Arial"/>
                <a:cs typeface="Arial"/>
              </a:rPr>
              <a:t>conveniência</a:t>
            </a:r>
            <a:endParaRPr sz="1089">
              <a:latin typeface="Arial"/>
              <a:cs typeface="Arial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AFE4B92-3AC4-F371-445E-D8C41A81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Amostra</a:t>
            </a:r>
          </a:p>
        </p:txBody>
      </p:sp>
    </p:spTree>
    <p:extLst>
      <p:ext uri="{BB962C8B-B14F-4D97-AF65-F5344CB8AC3E}">
        <p14:creationId xmlns:p14="http://schemas.microsoft.com/office/powerpoint/2010/main" val="781878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62" y="1255594"/>
            <a:ext cx="7715533" cy="56024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414A63F-F542-2C07-E2C6-C1B13C978829}"/>
              </a:ext>
            </a:extLst>
          </p:cNvPr>
          <p:cNvSpPr/>
          <p:nvPr/>
        </p:nvSpPr>
        <p:spPr>
          <a:xfrm>
            <a:off x="1583140" y="301417"/>
            <a:ext cx="10412840" cy="726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22743" marR="4611" indent="-311216" algn="just">
              <a:lnSpc>
                <a:spcPct val="120000"/>
              </a:lnSpc>
              <a:spcBef>
                <a:spcPts val="2033"/>
              </a:spcBef>
              <a:buClr>
                <a:srgbClr val="EEECE1"/>
              </a:buClr>
              <a:buChar char="•"/>
              <a:tabLst>
                <a:tab pos="322743" algn="l"/>
              </a:tabLst>
            </a:pPr>
            <a:r>
              <a:rPr lang="pt-BR" spc="-15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Escolha </a:t>
            </a:r>
            <a:r>
              <a:rPr lang="pt-BR" spc="-64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aleatória </a:t>
            </a:r>
            <a:r>
              <a:rPr lang="pt-BR" spc="-118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dos </a:t>
            </a:r>
            <a:r>
              <a:rPr lang="pt-BR" spc="-77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elementos </a:t>
            </a:r>
            <a:r>
              <a:rPr lang="pt-BR" spc="-109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pesquisados, </a:t>
            </a:r>
            <a:r>
              <a:rPr lang="pt-BR" spc="-159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 </a:t>
            </a:r>
            <a:r>
              <a:rPr lang="pt-BR" spc="-123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seleção faz-se </a:t>
            </a:r>
            <a:r>
              <a:rPr lang="pt-BR" spc="-9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de  </a:t>
            </a:r>
            <a:r>
              <a:rPr lang="pt-BR" spc="-5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forma </a:t>
            </a:r>
            <a:r>
              <a:rPr lang="pt-BR" spc="-86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que </a:t>
            </a:r>
            <a:r>
              <a:rPr lang="pt-BR" spc="-14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cada </a:t>
            </a:r>
            <a:r>
              <a:rPr lang="pt-BR" spc="-64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membro </a:t>
            </a:r>
            <a:r>
              <a:rPr lang="pt-BR" spc="-113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da </a:t>
            </a:r>
            <a:r>
              <a:rPr lang="pt-BR" spc="-9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população </a:t>
            </a:r>
            <a:r>
              <a:rPr lang="pt-BR" spc="-68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tenha </a:t>
            </a:r>
            <a:r>
              <a:rPr lang="pt-BR" spc="-159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 </a:t>
            </a:r>
            <a:r>
              <a:rPr lang="pt-BR" spc="-127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mesma </a:t>
            </a:r>
            <a:r>
              <a:rPr lang="pt-BR" spc="-123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chance  </a:t>
            </a:r>
            <a:r>
              <a:rPr lang="pt-BR" spc="-1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conhecida </a:t>
            </a:r>
            <a:r>
              <a:rPr lang="pt-BR" spc="-123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 </a:t>
            </a:r>
            <a:r>
              <a:rPr lang="pt-BR" spc="-4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diferente </a:t>
            </a:r>
            <a:r>
              <a:rPr lang="pt-BR" spc="-9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de </a:t>
            </a:r>
            <a:r>
              <a:rPr lang="pt-BR" spc="-109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zero </a:t>
            </a:r>
            <a:r>
              <a:rPr lang="pt-BR" spc="-9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de </a:t>
            </a:r>
            <a:r>
              <a:rPr lang="pt-BR" spc="-1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ser </a:t>
            </a:r>
            <a:r>
              <a:rPr lang="pt-BR" spc="-9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selecionado </a:t>
            </a:r>
            <a:r>
              <a:rPr lang="pt-BR" spc="-1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para </a:t>
            </a:r>
            <a:r>
              <a:rPr lang="pt-BR" spc="-68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compor </a:t>
            </a:r>
            <a:r>
              <a:rPr lang="pt-BR" spc="-159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  </a:t>
            </a:r>
            <a:r>
              <a:rPr lang="pt-BR" spc="-82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amostra.</a:t>
            </a:r>
            <a:endParaRPr lang="pt-BR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99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7131" y="444995"/>
            <a:ext cx="7508069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  <a:tabLst>
                <a:tab pos="6088884" algn="l"/>
              </a:tabLst>
            </a:pPr>
            <a:r>
              <a:rPr spc="-336" dirty="0"/>
              <a:t>A</a:t>
            </a:r>
            <a:r>
              <a:rPr spc="113" dirty="0"/>
              <a:t>M</a:t>
            </a:r>
            <a:r>
              <a:rPr spc="-295" dirty="0"/>
              <a:t>O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467" dirty="0"/>
              <a:t>R</a:t>
            </a:r>
            <a:r>
              <a:rPr spc="-336" dirty="0"/>
              <a:t>A</a:t>
            </a:r>
            <a:r>
              <a:rPr b="0" spc="-82" dirty="0">
                <a:latin typeface="Times New Roman"/>
                <a:cs typeface="Times New Roman"/>
              </a:rPr>
              <a:t> </a:t>
            </a:r>
            <a:r>
              <a:rPr spc="-394" dirty="0"/>
              <a:t>P</a:t>
            </a:r>
            <a:r>
              <a:rPr spc="-499" dirty="0"/>
              <a:t>R</a:t>
            </a:r>
            <a:r>
              <a:rPr spc="-295" dirty="0"/>
              <a:t>O</a:t>
            </a:r>
            <a:r>
              <a:rPr spc="-499" dirty="0"/>
              <a:t>B</a:t>
            </a:r>
            <a:r>
              <a:rPr spc="-336" dirty="0"/>
              <a:t>A</a:t>
            </a:r>
            <a:r>
              <a:rPr spc="-462" dirty="0"/>
              <a:t>B</a:t>
            </a:r>
            <a:r>
              <a:rPr spc="-36" dirty="0"/>
              <a:t>I</a:t>
            </a:r>
            <a:r>
              <a:rPr spc="-545" dirty="0"/>
              <a:t>L</a:t>
            </a:r>
            <a:r>
              <a:rPr spc="-36" dirty="0"/>
              <a:t>Í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36" dirty="0"/>
              <a:t>I</a:t>
            </a:r>
            <a:r>
              <a:rPr spc="-567" dirty="0"/>
              <a:t>C</a:t>
            </a:r>
            <a:r>
              <a:rPr spc="-336" dirty="0"/>
              <a:t>A</a:t>
            </a:r>
            <a:r>
              <a:rPr b="0" dirty="0">
                <a:latin typeface="Times New Roman"/>
                <a:cs typeface="Times New Roman"/>
              </a:rPr>
              <a:t>	</a:t>
            </a:r>
            <a:endParaRPr spc="-29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023552" y="1391150"/>
            <a:ext cx="10515600" cy="889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8645" rIns="0" bIns="0" rtlCol="0">
            <a:spAutoFit/>
          </a:bodyPr>
          <a:lstStyle/>
          <a:p>
            <a:pPr marL="621279" marR="251854" indent="-311216">
              <a:lnSpc>
                <a:spcPct val="100600"/>
              </a:lnSpc>
              <a:spcBef>
                <a:spcPts val="68"/>
              </a:spcBef>
              <a:buClr>
                <a:srgbClr val="1E487C"/>
              </a:buClr>
              <a:buFont typeface="Arial"/>
              <a:buChar char="–"/>
              <a:tabLst>
                <a:tab pos="620703" algn="l"/>
                <a:tab pos="621279" algn="l"/>
              </a:tabLst>
            </a:pPr>
            <a:r>
              <a:rPr sz="1900" b="1" spc="-14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Aleatória </a:t>
            </a:r>
            <a:r>
              <a:rPr sz="1900" b="1" spc="-21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simples </a:t>
            </a:r>
            <a:r>
              <a:rPr sz="1900" spc="-136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sz="1900" spc="-163" dirty="0">
                <a:solidFill>
                  <a:schemeClr val="accent5">
                    <a:lumMod val="50000"/>
                  </a:schemeClr>
                </a:solidFill>
              </a:rPr>
              <a:t>cada </a:t>
            </a:r>
            <a:r>
              <a:rPr sz="1900" spc="-77" dirty="0">
                <a:solidFill>
                  <a:schemeClr val="accent5">
                    <a:lumMod val="50000"/>
                  </a:schemeClr>
                </a:solidFill>
              </a:rPr>
              <a:t>membro </a:t>
            </a:r>
            <a:r>
              <a:rPr sz="1900" spc="-132" dirty="0">
                <a:solidFill>
                  <a:schemeClr val="accent5">
                    <a:lumMod val="50000"/>
                  </a:schemeClr>
                </a:solidFill>
              </a:rPr>
              <a:t>da </a:t>
            </a:r>
            <a:r>
              <a:rPr sz="1900" spc="-103" dirty="0">
                <a:solidFill>
                  <a:schemeClr val="accent5">
                    <a:lumMod val="50000"/>
                  </a:schemeClr>
                </a:solidFill>
              </a:rPr>
              <a:t>população </a:t>
            </a:r>
            <a:r>
              <a:rPr sz="1900" spc="-36" dirty="0">
                <a:solidFill>
                  <a:schemeClr val="accent5">
                    <a:lumMod val="50000"/>
                  </a:schemeClr>
                </a:solidFill>
              </a:rPr>
              <a:t>tem </a:t>
            </a:r>
            <a:r>
              <a:rPr sz="1900" spc="-113" dirty="0">
                <a:solidFill>
                  <a:schemeClr val="accent5">
                    <a:lumMod val="50000"/>
                  </a:schemeClr>
                </a:solidFill>
              </a:rPr>
              <a:t>uma  </a:t>
            </a:r>
            <a:r>
              <a:rPr sz="1900" spc="-141" dirty="0">
                <a:solidFill>
                  <a:schemeClr val="accent5">
                    <a:lumMod val="50000"/>
                  </a:schemeClr>
                </a:solidFill>
              </a:rPr>
              <a:t>chance </a:t>
            </a:r>
            <a:r>
              <a:rPr sz="1900" spc="-113" dirty="0">
                <a:solidFill>
                  <a:schemeClr val="accent5">
                    <a:lumMod val="50000"/>
                  </a:schemeClr>
                </a:solidFill>
              </a:rPr>
              <a:t>conhecida </a:t>
            </a:r>
            <a:r>
              <a:rPr sz="1900" spc="-141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sz="1900" spc="-86" dirty="0">
                <a:solidFill>
                  <a:schemeClr val="accent5">
                    <a:lumMod val="50000"/>
                  </a:schemeClr>
                </a:solidFill>
              </a:rPr>
              <a:t>igual </a:t>
            </a:r>
            <a:r>
              <a:rPr sz="1900" spc="-109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sz="1900" spc="-118" dirty="0">
                <a:solidFill>
                  <a:schemeClr val="accent5">
                    <a:lumMod val="50000"/>
                  </a:schemeClr>
                </a:solidFill>
              </a:rPr>
              <a:t>ser </a:t>
            </a:r>
            <a:r>
              <a:rPr sz="1900" spc="-95" dirty="0">
                <a:solidFill>
                  <a:schemeClr val="accent5">
                    <a:lumMod val="50000"/>
                  </a:schemeClr>
                </a:solidFill>
              </a:rPr>
              <a:t>escolhido.</a:t>
            </a:r>
            <a:r>
              <a:rPr sz="1900" spc="-24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900" spc="-86" dirty="0" err="1">
                <a:solidFill>
                  <a:schemeClr val="accent5">
                    <a:lumMod val="50000"/>
                  </a:schemeClr>
                </a:solidFill>
              </a:rPr>
              <a:t>Sorteio</a:t>
            </a:r>
            <a:r>
              <a:rPr sz="1900" spc="-86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900" spc="-86" dirty="0">
              <a:solidFill>
                <a:schemeClr val="accent5">
                  <a:lumMod val="50000"/>
                </a:schemeClr>
              </a:solidFill>
            </a:endParaRPr>
          </a:p>
          <a:p>
            <a:pPr marL="621279" marR="251854" indent="-311216">
              <a:lnSpc>
                <a:spcPct val="100600"/>
              </a:lnSpc>
              <a:spcBef>
                <a:spcPts val="68"/>
              </a:spcBef>
              <a:buClr>
                <a:srgbClr val="1E487C"/>
              </a:buClr>
              <a:buFont typeface="Arial"/>
              <a:buChar char="–"/>
              <a:tabLst>
                <a:tab pos="620703" algn="l"/>
                <a:tab pos="621279" algn="l"/>
              </a:tabLst>
            </a:pPr>
            <a:endParaRPr sz="19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DA27346-A512-0801-3E49-8BBEEF26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31" y="2797790"/>
            <a:ext cx="6823879" cy="4060210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98C3E4A5-0471-6C8B-6D1C-1DF13C759441}"/>
              </a:ext>
            </a:extLst>
          </p:cNvPr>
          <p:cNvSpPr txBox="1">
            <a:spLocks/>
          </p:cNvSpPr>
          <p:nvPr/>
        </p:nvSpPr>
        <p:spPr>
          <a:xfrm>
            <a:off x="1023552" y="1983624"/>
            <a:ext cx="10515600" cy="593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864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279" marR="230530" indent="-311216">
              <a:lnSpc>
                <a:spcPct val="100000"/>
              </a:lnSpc>
              <a:spcBef>
                <a:spcPts val="1870"/>
              </a:spcBef>
              <a:buClr>
                <a:srgbClr val="1E487C"/>
              </a:buClr>
              <a:buFont typeface="Arial"/>
              <a:buChar char="–"/>
              <a:tabLst>
                <a:tab pos="620703" algn="l"/>
                <a:tab pos="621279" algn="l"/>
              </a:tabLst>
            </a:pPr>
            <a:r>
              <a:rPr lang="pt-BR" sz="1900" b="1" spc="-15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Estratificada </a:t>
            </a:r>
            <a:r>
              <a:rPr lang="pt-BR" sz="1900" spc="-136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pt-BR" sz="1900" spc="-95" dirty="0">
                <a:solidFill>
                  <a:schemeClr val="accent5">
                    <a:lumMod val="50000"/>
                  </a:schemeClr>
                </a:solidFill>
              </a:rPr>
              <a:t>população </a:t>
            </a:r>
            <a:r>
              <a:rPr lang="pt-BR" sz="1900" spc="-113" dirty="0">
                <a:solidFill>
                  <a:schemeClr val="accent5">
                    <a:lumMod val="50000"/>
                  </a:schemeClr>
                </a:solidFill>
              </a:rPr>
              <a:t>está </a:t>
            </a:r>
            <a:r>
              <a:rPr lang="pt-BR" sz="1900" spc="-59" dirty="0">
                <a:solidFill>
                  <a:schemeClr val="accent5">
                    <a:lumMod val="50000"/>
                  </a:schemeClr>
                </a:solidFill>
              </a:rPr>
              <a:t>dividida </a:t>
            </a:r>
            <a:r>
              <a:rPr lang="pt-BR" sz="1900" spc="-100" dirty="0">
                <a:solidFill>
                  <a:schemeClr val="accent5">
                    <a:lumMod val="50000"/>
                  </a:schemeClr>
                </a:solidFill>
              </a:rPr>
              <a:t>em </a:t>
            </a:r>
            <a:r>
              <a:rPr lang="pt-BR" sz="1900" spc="-103" dirty="0">
                <a:solidFill>
                  <a:schemeClr val="accent5">
                    <a:lumMod val="50000"/>
                  </a:schemeClr>
                </a:solidFill>
              </a:rPr>
              <a:t>grupos </a:t>
            </a:r>
            <a:r>
              <a:rPr lang="pt-BR" sz="1900" spc="-54" dirty="0">
                <a:solidFill>
                  <a:schemeClr val="accent5">
                    <a:lumMod val="50000"/>
                  </a:schemeClr>
                </a:solidFill>
              </a:rPr>
              <a:t>distintos </a:t>
            </a:r>
            <a:r>
              <a:rPr lang="pt-BR" sz="1900" spc="-59" dirty="0">
                <a:solidFill>
                  <a:schemeClr val="accent5">
                    <a:lumMod val="50000"/>
                  </a:schemeClr>
                </a:solidFill>
              </a:rPr>
              <a:t>-  </a:t>
            </a:r>
            <a:r>
              <a:rPr lang="pt-BR" sz="1900" spc="-82" dirty="0">
                <a:solidFill>
                  <a:schemeClr val="accent5">
                    <a:lumMod val="50000"/>
                  </a:schemeClr>
                </a:solidFill>
              </a:rPr>
              <a:t>estratos. </a:t>
            </a:r>
            <a:r>
              <a:rPr lang="pt-BR" sz="1900" spc="-236" dirty="0">
                <a:solidFill>
                  <a:schemeClr val="accent5">
                    <a:lumMod val="50000"/>
                  </a:schemeClr>
                </a:solidFill>
              </a:rPr>
              <a:t>Em </a:t>
            </a:r>
            <a:r>
              <a:rPr lang="pt-BR" sz="1900" spc="-150" dirty="0">
                <a:solidFill>
                  <a:schemeClr val="accent5">
                    <a:lumMod val="50000"/>
                  </a:schemeClr>
                </a:solidFill>
              </a:rPr>
              <a:t>cada </a:t>
            </a:r>
            <a:r>
              <a:rPr lang="pt-BR" sz="1900" spc="-64" dirty="0">
                <a:solidFill>
                  <a:schemeClr val="accent5">
                    <a:lumMod val="50000"/>
                  </a:schemeClr>
                </a:solidFill>
              </a:rPr>
              <a:t>estrato </a:t>
            </a:r>
            <a:r>
              <a:rPr lang="pt-BR" sz="1900" spc="-132" dirty="0">
                <a:solidFill>
                  <a:schemeClr val="accent5">
                    <a:lumMod val="50000"/>
                  </a:schemeClr>
                </a:solidFill>
              </a:rPr>
              <a:t>é </a:t>
            </a:r>
            <a:r>
              <a:rPr lang="pt-BR" sz="1900" spc="-103" dirty="0">
                <a:solidFill>
                  <a:schemeClr val="accent5">
                    <a:lumMod val="50000"/>
                  </a:schemeClr>
                </a:solidFill>
              </a:rPr>
              <a:t>realizada </a:t>
            </a:r>
            <a:r>
              <a:rPr lang="pt-BR" sz="1900" spc="-109" dirty="0">
                <a:solidFill>
                  <a:schemeClr val="accent5">
                    <a:lumMod val="50000"/>
                  </a:schemeClr>
                </a:solidFill>
              </a:rPr>
              <a:t>uma </a:t>
            </a:r>
            <a:r>
              <a:rPr lang="pt-BR" sz="1900" spc="-103" dirty="0">
                <a:solidFill>
                  <a:schemeClr val="accent5">
                    <a:lumMod val="50000"/>
                  </a:schemeClr>
                </a:solidFill>
              </a:rPr>
              <a:t>amostragem </a:t>
            </a:r>
            <a:r>
              <a:rPr lang="pt-BR" sz="1900" spc="-64" dirty="0">
                <a:solidFill>
                  <a:schemeClr val="accent5">
                    <a:lumMod val="50000"/>
                  </a:schemeClr>
                </a:solidFill>
              </a:rPr>
              <a:t>aleatória  </a:t>
            </a:r>
            <a:r>
              <a:rPr lang="pt-BR" sz="1900" spc="-100" dirty="0">
                <a:solidFill>
                  <a:schemeClr val="accent5">
                    <a:lumMod val="50000"/>
                  </a:schemeClr>
                </a:solidFill>
              </a:rPr>
              <a:t>simples.</a:t>
            </a:r>
            <a:endParaRPr lang="pt-BR" sz="19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79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8F3532F8-94CF-3C9D-FD57-6175F4280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 b="3144"/>
          <a:stretch/>
        </p:blipFill>
        <p:spPr>
          <a:xfrm>
            <a:off x="1460596" y="10"/>
            <a:ext cx="9386697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6522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6D637-A718-0F53-E227-2D06227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6E39D42-8739-C9B2-62DA-9A26EA6F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7" y="0"/>
            <a:ext cx="10339574" cy="68580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105BE8F-36C8-60B6-CD23-9C6AFAF3D31D}"/>
              </a:ext>
            </a:extLst>
          </p:cNvPr>
          <p:cNvCxnSpPr>
            <a:cxnSpLocks/>
          </p:cNvCxnSpPr>
          <p:nvPr/>
        </p:nvCxnSpPr>
        <p:spPr>
          <a:xfrm>
            <a:off x="470023" y="5745707"/>
            <a:ext cx="983398" cy="64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78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7131" y="444995"/>
            <a:ext cx="7508069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  <a:tabLst>
                <a:tab pos="6088884" algn="l"/>
              </a:tabLst>
            </a:pPr>
            <a:r>
              <a:rPr spc="-336" dirty="0"/>
              <a:t>A</a:t>
            </a:r>
            <a:r>
              <a:rPr spc="113" dirty="0"/>
              <a:t>M</a:t>
            </a:r>
            <a:r>
              <a:rPr spc="-295" dirty="0"/>
              <a:t>O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467" dirty="0"/>
              <a:t>R</a:t>
            </a:r>
            <a:r>
              <a:rPr spc="-336" dirty="0"/>
              <a:t>A</a:t>
            </a:r>
            <a:r>
              <a:rPr b="0" spc="-82" dirty="0">
                <a:latin typeface="Times New Roman"/>
                <a:cs typeface="Times New Roman"/>
              </a:rPr>
              <a:t> </a:t>
            </a:r>
            <a:r>
              <a:rPr spc="-394" dirty="0"/>
              <a:t>P</a:t>
            </a:r>
            <a:r>
              <a:rPr spc="-499" dirty="0"/>
              <a:t>R</a:t>
            </a:r>
            <a:r>
              <a:rPr spc="-295" dirty="0"/>
              <a:t>O</a:t>
            </a:r>
            <a:r>
              <a:rPr spc="-499" dirty="0"/>
              <a:t>B</a:t>
            </a:r>
            <a:r>
              <a:rPr spc="-336" dirty="0"/>
              <a:t>A</a:t>
            </a:r>
            <a:r>
              <a:rPr spc="-462" dirty="0"/>
              <a:t>B</a:t>
            </a:r>
            <a:r>
              <a:rPr spc="-36" dirty="0"/>
              <a:t>I</a:t>
            </a:r>
            <a:r>
              <a:rPr spc="-545" dirty="0"/>
              <a:t>L</a:t>
            </a:r>
            <a:r>
              <a:rPr spc="-36" dirty="0"/>
              <a:t>Í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36" dirty="0"/>
              <a:t>I</a:t>
            </a:r>
            <a:r>
              <a:rPr spc="-567" dirty="0"/>
              <a:t>C</a:t>
            </a:r>
            <a:r>
              <a:rPr spc="-336" dirty="0"/>
              <a:t>A</a:t>
            </a:r>
            <a:r>
              <a:rPr b="0" dirty="0">
                <a:latin typeface="Times New Roman"/>
                <a:cs typeface="Times New Roman"/>
              </a:rPr>
              <a:t>	</a:t>
            </a:r>
            <a:endParaRPr spc="-29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82610" y="1617465"/>
            <a:ext cx="10515600" cy="3011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8645" rIns="0" bIns="0" rtlCol="0">
            <a:spAutoFit/>
          </a:bodyPr>
          <a:lstStyle/>
          <a:p>
            <a:pPr marL="621279" marR="225920" indent="-311216">
              <a:lnSpc>
                <a:spcPct val="100000"/>
              </a:lnSpc>
              <a:spcBef>
                <a:spcPts val="2092"/>
              </a:spcBef>
              <a:buClr>
                <a:srgbClr val="1E487C"/>
              </a:buClr>
              <a:buFont typeface="Arial"/>
              <a:buChar char="–"/>
              <a:tabLst>
                <a:tab pos="620703" algn="l"/>
                <a:tab pos="621279" algn="l"/>
              </a:tabLst>
            </a:pPr>
            <a:r>
              <a:rPr sz="1900" b="1" spc="-177" dirty="0" err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Sistemática</a:t>
            </a:r>
            <a:r>
              <a:rPr sz="1900" b="1" spc="-17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900" spc="-136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sz="1900" spc="-68" dirty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sz="1900" spc="-54" dirty="0">
                <a:solidFill>
                  <a:schemeClr val="accent5">
                    <a:lumMod val="50000"/>
                  </a:schemeClr>
                </a:solidFill>
              </a:rPr>
              <a:t>sorteio </a:t>
            </a:r>
            <a:r>
              <a:rPr sz="1900" spc="-141" dirty="0">
                <a:solidFill>
                  <a:schemeClr val="accent5">
                    <a:lumMod val="50000"/>
                  </a:schemeClr>
                </a:solidFill>
              </a:rPr>
              <a:t>é </a:t>
            </a:r>
            <a:r>
              <a:rPr sz="1900" spc="-100" dirty="0">
                <a:solidFill>
                  <a:schemeClr val="accent5">
                    <a:lumMod val="50000"/>
                  </a:schemeClr>
                </a:solidFill>
              </a:rPr>
              <a:t>realizado </a:t>
            </a:r>
            <a:r>
              <a:rPr sz="1900" spc="-41" dirty="0">
                <a:solidFill>
                  <a:schemeClr val="accent5">
                    <a:lumMod val="50000"/>
                  </a:schemeClr>
                </a:solidFill>
              </a:rPr>
              <a:t>por </a:t>
            </a:r>
            <a:r>
              <a:rPr sz="1900" spc="-68" dirty="0">
                <a:solidFill>
                  <a:schemeClr val="accent5">
                    <a:lumMod val="50000"/>
                  </a:schemeClr>
                </a:solidFill>
              </a:rPr>
              <a:t>meio </a:t>
            </a:r>
            <a:r>
              <a:rPr sz="1900" spc="-109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sz="1900" spc="-77" dirty="0">
                <a:solidFill>
                  <a:schemeClr val="accent5">
                    <a:lumMod val="50000"/>
                  </a:schemeClr>
                </a:solidFill>
              </a:rPr>
              <a:t>um</a:t>
            </a:r>
            <a:r>
              <a:rPr sz="1900" spc="-427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spc="-427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sz="1900" spc="-118" dirty="0" err="1">
                <a:solidFill>
                  <a:schemeClr val="accent5">
                    <a:lumMod val="50000"/>
                  </a:schemeClr>
                </a:solidFill>
              </a:rPr>
              <a:t>sistema</a:t>
            </a:r>
            <a:r>
              <a:rPr sz="1900" spc="-118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sz="1900" spc="-91" dirty="0">
                <a:solidFill>
                  <a:schemeClr val="accent5">
                    <a:lumMod val="50000"/>
                  </a:schemeClr>
                </a:solidFill>
              </a:rPr>
              <a:t>pré-estabelecido.</a:t>
            </a:r>
            <a:r>
              <a:rPr sz="1900" spc="-168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900" spc="-123" dirty="0" err="1">
                <a:solidFill>
                  <a:schemeClr val="accent5">
                    <a:lumMod val="50000"/>
                  </a:schemeClr>
                </a:solidFill>
              </a:rPr>
              <a:t>Ordenação</a:t>
            </a:r>
            <a:r>
              <a:rPr sz="1900" spc="-123" dirty="0">
                <a:solidFill>
                  <a:schemeClr val="accent5">
                    <a:lumMod val="50000"/>
                  </a:schemeClr>
                </a:solidFill>
              </a:rPr>
              <a:t>..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7691921-C40E-7620-34F5-50ED0A98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31" y="2115403"/>
            <a:ext cx="6140028" cy="46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64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7131" y="444995"/>
            <a:ext cx="7508069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  <a:tabLst>
                <a:tab pos="6088884" algn="l"/>
              </a:tabLst>
            </a:pPr>
            <a:r>
              <a:rPr spc="-336" dirty="0"/>
              <a:t>A</a:t>
            </a:r>
            <a:r>
              <a:rPr spc="113" dirty="0"/>
              <a:t>M</a:t>
            </a:r>
            <a:r>
              <a:rPr spc="-295" dirty="0"/>
              <a:t>O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467" dirty="0"/>
              <a:t>R</a:t>
            </a:r>
            <a:r>
              <a:rPr spc="-336" dirty="0"/>
              <a:t>A</a:t>
            </a:r>
            <a:r>
              <a:rPr b="0" spc="-82" dirty="0">
                <a:latin typeface="Times New Roman"/>
                <a:cs typeface="Times New Roman"/>
              </a:rPr>
              <a:t> </a:t>
            </a:r>
            <a:r>
              <a:rPr spc="-394" dirty="0"/>
              <a:t>P</a:t>
            </a:r>
            <a:r>
              <a:rPr spc="-499" dirty="0"/>
              <a:t>R</a:t>
            </a:r>
            <a:r>
              <a:rPr spc="-295" dirty="0"/>
              <a:t>O</a:t>
            </a:r>
            <a:r>
              <a:rPr spc="-499" dirty="0"/>
              <a:t>B</a:t>
            </a:r>
            <a:r>
              <a:rPr spc="-336" dirty="0"/>
              <a:t>A</a:t>
            </a:r>
            <a:r>
              <a:rPr spc="-462" dirty="0"/>
              <a:t>B</a:t>
            </a:r>
            <a:r>
              <a:rPr spc="-36" dirty="0"/>
              <a:t>I</a:t>
            </a:r>
            <a:r>
              <a:rPr spc="-545" dirty="0"/>
              <a:t>L</a:t>
            </a:r>
            <a:r>
              <a:rPr spc="-36" dirty="0"/>
              <a:t>Í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36" dirty="0"/>
              <a:t>I</a:t>
            </a:r>
            <a:r>
              <a:rPr spc="-567" dirty="0"/>
              <a:t>C</a:t>
            </a:r>
            <a:r>
              <a:rPr spc="-336" dirty="0"/>
              <a:t>A</a:t>
            </a:r>
            <a:r>
              <a:rPr b="0" dirty="0">
                <a:latin typeface="Times New Roman"/>
                <a:cs typeface="Times New Roman"/>
              </a:rPr>
              <a:t>	</a:t>
            </a:r>
            <a:endParaRPr spc="-29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873365" y="1333806"/>
            <a:ext cx="10515600" cy="8858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8645" rIns="0" bIns="0" rtlCol="0">
            <a:spAutoFit/>
          </a:bodyPr>
          <a:lstStyle/>
          <a:p>
            <a:pPr marL="621279" marR="4611" indent="-311216">
              <a:lnSpc>
                <a:spcPct val="100000"/>
              </a:lnSpc>
              <a:spcBef>
                <a:spcPts val="1874"/>
              </a:spcBef>
              <a:buClr>
                <a:srgbClr val="1E487C"/>
              </a:buClr>
              <a:buFont typeface="Arial"/>
              <a:buChar char="–"/>
              <a:tabLst>
                <a:tab pos="620703" algn="l"/>
                <a:tab pos="621279" algn="l"/>
              </a:tabLst>
            </a:pPr>
            <a:r>
              <a:rPr sz="1900" b="1" spc="-195" dirty="0" err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Conglomerado</a:t>
            </a:r>
            <a:r>
              <a:rPr sz="1900" b="1" spc="-1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900" spc="-136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sz="1900" spc="-159" dirty="0">
                <a:solidFill>
                  <a:schemeClr val="accent5">
                    <a:lumMod val="50000"/>
                  </a:schemeClr>
                </a:solidFill>
              </a:rPr>
              <a:t>são </a:t>
            </a:r>
            <a:r>
              <a:rPr sz="1900" spc="-100" dirty="0">
                <a:solidFill>
                  <a:schemeClr val="accent5">
                    <a:lumMod val="50000"/>
                  </a:schemeClr>
                </a:solidFill>
              </a:rPr>
              <a:t>unidades </a:t>
            </a:r>
            <a:r>
              <a:rPr sz="1900" spc="-91" dirty="0">
                <a:solidFill>
                  <a:schemeClr val="accent5">
                    <a:lumMod val="50000"/>
                  </a:schemeClr>
                </a:solidFill>
              </a:rPr>
              <a:t>que </a:t>
            </a:r>
            <a:r>
              <a:rPr sz="1900" spc="-103" dirty="0">
                <a:solidFill>
                  <a:schemeClr val="accent5">
                    <a:lumMod val="50000"/>
                  </a:schemeClr>
                </a:solidFill>
              </a:rPr>
              <a:t>ocupam </a:t>
            </a:r>
            <a:r>
              <a:rPr sz="1900" spc="-64" dirty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sz="1900" spc="-118" dirty="0">
                <a:solidFill>
                  <a:schemeClr val="accent5">
                    <a:lumMod val="50000"/>
                  </a:schemeClr>
                </a:solidFill>
              </a:rPr>
              <a:t>mesmo </a:t>
            </a:r>
            <a:r>
              <a:rPr sz="1900" spc="-145" dirty="0">
                <a:solidFill>
                  <a:schemeClr val="accent5">
                    <a:lumMod val="50000"/>
                  </a:schemeClr>
                </a:solidFill>
              </a:rPr>
              <a:t>espaço  </a:t>
            </a:r>
            <a:r>
              <a:rPr sz="1900" spc="-95" dirty="0">
                <a:solidFill>
                  <a:schemeClr val="accent5">
                    <a:lumMod val="50000"/>
                  </a:schemeClr>
                </a:solidFill>
              </a:rPr>
              <a:t>físico, </a:t>
            </a:r>
            <a:r>
              <a:rPr sz="1900" spc="-103" dirty="0">
                <a:solidFill>
                  <a:schemeClr val="accent5">
                    <a:lumMod val="50000"/>
                  </a:schemeClr>
                </a:solidFill>
              </a:rPr>
              <a:t>social </a:t>
            </a:r>
            <a:r>
              <a:rPr sz="1900" spc="-73" dirty="0">
                <a:solidFill>
                  <a:schemeClr val="accent5">
                    <a:lumMod val="50000"/>
                  </a:schemeClr>
                </a:solidFill>
              </a:rPr>
              <a:t>ou </a:t>
            </a:r>
            <a:r>
              <a:rPr sz="1900" spc="-41" dirty="0">
                <a:solidFill>
                  <a:schemeClr val="accent5">
                    <a:lumMod val="50000"/>
                  </a:schemeClr>
                </a:solidFill>
              </a:rPr>
              <a:t>outra </a:t>
            </a:r>
            <a:r>
              <a:rPr sz="1900" spc="-91" dirty="0">
                <a:solidFill>
                  <a:schemeClr val="accent5">
                    <a:lumMod val="50000"/>
                  </a:schemeClr>
                </a:solidFill>
              </a:rPr>
              <a:t>característica. </a:t>
            </a:r>
            <a:r>
              <a:rPr sz="1900" spc="-103" dirty="0">
                <a:solidFill>
                  <a:schemeClr val="accent5">
                    <a:lumMod val="50000"/>
                  </a:schemeClr>
                </a:solidFill>
              </a:rPr>
              <a:t>Ocorre </a:t>
            </a:r>
            <a:r>
              <a:rPr sz="1900" spc="-172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sz="1900" spc="-91" dirty="0">
                <a:solidFill>
                  <a:schemeClr val="accent5">
                    <a:lumMod val="50000"/>
                  </a:schemeClr>
                </a:solidFill>
              </a:rPr>
              <a:t>divisão </a:t>
            </a:r>
            <a:r>
              <a:rPr sz="1900" spc="-100" dirty="0">
                <a:solidFill>
                  <a:schemeClr val="accent5">
                    <a:lumMod val="50000"/>
                  </a:schemeClr>
                </a:solidFill>
              </a:rPr>
              <a:t>em </a:t>
            </a:r>
            <a:r>
              <a:rPr sz="1900" spc="-103" dirty="0">
                <a:solidFill>
                  <a:schemeClr val="accent5">
                    <a:lumMod val="50000"/>
                  </a:schemeClr>
                </a:solidFill>
              </a:rPr>
              <a:t>grupos  </a:t>
            </a:r>
            <a:r>
              <a:rPr sz="1900" spc="-59" dirty="0">
                <a:solidFill>
                  <a:schemeClr val="accent5">
                    <a:lumMod val="50000"/>
                  </a:schemeClr>
                </a:solidFill>
              </a:rPr>
              <a:t>mutuamente </a:t>
            </a:r>
            <a:r>
              <a:rPr sz="1900" spc="-91" dirty="0">
                <a:solidFill>
                  <a:schemeClr val="accent5">
                    <a:lumMod val="50000"/>
                  </a:schemeClr>
                </a:solidFill>
              </a:rPr>
              <a:t>excludente </a:t>
            </a:r>
            <a:r>
              <a:rPr sz="1900" spc="-68" dirty="0">
                <a:solidFill>
                  <a:schemeClr val="accent5">
                    <a:lumMod val="50000"/>
                  </a:schemeClr>
                </a:solidFill>
              </a:rPr>
              <a:t>(quarteirões) </a:t>
            </a:r>
            <a:r>
              <a:rPr sz="1900" spc="-132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sz="1900" spc="-68" dirty="0">
                <a:solidFill>
                  <a:schemeClr val="accent5">
                    <a:lumMod val="50000"/>
                  </a:schemeClr>
                </a:solidFill>
              </a:rPr>
              <a:t>sorteia </a:t>
            </a:r>
            <a:r>
              <a:rPr sz="1900" spc="-172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sz="1900" spc="-86" dirty="0">
                <a:solidFill>
                  <a:schemeClr val="accent5">
                    <a:lumMod val="50000"/>
                  </a:schemeClr>
                </a:solidFill>
              </a:rPr>
              <a:t>amostra.</a:t>
            </a:r>
            <a:r>
              <a:rPr sz="1900" spc="-272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900" spc="-68" dirty="0">
                <a:solidFill>
                  <a:schemeClr val="accent5">
                    <a:lumMod val="50000"/>
                  </a:schemeClr>
                </a:solidFill>
              </a:rPr>
              <a:t>Dentro  </a:t>
            </a:r>
            <a:r>
              <a:rPr sz="1900" spc="-1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sz="1900" spc="-77" dirty="0">
                <a:solidFill>
                  <a:schemeClr val="accent5">
                    <a:lumMod val="50000"/>
                  </a:schemeClr>
                </a:solidFill>
              </a:rPr>
              <a:t>um </a:t>
            </a:r>
            <a:r>
              <a:rPr sz="1900" spc="-95" dirty="0">
                <a:solidFill>
                  <a:schemeClr val="accent5">
                    <a:lumMod val="50000"/>
                  </a:schemeClr>
                </a:solidFill>
              </a:rPr>
              <a:t>conglomerado, </a:t>
            </a:r>
            <a:r>
              <a:rPr sz="1900" spc="-73" dirty="0">
                <a:solidFill>
                  <a:schemeClr val="accent5">
                    <a:lumMod val="50000"/>
                  </a:schemeClr>
                </a:solidFill>
              </a:rPr>
              <a:t>todos </a:t>
            </a:r>
            <a:r>
              <a:rPr sz="1900" spc="-159" dirty="0">
                <a:solidFill>
                  <a:schemeClr val="accent5">
                    <a:lumMod val="50000"/>
                  </a:schemeClr>
                </a:solidFill>
              </a:rPr>
              <a:t>os </a:t>
            </a:r>
            <a:r>
              <a:rPr sz="1900" spc="-82" dirty="0">
                <a:solidFill>
                  <a:schemeClr val="accent5">
                    <a:lumMod val="50000"/>
                  </a:schemeClr>
                </a:solidFill>
              </a:rPr>
              <a:t>elementos </a:t>
            </a:r>
            <a:r>
              <a:rPr sz="1900" spc="-159" dirty="0">
                <a:solidFill>
                  <a:schemeClr val="accent5">
                    <a:lumMod val="50000"/>
                  </a:schemeClr>
                </a:solidFill>
              </a:rPr>
              <a:t>são</a:t>
            </a:r>
            <a:r>
              <a:rPr sz="1900" spc="-254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900" spc="-100" dirty="0">
                <a:solidFill>
                  <a:schemeClr val="accent5">
                    <a:lumMod val="50000"/>
                  </a:schemeClr>
                </a:solidFill>
              </a:rPr>
              <a:t>amostrados.</a:t>
            </a:r>
            <a:endParaRPr sz="19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C66156-709E-2BD7-C424-4359139E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02" y="2468423"/>
            <a:ext cx="5786343" cy="43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63391EA2-1282-DD4C-8119-7E81F109E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79" y="0"/>
            <a:ext cx="7474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6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2353" y="1955202"/>
            <a:ext cx="10986248" cy="4282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0" tIns="11526" rIns="0" bIns="0" rtlCol="0">
            <a:spAutoFit/>
          </a:bodyPr>
          <a:lstStyle/>
          <a:p>
            <a:pPr marL="322166" marR="167711" indent="-311216" algn="just">
              <a:lnSpc>
                <a:spcPct val="120000"/>
              </a:lnSpc>
              <a:spcBef>
                <a:spcPts val="91"/>
              </a:spcBef>
              <a:buClr>
                <a:srgbClr val="EEECE1"/>
              </a:buClr>
              <a:buChar char="•"/>
              <a:tabLst>
                <a:tab pos="322743" algn="l"/>
              </a:tabLst>
            </a:pPr>
            <a:r>
              <a:rPr sz="2178" spc="-2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 </a:t>
            </a:r>
            <a:r>
              <a:rPr sz="2178" spc="-1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pesquisador </a:t>
            </a:r>
            <a:r>
              <a:rPr sz="2178" spc="-10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não </a:t>
            </a:r>
            <a:r>
              <a:rPr sz="2178" spc="-11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conhece </a:t>
            </a:r>
            <a:r>
              <a:rPr sz="2178" spc="-172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2178" spc="-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probabilidade </a:t>
            </a:r>
            <a:r>
              <a:rPr sz="2178" spc="-1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de </a:t>
            </a:r>
            <a:r>
              <a:rPr sz="2178" spc="-10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uma </a:t>
            </a:r>
            <a:r>
              <a:rPr sz="2178" spc="-86" dirty="0" err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unidade</a:t>
            </a:r>
            <a:r>
              <a:rPr sz="2178" spc="-86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178" spc="-1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de </a:t>
            </a:r>
            <a:r>
              <a:rPr sz="2178" spc="-10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análise </a:t>
            </a:r>
            <a:r>
              <a:rPr sz="2178" spc="-2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vir </a:t>
            </a:r>
            <a:r>
              <a:rPr sz="2178" spc="-172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2178" spc="-11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ser </a:t>
            </a:r>
            <a:r>
              <a:rPr sz="2178" spc="-10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selecionada </a:t>
            </a:r>
            <a:r>
              <a:rPr sz="2178" spc="-10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como </a:t>
            </a:r>
            <a:r>
              <a:rPr sz="2178" spc="-5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parte </a:t>
            </a:r>
            <a:r>
              <a:rPr sz="2178" spc="-12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da </a:t>
            </a:r>
            <a:r>
              <a:rPr sz="2178" spc="-9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amostra. </a:t>
            </a:r>
            <a:r>
              <a:rPr sz="2178" spc="-1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  </a:t>
            </a:r>
            <a:r>
              <a:rPr sz="2178" spc="-12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seleção </a:t>
            </a:r>
            <a:r>
              <a:rPr sz="2178" spc="-9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depende, </a:t>
            </a:r>
            <a:r>
              <a:rPr sz="2178" spc="-11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ao menos </a:t>
            </a:r>
            <a:r>
              <a:rPr sz="2178" spc="-1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em </a:t>
            </a:r>
            <a:r>
              <a:rPr sz="2178" spc="-5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parte, </a:t>
            </a:r>
            <a:r>
              <a:rPr sz="2178" spc="-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do julgamento do  </a:t>
            </a:r>
            <a:r>
              <a:rPr sz="2178" spc="-11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pesquisador.</a:t>
            </a:r>
            <a:endParaRPr sz="2178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295656" lvl="1" algn="just">
              <a:spcBef>
                <a:spcPts val="522"/>
              </a:spcBef>
              <a:buClr>
                <a:srgbClr val="EEECE1"/>
              </a:buClr>
              <a:buSzPct val="75000"/>
              <a:tabLst>
                <a:tab pos="556731" algn="l"/>
              </a:tabLst>
            </a:pPr>
            <a:endParaRPr lang="en-US" sz="2178" spc="-113" dirty="0">
              <a:solidFill>
                <a:srgbClr val="548ED5"/>
              </a:solidFill>
              <a:latin typeface="Arial"/>
              <a:cs typeface="Arial"/>
            </a:endParaRPr>
          </a:p>
          <a:p>
            <a:pPr marL="295656" lvl="1" algn="just">
              <a:spcBef>
                <a:spcPts val="522"/>
              </a:spcBef>
              <a:buClr>
                <a:srgbClr val="EEECE1"/>
              </a:buClr>
              <a:buSzPct val="75000"/>
              <a:tabLst>
                <a:tab pos="556731" algn="l"/>
              </a:tabLst>
            </a:pPr>
            <a:r>
              <a:rPr sz="2178" spc="-113" dirty="0" err="1">
                <a:solidFill>
                  <a:srgbClr val="548ED5"/>
                </a:solidFill>
                <a:latin typeface="Arial"/>
                <a:cs typeface="Arial"/>
              </a:rPr>
              <a:t>Tipos</a:t>
            </a:r>
            <a:r>
              <a:rPr lang="en-US" sz="2178" spc="-113" dirty="0">
                <a:solidFill>
                  <a:srgbClr val="548ED5"/>
                </a:solidFill>
                <a:latin typeface="Arial"/>
                <a:cs typeface="Arial"/>
              </a:rPr>
              <a:t>:</a:t>
            </a:r>
            <a:r>
              <a:rPr sz="2178" spc="-113" dirty="0">
                <a:solidFill>
                  <a:srgbClr val="EEECE1"/>
                </a:solidFill>
                <a:latin typeface="Arial"/>
                <a:cs typeface="Arial"/>
              </a:rPr>
              <a:t>:</a:t>
            </a:r>
            <a:endParaRPr sz="2178" dirty="0">
              <a:latin typeface="Arial"/>
              <a:cs typeface="Arial"/>
            </a:endParaRPr>
          </a:p>
          <a:p>
            <a:pPr marL="1053510" lvl="2" indent="-342900" algn="just">
              <a:spcBef>
                <a:spcPts val="1098"/>
              </a:spcBef>
              <a:buClr>
                <a:srgbClr val="EEECE1"/>
              </a:buClr>
              <a:buSzPct val="119047"/>
              <a:buFont typeface="Arial" panose="020B0604020202020204" pitchFamily="34" charset="0"/>
              <a:buChar char="•"/>
              <a:tabLst>
                <a:tab pos="919240" algn="l"/>
              </a:tabLst>
            </a:pPr>
            <a:r>
              <a:rPr sz="1906" spc="-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Conveniência: seleciona </a:t>
            </a:r>
            <a:r>
              <a:rPr sz="1906" spc="-136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os </a:t>
            </a:r>
            <a:r>
              <a:rPr sz="1906" spc="-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elementos </a:t>
            </a:r>
            <a:r>
              <a:rPr sz="1906" spc="-10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mais</a:t>
            </a:r>
            <a:r>
              <a:rPr sz="1906" spc="-36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906" spc="-12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acessíveis;</a:t>
            </a:r>
            <a:endParaRPr sz="1906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054087" marR="4611" lvl="2" indent="-342900" algn="just">
              <a:lnSpc>
                <a:spcPct val="140000"/>
              </a:lnSpc>
              <a:spcBef>
                <a:spcPts val="458"/>
              </a:spcBef>
              <a:buClr>
                <a:srgbClr val="EEECE1"/>
              </a:buClr>
              <a:buSzPct val="119047"/>
              <a:buFont typeface="Arial" panose="020B0604020202020204" pitchFamily="34" charset="0"/>
              <a:buChar char="•"/>
              <a:tabLst>
                <a:tab pos="919240" algn="l"/>
              </a:tabLst>
            </a:pPr>
            <a:r>
              <a:rPr sz="1906" spc="-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Intencional: </a:t>
            </a:r>
            <a:r>
              <a:rPr sz="1906" spc="-5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 </a:t>
            </a:r>
            <a:r>
              <a:rPr sz="1906" spc="-9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pesquisador </a:t>
            </a:r>
            <a:r>
              <a:rPr sz="1906" spc="-14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usa </a:t>
            </a:r>
            <a:r>
              <a:rPr sz="1906" spc="-5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 </a:t>
            </a:r>
            <a:r>
              <a:rPr sz="1906" spc="-2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próprio </a:t>
            </a:r>
            <a:r>
              <a:rPr sz="1906" spc="-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julgamento </a:t>
            </a:r>
            <a:r>
              <a:rPr sz="1906" spc="-86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para </a:t>
            </a:r>
            <a:r>
              <a:rPr sz="1906" spc="-11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seleção  </a:t>
            </a:r>
            <a:r>
              <a:rPr sz="1906" spc="-19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OU </a:t>
            </a:r>
            <a:r>
              <a:rPr sz="1815" spc="-86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uma </a:t>
            </a:r>
            <a:r>
              <a:rPr sz="1815" spc="-12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pessoa </a:t>
            </a:r>
            <a:r>
              <a:rPr sz="1815" spc="-6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experiente </a:t>
            </a:r>
            <a:r>
              <a:rPr sz="1815" spc="-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no </a:t>
            </a:r>
            <a:r>
              <a:rPr sz="1815" spc="-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assunto escolhe </a:t>
            </a:r>
            <a:r>
              <a:rPr sz="1815" spc="-5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intencionalmente </a:t>
            </a:r>
            <a:r>
              <a:rPr sz="1815" spc="-12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os  </a:t>
            </a:r>
            <a:r>
              <a:rPr sz="1815" spc="-7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elementos </a:t>
            </a:r>
            <a:r>
              <a:rPr sz="1815" spc="-14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1815" spc="-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serem</a:t>
            </a:r>
            <a:r>
              <a:rPr sz="1815" spc="-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15" spc="-82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amostrados</a:t>
            </a:r>
            <a:r>
              <a:rPr sz="1906" spc="-82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;</a:t>
            </a:r>
            <a:endParaRPr sz="1906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053510" lvl="2" indent="-342900" algn="just">
              <a:spcBef>
                <a:spcPts val="1370"/>
              </a:spcBef>
              <a:buClr>
                <a:srgbClr val="EEECE1"/>
              </a:buClr>
              <a:buSzPct val="119047"/>
              <a:buFont typeface="Arial" panose="020B0604020202020204" pitchFamily="34" charset="0"/>
              <a:buChar char="•"/>
              <a:tabLst>
                <a:tab pos="919240" algn="l"/>
              </a:tabLst>
            </a:pPr>
            <a:r>
              <a:rPr sz="1906" spc="-6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Efeito </a:t>
            </a:r>
            <a:r>
              <a:rPr sz="1906" spc="-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bola </a:t>
            </a:r>
            <a:r>
              <a:rPr sz="1906" spc="-9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de </a:t>
            </a:r>
            <a:r>
              <a:rPr sz="1906" spc="-82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neve: </a:t>
            </a:r>
            <a:r>
              <a:rPr sz="1906" spc="-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um </a:t>
            </a:r>
            <a:r>
              <a:rPr sz="1906" spc="-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elemento </a:t>
            </a:r>
            <a:r>
              <a:rPr sz="1906" spc="-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indica</a:t>
            </a:r>
            <a:r>
              <a:rPr sz="1906" spc="-236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906" spc="-1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outro;</a:t>
            </a:r>
            <a:endParaRPr sz="1906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053510" lvl="2" indent="-342900" algn="just">
              <a:spcBef>
                <a:spcPts val="1375"/>
              </a:spcBef>
              <a:buClr>
                <a:srgbClr val="EEECE1"/>
              </a:buClr>
              <a:buSzPct val="119047"/>
              <a:buFont typeface="Arial" panose="020B0604020202020204" pitchFamily="34" charset="0"/>
              <a:buChar char="•"/>
              <a:tabLst>
                <a:tab pos="919240" algn="l"/>
              </a:tabLst>
            </a:pPr>
            <a:r>
              <a:rPr sz="1906" spc="-4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Voluntário: </a:t>
            </a:r>
            <a:r>
              <a:rPr sz="1906" spc="-59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 </a:t>
            </a:r>
            <a:r>
              <a:rPr sz="1906" spc="-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elemento </a:t>
            </a:r>
            <a:r>
              <a:rPr sz="1906" spc="-168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</a:t>
            </a:r>
            <a:r>
              <a:rPr sz="1906" spc="-213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906" spc="-77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apresenta.</a:t>
            </a:r>
            <a:endParaRPr sz="1906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131" y="444995"/>
            <a:ext cx="7508069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  <a:tabLst>
                <a:tab pos="6088884" algn="l"/>
              </a:tabLst>
            </a:pPr>
            <a:r>
              <a:rPr spc="-336" dirty="0"/>
              <a:t>A</a:t>
            </a:r>
            <a:r>
              <a:rPr spc="113" dirty="0"/>
              <a:t>M</a:t>
            </a:r>
            <a:r>
              <a:rPr spc="-295" dirty="0"/>
              <a:t>O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467" dirty="0"/>
              <a:t>R</a:t>
            </a:r>
            <a:r>
              <a:rPr spc="-336" dirty="0"/>
              <a:t>A</a:t>
            </a:r>
            <a:r>
              <a:rPr b="0" spc="-82" dirty="0">
                <a:latin typeface="Times New Roman"/>
                <a:cs typeface="Times New Roman"/>
              </a:rPr>
              <a:t> </a:t>
            </a:r>
            <a:r>
              <a:rPr spc="-185" dirty="0"/>
              <a:t>N</a:t>
            </a:r>
            <a:r>
              <a:rPr spc="-381" dirty="0"/>
              <a:t>Ã</a:t>
            </a:r>
            <a:r>
              <a:rPr spc="-295" dirty="0"/>
              <a:t>O</a:t>
            </a:r>
            <a:r>
              <a:rPr b="0" spc="-82" dirty="0">
                <a:latin typeface="Times New Roman"/>
                <a:cs typeface="Times New Roman"/>
              </a:rPr>
              <a:t> </a:t>
            </a:r>
            <a:r>
              <a:rPr spc="-394" dirty="0"/>
              <a:t>P</a:t>
            </a:r>
            <a:r>
              <a:rPr spc="-499" dirty="0"/>
              <a:t>R</a:t>
            </a:r>
            <a:r>
              <a:rPr spc="-295" dirty="0"/>
              <a:t>O</a:t>
            </a:r>
            <a:r>
              <a:rPr spc="-499" dirty="0"/>
              <a:t>B</a:t>
            </a:r>
            <a:r>
              <a:rPr spc="-336" dirty="0"/>
              <a:t>A</a:t>
            </a:r>
            <a:r>
              <a:rPr spc="-462" dirty="0"/>
              <a:t>B</a:t>
            </a:r>
            <a:r>
              <a:rPr spc="-36" dirty="0"/>
              <a:t>I</a:t>
            </a:r>
            <a:r>
              <a:rPr spc="-545" dirty="0"/>
              <a:t>L</a:t>
            </a:r>
            <a:r>
              <a:rPr spc="-36" dirty="0"/>
              <a:t>Í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36" dirty="0"/>
              <a:t>I</a:t>
            </a:r>
            <a:r>
              <a:rPr spc="-567" dirty="0"/>
              <a:t>C</a:t>
            </a:r>
            <a:r>
              <a:rPr spc="-336" dirty="0"/>
              <a:t>A</a:t>
            </a:r>
            <a:r>
              <a:rPr b="0" dirty="0">
                <a:latin typeface="Times New Roman"/>
                <a:cs typeface="Times New Roman"/>
              </a:rPr>
              <a:t>	</a:t>
            </a:r>
            <a:endParaRPr spc="-295" dirty="0"/>
          </a:p>
        </p:txBody>
      </p:sp>
    </p:spTree>
    <p:extLst>
      <p:ext uri="{BB962C8B-B14F-4D97-AF65-F5344CB8AC3E}">
        <p14:creationId xmlns:p14="http://schemas.microsoft.com/office/powerpoint/2010/main" val="130640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68399" y="1662779"/>
            <a:ext cx="1753689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136" dirty="0">
                <a:latin typeface="Arial"/>
                <a:cs typeface="Arial"/>
              </a:rPr>
              <a:t>Erros</a:t>
            </a:r>
            <a:r>
              <a:rPr sz="2178" spc="-195" dirty="0">
                <a:latin typeface="Arial"/>
                <a:cs typeface="Arial"/>
              </a:rPr>
              <a:t> </a:t>
            </a:r>
            <a:r>
              <a:rPr sz="2178" spc="-95" dirty="0">
                <a:latin typeface="Arial"/>
                <a:cs typeface="Arial"/>
              </a:rPr>
              <a:t>amostrais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6062" y="1501021"/>
            <a:ext cx="5160789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576" algn="ctr">
              <a:spcBef>
                <a:spcPts val="91"/>
              </a:spcBef>
            </a:pPr>
            <a:r>
              <a:rPr sz="2178" spc="-73" dirty="0">
                <a:latin typeface="Arial"/>
                <a:cs typeface="Arial"/>
              </a:rPr>
              <a:t>“Diferença </a:t>
            </a:r>
            <a:r>
              <a:rPr sz="2178" spc="-45" dirty="0">
                <a:latin typeface="Arial"/>
                <a:cs typeface="Arial"/>
              </a:rPr>
              <a:t>entre </a:t>
            </a:r>
            <a:r>
              <a:rPr sz="2178" spc="-64" dirty="0">
                <a:latin typeface="Arial"/>
                <a:cs typeface="Arial"/>
              </a:rPr>
              <a:t>o </a:t>
            </a:r>
            <a:r>
              <a:rPr sz="2178" spc="-73" dirty="0">
                <a:latin typeface="Arial"/>
                <a:cs typeface="Arial"/>
              </a:rPr>
              <a:t>resultado </a:t>
            </a:r>
            <a:r>
              <a:rPr sz="2178" spc="-123" dirty="0">
                <a:latin typeface="Arial"/>
                <a:cs typeface="Arial"/>
              </a:rPr>
              <a:t>da </a:t>
            </a:r>
            <a:r>
              <a:rPr sz="2178" spc="-91" dirty="0">
                <a:latin typeface="Arial"/>
                <a:cs typeface="Arial"/>
              </a:rPr>
              <a:t>amostra </a:t>
            </a:r>
            <a:r>
              <a:rPr sz="2178" spc="-132" dirty="0">
                <a:latin typeface="Arial"/>
                <a:cs typeface="Arial"/>
              </a:rPr>
              <a:t>e </a:t>
            </a:r>
            <a:r>
              <a:rPr sz="2178" spc="-64" dirty="0">
                <a:latin typeface="Arial"/>
                <a:cs typeface="Arial"/>
              </a:rPr>
              <a:t>o  </a:t>
            </a:r>
            <a:r>
              <a:rPr sz="2178" spc="-77" dirty="0">
                <a:latin typeface="Arial"/>
                <a:cs typeface="Arial"/>
              </a:rPr>
              <a:t>verdadeiro </a:t>
            </a:r>
            <a:r>
              <a:rPr sz="2178" spc="-68" dirty="0">
                <a:latin typeface="Arial"/>
                <a:cs typeface="Arial"/>
              </a:rPr>
              <a:t>valor </a:t>
            </a:r>
            <a:r>
              <a:rPr sz="2178" spc="-123" dirty="0">
                <a:latin typeface="Arial"/>
                <a:cs typeface="Arial"/>
              </a:rPr>
              <a:t>da </a:t>
            </a:r>
            <a:r>
              <a:rPr sz="2178" spc="-95" dirty="0">
                <a:latin typeface="Arial"/>
                <a:cs typeface="Arial"/>
              </a:rPr>
              <a:t>população. </a:t>
            </a:r>
            <a:r>
              <a:rPr sz="2178" spc="-103" dirty="0">
                <a:latin typeface="Arial"/>
                <a:cs typeface="Arial"/>
              </a:rPr>
              <a:t>Ocorre </a:t>
            </a:r>
            <a:r>
              <a:rPr sz="2178" spc="-95" dirty="0">
                <a:latin typeface="Arial"/>
                <a:cs typeface="Arial"/>
              </a:rPr>
              <a:t>pois</a:t>
            </a:r>
            <a:r>
              <a:rPr sz="2178" spc="-208" dirty="0">
                <a:latin typeface="Arial"/>
                <a:cs typeface="Arial"/>
              </a:rPr>
              <a:t> </a:t>
            </a:r>
            <a:r>
              <a:rPr sz="2178" spc="-204" dirty="0">
                <a:latin typeface="Arial"/>
                <a:cs typeface="Arial"/>
              </a:rPr>
              <a:t>as  </a:t>
            </a:r>
            <a:r>
              <a:rPr sz="2178" spc="-109" dirty="0">
                <a:latin typeface="Arial"/>
                <a:cs typeface="Arial"/>
              </a:rPr>
              <a:t>amostras </a:t>
            </a:r>
            <a:r>
              <a:rPr sz="2178" spc="-159" dirty="0">
                <a:latin typeface="Arial"/>
                <a:cs typeface="Arial"/>
              </a:rPr>
              <a:t>são</a:t>
            </a:r>
            <a:r>
              <a:rPr sz="2178" spc="-172" dirty="0">
                <a:latin typeface="Arial"/>
                <a:cs typeface="Arial"/>
              </a:rPr>
              <a:t> </a:t>
            </a:r>
            <a:r>
              <a:rPr sz="2178" spc="-45" dirty="0">
                <a:latin typeface="Arial"/>
                <a:cs typeface="Arial"/>
              </a:rPr>
              <a:t>aleatórias!”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7127" y="3153064"/>
            <a:ext cx="2238935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136" dirty="0">
                <a:latin typeface="Arial"/>
                <a:cs typeface="Arial"/>
              </a:rPr>
              <a:t>Erros </a:t>
            </a:r>
            <a:r>
              <a:rPr sz="2178" spc="-103" dirty="0">
                <a:latin typeface="Arial"/>
                <a:cs typeface="Arial"/>
              </a:rPr>
              <a:t>não</a:t>
            </a:r>
            <a:r>
              <a:rPr sz="2178" spc="-182" dirty="0">
                <a:latin typeface="Arial"/>
                <a:cs typeface="Arial"/>
              </a:rPr>
              <a:t> </a:t>
            </a:r>
            <a:r>
              <a:rPr sz="2178" spc="-95" dirty="0">
                <a:latin typeface="Arial"/>
                <a:cs typeface="Arial"/>
              </a:rPr>
              <a:t>amostrais</a:t>
            </a:r>
            <a:endParaRPr sz="2178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7794" y="1415185"/>
            <a:ext cx="395920" cy="973704"/>
          </a:xfrm>
          <a:custGeom>
            <a:avLst/>
            <a:gdLst/>
            <a:ahLst/>
            <a:cxnLst/>
            <a:rect l="l" t="t" r="r" b="b"/>
            <a:pathLst>
              <a:path w="436245" h="1522730">
                <a:moveTo>
                  <a:pt x="116586" y="761238"/>
                </a:moveTo>
                <a:lnTo>
                  <a:pt x="108204" y="760476"/>
                </a:lnTo>
                <a:lnTo>
                  <a:pt x="68580" y="757428"/>
                </a:lnTo>
                <a:lnTo>
                  <a:pt x="47244" y="757428"/>
                </a:lnTo>
                <a:lnTo>
                  <a:pt x="25908" y="755904"/>
                </a:lnTo>
                <a:lnTo>
                  <a:pt x="4572" y="755904"/>
                </a:lnTo>
                <a:lnTo>
                  <a:pt x="1524" y="757428"/>
                </a:lnTo>
                <a:lnTo>
                  <a:pt x="0" y="760476"/>
                </a:lnTo>
                <a:lnTo>
                  <a:pt x="1524" y="765048"/>
                </a:lnTo>
                <a:lnTo>
                  <a:pt x="4572" y="766572"/>
                </a:lnTo>
                <a:lnTo>
                  <a:pt x="25908" y="765048"/>
                </a:lnTo>
                <a:lnTo>
                  <a:pt x="47244" y="765048"/>
                </a:lnTo>
                <a:lnTo>
                  <a:pt x="68580" y="763524"/>
                </a:lnTo>
                <a:lnTo>
                  <a:pt x="88392" y="763524"/>
                </a:lnTo>
                <a:lnTo>
                  <a:pt x="108204" y="762000"/>
                </a:lnTo>
                <a:lnTo>
                  <a:pt x="116586" y="761238"/>
                </a:lnTo>
                <a:close/>
              </a:path>
              <a:path w="436245" h="1522730">
                <a:moveTo>
                  <a:pt x="227990" y="1484985"/>
                </a:moveTo>
                <a:lnTo>
                  <a:pt x="225552" y="1481328"/>
                </a:lnTo>
                <a:lnTo>
                  <a:pt x="225552" y="795528"/>
                </a:lnTo>
                <a:lnTo>
                  <a:pt x="224028" y="792480"/>
                </a:lnTo>
                <a:lnTo>
                  <a:pt x="222504" y="790956"/>
                </a:lnTo>
                <a:lnTo>
                  <a:pt x="219456" y="786384"/>
                </a:lnTo>
                <a:lnTo>
                  <a:pt x="217932" y="786384"/>
                </a:lnTo>
                <a:lnTo>
                  <a:pt x="172212" y="769620"/>
                </a:lnTo>
                <a:lnTo>
                  <a:pt x="141732" y="765048"/>
                </a:lnTo>
                <a:lnTo>
                  <a:pt x="124968" y="762000"/>
                </a:lnTo>
                <a:lnTo>
                  <a:pt x="116586" y="761238"/>
                </a:lnTo>
                <a:lnTo>
                  <a:pt x="108204" y="762000"/>
                </a:lnTo>
                <a:lnTo>
                  <a:pt x="88392" y="763524"/>
                </a:lnTo>
                <a:lnTo>
                  <a:pt x="68580" y="763524"/>
                </a:lnTo>
                <a:lnTo>
                  <a:pt x="47244" y="765048"/>
                </a:lnTo>
                <a:lnTo>
                  <a:pt x="25908" y="765048"/>
                </a:lnTo>
                <a:lnTo>
                  <a:pt x="4572" y="766572"/>
                </a:lnTo>
                <a:lnTo>
                  <a:pt x="47244" y="766572"/>
                </a:lnTo>
                <a:lnTo>
                  <a:pt x="68580" y="768096"/>
                </a:lnTo>
                <a:lnTo>
                  <a:pt x="88392" y="768096"/>
                </a:lnTo>
                <a:lnTo>
                  <a:pt x="106680" y="769620"/>
                </a:lnTo>
                <a:lnTo>
                  <a:pt x="124968" y="772668"/>
                </a:lnTo>
                <a:lnTo>
                  <a:pt x="140208" y="774192"/>
                </a:lnTo>
                <a:lnTo>
                  <a:pt x="156972" y="775716"/>
                </a:lnTo>
                <a:lnTo>
                  <a:pt x="169164" y="778764"/>
                </a:lnTo>
                <a:lnTo>
                  <a:pt x="182880" y="781812"/>
                </a:lnTo>
                <a:lnTo>
                  <a:pt x="201168" y="787908"/>
                </a:lnTo>
                <a:lnTo>
                  <a:pt x="211836" y="793242"/>
                </a:lnTo>
                <a:lnTo>
                  <a:pt x="211836" y="792480"/>
                </a:lnTo>
                <a:lnTo>
                  <a:pt x="216408" y="797052"/>
                </a:lnTo>
                <a:lnTo>
                  <a:pt x="216408" y="1485900"/>
                </a:lnTo>
                <a:lnTo>
                  <a:pt x="217932" y="1487424"/>
                </a:lnTo>
                <a:lnTo>
                  <a:pt x="220980" y="1491996"/>
                </a:lnTo>
                <a:lnTo>
                  <a:pt x="222504" y="1491996"/>
                </a:lnTo>
                <a:lnTo>
                  <a:pt x="227076" y="1495425"/>
                </a:lnTo>
                <a:lnTo>
                  <a:pt x="227076" y="1484376"/>
                </a:lnTo>
                <a:lnTo>
                  <a:pt x="227990" y="1484985"/>
                </a:lnTo>
                <a:close/>
              </a:path>
              <a:path w="436245" h="1522730">
                <a:moveTo>
                  <a:pt x="213360" y="739521"/>
                </a:moveTo>
                <a:lnTo>
                  <a:pt x="213360" y="728472"/>
                </a:lnTo>
                <a:lnTo>
                  <a:pt x="208788" y="731520"/>
                </a:lnTo>
                <a:lnTo>
                  <a:pt x="193548" y="737616"/>
                </a:lnTo>
                <a:lnTo>
                  <a:pt x="182880" y="740664"/>
                </a:lnTo>
                <a:lnTo>
                  <a:pt x="170688" y="743712"/>
                </a:lnTo>
                <a:lnTo>
                  <a:pt x="156972" y="745236"/>
                </a:lnTo>
                <a:lnTo>
                  <a:pt x="141732" y="748284"/>
                </a:lnTo>
                <a:lnTo>
                  <a:pt x="124968" y="749808"/>
                </a:lnTo>
                <a:lnTo>
                  <a:pt x="88392" y="752856"/>
                </a:lnTo>
                <a:lnTo>
                  <a:pt x="68580" y="754380"/>
                </a:lnTo>
                <a:lnTo>
                  <a:pt x="47244" y="755904"/>
                </a:lnTo>
                <a:lnTo>
                  <a:pt x="25908" y="755904"/>
                </a:lnTo>
                <a:lnTo>
                  <a:pt x="47244" y="757428"/>
                </a:lnTo>
                <a:lnTo>
                  <a:pt x="68580" y="757428"/>
                </a:lnTo>
                <a:lnTo>
                  <a:pt x="108204" y="760476"/>
                </a:lnTo>
                <a:lnTo>
                  <a:pt x="116586" y="761238"/>
                </a:lnTo>
                <a:lnTo>
                  <a:pt x="124968" y="760476"/>
                </a:lnTo>
                <a:lnTo>
                  <a:pt x="141732" y="757428"/>
                </a:lnTo>
                <a:lnTo>
                  <a:pt x="158496" y="755904"/>
                </a:lnTo>
                <a:lnTo>
                  <a:pt x="172212" y="752856"/>
                </a:lnTo>
                <a:lnTo>
                  <a:pt x="184404" y="749808"/>
                </a:lnTo>
                <a:lnTo>
                  <a:pt x="195072" y="746760"/>
                </a:lnTo>
                <a:lnTo>
                  <a:pt x="204216" y="743712"/>
                </a:lnTo>
                <a:lnTo>
                  <a:pt x="211836" y="740664"/>
                </a:lnTo>
                <a:lnTo>
                  <a:pt x="213360" y="739521"/>
                </a:lnTo>
                <a:close/>
              </a:path>
              <a:path w="436245" h="1522730">
                <a:moveTo>
                  <a:pt x="215265" y="726186"/>
                </a:moveTo>
                <a:lnTo>
                  <a:pt x="211836" y="728472"/>
                </a:lnTo>
                <a:lnTo>
                  <a:pt x="213360" y="728472"/>
                </a:lnTo>
                <a:lnTo>
                  <a:pt x="213360" y="739521"/>
                </a:lnTo>
                <a:lnTo>
                  <a:pt x="214884" y="738378"/>
                </a:lnTo>
                <a:lnTo>
                  <a:pt x="214884" y="726948"/>
                </a:lnTo>
                <a:lnTo>
                  <a:pt x="215265" y="726186"/>
                </a:lnTo>
                <a:close/>
              </a:path>
              <a:path w="436245" h="1522730">
                <a:moveTo>
                  <a:pt x="213360" y="794004"/>
                </a:moveTo>
                <a:lnTo>
                  <a:pt x="211836" y="792480"/>
                </a:lnTo>
                <a:lnTo>
                  <a:pt x="211836" y="793242"/>
                </a:lnTo>
                <a:lnTo>
                  <a:pt x="213360" y="794004"/>
                </a:lnTo>
                <a:close/>
              </a:path>
              <a:path w="436245" h="1522730">
                <a:moveTo>
                  <a:pt x="216408" y="723900"/>
                </a:moveTo>
                <a:lnTo>
                  <a:pt x="216408" y="39624"/>
                </a:lnTo>
                <a:lnTo>
                  <a:pt x="214884" y="41148"/>
                </a:lnTo>
                <a:lnTo>
                  <a:pt x="214884" y="725424"/>
                </a:lnTo>
                <a:lnTo>
                  <a:pt x="216408" y="723900"/>
                </a:lnTo>
                <a:close/>
              </a:path>
              <a:path w="436245" h="1522730">
                <a:moveTo>
                  <a:pt x="216408" y="725424"/>
                </a:moveTo>
                <a:lnTo>
                  <a:pt x="215265" y="726186"/>
                </a:lnTo>
                <a:lnTo>
                  <a:pt x="214884" y="726948"/>
                </a:lnTo>
                <a:lnTo>
                  <a:pt x="216408" y="725424"/>
                </a:lnTo>
                <a:close/>
              </a:path>
              <a:path w="436245" h="1522730">
                <a:moveTo>
                  <a:pt x="435864" y="9144"/>
                </a:moveTo>
                <a:lnTo>
                  <a:pt x="435864" y="0"/>
                </a:lnTo>
                <a:lnTo>
                  <a:pt x="414528" y="0"/>
                </a:lnTo>
                <a:lnTo>
                  <a:pt x="393192" y="1524"/>
                </a:lnTo>
                <a:lnTo>
                  <a:pt x="371856" y="1524"/>
                </a:lnTo>
                <a:lnTo>
                  <a:pt x="332232" y="4572"/>
                </a:lnTo>
                <a:lnTo>
                  <a:pt x="315468" y="6096"/>
                </a:lnTo>
                <a:lnTo>
                  <a:pt x="298704" y="9144"/>
                </a:lnTo>
                <a:lnTo>
                  <a:pt x="283464" y="10668"/>
                </a:lnTo>
                <a:lnTo>
                  <a:pt x="234696" y="22860"/>
                </a:lnTo>
                <a:lnTo>
                  <a:pt x="222504" y="30480"/>
                </a:lnTo>
                <a:lnTo>
                  <a:pt x="220980" y="30480"/>
                </a:lnTo>
                <a:lnTo>
                  <a:pt x="217932" y="33528"/>
                </a:lnTo>
                <a:lnTo>
                  <a:pt x="216408" y="36576"/>
                </a:lnTo>
                <a:lnTo>
                  <a:pt x="216408" y="725424"/>
                </a:lnTo>
                <a:lnTo>
                  <a:pt x="214884" y="726948"/>
                </a:lnTo>
                <a:lnTo>
                  <a:pt x="214884" y="738378"/>
                </a:lnTo>
                <a:lnTo>
                  <a:pt x="217932" y="736092"/>
                </a:lnTo>
                <a:lnTo>
                  <a:pt x="219456" y="736092"/>
                </a:lnTo>
                <a:lnTo>
                  <a:pt x="222504" y="731520"/>
                </a:lnTo>
                <a:lnTo>
                  <a:pt x="224028" y="729996"/>
                </a:lnTo>
                <a:lnTo>
                  <a:pt x="225552" y="726948"/>
                </a:lnTo>
                <a:lnTo>
                  <a:pt x="225552" y="41148"/>
                </a:lnTo>
                <a:lnTo>
                  <a:pt x="227076" y="38862"/>
                </a:lnTo>
                <a:lnTo>
                  <a:pt x="227076" y="38100"/>
                </a:lnTo>
                <a:lnTo>
                  <a:pt x="228600" y="36576"/>
                </a:lnTo>
                <a:lnTo>
                  <a:pt x="228600" y="37338"/>
                </a:lnTo>
                <a:lnTo>
                  <a:pt x="239268" y="32004"/>
                </a:lnTo>
                <a:lnTo>
                  <a:pt x="284988" y="19812"/>
                </a:lnTo>
                <a:lnTo>
                  <a:pt x="300228" y="18288"/>
                </a:lnTo>
                <a:lnTo>
                  <a:pt x="315468" y="15240"/>
                </a:lnTo>
                <a:lnTo>
                  <a:pt x="352044" y="12192"/>
                </a:lnTo>
                <a:lnTo>
                  <a:pt x="371856" y="10668"/>
                </a:lnTo>
                <a:lnTo>
                  <a:pt x="414528" y="10668"/>
                </a:lnTo>
                <a:lnTo>
                  <a:pt x="435864" y="9144"/>
                </a:lnTo>
                <a:close/>
              </a:path>
              <a:path w="436245" h="1522730">
                <a:moveTo>
                  <a:pt x="216408" y="798576"/>
                </a:moveTo>
                <a:lnTo>
                  <a:pt x="216408" y="797052"/>
                </a:lnTo>
                <a:lnTo>
                  <a:pt x="214884" y="795528"/>
                </a:lnTo>
                <a:lnTo>
                  <a:pt x="216408" y="798576"/>
                </a:lnTo>
                <a:close/>
              </a:path>
              <a:path w="436245" h="1522730">
                <a:moveTo>
                  <a:pt x="216408" y="1482852"/>
                </a:moveTo>
                <a:lnTo>
                  <a:pt x="216408" y="798576"/>
                </a:lnTo>
                <a:lnTo>
                  <a:pt x="214884" y="797052"/>
                </a:lnTo>
                <a:lnTo>
                  <a:pt x="214884" y="1481328"/>
                </a:lnTo>
                <a:lnTo>
                  <a:pt x="216408" y="1482852"/>
                </a:lnTo>
                <a:close/>
              </a:path>
              <a:path w="436245" h="1522730">
                <a:moveTo>
                  <a:pt x="216408" y="725424"/>
                </a:moveTo>
                <a:lnTo>
                  <a:pt x="216408" y="723900"/>
                </a:lnTo>
                <a:lnTo>
                  <a:pt x="215265" y="726186"/>
                </a:lnTo>
                <a:lnTo>
                  <a:pt x="216408" y="725424"/>
                </a:lnTo>
                <a:close/>
              </a:path>
              <a:path w="436245" h="1522730">
                <a:moveTo>
                  <a:pt x="228600" y="36576"/>
                </a:moveTo>
                <a:lnTo>
                  <a:pt x="227076" y="38100"/>
                </a:lnTo>
                <a:lnTo>
                  <a:pt x="227838" y="37719"/>
                </a:lnTo>
                <a:lnTo>
                  <a:pt x="228600" y="36576"/>
                </a:lnTo>
                <a:close/>
              </a:path>
              <a:path w="436245" h="1522730">
                <a:moveTo>
                  <a:pt x="227838" y="37719"/>
                </a:moveTo>
                <a:lnTo>
                  <a:pt x="227076" y="38100"/>
                </a:lnTo>
                <a:lnTo>
                  <a:pt x="227076" y="38862"/>
                </a:lnTo>
                <a:lnTo>
                  <a:pt x="227838" y="37719"/>
                </a:lnTo>
                <a:close/>
              </a:path>
              <a:path w="436245" h="1522730">
                <a:moveTo>
                  <a:pt x="228600" y="1485900"/>
                </a:moveTo>
                <a:lnTo>
                  <a:pt x="227990" y="1484985"/>
                </a:lnTo>
                <a:lnTo>
                  <a:pt x="227076" y="1484376"/>
                </a:lnTo>
                <a:lnTo>
                  <a:pt x="228600" y="1485900"/>
                </a:lnTo>
                <a:close/>
              </a:path>
              <a:path w="436245" h="1522730">
                <a:moveTo>
                  <a:pt x="228600" y="1496568"/>
                </a:moveTo>
                <a:lnTo>
                  <a:pt x="228600" y="1485900"/>
                </a:lnTo>
                <a:lnTo>
                  <a:pt x="227076" y="1484376"/>
                </a:lnTo>
                <a:lnTo>
                  <a:pt x="227076" y="1495425"/>
                </a:lnTo>
                <a:lnTo>
                  <a:pt x="228600" y="1496568"/>
                </a:lnTo>
                <a:close/>
              </a:path>
              <a:path w="436245" h="1522730">
                <a:moveTo>
                  <a:pt x="228600" y="37338"/>
                </a:moveTo>
                <a:lnTo>
                  <a:pt x="228600" y="36576"/>
                </a:lnTo>
                <a:lnTo>
                  <a:pt x="227838" y="37719"/>
                </a:lnTo>
                <a:lnTo>
                  <a:pt x="228600" y="37338"/>
                </a:lnTo>
                <a:close/>
              </a:path>
              <a:path w="436245" h="1522730">
                <a:moveTo>
                  <a:pt x="435864" y="1522476"/>
                </a:moveTo>
                <a:lnTo>
                  <a:pt x="435864" y="1511808"/>
                </a:lnTo>
                <a:lnTo>
                  <a:pt x="393192" y="1511808"/>
                </a:lnTo>
                <a:lnTo>
                  <a:pt x="371856" y="1510284"/>
                </a:lnTo>
                <a:lnTo>
                  <a:pt x="352044" y="1510284"/>
                </a:lnTo>
                <a:lnTo>
                  <a:pt x="333756" y="1508760"/>
                </a:lnTo>
                <a:lnTo>
                  <a:pt x="315468" y="1505712"/>
                </a:lnTo>
                <a:lnTo>
                  <a:pt x="284988" y="1502664"/>
                </a:lnTo>
                <a:lnTo>
                  <a:pt x="239268" y="1490472"/>
                </a:lnTo>
                <a:lnTo>
                  <a:pt x="227990" y="1484985"/>
                </a:lnTo>
                <a:lnTo>
                  <a:pt x="228600" y="1485900"/>
                </a:lnTo>
                <a:lnTo>
                  <a:pt x="228600" y="1496568"/>
                </a:lnTo>
                <a:lnTo>
                  <a:pt x="236220" y="1499616"/>
                </a:lnTo>
                <a:lnTo>
                  <a:pt x="283464" y="1511808"/>
                </a:lnTo>
                <a:lnTo>
                  <a:pt x="298704" y="1513332"/>
                </a:lnTo>
                <a:lnTo>
                  <a:pt x="315468" y="1516380"/>
                </a:lnTo>
                <a:lnTo>
                  <a:pt x="332232" y="1517904"/>
                </a:lnTo>
                <a:lnTo>
                  <a:pt x="371856" y="1520952"/>
                </a:lnTo>
                <a:lnTo>
                  <a:pt x="393192" y="1520952"/>
                </a:lnTo>
                <a:lnTo>
                  <a:pt x="414528" y="1522476"/>
                </a:lnTo>
                <a:lnTo>
                  <a:pt x="435864" y="152247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7" name="object 7"/>
          <p:cNvGrpSpPr/>
          <p:nvPr/>
        </p:nvGrpSpPr>
        <p:grpSpPr>
          <a:xfrm>
            <a:off x="2290894" y="2690800"/>
            <a:ext cx="7939144" cy="3900415"/>
            <a:chOff x="1170313" y="2909316"/>
            <a:chExt cx="8747760" cy="4297680"/>
          </a:xfrm>
        </p:grpSpPr>
        <p:sp>
          <p:nvSpPr>
            <p:cNvPr id="8" name="object 8"/>
            <p:cNvSpPr/>
            <p:nvPr/>
          </p:nvSpPr>
          <p:spPr>
            <a:xfrm>
              <a:off x="3758062" y="2909316"/>
              <a:ext cx="437515" cy="868680"/>
            </a:xfrm>
            <a:custGeom>
              <a:avLst/>
              <a:gdLst/>
              <a:ahLst/>
              <a:cxnLst/>
              <a:rect l="l" t="t" r="r" b="b"/>
              <a:pathLst>
                <a:path w="437514" h="868679">
                  <a:moveTo>
                    <a:pt x="108204" y="797052"/>
                  </a:moveTo>
                  <a:lnTo>
                    <a:pt x="68580" y="794004"/>
                  </a:lnTo>
                  <a:lnTo>
                    <a:pt x="47244" y="793895"/>
                  </a:lnTo>
                  <a:lnTo>
                    <a:pt x="27432" y="792480"/>
                  </a:lnTo>
                  <a:lnTo>
                    <a:pt x="4572" y="792480"/>
                  </a:lnTo>
                  <a:lnTo>
                    <a:pt x="1524" y="794004"/>
                  </a:lnTo>
                  <a:lnTo>
                    <a:pt x="0" y="797052"/>
                  </a:lnTo>
                  <a:lnTo>
                    <a:pt x="1524" y="800100"/>
                  </a:lnTo>
                  <a:lnTo>
                    <a:pt x="4572" y="801624"/>
                  </a:lnTo>
                  <a:lnTo>
                    <a:pt x="48768" y="801624"/>
                  </a:lnTo>
                  <a:lnTo>
                    <a:pt x="108204" y="797052"/>
                  </a:lnTo>
                  <a:close/>
                </a:path>
                <a:path w="437514" h="868679">
                  <a:moveTo>
                    <a:pt x="225552" y="868680"/>
                  </a:moveTo>
                  <a:lnTo>
                    <a:pt x="225552" y="832104"/>
                  </a:lnTo>
                  <a:lnTo>
                    <a:pt x="222504" y="826008"/>
                  </a:lnTo>
                  <a:lnTo>
                    <a:pt x="219456" y="822960"/>
                  </a:lnTo>
                  <a:lnTo>
                    <a:pt x="219456" y="821436"/>
                  </a:lnTo>
                  <a:lnTo>
                    <a:pt x="172212" y="806196"/>
                  </a:lnTo>
                  <a:lnTo>
                    <a:pt x="143256" y="801624"/>
                  </a:lnTo>
                  <a:lnTo>
                    <a:pt x="126492" y="798576"/>
                  </a:lnTo>
                  <a:lnTo>
                    <a:pt x="108204" y="797052"/>
                  </a:lnTo>
                  <a:lnTo>
                    <a:pt x="48768" y="801624"/>
                  </a:lnTo>
                  <a:lnTo>
                    <a:pt x="25908" y="801624"/>
                  </a:lnTo>
                  <a:lnTo>
                    <a:pt x="47244" y="803148"/>
                  </a:lnTo>
                  <a:lnTo>
                    <a:pt x="68580" y="803148"/>
                  </a:lnTo>
                  <a:lnTo>
                    <a:pt x="88392" y="804672"/>
                  </a:lnTo>
                  <a:lnTo>
                    <a:pt x="124968" y="807720"/>
                  </a:lnTo>
                  <a:lnTo>
                    <a:pt x="141732" y="810768"/>
                  </a:lnTo>
                  <a:lnTo>
                    <a:pt x="156972" y="812292"/>
                  </a:lnTo>
                  <a:lnTo>
                    <a:pt x="170688" y="815340"/>
                  </a:lnTo>
                  <a:lnTo>
                    <a:pt x="182880" y="818388"/>
                  </a:lnTo>
                  <a:lnTo>
                    <a:pt x="193548" y="821436"/>
                  </a:lnTo>
                  <a:lnTo>
                    <a:pt x="201168" y="824484"/>
                  </a:lnTo>
                  <a:lnTo>
                    <a:pt x="208788" y="826008"/>
                  </a:lnTo>
                  <a:lnTo>
                    <a:pt x="213360" y="830580"/>
                  </a:lnTo>
                  <a:lnTo>
                    <a:pt x="213360" y="829056"/>
                  </a:lnTo>
                  <a:lnTo>
                    <a:pt x="214884" y="831342"/>
                  </a:lnTo>
                  <a:lnTo>
                    <a:pt x="214884" y="830580"/>
                  </a:lnTo>
                  <a:lnTo>
                    <a:pt x="216408" y="833628"/>
                  </a:lnTo>
                  <a:lnTo>
                    <a:pt x="216408" y="868680"/>
                  </a:lnTo>
                  <a:lnTo>
                    <a:pt x="225552" y="868680"/>
                  </a:lnTo>
                  <a:close/>
                </a:path>
                <a:path w="437514" h="868679">
                  <a:moveTo>
                    <a:pt x="437388" y="10668"/>
                  </a:moveTo>
                  <a:lnTo>
                    <a:pt x="437388" y="0"/>
                  </a:lnTo>
                  <a:lnTo>
                    <a:pt x="414528" y="1524"/>
                  </a:lnTo>
                  <a:lnTo>
                    <a:pt x="371856" y="1524"/>
                  </a:lnTo>
                  <a:lnTo>
                    <a:pt x="352044" y="3048"/>
                  </a:lnTo>
                  <a:lnTo>
                    <a:pt x="315468" y="6096"/>
                  </a:lnTo>
                  <a:lnTo>
                    <a:pt x="298704" y="9144"/>
                  </a:lnTo>
                  <a:lnTo>
                    <a:pt x="283464" y="10668"/>
                  </a:lnTo>
                  <a:lnTo>
                    <a:pt x="245364" y="19812"/>
                  </a:lnTo>
                  <a:lnTo>
                    <a:pt x="222504" y="30480"/>
                  </a:lnTo>
                  <a:lnTo>
                    <a:pt x="220980" y="30480"/>
                  </a:lnTo>
                  <a:lnTo>
                    <a:pt x="217932" y="35052"/>
                  </a:lnTo>
                  <a:lnTo>
                    <a:pt x="217932" y="36576"/>
                  </a:lnTo>
                  <a:lnTo>
                    <a:pt x="216408" y="39624"/>
                  </a:lnTo>
                  <a:lnTo>
                    <a:pt x="216408" y="762000"/>
                  </a:lnTo>
                  <a:lnTo>
                    <a:pt x="213360" y="765048"/>
                  </a:lnTo>
                  <a:lnTo>
                    <a:pt x="170688" y="780288"/>
                  </a:lnTo>
                  <a:lnTo>
                    <a:pt x="156972" y="781812"/>
                  </a:lnTo>
                  <a:lnTo>
                    <a:pt x="141732" y="784860"/>
                  </a:lnTo>
                  <a:lnTo>
                    <a:pt x="124968" y="786384"/>
                  </a:lnTo>
                  <a:lnTo>
                    <a:pt x="88392" y="789432"/>
                  </a:lnTo>
                  <a:lnTo>
                    <a:pt x="48768" y="792480"/>
                  </a:lnTo>
                  <a:lnTo>
                    <a:pt x="27432" y="792480"/>
                  </a:lnTo>
                  <a:lnTo>
                    <a:pt x="47244" y="793895"/>
                  </a:lnTo>
                  <a:lnTo>
                    <a:pt x="68580" y="794004"/>
                  </a:lnTo>
                  <a:lnTo>
                    <a:pt x="108204" y="797052"/>
                  </a:lnTo>
                  <a:lnTo>
                    <a:pt x="126492" y="795528"/>
                  </a:lnTo>
                  <a:lnTo>
                    <a:pt x="143256" y="794004"/>
                  </a:lnTo>
                  <a:lnTo>
                    <a:pt x="158496" y="790956"/>
                  </a:lnTo>
                  <a:lnTo>
                    <a:pt x="172212" y="789432"/>
                  </a:lnTo>
                  <a:lnTo>
                    <a:pt x="196596" y="783336"/>
                  </a:lnTo>
                  <a:lnTo>
                    <a:pt x="205740" y="780288"/>
                  </a:lnTo>
                  <a:lnTo>
                    <a:pt x="213360" y="775716"/>
                  </a:lnTo>
                  <a:lnTo>
                    <a:pt x="219456" y="772668"/>
                  </a:lnTo>
                  <a:lnTo>
                    <a:pt x="219456" y="771144"/>
                  </a:lnTo>
                  <a:lnTo>
                    <a:pt x="224028" y="766572"/>
                  </a:lnTo>
                  <a:lnTo>
                    <a:pt x="225552" y="763524"/>
                  </a:lnTo>
                  <a:lnTo>
                    <a:pt x="225552" y="41148"/>
                  </a:lnTo>
                  <a:lnTo>
                    <a:pt x="227076" y="39624"/>
                  </a:lnTo>
                  <a:lnTo>
                    <a:pt x="227076" y="38100"/>
                  </a:lnTo>
                  <a:lnTo>
                    <a:pt x="271272" y="22860"/>
                  </a:lnTo>
                  <a:lnTo>
                    <a:pt x="284988" y="21336"/>
                  </a:lnTo>
                  <a:lnTo>
                    <a:pt x="300228" y="18288"/>
                  </a:lnTo>
                  <a:lnTo>
                    <a:pt x="333756" y="15240"/>
                  </a:lnTo>
                  <a:lnTo>
                    <a:pt x="393192" y="10668"/>
                  </a:lnTo>
                  <a:lnTo>
                    <a:pt x="437388" y="10668"/>
                  </a:lnTo>
                  <a:close/>
                </a:path>
                <a:path w="437514" h="868679">
                  <a:moveTo>
                    <a:pt x="216408" y="762000"/>
                  </a:moveTo>
                  <a:lnTo>
                    <a:pt x="216408" y="760476"/>
                  </a:lnTo>
                  <a:lnTo>
                    <a:pt x="214884" y="763524"/>
                  </a:lnTo>
                  <a:lnTo>
                    <a:pt x="216408" y="762000"/>
                  </a:lnTo>
                  <a:close/>
                </a:path>
                <a:path w="437514" h="868679">
                  <a:moveTo>
                    <a:pt x="216408" y="833628"/>
                  </a:moveTo>
                  <a:lnTo>
                    <a:pt x="214884" y="830580"/>
                  </a:lnTo>
                  <a:lnTo>
                    <a:pt x="215392" y="832104"/>
                  </a:lnTo>
                  <a:lnTo>
                    <a:pt x="216408" y="833628"/>
                  </a:lnTo>
                  <a:close/>
                </a:path>
                <a:path w="437514" h="868679">
                  <a:moveTo>
                    <a:pt x="215392" y="832104"/>
                  </a:moveTo>
                  <a:lnTo>
                    <a:pt x="214884" y="830580"/>
                  </a:lnTo>
                  <a:lnTo>
                    <a:pt x="214884" y="831342"/>
                  </a:lnTo>
                  <a:lnTo>
                    <a:pt x="215392" y="832104"/>
                  </a:lnTo>
                  <a:close/>
                </a:path>
                <a:path w="437514" h="868679">
                  <a:moveTo>
                    <a:pt x="216408" y="835152"/>
                  </a:moveTo>
                  <a:lnTo>
                    <a:pt x="216408" y="833628"/>
                  </a:lnTo>
                  <a:lnTo>
                    <a:pt x="215392" y="832104"/>
                  </a:lnTo>
                  <a:lnTo>
                    <a:pt x="216408" y="835152"/>
                  </a:lnTo>
                  <a:close/>
                </a:path>
                <a:path w="437514" h="868679">
                  <a:moveTo>
                    <a:pt x="227076" y="39624"/>
                  </a:moveTo>
                  <a:lnTo>
                    <a:pt x="225552" y="41148"/>
                  </a:lnTo>
                  <a:lnTo>
                    <a:pt x="225552" y="42672"/>
                  </a:lnTo>
                  <a:lnTo>
                    <a:pt x="227076" y="39624"/>
                  </a:lnTo>
                  <a:close/>
                </a:path>
                <a:path w="437514" h="868679">
                  <a:moveTo>
                    <a:pt x="228600" y="38100"/>
                  </a:moveTo>
                  <a:lnTo>
                    <a:pt x="227076" y="38100"/>
                  </a:lnTo>
                  <a:lnTo>
                    <a:pt x="227076" y="39624"/>
                  </a:lnTo>
                  <a:lnTo>
                    <a:pt x="228600" y="38100"/>
                  </a:lnTo>
                  <a:close/>
                </a:path>
              </a:pathLst>
            </a:custGeom>
            <a:solidFill>
              <a:srgbClr val="497EBA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1170313" y="3777996"/>
              <a:ext cx="8747760" cy="3429000"/>
            </a:xfrm>
            <a:custGeom>
              <a:avLst/>
              <a:gdLst/>
              <a:ahLst/>
              <a:cxnLst/>
              <a:rect l="l" t="t" r="r" b="b"/>
              <a:pathLst>
                <a:path w="8747760" h="3429000">
                  <a:moveTo>
                    <a:pt x="0" y="3428999"/>
                  </a:moveTo>
                  <a:lnTo>
                    <a:pt x="8747756" y="3428999"/>
                  </a:lnTo>
                  <a:lnTo>
                    <a:pt x="8747756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77130" y="444995"/>
            <a:ext cx="4427081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spc="-336" dirty="0"/>
              <a:t>A</a:t>
            </a:r>
            <a:r>
              <a:rPr spc="113" dirty="0"/>
              <a:t>M</a:t>
            </a:r>
            <a:r>
              <a:rPr spc="-295" dirty="0"/>
              <a:t>O</a:t>
            </a:r>
            <a:r>
              <a:rPr spc="-599" dirty="0"/>
              <a:t>S</a:t>
            </a:r>
            <a:r>
              <a:rPr spc="-340" dirty="0"/>
              <a:t>T</a:t>
            </a:r>
            <a:r>
              <a:rPr spc="-467" dirty="0"/>
              <a:t>R</a:t>
            </a:r>
            <a:r>
              <a:rPr spc="-336" dirty="0"/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89024" y="2603964"/>
            <a:ext cx="4557977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36885" algn="just">
              <a:spcBef>
                <a:spcPts val="91"/>
              </a:spcBef>
            </a:pPr>
            <a:r>
              <a:rPr sz="2178" spc="-68" dirty="0">
                <a:latin typeface="Arial"/>
                <a:cs typeface="Arial"/>
              </a:rPr>
              <a:t>“Ocorre </a:t>
            </a:r>
            <a:r>
              <a:rPr sz="2178" spc="-86" dirty="0">
                <a:latin typeface="Arial"/>
                <a:cs typeface="Arial"/>
              </a:rPr>
              <a:t>quando </a:t>
            </a:r>
            <a:r>
              <a:rPr sz="2178" spc="-159" dirty="0">
                <a:latin typeface="Arial"/>
                <a:cs typeface="Arial"/>
              </a:rPr>
              <a:t>os </a:t>
            </a:r>
            <a:r>
              <a:rPr sz="2178" spc="-127" dirty="0">
                <a:latin typeface="Arial"/>
                <a:cs typeface="Arial"/>
              </a:rPr>
              <a:t>dados </a:t>
            </a:r>
            <a:r>
              <a:rPr sz="2178" spc="-95" dirty="0">
                <a:latin typeface="Arial"/>
                <a:cs typeface="Arial"/>
              </a:rPr>
              <a:t>amostrais </a:t>
            </a:r>
            <a:r>
              <a:rPr sz="2178" spc="-159" dirty="0">
                <a:latin typeface="Arial"/>
                <a:cs typeface="Arial"/>
              </a:rPr>
              <a:t>são  </a:t>
            </a:r>
            <a:r>
              <a:rPr sz="2178" spc="-95" dirty="0">
                <a:latin typeface="Arial"/>
                <a:cs typeface="Arial"/>
              </a:rPr>
              <a:t>coletados </a:t>
            </a:r>
            <a:r>
              <a:rPr sz="2178" spc="-59" dirty="0">
                <a:latin typeface="Arial"/>
                <a:cs typeface="Arial"/>
              </a:rPr>
              <a:t>incorretamente, </a:t>
            </a:r>
            <a:r>
              <a:rPr sz="2178" spc="-77" dirty="0">
                <a:latin typeface="Arial"/>
                <a:cs typeface="Arial"/>
              </a:rPr>
              <a:t>devido </a:t>
            </a:r>
            <a:r>
              <a:rPr sz="2178" spc="-172" dirty="0">
                <a:latin typeface="Arial"/>
                <a:cs typeface="Arial"/>
              </a:rPr>
              <a:t>a</a:t>
            </a:r>
            <a:r>
              <a:rPr sz="2178" spc="-272" dirty="0">
                <a:latin typeface="Arial"/>
                <a:cs typeface="Arial"/>
              </a:rPr>
              <a:t> </a:t>
            </a:r>
            <a:r>
              <a:rPr sz="2178" spc="-109" dirty="0">
                <a:latin typeface="Arial"/>
                <a:cs typeface="Arial"/>
              </a:rPr>
              <a:t>uma  </a:t>
            </a:r>
            <a:r>
              <a:rPr sz="2178" spc="-91" dirty="0">
                <a:latin typeface="Arial"/>
                <a:cs typeface="Arial"/>
              </a:rPr>
              <a:t>amostra tendenciosa, </a:t>
            </a:r>
            <a:r>
              <a:rPr sz="2178" spc="-45" dirty="0">
                <a:latin typeface="Arial"/>
                <a:cs typeface="Arial"/>
              </a:rPr>
              <a:t>instrumento</a:t>
            </a:r>
            <a:r>
              <a:rPr sz="2178" spc="-227" dirty="0">
                <a:latin typeface="Arial"/>
                <a:cs typeface="Arial"/>
              </a:rPr>
              <a:t> </a:t>
            </a:r>
            <a:r>
              <a:rPr sz="2178" spc="-100" dirty="0">
                <a:latin typeface="Arial"/>
                <a:cs typeface="Arial"/>
              </a:rPr>
              <a:t>de</a:t>
            </a:r>
            <a:endParaRPr sz="2178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05112" y="4340249"/>
            <a:ext cx="8139697" cy="818926"/>
          </a:xfrm>
          <a:custGeom>
            <a:avLst/>
            <a:gdLst/>
            <a:ahLst/>
            <a:cxnLst/>
            <a:rect l="l" t="t" r="r" b="b"/>
            <a:pathLst>
              <a:path w="8968740" h="902335">
                <a:moveTo>
                  <a:pt x="8968736" y="9144"/>
                </a:moveTo>
                <a:lnTo>
                  <a:pt x="8968736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897636"/>
                </a:lnTo>
                <a:lnTo>
                  <a:pt x="1524" y="900684"/>
                </a:lnTo>
                <a:lnTo>
                  <a:pt x="4572" y="90220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8968736" y="9144"/>
                </a:lnTo>
                <a:close/>
              </a:path>
              <a:path w="8968740" h="90233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8968740" h="902335">
                <a:moveTo>
                  <a:pt x="9144" y="89306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893064"/>
                </a:lnTo>
                <a:lnTo>
                  <a:pt x="9144" y="893064"/>
                </a:lnTo>
                <a:close/>
              </a:path>
              <a:path w="8968740" h="902335">
                <a:moveTo>
                  <a:pt x="8968736" y="902208"/>
                </a:moveTo>
                <a:lnTo>
                  <a:pt x="8968736" y="893064"/>
                </a:lnTo>
                <a:lnTo>
                  <a:pt x="4572" y="893064"/>
                </a:lnTo>
                <a:lnTo>
                  <a:pt x="9144" y="897636"/>
                </a:lnTo>
                <a:lnTo>
                  <a:pt x="9144" y="902208"/>
                </a:lnTo>
                <a:lnTo>
                  <a:pt x="8968736" y="902208"/>
                </a:lnTo>
                <a:close/>
              </a:path>
              <a:path w="8968740" h="902335">
                <a:moveTo>
                  <a:pt x="9144" y="902208"/>
                </a:moveTo>
                <a:lnTo>
                  <a:pt x="9144" y="897636"/>
                </a:lnTo>
                <a:lnTo>
                  <a:pt x="4572" y="893064"/>
                </a:lnTo>
                <a:lnTo>
                  <a:pt x="4572" y="902208"/>
                </a:lnTo>
                <a:lnTo>
                  <a:pt x="9144" y="902208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2832180" y="3599815"/>
            <a:ext cx="7068926" cy="151314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211939">
              <a:spcBef>
                <a:spcPts val="91"/>
              </a:spcBef>
            </a:pPr>
            <a:r>
              <a:rPr sz="2178" spc="-86" dirty="0">
                <a:latin typeface="Arial"/>
                <a:cs typeface="Arial"/>
              </a:rPr>
              <a:t>medida </a:t>
            </a:r>
            <a:r>
              <a:rPr sz="2178" spc="-73" dirty="0">
                <a:latin typeface="Arial"/>
                <a:cs typeface="Arial"/>
              </a:rPr>
              <a:t>defeituoso, </a:t>
            </a:r>
            <a:r>
              <a:rPr sz="2178" spc="-113" dirty="0">
                <a:latin typeface="Arial"/>
                <a:cs typeface="Arial"/>
              </a:rPr>
              <a:t>anotações </a:t>
            </a:r>
            <a:r>
              <a:rPr sz="2178" spc="-103" dirty="0">
                <a:latin typeface="Arial"/>
                <a:cs typeface="Arial"/>
              </a:rPr>
              <a:t>erradas, </a:t>
            </a:r>
            <a:r>
              <a:rPr sz="2178" spc="-59" dirty="0">
                <a:latin typeface="Arial"/>
                <a:cs typeface="Arial"/>
              </a:rPr>
              <a:t>. .</a:t>
            </a:r>
            <a:r>
              <a:rPr sz="2178" spc="-268" dirty="0">
                <a:latin typeface="Arial"/>
                <a:cs typeface="Arial"/>
              </a:rPr>
              <a:t> </a:t>
            </a:r>
            <a:r>
              <a:rPr sz="2178" spc="-23" dirty="0">
                <a:latin typeface="Arial"/>
                <a:cs typeface="Arial"/>
              </a:rPr>
              <a:t>.”</a:t>
            </a:r>
            <a:endParaRPr sz="2178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859" dirty="0">
              <a:latin typeface="Arial"/>
              <a:cs typeface="Arial"/>
            </a:endParaRPr>
          </a:p>
          <a:p>
            <a:pPr marL="2579635" marR="155608" indent="-2568685"/>
            <a:r>
              <a:rPr sz="2360" spc="-118" dirty="0">
                <a:solidFill>
                  <a:srgbClr val="548ED5"/>
                </a:solidFill>
                <a:latin typeface="Arial"/>
                <a:cs typeface="Arial"/>
              </a:rPr>
              <a:t>“Os </a:t>
            </a:r>
            <a:r>
              <a:rPr sz="2360" spc="-86" dirty="0">
                <a:solidFill>
                  <a:srgbClr val="548ED5"/>
                </a:solidFill>
                <a:latin typeface="Arial"/>
                <a:cs typeface="Arial"/>
              </a:rPr>
              <a:t>erros </a:t>
            </a:r>
            <a:r>
              <a:rPr sz="2360" spc="-109" dirty="0">
                <a:solidFill>
                  <a:srgbClr val="548ED5"/>
                </a:solidFill>
                <a:latin typeface="Arial"/>
                <a:cs typeface="Arial"/>
              </a:rPr>
              <a:t>não </a:t>
            </a:r>
            <a:r>
              <a:rPr sz="2360" spc="-103" dirty="0">
                <a:solidFill>
                  <a:srgbClr val="548ED5"/>
                </a:solidFill>
                <a:latin typeface="Arial"/>
                <a:cs typeface="Arial"/>
              </a:rPr>
              <a:t>amostrais </a:t>
            </a:r>
            <a:r>
              <a:rPr sz="2360" spc="-109" dirty="0">
                <a:solidFill>
                  <a:srgbClr val="548ED5"/>
                </a:solidFill>
                <a:latin typeface="Arial"/>
                <a:cs typeface="Arial"/>
              </a:rPr>
              <a:t>não </a:t>
            </a:r>
            <a:r>
              <a:rPr sz="2360" spc="-118" dirty="0">
                <a:solidFill>
                  <a:srgbClr val="548ED5"/>
                </a:solidFill>
                <a:latin typeface="Arial"/>
                <a:cs typeface="Arial"/>
              </a:rPr>
              <a:t>devem </a:t>
            </a:r>
            <a:r>
              <a:rPr sz="2360" spc="-86" dirty="0">
                <a:solidFill>
                  <a:srgbClr val="548ED5"/>
                </a:solidFill>
                <a:latin typeface="Arial"/>
                <a:cs typeface="Arial"/>
              </a:rPr>
              <a:t>existir, </a:t>
            </a:r>
            <a:r>
              <a:rPr sz="2360" spc="-77" dirty="0">
                <a:solidFill>
                  <a:srgbClr val="548ED5"/>
                </a:solidFill>
                <a:latin typeface="Arial"/>
                <a:cs typeface="Arial"/>
              </a:rPr>
              <a:t>ou </a:t>
            </a:r>
            <a:r>
              <a:rPr sz="2360" spc="-118" dirty="0">
                <a:solidFill>
                  <a:srgbClr val="548ED5"/>
                </a:solidFill>
                <a:latin typeface="Arial"/>
                <a:cs typeface="Arial"/>
              </a:rPr>
              <a:t>devem</a:t>
            </a:r>
            <a:r>
              <a:rPr sz="2360" spc="-404" dirty="0">
                <a:solidFill>
                  <a:srgbClr val="548ED5"/>
                </a:solidFill>
                <a:latin typeface="Arial"/>
                <a:cs typeface="Arial"/>
              </a:rPr>
              <a:t> </a:t>
            </a:r>
            <a:r>
              <a:rPr sz="2360" spc="-118" dirty="0">
                <a:solidFill>
                  <a:srgbClr val="548ED5"/>
                </a:solidFill>
                <a:latin typeface="Arial"/>
                <a:cs typeface="Arial"/>
              </a:rPr>
              <a:t>ser  </a:t>
            </a:r>
            <a:r>
              <a:rPr sz="2360" spc="-59" dirty="0">
                <a:solidFill>
                  <a:srgbClr val="548ED5"/>
                </a:solidFill>
                <a:latin typeface="Arial"/>
                <a:cs typeface="Arial"/>
              </a:rPr>
              <a:t>minimizados!”</a:t>
            </a:r>
            <a:endParaRPr sz="236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0615" y="3428770"/>
            <a:ext cx="200552" cy="658714"/>
          </a:xfrm>
          <a:custGeom>
            <a:avLst/>
            <a:gdLst/>
            <a:ahLst/>
            <a:cxnLst/>
            <a:rect l="l" t="t" r="r" b="b"/>
            <a:pathLst>
              <a:path w="220979" h="725804">
                <a:moveTo>
                  <a:pt x="220980" y="725423"/>
                </a:moveTo>
                <a:lnTo>
                  <a:pt x="220980" y="716279"/>
                </a:lnTo>
                <a:lnTo>
                  <a:pt x="198120" y="716279"/>
                </a:lnTo>
                <a:lnTo>
                  <a:pt x="176784" y="714755"/>
                </a:lnTo>
                <a:lnTo>
                  <a:pt x="155448" y="714755"/>
                </a:lnTo>
                <a:lnTo>
                  <a:pt x="135636" y="713114"/>
                </a:lnTo>
                <a:lnTo>
                  <a:pt x="117348" y="711707"/>
                </a:lnTo>
                <a:lnTo>
                  <a:pt x="83820" y="708659"/>
                </a:lnTo>
                <a:lnTo>
                  <a:pt x="68580" y="705611"/>
                </a:lnTo>
                <a:lnTo>
                  <a:pt x="54864" y="702563"/>
                </a:lnTo>
                <a:lnTo>
                  <a:pt x="42672" y="701039"/>
                </a:lnTo>
                <a:lnTo>
                  <a:pt x="32004" y="697991"/>
                </a:lnTo>
                <a:lnTo>
                  <a:pt x="22860" y="694943"/>
                </a:lnTo>
                <a:lnTo>
                  <a:pt x="15240" y="691895"/>
                </a:lnTo>
                <a:lnTo>
                  <a:pt x="9144" y="685799"/>
                </a:lnTo>
                <a:lnTo>
                  <a:pt x="9144" y="0"/>
                </a:lnTo>
                <a:lnTo>
                  <a:pt x="0" y="0"/>
                </a:lnTo>
                <a:lnTo>
                  <a:pt x="0" y="685799"/>
                </a:lnTo>
                <a:lnTo>
                  <a:pt x="1524" y="690371"/>
                </a:lnTo>
                <a:lnTo>
                  <a:pt x="1524" y="691895"/>
                </a:lnTo>
                <a:lnTo>
                  <a:pt x="6096" y="696467"/>
                </a:lnTo>
                <a:lnTo>
                  <a:pt x="12192" y="699515"/>
                </a:lnTo>
                <a:lnTo>
                  <a:pt x="19812" y="704087"/>
                </a:lnTo>
                <a:lnTo>
                  <a:pt x="28956" y="707135"/>
                </a:lnTo>
                <a:lnTo>
                  <a:pt x="39624" y="710183"/>
                </a:lnTo>
                <a:lnTo>
                  <a:pt x="53340" y="713231"/>
                </a:lnTo>
                <a:lnTo>
                  <a:pt x="67056" y="714755"/>
                </a:lnTo>
                <a:lnTo>
                  <a:pt x="82296" y="717803"/>
                </a:lnTo>
                <a:lnTo>
                  <a:pt x="99060" y="719327"/>
                </a:lnTo>
                <a:lnTo>
                  <a:pt x="137160" y="722492"/>
                </a:lnTo>
                <a:lnTo>
                  <a:pt x="155448" y="723899"/>
                </a:lnTo>
                <a:lnTo>
                  <a:pt x="176784" y="725423"/>
                </a:lnTo>
                <a:lnTo>
                  <a:pt x="220980" y="725423"/>
                </a:lnTo>
                <a:close/>
              </a:path>
              <a:path w="220979" h="725804">
                <a:moveTo>
                  <a:pt x="10668" y="687323"/>
                </a:moveTo>
                <a:lnTo>
                  <a:pt x="9144" y="682751"/>
                </a:lnTo>
                <a:lnTo>
                  <a:pt x="9144" y="685799"/>
                </a:lnTo>
                <a:lnTo>
                  <a:pt x="10668" y="68732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278373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11461-BF76-FD28-560A-89D3A041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Vamos Pensar?</a:t>
            </a:r>
          </a:p>
        </p:txBody>
      </p:sp>
      <p:pic>
        <p:nvPicPr>
          <p:cNvPr id="4" name="Imagem 3" descr="Texto, Carta, Email&#10;&#10;Descrição gerada automaticamente">
            <a:extLst>
              <a:ext uri="{FF2B5EF4-FFF2-40B4-BE49-F238E27FC236}">
                <a16:creationId xmlns:a16="http://schemas.microsoft.com/office/drawing/2014/main" id="{FBF832E8-D015-E058-1243-19AD9BE5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33921"/>
            <a:ext cx="7772400" cy="47669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04259A-D727-3D88-92B6-DF325E00075C}"/>
              </a:ext>
            </a:extLst>
          </p:cNvPr>
          <p:cNvSpPr txBox="1"/>
          <p:nvPr/>
        </p:nvSpPr>
        <p:spPr>
          <a:xfrm>
            <a:off x="163773" y="1403088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- Retirado dos projetos</a:t>
            </a:r>
          </a:p>
        </p:txBody>
      </p:sp>
    </p:spTree>
    <p:extLst>
      <p:ext uri="{BB962C8B-B14F-4D97-AF65-F5344CB8AC3E}">
        <p14:creationId xmlns:p14="http://schemas.microsoft.com/office/powerpoint/2010/main" val="3576225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11461-BF76-FD28-560A-89D3A041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Vamos Pensar?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04259A-D727-3D88-92B6-DF325E00075C}"/>
              </a:ext>
            </a:extLst>
          </p:cNvPr>
          <p:cNvSpPr txBox="1"/>
          <p:nvPr/>
        </p:nvSpPr>
        <p:spPr>
          <a:xfrm>
            <a:off x="163773" y="1403088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- Retirado dos projetos</a:t>
            </a:r>
          </a:p>
        </p:txBody>
      </p:sp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349BC7A-875D-2086-EEE7-561D5EACB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765"/>
            <a:ext cx="7772400" cy="2078141"/>
          </a:xfrm>
          <a:prstGeom prst="rect">
            <a:avLst/>
          </a:prstGeom>
        </p:spPr>
      </p:pic>
      <p:pic>
        <p:nvPicPr>
          <p:cNvPr id="10" name="Imagem 9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B91865D-27E6-E4A4-BFF0-AA379B2D2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06906"/>
            <a:ext cx="7772400" cy="2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8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7B8E7-7522-880E-CD09-8A5C46A9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859CDC-E67A-4D6D-BD42-BDDCEE2A40E8}"/>
              </a:ext>
            </a:extLst>
          </p:cNvPr>
          <p:cNvSpPr/>
          <p:nvPr/>
        </p:nvSpPr>
        <p:spPr>
          <a:xfrm>
            <a:off x="389965" y="2182505"/>
            <a:ext cx="113896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GERHARDT, Tatiana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Engel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; SILVEIRA, Denise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Tolfo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Métodos de pesquisa.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Porto Alegre: Ed. UFRGS, 2009. 120 p.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FONSECA, João José Saraiva da.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Metodologia da pesquisa científica.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Fortaleza: UEC, 2002.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GIL,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Antonio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Carlos.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Como elaborar projetos de pesquisa. 4. ed.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São Paulo: Atlas, 2007. </a:t>
            </a:r>
          </a:p>
        </p:txBody>
      </p:sp>
    </p:spTree>
    <p:extLst>
      <p:ext uri="{BB962C8B-B14F-4D97-AF65-F5344CB8AC3E}">
        <p14:creationId xmlns:p14="http://schemas.microsoft.com/office/powerpoint/2010/main" val="3433539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13A53C9-543B-7069-A89D-1CFC37B09513}"/>
              </a:ext>
            </a:extLst>
          </p:cNvPr>
          <p:cNvSpPr/>
          <p:nvPr/>
        </p:nvSpPr>
        <p:spPr>
          <a:xfrm>
            <a:off x="889000" y="1917542"/>
            <a:ext cx="1041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 DE PESQUISA:</a:t>
            </a:r>
          </a:p>
          <a:p>
            <a:endParaRPr lang="pt-BR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Desconhecimento das </a:t>
            </a:r>
            <a:r>
              <a:rPr lang="pt-BR" sz="2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dimensões 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satisfação no trabalho dos gestores da SES-SP. </a:t>
            </a:r>
            <a:endParaRPr lang="pt-BR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001EB22-F8A7-B840-0BCF-F6AFC19CF99B}"/>
              </a:ext>
            </a:extLst>
          </p:cNvPr>
          <p:cNvSpPr/>
          <p:nvPr/>
        </p:nvSpPr>
        <p:spPr>
          <a:xfrm>
            <a:off x="889000" y="3260966"/>
            <a:ext cx="1041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PERGUNTA DE PESQUISA:</a:t>
            </a:r>
          </a:p>
          <a:p>
            <a:endParaRPr lang="pt-BR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Quais </a:t>
            </a:r>
            <a:r>
              <a:rPr lang="pt-BR" sz="2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dimensões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 satisfação no trabalho dos gestores da SES-SP estão mais comprometidas?</a:t>
            </a:r>
            <a:endParaRPr lang="pt-BR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02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Método  </a:t>
            </a:r>
          </a:p>
        </p:txBody>
      </p:sp>
      <p:pic>
        <p:nvPicPr>
          <p:cNvPr id="1026" name="Picture 2" descr="Foto Do Caminho Cercado Por Pinheiros">
            <a:extLst>
              <a:ext uri="{FF2B5EF4-FFF2-40B4-BE49-F238E27FC236}">
                <a16:creationId xmlns:a16="http://schemas.microsoft.com/office/drawing/2014/main" id="{6916EAF8-CF2A-EA76-89CB-F0A83A19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" y="1640542"/>
            <a:ext cx="6120735" cy="46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51566E-5096-597D-2C5C-3AAA267B2431}"/>
              </a:ext>
            </a:extLst>
          </p:cNvPr>
          <p:cNvSpPr/>
          <p:nvPr/>
        </p:nvSpPr>
        <p:spPr>
          <a:xfrm>
            <a:off x="307868" y="6282214"/>
            <a:ext cx="6120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https://</a:t>
            </a:r>
            <a:r>
              <a:rPr lang="pt-BR" sz="1200" dirty="0" err="1"/>
              <a:t>images.pexels.com</a:t>
            </a:r>
            <a:r>
              <a:rPr lang="pt-BR" sz="1200" dirty="0"/>
              <a:t>/</a:t>
            </a:r>
            <a:r>
              <a:rPr lang="pt-BR" sz="1200" dirty="0" err="1"/>
              <a:t>photos</a:t>
            </a:r>
            <a:r>
              <a:rPr lang="pt-BR" sz="1200" dirty="0"/>
              <a:t>/1578750/pexels-photo-1578750.jpeg?auto=</a:t>
            </a:r>
            <a:r>
              <a:rPr lang="pt-BR" sz="1200" dirty="0" err="1"/>
              <a:t>compress&amp;cs</a:t>
            </a:r>
            <a:r>
              <a:rPr lang="pt-BR" sz="1200" dirty="0"/>
              <a:t>=</a:t>
            </a:r>
            <a:r>
              <a:rPr lang="pt-BR" sz="1200" dirty="0" err="1"/>
              <a:t>tinysrgb&amp;dpr</a:t>
            </a:r>
            <a:r>
              <a:rPr lang="pt-BR" sz="1200" dirty="0"/>
              <a:t>=2&amp;h=750&amp;w=1260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C4699BE-8212-5DF5-94BA-6EEC64323F27}"/>
              </a:ext>
            </a:extLst>
          </p:cNvPr>
          <p:cNvSpPr/>
          <p:nvPr/>
        </p:nvSpPr>
        <p:spPr>
          <a:xfrm>
            <a:off x="6952129" y="3468935"/>
            <a:ext cx="513954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sz="26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Permitir a repetição exata do estudo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572190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13A53C9-543B-7069-A89D-1CFC37B09513}"/>
              </a:ext>
            </a:extLst>
          </p:cNvPr>
          <p:cNvSpPr/>
          <p:nvPr/>
        </p:nvSpPr>
        <p:spPr>
          <a:xfrm>
            <a:off x="889000" y="1917542"/>
            <a:ext cx="1041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OBJETIVO:</a:t>
            </a:r>
          </a:p>
          <a:p>
            <a:endParaRPr lang="pt-BR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Identificar qual </a:t>
            </a:r>
            <a:r>
              <a:rPr lang="pt-BR" sz="2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dimensão 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satisfação no trabalho dos gestores da SES-SP está mais comprometida.</a:t>
            </a:r>
            <a:endParaRPr lang="pt-BR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001EB22-F8A7-B840-0BCF-F6AFC19CF99B}"/>
              </a:ext>
            </a:extLst>
          </p:cNvPr>
          <p:cNvSpPr/>
          <p:nvPr/>
        </p:nvSpPr>
        <p:spPr>
          <a:xfrm>
            <a:off x="889000" y="3493909"/>
            <a:ext cx="1041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ESPECÍFICOS:</a:t>
            </a:r>
          </a:p>
          <a:p>
            <a:endParaRPr lang="pt-BR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Caracterizar demograficamente a população dos gestores da SES-SP;</a:t>
            </a:r>
          </a:p>
          <a:p>
            <a:endParaRPr lang="pt-BR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Relacionar </a:t>
            </a:r>
            <a:r>
              <a:rPr lang="pt-BR" sz="220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aspectos sociodemográficos </a:t>
            </a:r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pt-BR" sz="220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dimensão mais comprometida </a:t>
            </a:r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satisfação no trabalho;</a:t>
            </a:r>
          </a:p>
          <a:p>
            <a:endParaRPr lang="pt-BR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Elaborar um plano de ação/ programa de incentivo para melhorar a dimensão comprometida, na população estudada.</a:t>
            </a:r>
          </a:p>
        </p:txBody>
      </p:sp>
    </p:spTree>
    <p:extLst>
      <p:ext uri="{BB962C8B-B14F-4D97-AF65-F5344CB8AC3E}">
        <p14:creationId xmlns:p14="http://schemas.microsoft.com/office/powerpoint/2010/main" val="3478227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6D0AFE-F1E0-B673-02CD-DB805285BDD2}"/>
              </a:ext>
            </a:extLst>
          </p:cNvPr>
          <p:cNvSpPr/>
          <p:nvPr/>
        </p:nvSpPr>
        <p:spPr>
          <a:xfrm>
            <a:off x="1488226" y="310204"/>
            <a:ext cx="10414001" cy="8925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b="1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Tema: Satisfação no trabalho dos gestores da Secretaria Estadual da Saúde – SES-SP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C93B2C5-11CC-4C28-7023-C9DECC4D6776}"/>
              </a:ext>
            </a:extLst>
          </p:cNvPr>
          <p:cNvSpPr/>
          <p:nvPr/>
        </p:nvSpPr>
        <p:spPr>
          <a:xfrm>
            <a:off x="0" y="1216631"/>
            <a:ext cx="62366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INTRODUÇÃO:</a:t>
            </a:r>
          </a:p>
          <a:p>
            <a:endParaRPr lang="pt-BR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Satisfação no trabalho – definição, importância de estar satisfeito no trabalho;</a:t>
            </a:r>
          </a:p>
          <a:p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Satisfação no trabalho – como mensurar, </a:t>
            </a:r>
            <a:r>
              <a:rPr lang="pt-BR" sz="2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dimensões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 satisfação;</a:t>
            </a:r>
            <a:endParaRPr lang="pt-BR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0AD744-823E-3149-D124-0933C815215F}"/>
              </a:ext>
            </a:extLst>
          </p:cNvPr>
          <p:cNvSpPr/>
          <p:nvPr/>
        </p:nvSpPr>
        <p:spPr>
          <a:xfrm>
            <a:off x="-13315" y="3517712"/>
            <a:ext cx="62366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cterísticas do trabalho que possam influenciar na satisfação;</a:t>
            </a:r>
          </a:p>
          <a:p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Vínculo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privado X público – particularidades do serviço público;</a:t>
            </a:r>
            <a:endParaRPr lang="pt-BR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B7328E1-186B-19F0-8023-D4F510E41E64}"/>
              </a:ext>
            </a:extLst>
          </p:cNvPr>
          <p:cNvSpPr/>
          <p:nvPr/>
        </p:nvSpPr>
        <p:spPr>
          <a:xfrm>
            <a:off x="-13315" y="5141685"/>
            <a:ext cx="1116493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trabalho na Secretaria Estadual da Saúde de SP – SES-SP;</a:t>
            </a:r>
          </a:p>
          <a:p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trabalhador na SES-SP e o grau de satisfação no trabalho, e </a:t>
            </a:r>
            <a:r>
              <a:rPr lang="pt-BR" sz="2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quais dimensões </a:t>
            </a:r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possam estar mais ou menos comprometidas.</a:t>
            </a:r>
            <a:endParaRPr lang="pt-BR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497C0C-DE25-92C0-0FB1-8AC05533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800" b="1" dirty="0"/>
              <a:t>Alessandro, Alessandra, Cristina e Igor</a:t>
            </a:r>
            <a:endParaRPr lang="pt-BR" sz="1800" b="1" dirty="0"/>
          </a:p>
        </p:txBody>
      </p:sp>
      <p:pic>
        <p:nvPicPr>
          <p:cNvPr id="4" name="Imagem 3" descr="Gráfico, Gráfico de funil&#10;&#10;Descrição gerada automaticamente">
            <a:extLst>
              <a:ext uri="{FF2B5EF4-FFF2-40B4-BE49-F238E27FC236}">
                <a16:creationId xmlns:a16="http://schemas.microsoft.com/office/drawing/2014/main" id="{21C90C48-27E2-E679-2302-A7406FFF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94" y="1251893"/>
            <a:ext cx="5275006" cy="37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03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0" y="1200962"/>
            <a:ext cx="11941279" cy="14537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280"/>
              </a:spcBef>
              <a:buClr>
                <a:schemeClr val="dk1"/>
              </a:buClr>
              <a:buSzPct val="100000"/>
            </a:pPr>
            <a:r>
              <a:rPr lang="pt-B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Tema: </a:t>
            </a: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Relação entre o absenteísmo e a ocorrência de eventos adversos em uma unidade de internação cirúrgica.</a:t>
            </a:r>
            <a:endParaRPr sz="1800" dirty="0"/>
          </a:p>
          <a:p>
            <a:pPr>
              <a:spcBef>
                <a:spcPts val="280"/>
              </a:spcBef>
              <a:buClr>
                <a:schemeClr val="dk1"/>
              </a:buClr>
              <a:buSzPct val="100000"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Influência do absenteísmo na ocorrência de eventos adversos em uma unidade de internação cirúrgica)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280"/>
              </a:spcBef>
              <a:buClr>
                <a:srgbClr val="888888"/>
              </a:buClr>
              <a:buSzPct val="100000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chemeClr val="dk1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196850"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196850"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rgbClr val="888888"/>
              </a:buClr>
              <a:buSzPct val="100000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001473-E6A8-25A9-8C23-613C6690B660}"/>
              </a:ext>
            </a:extLst>
          </p:cNvPr>
          <p:cNvSpPr txBox="1"/>
          <p:nvPr/>
        </p:nvSpPr>
        <p:spPr>
          <a:xfrm>
            <a:off x="188042" y="2828835"/>
            <a:ext cx="11330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Questionamento: </a:t>
            </a:r>
            <a:r>
              <a:rPr lang="pt-BR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 a relação entre absenteísmo de profissionais da equipe de enfermagem e a ocorrência de eventos adversos em uma unidade de internação cirúrgica?</a:t>
            </a:r>
          </a:p>
        </p:txBody>
      </p:sp>
      <p:sp>
        <p:nvSpPr>
          <p:cNvPr id="9" name="Google Shape;91;p2">
            <a:extLst>
              <a:ext uri="{FF2B5EF4-FFF2-40B4-BE49-F238E27FC236}">
                <a16:creationId xmlns:a16="http://schemas.microsoft.com/office/drawing/2014/main" id="{3D3BE113-5BD8-B212-7AC9-48769C17E6B1}"/>
              </a:ext>
            </a:extLst>
          </p:cNvPr>
          <p:cNvSpPr/>
          <p:nvPr/>
        </p:nvSpPr>
        <p:spPr>
          <a:xfrm>
            <a:off x="295837" y="4064039"/>
            <a:ext cx="1092768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Objetivo:</a:t>
            </a:r>
            <a:endParaRPr dirty="0"/>
          </a:p>
          <a:p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estudo tem como objetivo verificar a relação entre o absenteísmo de profissionais da equipe de enfermagem e o aumento da ocorrência de eventos adversos em uma unidade de internação cirúrgica.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b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9160" y="994484"/>
            <a:ext cx="6867833" cy="58635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280"/>
              </a:spcBef>
              <a:buClr>
                <a:srgbClr val="888888"/>
              </a:buClr>
              <a:buSzPct val="100000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chemeClr val="dk1"/>
              </a:buClr>
              <a:buSzPct val="93333"/>
            </a:pPr>
            <a:r>
              <a:rPr lang="pt-B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dirty="0"/>
          </a:p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4956" algn="just">
              <a:spcBef>
                <a:spcPts val="28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Conceito de absenteísmo e eventos adversos em saúde.</a:t>
            </a:r>
          </a:p>
          <a:p>
            <a:pPr marL="285750" indent="-284956" algn="just">
              <a:spcBef>
                <a:spcPts val="28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endParaRPr sz="1800" dirty="0"/>
          </a:p>
          <a:p>
            <a:pPr algn="just">
              <a:spcBef>
                <a:spcPts val="280"/>
              </a:spcBef>
              <a:buClr>
                <a:schemeClr val="dk1"/>
              </a:buClr>
              <a:buSzPct val="93333"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 Breve abordagem com base na literatura internacional e nacional.</a:t>
            </a:r>
            <a:endParaRPr sz="1800" dirty="0"/>
          </a:p>
          <a:p>
            <a:pPr marL="285750" indent="-284956" algn="l">
              <a:spcBef>
                <a:spcPts val="28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Fazer um link para uma breve descrição sobre a ocorrência de eventos adversos em unidades de internação cirúrgica e fatores relacionados.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&gt;&gt; Nesta sequência propõe-se descrever evidência sobre a influência do absenteísmo para ocorrência  eventos adversos.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4956" algn="l">
              <a:spcBef>
                <a:spcPts val="28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pt-BR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Relacionar com o problema da pesquisa:</a:t>
            </a:r>
            <a:endParaRPr sz="18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</a:pPr>
            <a:endParaRPr sz="18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4956" algn="l">
              <a:spcBef>
                <a:spcPts val="28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pt-B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(Problema de pesquisa): </a:t>
            </a: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da ocorrência de eventos adversos devido o </a:t>
            </a:r>
            <a:r>
              <a:rPr lang="pt-B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alto índice de absenteísmo</a:t>
            </a: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 a equipe de enfermagem.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196850"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196850"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rgbClr val="888888"/>
              </a:buClr>
              <a:buSzPct val="93333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80"/>
              </a:spcBef>
              <a:buClr>
                <a:srgbClr val="888888"/>
              </a:buClr>
              <a:buSzPct val="100000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m 3" descr="Gráfico, Gráfico de funil&#10;&#10;Descrição gerada automaticamente">
            <a:extLst>
              <a:ext uri="{FF2B5EF4-FFF2-40B4-BE49-F238E27FC236}">
                <a16:creationId xmlns:a16="http://schemas.microsoft.com/office/drawing/2014/main" id="{8D80F9CB-38F5-6791-A9F2-77B83C181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94" y="1251893"/>
            <a:ext cx="5275006" cy="37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6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38380" y="1510491"/>
            <a:ext cx="10515240" cy="5595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Tema do projeto:  </a:t>
            </a:r>
            <a:r>
              <a:rPr lang="pt-BR" sz="2800" strike="noStrike" spc="-1" dirty="0">
                <a:solidFill>
                  <a:srgbClr val="000000"/>
                </a:solidFill>
                <a:latin typeface="Calibri"/>
              </a:rPr>
              <a:t>Formação acadêmica de enfermeiros em liderança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Problema de pesquisa: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Dificuldade dos enfermeiros recém formados em exercer a liderança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Pergunta de pesquisa: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Em que medida graduandos de enfermagem desenvolvem competências de liderança ao longo da formação acadêmica?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Objetivo: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Verificar o desenvolvimento das competências de liderança em graduandos de enfermagem ao longo da formação acadêmica.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74703" y="1325657"/>
            <a:ext cx="7346975" cy="461794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2200" b="1" strike="noStrike" spc="-1" dirty="0">
                <a:solidFill>
                  <a:srgbClr val="000000"/>
                </a:solidFill>
                <a:latin typeface="Calibri"/>
              </a:rPr>
              <a:t>Introdução</a:t>
            </a:r>
            <a:endParaRPr lang="pt-BR" sz="2200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Apresentar o problema de pesquisa sobre o enfermeiro recém formado e a liderança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Desenvolvimento das competências de liderança antes de ingressar na prática profissional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Papel da Liderança em Enfermagem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Preocupação com a qualidade da liderança na prática de enfermagem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Relação direta entre liderança e qualidade do atendimento</a:t>
            </a:r>
          </a:p>
          <a:p>
            <a:pPr marL="342900" indent="-342900" algn="just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Abordar a Diretriz Curricular Nacional do Curso de Enfermagem (2018) 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Limitações no ensino de enfermagem de habilidades gerenciais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Apresentar pergunta de pesquisa e objetivos 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   </a:t>
            </a:r>
          </a:p>
        </p:txBody>
      </p:sp>
      <p:pic>
        <p:nvPicPr>
          <p:cNvPr id="2" name="Imagem 1" descr="Gráfico, Gráfico de funil&#10;&#10;Descrição gerada automaticamente">
            <a:extLst>
              <a:ext uri="{FF2B5EF4-FFF2-40B4-BE49-F238E27FC236}">
                <a16:creationId xmlns:a16="http://schemas.microsoft.com/office/drawing/2014/main" id="{FAAFD200-0FE3-64BB-6279-8E122F8B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52" y="103240"/>
            <a:ext cx="4834048" cy="514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3658AF1-87EC-971B-B8BC-2F52A433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71450"/>
            <a:ext cx="8407400" cy="65151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6A50A02-1A78-957F-FC42-FF93E0A3BD54}"/>
              </a:ext>
            </a:extLst>
          </p:cNvPr>
          <p:cNvSpPr/>
          <p:nvPr/>
        </p:nvSpPr>
        <p:spPr>
          <a:xfrm>
            <a:off x="8525435" y="6611779"/>
            <a:ext cx="3778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</a:rPr>
              <a:t>Fonte: Aula do Professor: Herman Sander Mansur (UFMG)</a:t>
            </a:r>
            <a:endParaRPr lang="pt-BR" sz="1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7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DA6881-16E7-7872-9E4B-FD593631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19" y="1308150"/>
            <a:ext cx="6091516" cy="542673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A1B9D0F-1250-D7C2-1ACE-A61EEE1AF41E}"/>
              </a:ext>
            </a:extLst>
          </p:cNvPr>
          <p:cNvSpPr/>
          <p:nvPr/>
        </p:nvSpPr>
        <p:spPr>
          <a:xfrm>
            <a:off x="8525435" y="6611779"/>
            <a:ext cx="3778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</a:rPr>
              <a:t>Fonte: Aula do Professor: Herman Sander Mansur (UFMG)</a:t>
            </a:r>
            <a:endParaRPr lang="pt-BR" sz="1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4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2E028-238B-8DEE-2AC9-5027A8D5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Método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6C89BF-D43F-9DDE-8B24-043B3DC9BD3F}"/>
              </a:ext>
            </a:extLst>
          </p:cNvPr>
          <p:cNvSpPr/>
          <p:nvPr/>
        </p:nvSpPr>
        <p:spPr>
          <a:xfrm>
            <a:off x="2087114" y="2020081"/>
            <a:ext cx="9934556" cy="3897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Tipo de estudo (desenho de pesquisa: – Exploratória-descritiva -  Experimental; – Quase-experimental; – Correlacional); 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Times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Local do estudo/ Campo de observação: Como, quando, onde e em que condições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População/ Amostra a ser estudada e suas variáveis; Critérios de inclusão e exclusão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Coleta de dados: Com quê? Materiais a serem utilizados;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" pitchFamily="2" charset="0"/>
              </a:rPr>
              <a:t>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Instrumentos de avaliação; 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Operacionalização/ Procedimentos para a Coleta de Dados (etapas)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Análise e interpretação de dados: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" pitchFamily="2" charset="0"/>
              </a:rPr>
              <a:t>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 que e quanto será medido? Teste estatístico</a:t>
            </a:r>
            <a:endParaRPr lang="pt-BR" b="0" i="0" dirty="0">
              <a:solidFill>
                <a:schemeClr val="accent5">
                  <a:lumMod val="50000"/>
                </a:schemeClr>
              </a:solidFill>
              <a:effectLst/>
              <a:latin typeface="Times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B69C17-4796-15E8-C15D-7A37FA67A329}"/>
              </a:ext>
            </a:extLst>
          </p:cNvPr>
          <p:cNvSpPr/>
          <p:nvPr/>
        </p:nvSpPr>
        <p:spPr>
          <a:xfrm>
            <a:off x="170330" y="2487706"/>
            <a:ext cx="1792941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Como?</a:t>
            </a:r>
            <a:r>
              <a:rPr lang="pt-BR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br>
              <a:rPr lang="pt-BR" b="1" dirty="0">
                <a:solidFill>
                  <a:srgbClr val="000000"/>
                </a:solidFill>
                <a:latin typeface="Times" pitchFamily="2" charset="0"/>
              </a:rPr>
            </a:br>
            <a:endParaRPr lang="pt-BR" b="1" dirty="0">
              <a:solidFill>
                <a:srgbClr val="000000"/>
              </a:solidFill>
              <a:latin typeface="Times" pitchFamily="2" charset="0"/>
            </a:endParaRPr>
          </a:p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Onde?</a:t>
            </a:r>
            <a:r>
              <a:rPr lang="pt-BR" b="1" dirty="0">
                <a:solidFill>
                  <a:srgbClr val="000000"/>
                </a:solidFill>
                <a:latin typeface="Times" pitchFamily="2" charset="0"/>
              </a:rPr>
              <a:t> </a:t>
            </a:r>
          </a:p>
          <a:p>
            <a:pPr algn="ctr"/>
            <a:endParaRPr lang="pt-BR" b="1" dirty="0">
              <a:solidFill>
                <a:srgbClr val="000000"/>
              </a:solidFill>
              <a:latin typeface="Times" pitchFamily="2" charset="0"/>
            </a:endParaRPr>
          </a:p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 que?</a:t>
            </a:r>
            <a:r>
              <a:rPr lang="pt-BR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br>
              <a:rPr lang="pt-BR" b="1" dirty="0">
                <a:solidFill>
                  <a:srgbClr val="000000"/>
                </a:solidFill>
                <a:latin typeface="Times" pitchFamily="2" charset="0"/>
              </a:rPr>
            </a:br>
            <a:endParaRPr lang="pt-BR" b="1" dirty="0">
              <a:solidFill>
                <a:srgbClr val="000000"/>
              </a:solidFill>
              <a:latin typeface="Times" pitchFamily="2" charset="0"/>
            </a:endParaRPr>
          </a:p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 que forma?</a:t>
            </a:r>
            <a:r>
              <a:rPr lang="pt-BR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br>
              <a:rPr lang="pt-BR" b="1" dirty="0">
                <a:solidFill>
                  <a:srgbClr val="000000"/>
                </a:solidFill>
                <a:latin typeface="Times" pitchFamily="2" charset="0"/>
              </a:rPr>
            </a:br>
            <a:endParaRPr lang="pt-BR" b="1" dirty="0">
              <a:solidFill>
                <a:srgbClr val="00000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1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541" y="280630"/>
            <a:ext cx="5931532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spc="113" dirty="0"/>
              <a:t>M</a:t>
            </a:r>
            <a:r>
              <a:rPr spc="-526" dirty="0"/>
              <a:t>É</a:t>
            </a:r>
            <a:r>
              <a:rPr spc="-417" dirty="0"/>
              <a:t>T</a:t>
            </a:r>
            <a:r>
              <a:rPr spc="-295" dirty="0"/>
              <a:t>O</a:t>
            </a:r>
            <a:r>
              <a:rPr spc="-272" dirty="0"/>
              <a:t>D</a:t>
            </a:r>
            <a:r>
              <a:rPr spc="-295" dirty="0"/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8294" y="1973215"/>
            <a:ext cx="10835412" cy="2911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07192" rIns="0" bIns="0" rtlCol="0">
            <a:spAutoFit/>
          </a:bodyPr>
          <a:lstStyle/>
          <a:p>
            <a:pPr marL="322743" indent="-311216">
              <a:spcBef>
                <a:spcPts val="844"/>
              </a:spcBef>
              <a:buClr>
                <a:srgbClr val="990000"/>
              </a:buClr>
              <a:buFont typeface="Arial"/>
              <a:buChar char="–"/>
              <a:tabLst>
                <a:tab pos="322743" algn="l"/>
              </a:tabLst>
            </a:pPr>
            <a:r>
              <a:rPr sz="2904" b="1" spc="-290" dirty="0">
                <a:solidFill>
                  <a:srgbClr val="16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sz="2904" b="1" spc="-290" dirty="0">
                <a:solidFill>
                  <a:srgbClr val="16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7121" marR="4611" lvl="1" indent="-311216">
              <a:spcBef>
                <a:spcPts val="581"/>
              </a:spcBef>
              <a:buClr>
                <a:srgbClr val="990000"/>
              </a:buClr>
              <a:buChar char="–"/>
              <a:tabLst>
                <a:tab pos="737121" algn="l"/>
                <a:tab pos="737697" algn="l"/>
              </a:tabLst>
            </a:pPr>
            <a:r>
              <a:rPr sz="2269" spc="-123" dirty="0">
                <a:latin typeface="Arial" panose="020B0604020202020204" pitchFamily="34" charset="0"/>
                <a:cs typeface="Arial" panose="020B0604020202020204" pitchFamily="34" charset="0"/>
              </a:rPr>
              <a:t>campo </a:t>
            </a:r>
            <a:r>
              <a:rPr sz="2269" spc="-73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269" spc="-82" dirty="0"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sz="2269" spc="-145" dirty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sz="2269" spc="-113" dirty="0">
                <a:latin typeface="Arial" panose="020B0604020202020204" pitchFamily="34" charset="0"/>
                <a:cs typeface="Arial" panose="020B0604020202020204" pitchFamily="34" charset="0"/>
              </a:rPr>
              <a:t>executado </a:t>
            </a:r>
            <a:r>
              <a:rPr sz="2269" spc="-68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269" spc="-86" dirty="0">
                <a:latin typeface="Arial" panose="020B0604020202020204" pitchFamily="34" charset="0"/>
                <a:cs typeface="Arial" panose="020B0604020202020204" pitchFamily="34" charset="0"/>
              </a:rPr>
              <a:t>estudo </a:t>
            </a:r>
            <a:r>
              <a:rPr sz="2269" spc="-136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269" spc="-100" dirty="0">
                <a:latin typeface="Arial" panose="020B0604020202020204" pitchFamily="34" charset="0"/>
                <a:cs typeface="Arial" panose="020B0604020202020204" pitchFamily="34" charset="0"/>
              </a:rPr>
              <a:t>coletados </a:t>
            </a:r>
            <a:r>
              <a:rPr sz="2269" spc="-154" dirty="0">
                <a:latin typeface="Arial" panose="020B0604020202020204" pitchFamily="34" charset="0"/>
                <a:cs typeface="Arial" panose="020B0604020202020204" pitchFamily="34" charset="0"/>
              </a:rPr>
              <a:t>os  </a:t>
            </a:r>
            <a:r>
              <a:rPr sz="2269" spc="-132" dirty="0"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  <a:endParaRPr sz="22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7697" lvl="1" indent="-311792">
              <a:spcBef>
                <a:spcPts val="545"/>
              </a:spcBef>
              <a:buClr>
                <a:srgbClr val="990000"/>
              </a:buClr>
              <a:buChar char="–"/>
              <a:tabLst>
                <a:tab pos="737121" algn="l"/>
                <a:tab pos="737697" algn="l"/>
              </a:tabLst>
            </a:pPr>
            <a:r>
              <a:rPr sz="2269" spc="-113" dirty="0">
                <a:latin typeface="Arial" panose="020B0604020202020204" pitchFamily="34" charset="0"/>
                <a:cs typeface="Arial" panose="020B0604020202020204" pitchFamily="34" charset="0"/>
              </a:rPr>
              <a:t>descrever </a:t>
            </a:r>
            <a:r>
              <a:rPr sz="2269" spc="-77" dirty="0" err="1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sz="2269" spc="-10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69" spc="-109" dirty="0" err="1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endParaRPr lang="en-US" sz="2269" spc="-10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7697" lvl="1" indent="-311792">
              <a:spcBef>
                <a:spcPts val="545"/>
              </a:spcBef>
              <a:buClr>
                <a:srgbClr val="990000"/>
              </a:buClr>
              <a:buChar char="–"/>
              <a:tabLst>
                <a:tab pos="737121" algn="l"/>
                <a:tab pos="737697" algn="l"/>
              </a:tabLst>
            </a:pPr>
            <a:r>
              <a:rPr lang="pt-BR" sz="2269" dirty="0">
                <a:latin typeface="Arial" panose="020B0604020202020204" pitchFamily="34" charset="0"/>
                <a:cs typeface="Arial" panose="020B0604020202020204" pitchFamily="34" charset="0"/>
              </a:rPr>
              <a:t>Pertinência ao estudo  </a:t>
            </a:r>
          </a:p>
          <a:p>
            <a:pPr marL="737697" lvl="1" indent="-311792">
              <a:spcBef>
                <a:spcPts val="545"/>
              </a:spcBef>
              <a:buClr>
                <a:srgbClr val="990000"/>
              </a:buClr>
              <a:buChar char="–"/>
              <a:tabLst>
                <a:tab pos="737121" algn="l"/>
                <a:tab pos="737697" algn="l"/>
              </a:tabLst>
            </a:pPr>
            <a:r>
              <a:rPr lang="pt-BR" sz="2269" dirty="0">
                <a:latin typeface="Arial" panose="020B0604020202020204" pitchFamily="34" charset="0"/>
                <a:cs typeface="Arial" panose="020B0604020202020204" pitchFamily="34" charset="0"/>
              </a:rPr>
              <a:t>Possibilidade de identificação  (ético-legal)</a:t>
            </a:r>
          </a:p>
          <a:p>
            <a:pPr marL="737697" lvl="1" indent="-311792">
              <a:spcBef>
                <a:spcPts val="545"/>
              </a:spcBef>
              <a:buClr>
                <a:srgbClr val="990000"/>
              </a:buClr>
              <a:buChar char="–"/>
              <a:tabLst>
                <a:tab pos="737121" algn="l"/>
                <a:tab pos="737697" algn="l"/>
              </a:tabLst>
            </a:pPr>
            <a:endParaRPr lang="pt-BR" sz="22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 </a:t>
            </a:r>
            <a:endParaRPr lang="pt-BR" sz="208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16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541" y="280630"/>
            <a:ext cx="5931532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lang="en-US" spc="113" dirty="0" err="1"/>
              <a:t>Vamos</a:t>
            </a:r>
            <a:r>
              <a:rPr lang="en-US" spc="113" dirty="0"/>
              <a:t> </a:t>
            </a:r>
            <a:r>
              <a:rPr lang="en-US" spc="113" dirty="0" err="1"/>
              <a:t>Pensar</a:t>
            </a:r>
            <a:r>
              <a:rPr lang="en-US" spc="113" dirty="0"/>
              <a:t>?</a:t>
            </a:r>
            <a:endParaRPr spc="-295" dirty="0"/>
          </a:p>
        </p:txBody>
      </p:sp>
      <p:sp>
        <p:nvSpPr>
          <p:cNvPr id="10" name="object 10"/>
          <p:cNvSpPr txBox="1"/>
          <p:nvPr/>
        </p:nvSpPr>
        <p:spPr>
          <a:xfrm>
            <a:off x="582759" y="1452373"/>
            <a:ext cx="10835412" cy="5124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07192" rIns="0" bIns="0" rtlCol="0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Questão de pesquisa:</a:t>
            </a:r>
            <a:endParaRPr lang="pt-B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Quais foram as ações de enfrentamento desenvolvidas pelos enfermeiros responsáveis técnicos para reestruturação do trabalho, durante a pandemia do COVID-19?</a:t>
            </a:r>
          </a:p>
          <a:p>
            <a:pPr algn="just"/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Local de estudo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estudo será desenvolvido nos hospitais de administração pública municipal e estadual no município de São Paulo, estado de São Paulo; de pequeno, médio e grande porte. A rede pública municipal e estadual foi escolhida por fornecer atendimento preconizado pelos princípios do SUS, de forma universal, integral e equitativa à população do município, buscando promover a integração sistêmica de ações e serviços de saúde, com provisão de atenção contínua, integral, de qualidade, responsável e humanizada, com amplo acesso. A busca desses hospitais ocorreu junto ao Cadastro Nacional de Estabelecimentos de Saúde (CNES, 2020), resultando um quantitativo de 41 hospitais, sendo que 23 pertencem à rede estadual de saúde e 18 à rede municipal de saúde.</a:t>
            </a:r>
          </a:p>
          <a:p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Foram excluídos os hospitais de campanha pelo motivo dessas instituições serem construídas somente para o atendimento durante a pandemia, com características sui generis e que serão desativadas após este período.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 </a:t>
            </a:r>
            <a:endParaRPr lang="pt-BR" sz="208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56928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2126</Words>
  <Application>Microsoft Macintosh PowerPoint</Application>
  <PresentationFormat>Widescreen</PresentationFormat>
  <Paragraphs>237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</vt:lpstr>
      <vt:lpstr>Times New Roman</vt:lpstr>
      <vt:lpstr>Personalizar design</vt:lpstr>
      <vt:lpstr>Tema do Office</vt:lpstr>
      <vt:lpstr>Metodologia de pesquisa: abordagem quantitativa</vt:lpstr>
      <vt:lpstr>PROJETO DE PESQUISA</vt:lpstr>
      <vt:lpstr>Apresentação do PowerPoint</vt:lpstr>
      <vt:lpstr>Método  </vt:lpstr>
      <vt:lpstr>Apresentação do PowerPoint</vt:lpstr>
      <vt:lpstr>Apresentação do PowerPoint</vt:lpstr>
      <vt:lpstr>Método</vt:lpstr>
      <vt:lpstr>MÉTODO</vt:lpstr>
      <vt:lpstr>Vamos Pensar?</vt:lpstr>
      <vt:lpstr>Vamos Pensar?</vt:lpstr>
      <vt:lpstr>Artigos</vt:lpstr>
      <vt:lpstr>Apresentação do PowerPoint</vt:lpstr>
      <vt:lpstr>Vamos Pensar?</vt:lpstr>
      <vt:lpstr>Vamos Pensar?</vt:lpstr>
      <vt:lpstr>Apresentação do PowerPoint</vt:lpstr>
      <vt:lpstr>Apresentação do PowerPoint</vt:lpstr>
      <vt:lpstr>Apresentação do PowerPoint</vt:lpstr>
      <vt:lpstr>Apresentação do PowerPoint</vt:lpstr>
      <vt:lpstr>Vamos Pensar?</vt:lpstr>
      <vt:lpstr>Vamos Pensar?</vt:lpstr>
      <vt:lpstr>Artigos</vt:lpstr>
      <vt:lpstr>Apresentação do PowerPoint</vt:lpstr>
      <vt:lpstr>Amostra</vt:lpstr>
      <vt:lpstr>Amostra</vt:lpstr>
      <vt:lpstr>Artigos</vt:lpstr>
      <vt:lpstr>Apresentação do PowerPoint</vt:lpstr>
      <vt:lpstr>Amostra</vt:lpstr>
      <vt:lpstr>Apresentação do PowerPoint</vt:lpstr>
      <vt:lpstr>AMOSTRA PROBABILÍSTICA </vt:lpstr>
      <vt:lpstr>Apresentação do PowerPoint</vt:lpstr>
      <vt:lpstr>AMOSTRA PROBABILÍSTICA </vt:lpstr>
      <vt:lpstr>AMOSTRA PROBABILÍSTICA </vt:lpstr>
      <vt:lpstr>Apresentação do PowerPoint</vt:lpstr>
      <vt:lpstr>AMOSTRA NÃO PROBABILÍSTICA </vt:lpstr>
      <vt:lpstr>AMOSTRA</vt:lpstr>
      <vt:lpstr>Vamos Pensar?</vt:lpstr>
      <vt:lpstr>Vamos Pensar?</vt:lpstr>
      <vt:lpstr>Referências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 da apresentação</dc:title>
  <dc:creator>Cristiane Aparecida de Andrade</dc:creator>
  <cp:lastModifiedBy>Chennyfer Rached</cp:lastModifiedBy>
  <cp:revision>114</cp:revision>
  <dcterms:created xsi:type="dcterms:W3CDTF">2021-10-22T11:43:19Z</dcterms:created>
  <dcterms:modified xsi:type="dcterms:W3CDTF">2023-05-04T11:26:01Z</dcterms:modified>
</cp:coreProperties>
</file>