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Roboto"/>
      <p:regular r:id="rId28"/>
      <p:bold r:id="rId29"/>
      <p:italic r:id="rId30"/>
      <p:boldItalic r:id="rId31"/>
    </p:embeddedFont>
    <p:embeddedFont>
      <p:font typeface="Amatic SC"/>
      <p:regular r:id="rId32"/>
      <p:bold r:id="rId33"/>
    </p:embeddedFont>
    <p:embeddedFont>
      <p:font typeface="Source Code Pro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-boldItalic.fntdata"/><Relationship Id="rId30" Type="http://schemas.openxmlformats.org/officeDocument/2006/relationships/font" Target="fonts/Roboto-italic.fntdata"/><Relationship Id="rId11" Type="http://schemas.openxmlformats.org/officeDocument/2006/relationships/slide" Target="slides/slide6.xml"/><Relationship Id="rId33" Type="http://schemas.openxmlformats.org/officeDocument/2006/relationships/font" Target="fonts/AmaticSC-bold.fntdata"/><Relationship Id="rId10" Type="http://schemas.openxmlformats.org/officeDocument/2006/relationships/slide" Target="slides/slide5.xml"/><Relationship Id="rId32" Type="http://schemas.openxmlformats.org/officeDocument/2006/relationships/font" Target="fonts/AmaticSC-regular.fntdata"/><Relationship Id="rId13" Type="http://schemas.openxmlformats.org/officeDocument/2006/relationships/slide" Target="slides/slide8.xml"/><Relationship Id="rId35" Type="http://schemas.openxmlformats.org/officeDocument/2006/relationships/font" Target="fonts/SourceCodePro-bold.fntdata"/><Relationship Id="rId12" Type="http://schemas.openxmlformats.org/officeDocument/2006/relationships/slide" Target="slides/slide7.xml"/><Relationship Id="rId34" Type="http://schemas.openxmlformats.org/officeDocument/2006/relationships/font" Target="fonts/SourceCodePro-regular.fntdata"/><Relationship Id="rId15" Type="http://schemas.openxmlformats.org/officeDocument/2006/relationships/slide" Target="slides/slide10.xml"/><Relationship Id="rId37" Type="http://schemas.openxmlformats.org/officeDocument/2006/relationships/font" Target="fonts/SourceCodePro-boldItalic.fntdata"/><Relationship Id="rId14" Type="http://schemas.openxmlformats.org/officeDocument/2006/relationships/slide" Target="slides/slide9.xml"/><Relationship Id="rId36" Type="http://schemas.openxmlformats.org/officeDocument/2006/relationships/font" Target="fonts/SourceCodePro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4497a081b_0_6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4497a081b_0_6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4497a081b_0_6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4497a081b_0_6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4497a081b_0_6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4497a081b_0_6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4497a081b_0_6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4497a081b_0_6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4497a081b_0_6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4497a081b_0_6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4497a081b_0_6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4497a081b_0_6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4497a081b_0_6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4497a081b_0_6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4497a081b_0_7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4497a081b_0_7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4497a081b_0_7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4497a081b_0_7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64497a081b_0_7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64497a081b_0_7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4497a081b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4497a081b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4497a081b_0_7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4497a081b_0_7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4497a081b_0_7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4497a081b_0_7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4497a081b_0_7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64497a081b_0_7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4497a081b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4497a081b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4497a081b_0_5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4497a081b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4497a081b_0_6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4497a081b_0_6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4497a081b_0_6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4497a081b_0_6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4497a081b_0_6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4497a081b_0_6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4497a081b_0_6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4497a081b_0_6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4497a081b_0_6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4497a081b_0_6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dspace.uniceplac.edu.br/bitstream/123456789/399/1/Jayne%20Santos_0005745_%20Andr%c3%a9ia%20Andrade_0005845_Gustavo%20Henrique%20Feitosa_0005720.pdf" TargetMode="External"/><Relationship Id="rId4" Type="http://schemas.openxmlformats.org/officeDocument/2006/relationships/hyperlink" Target="https://nppg.org.br/revistas/boletimdogerenciamento/article/view/61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Matriz de Responsabilidades</a:t>
            </a:r>
            <a:endParaRPr sz="101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710050"/>
            <a:ext cx="8520600" cy="11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/>
              <a:t>Módulo 4</a:t>
            </a:r>
            <a:endParaRPr sz="6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/>
              <a:t> </a:t>
            </a:r>
            <a:r>
              <a:rPr lang="pt-BR" sz="6200">
                <a:solidFill>
                  <a:srgbClr val="000000"/>
                </a:solidFill>
              </a:rPr>
              <a:t>“Construindo uma Visão Geral sobre Gestão de Pessoas na graduação de Administração”</a:t>
            </a:r>
            <a:endParaRPr sz="62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Modelo de Matriz</a:t>
            </a:r>
            <a:endParaRPr/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4175" y="304800"/>
            <a:ext cx="5846703" cy="358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Construindo uma Matriz Raci</a:t>
            </a:r>
            <a:endParaRPr/>
          </a:p>
        </p:txBody>
      </p:sp>
      <p:sp>
        <p:nvSpPr>
          <p:cNvPr id="115" name="Google Shape;115;p23"/>
          <p:cNvSpPr txBox="1"/>
          <p:nvPr/>
        </p:nvSpPr>
        <p:spPr>
          <a:xfrm>
            <a:off x="311700" y="523025"/>
            <a:ext cx="8367000" cy="22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1F1F1F"/>
              </a:solidFill>
            </a:endParaRPr>
          </a:p>
          <a:p>
            <a:pPr indent="-330200" lvl="0" marL="647700" marR="1905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rgbClr val="1F1F1F"/>
              </a:buClr>
              <a:buSzPts val="1600"/>
              <a:buChar char="●"/>
            </a:pPr>
            <a:r>
              <a:rPr b="1" lang="pt-BR" sz="1600">
                <a:solidFill>
                  <a:srgbClr val="1F1F1F"/>
                </a:solidFill>
              </a:rPr>
              <a:t>Estabeleça o objetivo</a:t>
            </a:r>
            <a:endParaRPr b="1" sz="1600">
              <a:solidFill>
                <a:srgbClr val="1F1F1F"/>
              </a:solidFill>
            </a:endParaRPr>
          </a:p>
          <a:p>
            <a:pPr indent="-3302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600"/>
              <a:buChar char="●"/>
            </a:pPr>
            <a:r>
              <a:rPr b="1" lang="pt-BR" sz="1600">
                <a:solidFill>
                  <a:srgbClr val="1F1F1F"/>
                </a:solidFill>
              </a:rPr>
              <a:t>Especifique as metas</a:t>
            </a:r>
            <a:endParaRPr b="1" sz="1600">
              <a:solidFill>
                <a:srgbClr val="1F1F1F"/>
              </a:solidFill>
            </a:endParaRPr>
          </a:p>
          <a:p>
            <a:pPr indent="-3302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600"/>
              <a:buChar char="●"/>
            </a:pPr>
            <a:r>
              <a:rPr b="1" lang="pt-BR" sz="1600">
                <a:solidFill>
                  <a:srgbClr val="1F1F1F"/>
                </a:solidFill>
              </a:rPr>
              <a:t>Determine tarefas</a:t>
            </a:r>
            <a:endParaRPr b="1" sz="1600">
              <a:solidFill>
                <a:srgbClr val="1F1F1F"/>
              </a:solidFill>
            </a:endParaRPr>
          </a:p>
          <a:p>
            <a:pPr indent="-3302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600"/>
              <a:buChar char="●"/>
            </a:pPr>
            <a:r>
              <a:rPr b="1" lang="pt-BR" sz="1600">
                <a:solidFill>
                  <a:srgbClr val="1F1F1F"/>
                </a:solidFill>
              </a:rPr>
              <a:t>Defina o time responsável</a:t>
            </a:r>
            <a:endParaRPr b="1" sz="1600">
              <a:solidFill>
                <a:srgbClr val="1F1F1F"/>
              </a:solidFill>
            </a:endParaRPr>
          </a:p>
          <a:p>
            <a:pPr indent="-3302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600"/>
              <a:buChar char="●"/>
            </a:pPr>
            <a:r>
              <a:rPr b="1" lang="pt-BR" sz="1600">
                <a:solidFill>
                  <a:srgbClr val="1F1F1F"/>
                </a:solidFill>
              </a:rPr>
              <a:t>Organize a estrutura da tabela</a:t>
            </a:r>
            <a:endParaRPr b="1" sz="1600">
              <a:solidFill>
                <a:srgbClr val="1F1F1F"/>
              </a:solidFill>
            </a:endParaRPr>
          </a:p>
          <a:p>
            <a:pPr indent="-3302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600"/>
              <a:buChar char="●"/>
            </a:pPr>
            <a:r>
              <a:rPr b="1" lang="pt-BR" sz="1600">
                <a:solidFill>
                  <a:srgbClr val="1F1F1F"/>
                </a:solidFill>
              </a:rPr>
              <a:t>Marque as atribuições</a:t>
            </a:r>
            <a:endParaRPr b="1" sz="1600">
              <a:solidFill>
                <a:srgbClr val="1F1F1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000">
                <a:latin typeface="Source Code Pro"/>
                <a:ea typeface="Source Code Pro"/>
                <a:cs typeface="Source Code Pro"/>
                <a:sym typeface="Source Code Pro"/>
              </a:rPr>
              <a:t>Elabore uma matriz de </a:t>
            </a:r>
            <a:r>
              <a:rPr lang="pt-BR" sz="2000">
                <a:latin typeface="Source Code Pro"/>
                <a:ea typeface="Source Code Pro"/>
                <a:cs typeface="Source Code Pro"/>
                <a:sym typeface="Source Code Pro"/>
              </a:rPr>
              <a:t>responsabilidade:</a:t>
            </a:r>
            <a:r>
              <a:rPr b="0" lang="pt-BR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Defina claramente as responsabilidades dos membros da equipe nas diferentes fases do projeto. </a:t>
            </a:r>
            <a:endParaRPr sz="23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1" name="Google Shape;121;p24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Vivência prática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SzPts val="990"/>
              <a:buNone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Objetivo da Atividade: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Desenvolver uma Matriz de Responsabilidades para um projeto hipotético focado na identificação e desenvolvimento de talentos, bem como na estratégia de retenção de colaboradores. Os grupos trabalharão para esclarecer as responsabilidades de cada membro do projeto, utilizando a matriz para garantir uma comunicação eficaz e a atribuição clara de tarefas.</a:t>
            </a:r>
            <a:endParaRPr b="0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2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Vivência</a:t>
            </a:r>
            <a:r>
              <a:rPr lang="pt-BR"/>
              <a:t> prática: Criação de uma Matriz de Responsabilidades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Cenário do Projeto:</a:t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empresa fictícia "TalentInnov", especializada em tecnologia da informação, está lançando um novo programa interno chamado "Talentos do Futuro". O objetivo do programa é identificar potenciais talentos dentro da organização, desenvolver essas habilidades por meio de treinamentos específicos e implementar estratégias de retenção para garantir a satisfação e o engajamento a longo prazo dos colaboradores.</a:t>
            </a:r>
            <a:endParaRPr sz="20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26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Vivência prática: Criação de uma Matriz de Responsabilidades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ctrTitle"/>
          </p:nvPr>
        </p:nvSpPr>
        <p:spPr>
          <a:xfrm>
            <a:off x="202000" y="392150"/>
            <a:ext cx="86304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5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Fases do Projeto:</a:t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1500"/>
              <a:buFont typeface="Roboto"/>
              <a:buNone/>
            </a:pPr>
            <a:r>
              <a:rPr b="0" lang="pt-BR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-Identificação de Talentos: Utilizar ferramentas de avaliação e feedback para identificar colaboradores com potencial elevado.</a:t>
            </a:r>
            <a:endParaRPr b="0"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500"/>
              <a:buFont typeface="Roboto"/>
              <a:buNone/>
            </a:pPr>
            <a:r>
              <a:rPr b="0" lang="pt-BR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-Desenvolvimento de Talentos: Criar e executar planos de desenvolvimento individualizados, incluindo treinamentos e mentorias.</a:t>
            </a:r>
            <a:endParaRPr b="0"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500"/>
              <a:buFont typeface="Roboto"/>
              <a:buNone/>
            </a:pPr>
            <a:r>
              <a:rPr b="0" lang="pt-BR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-Estratégia de Retenção: Desenvolver e implementar iniciativas para aumentar a satisfação e o comprometimento dos colaboradores.</a:t>
            </a:r>
            <a:endParaRPr b="0"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500"/>
              <a:buFont typeface="Roboto"/>
              <a:buNone/>
            </a:pPr>
            <a:r>
              <a:rPr b="0" lang="pt-BR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-Avaliação e Feedback: Monitorar o progresso dos talentos desenvolvidos e ajustar as estratégias conforme necessário.</a:t>
            </a:r>
            <a:endParaRPr b="0"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2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Vivência prática: Criação de uma Matriz de Responsabilidades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ctrTitle"/>
          </p:nvPr>
        </p:nvSpPr>
        <p:spPr>
          <a:xfrm>
            <a:off x="202000" y="392150"/>
            <a:ext cx="86304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Papéis do Projeto: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Gerente de RH (Responsável pelo projeto)</a:t>
            </a:r>
            <a:endParaRPr b="0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Especialistas em Desenvolvimento Organizacional</a:t>
            </a:r>
            <a:endParaRPr b="0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Líderes de Equipe (de diferentes departamentos)</a:t>
            </a:r>
            <a:endParaRPr b="0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Colaboradores (Participantes do programa)</a:t>
            </a:r>
            <a:endParaRPr b="0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Diretoria (Aprovação e suporte ao projeto)</a:t>
            </a:r>
            <a:endParaRPr b="0" sz="19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28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Vivência prática: Criação de uma Matriz de Responsabilidades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ctrTitle"/>
          </p:nvPr>
        </p:nvSpPr>
        <p:spPr>
          <a:xfrm>
            <a:off x="202000" y="392150"/>
            <a:ext cx="8630400" cy="33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9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Instruções:</a:t>
            </a:r>
            <a:endParaRPr sz="1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1400"/>
              <a:buFont typeface="Roboto"/>
              <a:buNone/>
            </a:pPr>
            <a:r>
              <a:rPr b="0" lang="pt-BR" sz="1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-Formar Grupos: </a:t>
            </a:r>
            <a:endParaRPr b="0" sz="1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400"/>
              <a:buFont typeface="Roboto"/>
              <a:buNone/>
            </a:pPr>
            <a:r>
              <a:rPr b="0" lang="pt-BR" sz="1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-Definir Responsabilidades RACI: Para cada fase do projeto, determinem quem é Responsável, quem é Prestador de Contas, quem deve ser Consultado e quem deve ser Informado, atribuindo esses papéis aos diferentes membros e departamentos envolvidos.</a:t>
            </a:r>
            <a:endParaRPr b="0" sz="1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400"/>
              <a:buFont typeface="Roboto"/>
              <a:buNone/>
            </a:pPr>
            <a:r>
              <a:rPr b="0" lang="pt-BR" sz="1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-Criar a Matriz: Utilizem uma tabela para estruturar a Matriz de Responsabilidades, listando as fases do projeto nas linhas e os papéis dos envolvidos nas colunas.</a:t>
            </a:r>
            <a:endParaRPr b="0" sz="1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400"/>
              <a:buFont typeface="Roboto"/>
              <a:buNone/>
            </a:pPr>
            <a:r>
              <a:rPr b="0" lang="pt-BR" sz="1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-Apresentar Justificativas: Preparem uma breve justificativa para a escolha dos papéis RACI, explicando como eles contribuem para o sucesso do projeto.</a:t>
            </a:r>
            <a:endParaRPr b="0" sz="1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9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Vivência prática: Criação de uma Matriz de Responsabilidades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ctrTitle"/>
          </p:nvPr>
        </p:nvSpPr>
        <p:spPr>
          <a:xfrm>
            <a:off x="202000" y="392150"/>
            <a:ext cx="8630400" cy="33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1800"/>
              <a:buFont typeface="Roboto"/>
              <a:buNone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Apresentação dos Resultados: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800"/>
              <a:buFont typeface="Roboto"/>
              <a:buNone/>
            </a:pPr>
            <a:r>
              <a:rPr b="0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Cada grupo apresentará sua Matriz de Responsabilidades, discutindo as escolhas feitas e como a matriz facilitará a gestão e o sucesso do projeto "Talentos do Futuro".</a:t>
            </a:r>
            <a:endParaRPr b="0" sz="23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30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Vivência prática: Criação de uma Matriz de Responsabilidades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ctrTitle"/>
          </p:nvPr>
        </p:nvSpPr>
        <p:spPr>
          <a:xfrm>
            <a:off x="202000" y="392150"/>
            <a:ext cx="8630400" cy="33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ctr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2300"/>
              <a:buFont typeface="Roboto"/>
              <a:buNone/>
            </a:pPr>
            <a:r>
              <a:rPr lang="pt-BR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Discussão</a:t>
            </a:r>
            <a:endParaRPr b="0" sz="28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3" name="Google Shape;163;p3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Matriz de Responsabilidades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Definição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ctrTitle"/>
          </p:nvPr>
        </p:nvSpPr>
        <p:spPr>
          <a:xfrm>
            <a:off x="202000" y="392150"/>
            <a:ext cx="8630400" cy="33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ctr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Roboto"/>
              <a:buNone/>
            </a:pPr>
            <a:r>
              <a:rPr lang="pt-BR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Feedback</a:t>
            </a:r>
            <a:endParaRPr b="0" sz="29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3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ctrTitle"/>
          </p:nvPr>
        </p:nvSpPr>
        <p:spPr>
          <a:xfrm>
            <a:off x="202000" y="392150"/>
            <a:ext cx="8630400" cy="33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ctr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Roboto"/>
              <a:buNone/>
            </a:pPr>
            <a:r>
              <a:rPr lang="pt-BR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Encerramento</a:t>
            </a:r>
            <a:endParaRPr b="0" sz="29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3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ctrTitle"/>
          </p:nvPr>
        </p:nvSpPr>
        <p:spPr>
          <a:xfrm>
            <a:off x="202000" y="392150"/>
            <a:ext cx="8630400" cy="33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0" lang="pt-BR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SANTOS, Jayne Silva do; ANDRADE, Andréia Pargas de; FEITOSA, Gustavo Henrique Martins de Oliveira. Uma proposta para gestão de serviços de TI e resolução de conflitos, utilizando a Biblioteca ITIL v3 integrando a Matriz RACI. 2020. Disponivel em: </a:t>
            </a:r>
            <a:r>
              <a:rPr b="0" lang="pt-BR" sz="10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https://dspace.uniceplac.edu.br/bitstream/123456789/399/1/Jayne%20Santos_0005745_%20Andr%c3%a9ia%20Andrade_0005845_Gustavo%20Henrique%20Feitosa_0005720.pdf</a:t>
            </a:r>
            <a:r>
              <a:rPr b="0" lang="pt-BR" sz="11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Acesso em: 03 abr. 2024.</a:t>
            </a:r>
            <a:endParaRPr b="0" sz="115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1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PEREIRA, Evaldo José Gabetto Fontes; CUNHA, Pedro Henrique Braz da. A Gestão da Comunicação no Atendimento ao Cliente. </a:t>
            </a:r>
            <a:r>
              <a:rPr lang="pt-BR" sz="11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Boletim do Gerenciamento</a:t>
            </a:r>
            <a:r>
              <a:rPr b="0" lang="pt-BR" sz="11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[S.l.], v. 28, n. 28, p. 42-53, fev. 2022. ISSN 2595-6531. Disponível em: &lt;</a:t>
            </a:r>
            <a:r>
              <a:rPr b="0" lang="pt-BR" sz="1150">
                <a:solidFill>
                  <a:srgbClr val="17376E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https://nppg.org.br/revistas/boletimdogerenciamento/article/view/618</a:t>
            </a:r>
            <a:r>
              <a:rPr b="0" lang="pt-BR" sz="11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&gt;. Acesso em: 03 abr. 2024.</a:t>
            </a:r>
            <a:endParaRPr b="0" sz="115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34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555600"/>
            <a:ext cx="8403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Conceito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756650"/>
            <a:ext cx="8403000" cy="28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matriz de responsabilidades:</a:t>
            </a:r>
            <a:endParaRPr b="1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-Conhecida como matriz RACI (do inglês Responsible, Accountable, Consulted, Informed).</a:t>
            </a:r>
            <a:endParaRPr b="1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-F</a:t>
            </a:r>
            <a: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erramenta de gerenciamento de projetos usada para atribuir e exibir responsabilidades de membros individuais ou grupos em tarefas específicas dentro de um projeto.</a:t>
            </a:r>
            <a:endParaRPr b="1"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-O objetivo da matriz é garantir clareza e alinhamento no papel de cada pessoa envolvida, promovendo uma melhor coordenação e comunicação na equipe.  </a:t>
            </a:r>
            <a:endParaRPr b="1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Responsável (R): Quem executa a tarefa.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Prestador de Contas (A): Quem tem a palavra final e aprova o trabalho.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Consultado (C): Quem oferece conselhos ou feedback; comunicação de mão dupla.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Informado (I): Quem é mantido informado sobre o progresso.</a:t>
            </a:r>
            <a:endParaRPr sz="8400"/>
          </a:p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Componentes</a:t>
            </a:r>
            <a:r>
              <a:rPr lang="pt-BR"/>
              <a:t> da Matriz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Esclarece papéis e responsabilidades dentro de um projeto.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Melhora a comunicação e eficiência da equipe.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Reduz sobrecarga e conflitos de tarefas.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Importância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Identificar todas as tarefas do projeto.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Definir os envolvidos e suas respectivas responsabilidades para cada tarefa.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Font typeface="Roboto"/>
              <a:buChar char="●"/>
            </a:pPr>
            <a:r>
              <a:rPr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Comunicar claramente a matriz para toda a equipe do projeto.</a:t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8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Implementação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273775" cy="364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0425" y="350775"/>
            <a:ext cx="6199700" cy="33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Modelo de Matriz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Modelo de Matriz</a:t>
            </a:r>
            <a:endParaRPr/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7588" y="304800"/>
            <a:ext cx="5748824" cy="358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