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318" r:id="rId3"/>
    <p:sldId id="329" r:id="rId4"/>
    <p:sldId id="339" r:id="rId5"/>
    <p:sldId id="340" r:id="rId6"/>
    <p:sldId id="341" r:id="rId7"/>
    <p:sldId id="342" r:id="rId8"/>
    <p:sldId id="343" r:id="rId9"/>
    <p:sldId id="345" r:id="rId10"/>
    <p:sldId id="330" r:id="rId11"/>
    <p:sldId id="344" r:id="rId12"/>
    <p:sldId id="334" r:id="rId13"/>
    <p:sldId id="335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pt-BR" smtClean="0"/>
              <a:t>09/06/2017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pt-BR" smtClean="0"/>
              <a:pPr/>
              <a:t>09/06/2017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karina\Downloads\PACET_Junho_2016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Impactos econômicos do Turismo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Disciplina: Dimensão e Dinâmica do Turismo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69145-358E-4045-988B-A6AA1F77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Conjuntura </a:t>
            </a:r>
            <a:r>
              <a:rPr lang="pt-BR" dirty="0" err="1">
                <a:hlinkClick r:id="rId2"/>
              </a:rPr>
              <a:t>economica</a:t>
            </a:r>
            <a:endParaRPr lang="pt-BR" dirty="0"/>
          </a:p>
        </p:txBody>
      </p:sp>
      <p:pic>
        <p:nvPicPr>
          <p:cNvPr id="5" name="Espaço Reservado para Conteúdo 4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6A046498-FD9B-4421-B4D7-B40DDA6B7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8" y="1772816"/>
            <a:ext cx="10630333" cy="3816424"/>
          </a:xfrm>
        </p:spPr>
      </p:pic>
    </p:spTree>
    <p:extLst>
      <p:ext uri="{BB962C8B-B14F-4D97-AF65-F5344CB8AC3E}">
        <p14:creationId xmlns:p14="http://schemas.microsoft.com/office/powerpoint/2010/main" val="7984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916" y="476672"/>
            <a:ext cx="4800600" cy="838200"/>
          </a:xfrm>
        </p:spPr>
        <p:txBody>
          <a:bodyPr/>
          <a:lstStyle/>
          <a:p>
            <a:r>
              <a:rPr lang="pt-BR" dirty="0"/>
              <a:t>Efeitos Positivos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1844824"/>
            <a:ext cx="4800600" cy="4324201"/>
          </a:xfrm>
        </p:spPr>
        <p:txBody>
          <a:bodyPr/>
          <a:lstStyle/>
          <a:p>
            <a:r>
              <a:rPr lang="pt-BR" dirty="0"/>
              <a:t>Incremento de renda</a:t>
            </a:r>
          </a:p>
          <a:p>
            <a:r>
              <a:rPr lang="pt-BR" dirty="0" err="1"/>
              <a:t>Elevaçãodos</a:t>
            </a:r>
            <a:r>
              <a:rPr lang="pt-BR" dirty="0"/>
              <a:t> níveis cultural e profissional</a:t>
            </a:r>
          </a:p>
          <a:p>
            <a:r>
              <a:rPr lang="pt-BR" dirty="0"/>
              <a:t>Expansão do setor de construção</a:t>
            </a:r>
          </a:p>
          <a:p>
            <a:r>
              <a:rPr lang="pt-BR" dirty="0"/>
              <a:t>Industrialização básica na economia regional</a:t>
            </a:r>
          </a:p>
          <a:p>
            <a:r>
              <a:rPr lang="pt-BR" dirty="0"/>
              <a:t>Modificação positiva da estrutura econômica e social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70476" y="476672"/>
            <a:ext cx="4800600" cy="838200"/>
          </a:xfrm>
        </p:spPr>
        <p:txBody>
          <a:bodyPr/>
          <a:lstStyle/>
          <a:p>
            <a:r>
              <a:rPr lang="pt-BR" dirty="0"/>
              <a:t>Efeitos negativos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51613" y="1844824"/>
            <a:ext cx="4800600" cy="4324201"/>
          </a:xfrm>
        </p:spPr>
        <p:txBody>
          <a:bodyPr/>
          <a:lstStyle/>
          <a:p>
            <a:r>
              <a:rPr lang="pt-BR" dirty="0"/>
              <a:t>Abandono de atividades primárias</a:t>
            </a:r>
          </a:p>
          <a:p>
            <a:r>
              <a:rPr lang="pt-BR" dirty="0" err="1"/>
              <a:t>Dependencia</a:t>
            </a:r>
            <a:r>
              <a:rPr lang="pt-BR" dirty="0"/>
              <a:t> excessiva do turismo </a:t>
            </a:r>
          </a:p>
          <a:p>
            <a:r>
              <a:rPr lang="pt-BR" dirty="0"/>
              <a:t>Inflação e especulação imobiliária</a:t>
            </a:r>
          </a:p>
          <a:p>
            <a:r>
              <a:rPr lang="pt-BR" dirty="0" err="1"/>
              <a:t>Sazonalizade</a:t>
            </a:r>
            <a:r>
              <a:rPr lang="pt-BR" dirty="0"/>
              <a:t> da demanda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começar...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E1DBA4-00C0-4A75-A46B-79ACAC9DD544}"/>
              </a:ext>
            </a:extLst>
          </p:cNvPr>
          <p:cNvSpPr txBox="1"/>
          <p:nvPr/>
        </p:nvSpPr>
        <p:spPr>
          <a:xfrm>
            <a:off x="1522413" y="1916832"/>
            <a:ext cx="9540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RUSCHMANN, D. Turismo e Planejamento sustentável. Campinas, Papirus. 1998.</a:t>
            </a:r>
          </a:p>
          <a:p>
            <a:r>
              <a:rPr lang="pt-BR" dirty="0"/>
              <a:t>TRIBE, J. Economia do lazer e do turismo. Barueri, Manole. 2003.</a:t>
            </a:r>
          </a:p>
          <a:p>
            <a:r>
              <a:rPr lang="pt-BR" dirty="0"/>
              <a:t>RABAHY, W. Turismo e </a:t>
            </a:r>
            <a:r>
              <a:rPr lang="pt-BR" dirty="0" err="1"/>
              <a:t>desenvolvimeneto</a:t>
            </a:r>
            <a:r>
              <a:rPr lang="pt-BR" dirty="0"/>
              <a:t>. Barueri, Manole. 2003.</a:t>
            </a:r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29916" y="1772816"/>
            <a:ext cx="9829799" cy="40275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“... referem-se a uma gama de modificações ou à sequência de eventos provocados pelo processo de desenvolvimento turístico nas localidades receptoras. AS variáveis que provocam os impactos tem natureza, intensidade, direções e magnitude diversas, porém os resultados interagem e são geralmente irreversíveis quando ocorrem no meio ambiente natural.” </a:t>
            </a:r>
            <a:r>
              <a:rPr lang="pt-BR" dirty="0" err="1">
                <a:solidFill>
                  <a:schemeClr val="accent6"/>
                </a:solidFill>
              </a:rPr>
              <a:t>Ruschmann</a:t>
            </a:r>
            <a:r>
              <a:rPr lang="pt-BR" dirty="0">
                <a:solidFill>
                  <a:schemeClr val="accent6"/>
                </a:solidFill>
              </a:rPr>
              <a:t>, 1997. p. 34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138A6-670D-4204-9F06-2582759A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turismo, chave para o desenvolvimento, a prosperidade e o bem estar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791A40-B7C4-49B9-9DDE-B4AEE1E6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um número crescente de destinos de todo o mundo se abriram ao turismo e estão investindo neste setor, fazendo do mesmo um fator chave de progresso </a:t>
            </a:r>
            <a:r>
              <a:rPr lang="pt-BR" dirty="0" err="1"/>
              <a:t>socio-economico</a:t>
            </a:r>
            <a:r>
              <a:rPr lang="pt-BR" dirty="0"/>
              <a:t> mediante a obtenção de recursos por exportação, pela criação de postos de trabalho e de empresas, e a execução de infraestruturas.</a:t>
            </a:r>
          </a:p>
          <a:p>
            <a:r>
              <a:rPr lang="pt-BR" dirty="0"/>
              <a:t>durante as seis últimas décadas, o turismo experimentou uma continua expansão e diversificação, convertendo-se num dos setores </a:t>
            </a:r>
            <a:r>
              <a:rPr lang="pt-BR" dirty="0" err="1"/>
              <a:t>economicos</a:t>
            </a:r>
            <a:r>
              <a:rPr lang="pt-BR" dirty="0"/>
              <a:t> de maior envergadura e crescimento do mundo. Aos destinos favoritos tradicionais da Europa e América do Norte se tem somado muitos outros.</a:t>
            </a:r>
          </a:p>
          <a:p>
            <a:r>
              <a:rPr lang="pt-BR" dirty="0"/>
              <a:t> apesar de comoções ocasionais, as chegadas de turistas internacionais tem registrado um crescimento praticamente ininterrupto: desde os 25 milhões em 1950 aos 278 milhões em 1980, os 528 milhões em 1995 e os 1,087 milhões em 2013.</a:t>
            </a:r>
          </a:p>
          <a:p>
            <a:pPr marL="0" indent="0" algn="r">
              <a:buNone/>
            </a:pPr>
            <a:r>
              <a:rPr lang="pt-BR" dirty="0"/>
              <a:t>(Organização Mundial do Turismo, 2013)</a:t>
            </a:r>
          </a:p>
        </p:txBody>
      </p:sp>
    </p:spTree>
    <p:extLst>
      <p:ext uri="{BB962C8B-B14F-4D97-AF65-F5344CB8AC3E}">
        <p14:creationId xmlns:p14="http://schemas.microsoft.com/office/powerpoint/2010/main" val="19133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DAE09-E571-4ABE-9C5D-6D119A95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Economia do Turismo em números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C7F443-9576-4DBD-AF8B-5D9ABE2BC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97" y="2745307"/>
            <a:ext cx="6134632" cy="2659610"/>
          </a:xfrm>
        </p:spPr>
      </p:pic>
    </p:spTree>
    <p:extLst>
      <p:ext uri="{BB962C8B-B14F-4D97-AF65-F5344CB8AC3E}">
        <p14:creationId xmlns:p14="http://schemas.microsoft.com/office/powerpoint/2010/main" val="39788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4D7FB709-C574-4E19-A487-FBF06DCD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332656"/>
            <a:ext cx="9287664" cy="6366659"/>
          </a:xfrm>
        </p:spPr>
      </p:pic>
    </p:spTree>
    <p:extLst>
      <p:ext uri="{BB962C8B-B14F-4D97-AF65-F5344CB8AC3E}">
        <p14:creationId xmlns:p14="http://schemas.microsoft.com/office/powerpoint/2010/main" val="252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FA68B57-9FF8-4008-A36D-273C26158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2656"/>
            <a:ext cx="9507102" cy="5985177"/>
          </a:xfrm>
        </p:spPr>
      </p:pic>
    </p:spTree>
    <p:extLst>
      <p:ext uri="{BB962C8B-B14F-4D97-AF65-F5344CB8AC3E}">
        <p14:creationId xmlns:p14="http://schemas.microsoft.com/office/powerpoint/2010/main" val="15472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E8AF1-0808-43B6-A053-46C87DCA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Brasil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9E8F677-A429-4503-9F66-FB54A16A7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2364" y="456053"/>
            <a:ext cx="5951105" cy="64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8BBD1-3F93-4AD2-9F37-9C5819E9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4716015" cy="1219200"/>
          </a:xfrm>
        </p:spPr>
        <p:txBody>
          <a:bodyPr/>
          <a:lstStyle/>
          <a:p>
            <a:r>
              <a:rPr lang="pt-BR" dirty="0"/>
              <a:t>Quem vem e quanto representa?</a:t>
            </a:r>
          </a:p>
        </p:txBody>
      </p:sp>
      <p:pic>
        <p:nvPicPr>
          <p:cNvPr id="5" name="Espaço Reservado para Conteúdo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23984471-0698-4DE7-A6FD-12BAA8F57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81000"/>
            <a:ext cx="4854958" cy="6338144"/>
          </a:xfrm>
        </p:spPr>
      </p:pic>
    </p:spTree>
    <p:extLst>
      <p:ext uri="{BB962C8B-B14F-4D97-AF65-F5344CB8AC3E}">
        <p14:creationId xmlns:p14="http://schemas.microsoft.com/office/powerpoint/2010/main" val="27966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DBFFC3D-A9AC-4A39-8F7C-90CD6D33F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340768"/>
            <a:ext cx="1085270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critório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critório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símbolos de moeda (widescreen)</Template>
  <TotalTime>0</TotalTime>
  <Words>339</Words>
  <Application>Microsoft Office PowerPoint</Application>
  <PresentationFormat>Personalizar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Cambria</vt:lpstr>
      <vt:lpstr>Currency Symbols 16x9</vt:lpstr>
      <vt:lpstr>Impactos econômicos do Turismo</vt:lpstr>
      <vt:lpstr>“... referem-se a uma gama de modificações ou à sequência de eventos provocados pelo processo de desenvolvimento turístico nas localidades receptoras. AS variáveis que provocam os impactos tem natureza, intensidade, direções e magnitude diversas, porém os resultados interagem e são geralmente irreversíveis quando ocorrem no meio ambiente natural.” Ruschmann, 1997. p. 34</vt:lpstr>
      <vt:lpstr>O turismo, chave para o desenvolvimento, a prosperidade e o bem estar ?</vt:lpstr>
      <vt:lpstr>Economia do Turismo em números</vt:lpstr>
      <vt:lpstr>Apresentação do PowerPoint</vt:lpstr>
      <vt:lpstr>Apresentação do PowerPoint</vt:lpstr>
      <vt:lpstr>Brasil</vt:lpstr>
      <vt:lpstr>Quem vem e quanto representa?</vt:lpstr>
      <vt:lpstr>Apresentação do PowerPoint</vt:lpstr>
      <vt:lpstr>Conjuntura economica</vt:lpstr>
      <vt:lpstr>Apresentação do PowerPoint</vt:lpstr>
      <vt:lpstr>Para começar...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2017-06-09T13:35:28Z</dcterms:created>
  <dcterms:modified xsi:type="dcterms:W3CDTF">2017-06-09T14:06:55Z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