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304" r:id="rId4"/>
    <p:sldId id="327" r:id="rId5"/>
    <p:sldId id="328" r:id="rId6"/>
    <p:sldId id="360" r:id="rId7"/>
    <p:sldId id="385" r:id="rId8"/>
    <p:sldId id="386" r:id="rId9"/>
    <p:sldId id="362" r:id="rId10"/>
    <p:sldId id="387" r:id="rId11"/>
    <p:sldId id="388" r:id="rId12"/>
    <p:sldId id="389" r:id="rId13"/>
    <p:sldId id="363" r:id="rId14"/>
    <p:sldId id="367" r:id="rId15"/>
    <p:sldId id="368" r:id="rId16"/>
    <p:sldId id="390" r:id="rId17"/>
    <p:sldId id="366" r:id="rId18"/>
    <p:sldId id="369" r:id="rId19"/>
    <p:sldId id="370" r:id="rId20"/>
    <p:sldId id="365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EB83-F236-4595-A1EA-E30868A05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5EC4A-577F-496F-8A91-C1726C7E1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59128-A48E-4039-A552-C05CBC4B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08740-DA03-4F6A-8AA3-AADC4F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00145-6E3C-49EE-9E71-059BE254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1029C-4453-4CF9-9479-8A376AE2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7E6744-DE36-4331-AD87-6DC78F03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EFBCF-BA1A-45FF-ABF4-A7C06611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44DAF8-6D77-4002-9D91-BB1BDE7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AF93CB-038A-4BFD-AC37-78632AD4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5D9B2-1FEC-4B11-8131-A61E5199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28BA4C-1116-485D-98EB-BC0E6B25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45D76-9495-4ECD-8D80-238CB2F2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031AC-7FE6-4CA9-B4A3-61E294B2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ACE02-E61D-41D9-A392-21AB929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DEEA0-9100-4485-9A01-DEF01271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06BDF8-0FA3-4934-A6B0-74B75DDF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1F49A7-0728-4AB9-A842-A29606F5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0A0B68-FDB6-4C2A-B1B0-2366C40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6D7B9-DDC2-4526-B4CE-BB838F2B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7D907-7AE7-4FD6-9AD3-8A81FFF8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9D44C-166E-4DBB-97AA-C3F22ED9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5E4EE0-DFCE-4332-9F29-61F1A14A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B0CF5-892E-4FE7-B27D-64A6D966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BC5AD-CB41-4363-966A-37349FB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3AB21-8DC4-4D11-A5F1-4B725BEB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FF77D-A9C1-41A0-A028-5BBD0193C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053180-2DAF-4C21-918D-045C9E3D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86A17-3DA7-45EB-9D6B-5F1132D3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841C17-E745-4752-8B2F-00171E43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3E168-DED5-4FE3-9FCF-DAA36DB2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64A79-B46F-4C22-9AED-8905345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4542C-D530-4BD7-A254-8E71B59E9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96B44C-11C5-4247-985D-214C022C8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795AAC-1AC8-423D-A385-F6F8505ED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4B79D9-1060-4B0B-8CE6-10C11074A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3689A-F42E-403A-89EA-D6A07436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84260A-F7BA-4337-AA40-21A24B6C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366085-3D18-4B60-AA09-6AB71652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77CCC-366D-4BEE-A62D-C092AE16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34E0-BE18-42A3-B89D-AF5ADCDB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9BF1F6-D6F9-4ED6-AFFD-8F009955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66A6CA-AF76-4908-BFB3-F5F8284D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008EC3-6CAF-4626-A053-78D0188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658018-CDBB-4AB9-97E5-C7C69020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6315DD-CD36-48A3-9E65-5A2CE0E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C001-0DE1-44E2-AA07-47683C3E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DACFA-1C70-43F5-B553-A2D5C568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59EBA9-EF94-4B37-B16C-9BBAEE42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0B35B0-0C79-4B9A-893C-AD17EA6F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3D6545-13DA-4418-AD84-63B8131D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AF7046-55CC-47D1-A9FE-01BAA056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347A-558D-419B-97A7-588349B5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A78824-8287-41FF-AA76-E9CF479DA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894B37-4EFA-4FC2-903D-090279F3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13A9E7-30D2-403F-8B82-44519294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7CA85C-8B82-4D40-900E-97BA53FC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2D34F5-70E0-45E5-8353-CC92FBDC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8CDB3C-7A5A-4179-A382-245E9E41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0D4CFC-BBA4-4073-AB4E-B4599B09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9971C-AF7F-4EE6-9A6D-5FE1A3250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E3BD-E4DC-43BE-814A-73673F274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AD7CC7-916F-4602-9854-67F67785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AC101-864E-490E-BC1B-6AECC36F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6.png"/><Relationship Id="rId7" Type="http://schemas.openxmlformats.org/officeDocument/2006/relationships/image" Target="../media/image2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6.png"/><Relationship Id="rId7" Type="http://schemas.openxmlformats.org/officeDocument/2006/relationships/image" Target="../media/image2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png"/><Relationship Id="rId7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78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59CE1-2D95-455B-9E1E-7689DD86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495" y="5063478"/>
            <a:ext cx="7496461" cy="1092435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/>
              <a:t>LOM3101 – Mecânica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11B165-B084-4C2C-87E1-43862EC5B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95" y="3839734"/>
            <a:ext cx="6541467" cy="1010767"/>
          </a:xfrm>
        </p:spPr>
        <p:txBody>
          <a:bodyPr anchor="b">
            <a:no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sp>
        <p:nvSpPr>
          <p:cNvPr id="46" name="Freeform: Shape 14">
            <a:extLst>
              <a:ext uri="{FF2B5EF4-FFF2-40B4-BE49-F238E27FC236}">
                <a16:creationId xmlns:a16="http://schemas.microsoft.com/office/drawing/2014/main" id="{20CB0AEA-B839-46AC-B480-2175561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3318E7-A970-4403-9682-E7D42997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-1"/>
            <a:ext cx="3005349" cy="3291750"/>
          </a:xfrm>
          <a:custGeom>
            <a:avLst/>
            <a:gdLst>
              <a:gd name="connsiteX0" fmla="*/ 0 w 3005349"/>
              <a:gd name="connsiteY0" fmla="*/ 0 h 3291750"/>
              <a:gd name="connsiteX1" fmla="*/ 2577617 w 3005349"/>
              <a:gd name="connsiteY1" fmla="*/ 0 h 3291750"/>
              <a:gd name="connsiteX2" fmla="*/ 2656297 w 3005349"/>
              <a:gd name="connsiteY2" fmla="*/ 105217 h 3291750"/>
              <a:gd name="connsiteX3" fmla="*/ 3005349 w 3005349"/>
              <a:gd name="connsiteY3" fmla="*/ 1247934 h 3291750"/>
              <a:gd name="connsiteX4" fmla="*/ 961533 w 3005349"/>
              <a:gd name="connsiteY4" fmla="*/ 3291750 h 3291750"/>
              <a:gd name="connsiteX5" fmla="*/ 165988 w 3005349"/>
              <a:gd name="connsiteY5" fmla="*/ 3131137 h 3291750"/>
              <a:gd name="connsiteX6" fmla="*/ 0 w 3005349"/>
              <a:gd name="connsiteY6" fmla="*/ 3051176 h 32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A3EE8DE2-904A-4CB6-81F7-EB71AE8B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7" y="312385"/>
            <a:ext cx="1735111" cy="2216694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3B50BB8F-1CF3-4420-A246-F2AE47F17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20">
            <a:extLst>
              <a:ext uri="{FF2B5EF4-FFF2-40B4-BE49-F238E27FC236}">
                <a16:creationId xmlns:a16="http://schemas.microsoft.com/office/drawing/2014/main" id="{7F871D6D-54EF-4FAA-A4E3-1F4D4F8D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2733" y="623929"/>
            <a:ext cx="2834640" cy="283464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E1E486B-3E92-41F5-AD63-4764F1E118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19587" y="1171915"/>
            <a:ext cx="1828800" cy="1828800"/>
          </a:xfrm>
          <a:prstGeom prst="rect">
            <a:avLst/>
          </a:prstGeom>
        </p:spPr>
      </p:pic>
      <p:sp>
        <p:nvSpPr>
          <p:cNvPr id="49" name="Freeform: Shape 22">
            <a:extLst>
              <a:ext uri="{FF2B5EF4-FFF2-40B4-BE49-F238E27FC236}">
                <a16:creationId xmlns:a16="http://schemas.microsoft.com/office/drawing/2014/main" id="{6E6E2C1E-E9BB-473F-9B15-9231E36D8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64C5F7-9C3C-44B2-B562-3C9187F97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633F89-CD86-4B32-ACC7-76B3DFF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1962" y="3"/>
            <a:ext cx="3657600" cy="2263173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Motor de veículo&#10;&#10;Descrição gerada automaticamente com confiança média">
            <a:extLst>
              <a:ext uri="{FF2B5EF4-FFF2-40B4-BE49-F238E27FC236}">
                <a16:creationId xmlns:a16="http://schemas.microsoft.com/office/drawing/2014/main" id="{A5060A6A-4237-48A9-B918-EB59B8C2F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642" y="202945"/>
            <a:ext cx="2234564" cy="14803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84BB5A-9B2C-40C0-A8F4-C812CDB9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0674" y="2529078"/>
            <a:ext cx="3671324" cy="4328922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Cerca de metal&#10;&#10;Descrição gerada automaticamente com confiança média">
            <a:extLst>
              <a:ext uri="{FF2B5EF4-FFF2-40B4-BE49-F238E27FC236}">
                <a16:creationId xmlns:a16="http://schemas.microsoft.com/office/drawing/2014/main" id="{A8DE0637-C6F3-47C6-9EB8-7C9E22B31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04" y="3623161"/>
            <a:ext cx="2222176" cy="29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2.4.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CG da seção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91E13BE-82F5-482D-AD71-2BCE0A01A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141465"/>
            <a:ext cx="2626361" cy="185240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D0A12B-CB73-4F2F-BEBB-D0239F86B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127332"/>
            <a:ext cx="3784601" cy="16042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704576B-C624-4B5F-A66C-58DE2BB2B95E}"/>
                  </a:ext>
                </a:extLst>
              </p:cNvPr>
              <p:cNvSpPr txBox="1"/>
              <p:nvPr/>
            </p:nvSpPr>
            <p:spPr>
              <a:xfrm>
                <a:off x="5069977" y="2222010"/>
                <a:ext cx="1685100" cy="675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𝐶𝐺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704576B-C624-4B5F-A66C-58DE2BB2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977" y="2222010"/>
                <a:ext cx="1685100" cy="6752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9337CBA-895E-413E-BF43-A84B50719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99" y="2139169"/>
            <a:ext cx="2697481" cy="18770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C2AE991-F1D7-47D0-A979-E551EFC1F9B3}"/>
                  </a:ext>
                </a:extLst>
              </p:cNvPr>
              <p:cNvSpPr txBox="1"/>
              <p:nvPr/>
            </p:nvSpPr>
            <p:spPr>
              <a:xfrm>
                <a:off x="5069977" y="3097544"/>
                <a:ext cx="5790195" cy="1039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𝐶𝐺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25.50</m:t>
                              </m:r>
                            </m:e>
                          </m:d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12,5+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4.25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25.50</m:t>
                              </m:r>
                            </m:e>
                          </m:d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=22,666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C2AE991-F1D7-47D0-A979-E551EFC1F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977" y="3097544"/>
                <a:ext cx="5790195" cy="1039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0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2.4.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Momento de inércia da seção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6B4D01E-4F5F-4B8E-A698-8D708549243B}"/>
                  </a:ext>
                </a:extLst>
              </p:cNvPr>
              <p:cNvSpPr txBox="1"/>
              <p:nvPr/>
            </p:nvSpPr>
            <p:spPr>
              <a:xfrm>
                <a:off x="838199" y="4389305"/>
                <a:ext cx="291592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𝑏h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𝐶𝐺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6B4D01E-4F5F-4B8E-A698-8D7085492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89305"/>
                <a:ext cx="2915920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F5DDBEA9-AB9D-4CF6-B148-57C0AF2A7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2209648"/>
            <a:ext cx="5095241" cy="18692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B0CCE6F-D2F0-4AFB-8FE2-63E67B5735C5}"/>
                  </a:ext>
                </a:extLst>
              </p:cNvPr>
              <p:cNvSpPr txBox="1"/>
              <p:nvPr/>
            </p:nvSpPr>
            <p:spPr>
              <a:xfrm>
                <a:off x="6352539" y="2209648"/>
                <a:ext cx="45821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0,050.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0,025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0,050.0,025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0,010166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B0CCE6F-D2F0-4AFB-8FE2-63E67B573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539" y="2209648"/>
                <a:ext cx="458216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AA3FEF5-F046-4229-BB63-7B41C0857ACF}"/>
                  </a:ext>
                </a:extLst>
              </p:cNvPr>
              <p:cNvSpPr txBox="1"/>
              <p:nvPr/>
            </p:nvSpPr>
            <p:spPr>
              <a:xfrm>
                <a:off x="6736080" y="3144296"/>
                <a:ext cx="4198619" cy="562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+0,1098.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0,025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0,025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0,012944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AA3FEF5-F046-4229-BB63-7B41C0857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0" y="3144296"/>
                <a:ext cx="4198619" cy="56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6841F80-0B7A-4BF9-813E-BF1DE74E3EDA}"/>
                  </a:ext>
                </a:extLst>
              </p:cNvPr>
              <p:cNvSpPr txBox="1"/>
              <p:nvPr/>
            </p:nvSpPr>
            <p:spPr>
              <a:xfrm>
                <a:off x="4378366" y="4288846"/>
                <a:ext cx="1534161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𝑐𝑖𝑟𝑐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6841F80-0B7A-4BF9-813E-BF1DE74E3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366" y="4288846"/>
                <a:ext cx="1534161" cy="615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C74B5D0-6AF2-46EF-B8AF-8D9B580032DC}"/>
                  </a:ext>
                </a:extLst>
              </p:cNvPr>
              <p:cNvSpPr txBox="1"/>
              <p:nvPr/>
            </p:nvSpPr>
            <p:spPr>
              <a:xfrm>
                <a:off x="8243966" y="3995588"/>
                <a:ext cx="2690733" cy="406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𝟎𝟏𝟕</m:t>
                          </m:r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t-BR" sz="20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b="1" i="0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pt-BR" sz="20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C74B5D0-6AF2-46EF-B8AF-8D9B5800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66" y="3995588"/>
                <a:ext cx="2690733" cy="4062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EC23475-CDF6-4CC1-9FC9-52568694CE25}"/>
                  </a:ext>
                </a:extLst>
              </p:cNvPr>
              <p:cNvSpPr txBox="1"/>
              <p:nvPr/>
            </p:nvSpPr>
            <p:spPr>
              <a:xfrm>
                <a:off x="4378366" y="5104428"/>
                <a:ext cx="24897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𝑠𝑒𝑚𝑖𝑐𝑖𝑟𝑐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0,1098 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EC23475-CDF6-4CC1-9FC9-52568694C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366" y="5104428"/>
                <a:ext cx="2489795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A78EEF0-147D-4E66-A139-F4FA19215D99}"/>
              </a:ext>
            </a:extLst>
          </p:cNvPr>
          <p:cNvCxnSpPr/>
          <p:nvPr/>
        </p:nvCxnSpPr>
        <p:spPr>
          <a:xfrm>
            <a:off x="4378366" y="4288846"/>
            <a:ext cx="1555074" cy="615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4ED2535-44BD-4913-86F3-E1F5B6D3C453}"/>
              </a:ext>
            </a:extLst>
          </p:cNvPr>
          <p:cNvCxnSpPr>
            <a:cxnSpLocks/>
          </p:cNvCxnSpPr>
          <p:nvPr/>
        </p:nvCxnSpPr>
        <p:spPr>
          <a:xfrm flipH="1">
            <a:off x="4357453" y="4357911"/>
            <a:ext cx="1555074" cy="546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5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2.4.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7351"/>
            <a:ext cx="10515600" cy="44435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Máximo momento fletor (tração na parte inferior)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σ</a:t>
            </a:r>
            <a:r>
              <a:rPr lang="en-US" sz="2000" baseline="-25000" dirty="0"/>
              <a:t>adm</a:t>
            </a:r>
            <a:r>
              <a:rPr lang="pt-BR" sz="2000" dirty="0"/>
              <a:t>: 170 MPa de tração e 300 de compressão.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9B0303D2-A995-46F0-A403-3326A90BE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598004"/>
            <a:ext cx="4404361" cy="16158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D1B02EA-D925-4E0A-92FC-DB1DEAF001BD}"/>
                  </a:ext>
                </a:extLst>
              </p:cNvPr>
              <p:cNvSpPr txBox="1"/>
              <p:nvPr/>
            </p:nvSpPr>
            <p:spPr>
              <a:xfrm>
                <a:off x="8507460" y="1593059"/>
                <a:ext cx="1334038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D1B02EA-D925-4E0A-92FC-DB1DEAF0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460" y="1593059"/>
                <a:ext cx="1334038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9BF70D4-A866-4BBA-B08C-E9A5F82B2878}"/>
                  </a:ext>
                </a:extLst>
              </p:cNvPr>
              <p:cNvSpPr txBox="1"/>
              <p:nvPr/>
            </p:nvSpPr>
            <p:spPr>
              <a:xfrm>
                <a:off x="5389877" y="3512748"/>
                <a:ext cx="5963922" cy="701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4,017</m:t>
                              </m:r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b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0,022666 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&lt;170000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9BF70D4-A866-4BBA-B08C-E9A5F82B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77" y="3512748"/>
                <a:ext cx="5963922" cy="7010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0ACD3C-4753-42FC-A23D-4D8DBD736FC3}"/>
                  </a:ext>
                </a:extLst>
              </p:cNvPr>
              <p:cNvSpPr txBox="1"/>
              <p:nvPr/>
            </p:nvSpPr>
            <p:spPr>
              <a:xfrm>
                <a:off x="5422681" y="2598004"/>
                <a:ext cx="5931118" cy="701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4,017</m:t>
                              </m:r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b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0,027334 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&gt;−300000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0ACD3C-4753-42FC-A23D-4D8DBD73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81" y="2598004"/>
                <a:ext cx="5931118" cy="7010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954DAE8-516D-43E2-8A8D-927017F61840}"/>
                  </a:ext>
                </a:extLst>
              </p:cNvPr>
              <p:cNvSpPr txBox="1"/>
              <p:nvPr/>
            </p:nvSpPr>
            <p:spPr>
              <a:xfrm>
                <a:off x="5422681" y="4681594"/>
                <a:ext cx="26912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&lt;4,408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𝑠𝑢𝑝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954DAE8-516D-43E2-8A8D-927017F61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81" y="4681594"/>
                <a:ext cx="2691239" cy="400110"/>
              </a:xfrm>
              <a:prstGeom prst="rect">
                <a:avLst/>
              </a:prstGeom>
              <a:blipFill>
                <a:blip r:embed="rId8"/>
                <a:stretch>
                  <a:fillRect r="-113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C104399-4496-4397-8A56-B24C5BAF3F2F}"/>
                  </a:ext>
                </a:extLst>
              </p:cNvPr>
              <p:cNvSpPr txBox="1"/>
              <p:nvPr/>
            </p:nvSpPr>
            <p:spPr>
              <a:xfrm>
                <a:off x="5422680" y="5349406"/>
                <a:ext cx="26912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&lt;3,013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𝑖𝑛𝑓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C104399-4496-4397-8A56-B24C5BAF3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80" y="5349406"/>
                <a:ext cx="2691239" cy="400110"/>
              </a:xfrm>
              <a:prstGeom prst="rect">
                <a:avLst/>
              </a:prstGeom>
              <a:blipFill>
                <a:blip r:embed="rId9"/>
                <a:stretch>
                  <a:fillRect r="-45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1D0B88B-4EC0-4812-AA18-EB18F8DFA55D}"/>
              </a:ext>
            </a:extLst>
          </p:cNvPr>
          <p:cNvSpPr/>
          <p:nvPr/>
        </p:nvSpPr>
        <p:spPr>
          <a:xfrm>
            <a:off x="5422680" y="5262880"/>
            <a:ext cx="2691239" cy="55020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Deformação máxima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200" dirty="0"/>
              <a:t>Fórmula da flexão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281126E-4DCE-46E1-B2C9-AA430D3E5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056" y="1686759"/>
            <a:ext cx="5007744" cy="2674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14E9EC0-7F1E-4E5F-A0D0-5617A0D9FCC0}"/>
                  </a:ext>
                </a:extLst>
              </p:cNvPr>
              <p:cNvSpPr txBox="1"/>
              <p:nvPr/>
            </p:nvSpPr>
            <p:spPr>
              <a:xfrm>
                <a:off x="1669000" y="3028717"/>
                <a:ext cx="2298578" cy="6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14E9EC0-7F1E-4E5F-A0D0-5617A0D9F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3028717"/>
                <a:ext cx="2298578" cy="613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25479CC-4451-46EA-8BD3-CFE8918F0411}"/>
                  </a:ext>
                </a:extLst>
              </p:cNvPr>
              <p:cNvSpPr txBox="1"/>
              <p:nvPr/>
            </p:nvSpPr>
            <p:spPr>
              <a:xfrm>
                <a:off x="4447366" y="2966572"/>
                <a:ext cx="1518083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𝑀𝑐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25479CC-4451-46EA-8BD3-CFE8918F0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66" y="2966572"/>
                <a:ext cx="1518083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BCB4AD7-413F-49FC-92F6-39B964E1DEB5}"/>
              </a:ext>
            </a:extLst>
          </p:cNvPr>
          <p:cNvSpPr/>
          <p:nvPr/>
        </p:nvSpPr>
        <p:spPr>
          <a:xfrm>
            <a:off x="2572256" y="2961079"/>
            <a:ext cx="1296140" cy="6811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854B7D53-2E4C-4021-9CF9-BFFB0F0D2856}"/>
              </a:ext>
            </a:extLst>
          </p:cNvPr>
          <p:cNvSpPr/>
          <p:nvPr/>
        </p:nvSpPr>
        <p:spPr>
          <a:xfrm>
            <a:off x="4476317" y="2961079"/>
            <a:ext cx="1489132" cy="6811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BA04264-62EF-4E29-A575-9E026F5B7A6C}"/>
                  </a:ext>
                </a:extLst>
              </p:cNvPr>
              <p:cNvSpPr txBox="1"/>
              <p:nvPr/>
            </p:nvSpPr>
            <p:spPr>
              <a:xfrm>
                <a:off x="1669000" y="4206678"/>
                <a:ext cx="2386379" cy="65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𝑀𝑐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r>
                        <a:rPr lang="pt-BR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𝑬𝑰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BA04264-62EF-4E29-A575-9E026F5B7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206678"/>
                <a:ext cx="2386379" cy="659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8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 animBg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Análise cinemática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Linha neutra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Curvatura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281126E-4DCE-46E1-B2C9-AA430D3E5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817" y="1686758"/>
            <a:ext cx="5515983" cy="2946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22AC45A-95BA-40F6-AE77-40875EC98349}"/>
                  </a:ext>
                </a:extLst>
              </p:cNvPr>
              <p:cNvSpPr txBox="1"/>
              <p:nvPr/>
            </p:nvSpPr>
            <p:spPr>
              <a:xfrm>
                <a:off x="4367627" y="3347435"/>
                <a:ext cx="1126356" cy="662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22AC45A-95BA-40F6-AE77-40875EC98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27" y="3347435"/>
                <a:ext cx="1126356" cy="662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DD99BEA-6DA0-420A-A39D-C5B6488FE7F7}"/>
                  </a:ext>
                </a:extLst>
              </p:cNvPr>
              <p:cNvSpPr txBox="1"/>
              <p:nvPr/>
            </p:nvSpPr>
            <p:spPr>
              <a:xfrm>
                <a:off x="1669001" y="3485453"/>
                <a:ext cx="2583403" cy="38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𝐷𝐸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𝐷𝐸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𝜌𝜃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DD99BEA-6DA0-420A-A39D-C5B6488FE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485453"/>
                <a:ext cx="2583403" cy="386068"/>
              </a:xfrm>
              <a:prstGeom prst="rect">
                <a:avLst/>
              </a:prstGeom>
              <a:blipFill>
                <a:blip r:embed="rId6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BA04264-62EF-4E29-A575-9E026F5B7A6C}"/>
                  </a:ext>
                </a:extLst>
              </p:cNvPr>
              <p:cNvSpPr txBox="1"/>
              <p:nvPr/>
            </p:nvSpPr>
            <p:spPr>
              <a:xfrm>
                <a:off x="1669001" y="4339906"/>
                <a:ext cx="1029811" cy="65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BA04264-62EF-4E29-A575-9E026F5B7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339906"/>
                <a:ext cx="1029811" cy="659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841483D-3366-465F-854C-093C70C5A681}"/>
                  </a:ext>
                </a:extLst>
              </p:cNvPr>
              <p:cNvSpPr txBox="1"/>
              <p:nvPr/>
            </p:nvSpPr>
            <p:spPr>
              <a:xfrm>
                <a:off x="2736542" y="4339906"/>
                <a:ext cx="1254018" cy="65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841483D-3366-465F-854C-093C70C5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542" y="4339906"/>
                <a:ext cx="1254018" cy="659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1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Determinação do ângulo de giro na flexão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Termo M/EI constante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Caso geral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841483D-3366-465F-854C-093C70C5A681}"/>
                  </a:ext>
                </a:extLst>
              </p:cNvPr>
              <p:cNvSpPr txBox="1"/>
              <p:nvPr/>
            </p:nvSpPr>
            <p:spPr>
              <a:xfrm>
                <a:off x="7337372" y="2444613"/>
                <a:ext cx="1034296" cy="671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841483D-3366-465F-854C-093C70C5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72" y="2444613"/>
                <a:ext cx="1034296" cy="671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2ED61370-E76C-48A6-A171-9FFFA6E66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081" y="2277009"/>
            <a:ext cx="2333623" cy="99481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769A6AB-4E44-4BD0-8EE5-CF60399EC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081" y="3643385"/>
            <a:ext cx="3124552" cy="1596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B008320-72ED-4291-B48B-6CA4F44E4F71}"/>
                  </a:ext>
                </a:extLst>
              </p:cNvPr>
              <p:cNvSpPr txBox="1"/>
              <p:nvPr/>
            </p:nvSpPr>
            <p:spPr>
              <a:xfrm>
                <a:off x="8575829" y="2443468"/>
                <a:ext cx="136716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B008320-72ED-4291-B48B-6CA4F44E4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829" y="2443468"/>
                <a:ext cx="1367160" cy="666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596051D-56C1-4BDD-8B57-5BC254AF9AB0}"/>
                  </a:ext>
                </a:extLst>
              </p:cNvPr>
              <p:cNvSpPr txBox="1"/>
              <p:nvPr/>
            </p:nvSpPr>
            <p:spPr>
              <a:xfrm>
                <a:off x="8483600" y="4105931"/>
                <a:ext cx="1239519" cy="671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num>
                        <m:den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𝒅𝒙</m:t>
                          </m:r>
                        </m:den>
                      </m:f>
                      <m:r>
                        <a:rPr kumimoji="0" lang="pt-B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𝑴</m:t>
                          </m:r>
                        </m:num>
                        <m:den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𝑬𝑰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596051D-56C1-4BDD-8B57-5BC254AF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00" y="4105931"/>
                <a:ext cx="1239519" cy="6711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Teorias elementares de Mecânica dos Sólidos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Carga axial (N)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Torção (T)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Flexão (M)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596051D-56C1-4BDD-8B57-5BC254AF9AB0}"/>
                  </a:ext>
                </a:extLst>
              </p:cNvPr>
              <p:cNvSpPr txBox="1"/>
              <p:nvPr/>
            </p:nvSpPr>
            <p:spPr>
              <a:xfrm>
                <a:off x="4053840" y="1535837"/>
                <a:ext cx="1239519" cy="671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596051D-56C1-4BDD-8B57-5BC254AF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40" y="1535837"/>
                <a:ext cx="1239519" cy="671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3543F34-9A29-4AC5-AC5D-EFED529D1405}"/>
                  </a:ext>
                </a:extLst>
              </p:cNvPr>
              <p:cNvSpPr txBox="1"/>
              <p:nvPr/>
            </p:nvSpPr>
            <p:spPr>
              <a:xfrm>
                <a:off x="4053839" y="2407268"/>
                <a:ext cx="1239519" cy="723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𝛷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𝐺𝐽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3543F34-9A29-4AC5-AC5D-EFED529D1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39" y="2407268"/>
                <a:ext cx="1239519" cy="723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495E8B9-FDC5-4794-865A-BEC3C9A7CC4A}"/>
                  </a:ext>
                </a:extLst>
              </p:cNvPr>
              <p:cNvSpPr txBox="1"/>
              <p:nvPr/>
            </p:nvSpPr>
            <p:spPr>
              <a:xfrm>
                <a:off x="4053838" y="3278699"/>
                <a:ext cx="1239519" cy="671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495E8B9-FDC5-4794-865A-BEC3C9A7C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38" y="3278699"/>
                <a:ext cx="1239519" cy="6711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1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Momento-curvatura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79D4FDE-5185-4798-AF35-45F15BFB5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397" y="2074317"/>
            <a:ext cx="6962775" cy="22479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3B58258-54D3-4FCE-AF3A-828FA5CAB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886" y="2359744"/>
            <a:ext cx="7098100" cy="2247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B4D7C74-1F4D-4860-9360-176BABB749A2}"/>
                  </a:ext>
                </a:extLst>
              </p:cNvPr>
              <p:cNvSpPr txBox="1"/>
              <p:nvPr/>
            </p:nvSpPr>
            <p:spPr>
              <a:xfrm>
                <a:off x="1669001" y="2359744"/>
                <a:ext cx="1674523" cy="723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B4D7C74-1F4D-4860-9360-176BABB74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59744"/>
                <a:ext cx="1674523" cy="723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4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Deslocamentos transversais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45D4899-E6EA-4EDA-A0C0-0B38BC4B7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00" y="1535837"/>
            <a:ext cx="3613013" cy="39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Linha elástica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Curvatura exata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Curvatura aproximada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FBFF4DE8-D8E4-4BED-9CDB-D89A7B5D4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154" y="1535837"/>
            <a:ext cx="4114646" cy="21151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43F8939-D903-47A3-9643-1E4D166FE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768713"/>
            <a:ext cx="2514600" cy="15716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A1B3CDC-5EF0-41A6-9BDF-C7DF3AA45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352" y="4144951"/>
            <a:ext cx="1162050" cy="8191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EEF1B8B-31CD-4898-B823-985BD004C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154" y="3988301"/>
            <a:ext cx="1956052" cy="113245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173715C-0C9D-46CC-AAB9-0FA321399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325" y="3943704"/>
            <a:ext cx="4943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2. Flexão em vigas de seção simétrica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2.1. Diagrama de momento fletor interno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2.2. Momento de inércia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2.3. Tensões normais em vigas sob flexão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2.4. Deflexões em vigas: linha elástica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2.5. Vigas hiperestáticas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** 2.6. Deformações plásticas e tensões residuais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6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2.6.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Para a viga em balanço abaixo, determinar a equação da linha elástica, e os valores máximos de flecha (deflexão) e de rotação da seção transversal.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FEDDF16-8FC6-46AE-B4AC-55672DFF8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699" y="2965767"/>
            <a:ext cx="40386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24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2.6.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1. Momento fletor interno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8401CA2-76E5-43DD-990D-E34DC75F3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71724"/>
            <a:ext cx="5440681" cy="171080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19FA22B-B522-4DE8-8FEC-B5273248B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532" y="3023651"/>
            <a:ext cx="1365387" cy="4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2.6.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2. Linha elástica (forma geral)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FEDDF16-8FC6-46AE-B4AC-55672DFF8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10063"/>
            <a:ext cx="3411642" cy="1778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A11826F-683E-4707-89C0-645A4537A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49" y="2210063"/>
            <a:ext cx="1790700" cy="8191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0D3A548-D29B-42CA-821A-1068B68F6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709" y="4392362"/>
            <a:ext cx="1790700" cy="10367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1EC9EBC-14DC-451D-8BE9-6CE933E82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649" y="3412792"/>
            <a:ext cx="2466975" cy="76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46F218D-B1BC-4F5C-A381-78661EC43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0649" y="4558371"/>
            <a:ext cx="3547111" cy="6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2.6.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3. Linha elástica (constantes de integração)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FEDDF16-8FC6-46AE-B4AC-55672DFF8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48830"/>
            <a:ext cx="3411642" cy="17782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46F218D-B1BC-4F5C-A381-78661EC43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57" y="5055826"/>
            <a:ext cx="3411642" cy="60205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ED4268E-C990-4F2E-9AD7-D909096F3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571" y="4160447"/>
            <a:ext cx="2466975" cy="762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D227163-E605-4C08-8E3D-06A1CD012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765" y="1953309"/>
            <a:ext cx="3569970" cy="17773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43CDA61-6643-4F5D-80D0-FE225965566D}"/>
                  </a:ext>
                </a:extLst>
              </p:cNvPr>
              <p:cNvSpPr txBox="1"/>
              <p:nvPr/>
            </p:nvSpPr>
            <p:spPr>
              <a:xfrm>
                <a:off x="6544842" y="4003249"/>
                <a:ext cx="4303893" cy="653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43CDA61-6643-4F5D-80D0-FE2259655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842" y="4003249"/>
                <a:ext cx="4303893" cy="653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E8EB326-E3E8-4122-BFFB-A9601A99EA94}"/>
                  </a:ext>
                </a:extLst>
              </p:cNvPr>
              <p:cNvSpPr txBox="1"/>
              <p:nvPr/>
            </p:nvSpPr>
            <p:spPr>
              <a:xfrm>
                <a:off x="5403843" y="4929216"/>
                <a:ext cx="5444892" cy="727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E8EB326-E3E8-4122-BFFB-A9601A99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43" y="4929216"/>
                <a:ext cx="5444892" cy="7273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1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2.6.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4.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FEDDF16-8FC6-46AE-B4AC-55672DFF8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48830"/>
            <a:ext cx="3411642" cy="1778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C8327E7-B2AC-4067-BE2C-9859FB9B9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560" y="2248830"/>
            <a:ext cx="35052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1723FAC-AC36-46BE-B3C3-CE6682450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560" y="3284118"/>
            <a:ext cx="3429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2.6.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5. Valores máximos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FEDDF16-8FC6-46AE-B4AC-55672DFF8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48830"/>
            <a:ext cx="3411642" cy="17782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1723FAC-AC36-46BE-B3C3-CE6682450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4458938"/>
            <a:ext cx="3411642" cy="7391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439591-183D-4CB3-A521-1328094F6518}"/>
                  </a:ext>
                </a:extLst>
              </p:cNvPr>
              <p:cNvSpPr txBox="1"/>
              <p:nvPr/>
            </p:nvSpPr>
            <p:spPr>
              <a:xfrm>
                <a:off x="5845946" y="3311295"/>
                <a:ext cx="3007361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b="0" i="1"/>
                            <m:t>𝑃</m:t>
                          </m:r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r>
                                <a:rPr lang="en-US" sz="2000" b="0" i="1"/>
                                <m:t>𝐿</m:t>
                              </m:r>
                            </m:e>
                            <m:sup>
                              <m:r>
                                <a:rPr lang="en-US" sz="2000" b="0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/>
                            <m:t>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439591-183D-4CB3-A521-1328094F6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46" y="3311295"/>
                <a:ext cx="3007361" cy="715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5986EC-5B6A-4877-B5FC-02E55D0461EB}"/>
                  </a:ext>
                </a:extLst>
              </p:cNvPr>
              <p:cNvSpPr txBox="1"/>
              <p:nvPr/>
            </p:nvSpPr>
            <p:spPr>
              <a:xfrm>
                <a:off x="5845946" y="2248830"/>
                <a:ext cx="3216774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b="0" i="1"/>
                            <m:t>𝑃</m:t>
                          </m:r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r>
                                <a:rPr lang="en-US" sz="2000" b="0" i="1"/>
                                <m:t>𝐿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5986EC-5B6A-4877-B5FC-02E55D046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46" y="2248830"/>
                <a:ext cx="3216774" cy="7157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2.7.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Para a viga biapoiada sob carga uniforme, determinar a equação da linha elástica, e os valores máximos de flecha (deflexão) e de rotação da seção transversal.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2CF4C14-7612-4AE8-8195-65D54D76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036" y="3169285"/>
            <a:ext cx="32099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2.7.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1. Momento fletor interno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2CF4C14-7612-4AE8-8195-65D54D76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447925"/>
            <a:ext cx="3209925" cy="19621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BB03F83-4405-4903-964D-8FBFB5CD8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234" y="1887446"/>
            <a:ext cx="2256155" cy="25226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F81DF8-372C-4FBE-BDD6-571CE28D2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500" y="2831158"/>
            <a:ext cx="2797672" cy="60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2.7.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2. Integração da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2CF4C14-7612-4AE8-8195-65D54D76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447925"/>
            <a:ext cx="3209925" cy="19621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6647D7-DE18-45C1-8571-776C80569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162" y="2447925"/>
            <a:ext cx="3190875" cy="8096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4FDD80A-ABBE-4009-88C6-55B434EF3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015" y="4702362"/>
            <a:ext cx="1402291" cy="81185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F01F781-8F12-4767-ACB1-EC5E1FE18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162" y="3667125"/>
            <a:ext cx="3800475" cy="7429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A1878A6-41EF-47A3-94C3-A3E5289EE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2162" y="4823085"/>
            <a:ext cx="4676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2.7.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3. Constantes de integração (condições de contorno)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2CF4C14-7612-4AE8-8195-65D54D76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447925"/>
            <a:ext cx="3209925" cy="19621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A1878A6-41EF-47A3-94C3-A3E5289EE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779514"/>
            <a:ext cx="4144057" cy="6330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171F19B-271F-4A16-AC35-A05E3DB5AE3C}"/>
                  </a:ext>
                </a:extLst>
              </p:cNvPr>
              <p:cNvSpPr txBox="1"/>
              <p:nvPr/>
            </p:nvSpPr>
            <p:spPr>
              <a:xfrm>
                <a:off x="5238118" y="2447925"/>
                <a:ext cx="23774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171F19B-271F-4A16-AC35-A05E3DB5A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118" y="2447925"/>
                <a:ext cx="2377440" cy="400110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7B5DC11-09F2-4677-80DE-0678D9518589}"/>
                  </a:ext>
                </a:extLst>
              </p:cNvPr>
              <p:cNvSpPr txBox="1"/>
              <p:nvPr/>
            </p:nvSpPr>
            <p:spPr>
              <a:xfrm>
                <a:off x="5238118" y="3128642"/>
                <a:ext cx="52933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7B5DC11-09F2-4677-80DE-0678D9518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118" y="3128642"/>
                <a:ext cx="529336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2. Flexão em vigas de seção simétrica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2.1. Diagrama de momento fletor interno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2.2. Momento de inércia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2.3. Tensões normais em vigas sob flexão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2.4. Deflexões em vigas: linha elástica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2.5. Vigas hiperestáticas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** 2.6. Deformações plásticas e tensões residuais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932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2.7.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4. Linha elástica (forma final)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2CF4C14-7612-4AE8-8195-65D54D76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447925"/>
            <a:ext cx="3209925" cy="19621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C54F87D-6F06-463D-9C8C-694F977F2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863" y="2447925"/>
            <a:ext cx="5088190" cy="6153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CA5D744-DB1A-43B5-BC3A-00FD23083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049" y="3577842"/>
            <a:ext cx="4055817" cy="8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0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2.7.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5. Valores máximos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2CF4C14-7612-4AE8-8195-65D54D76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53285"/>
            <a:ext cx="2961641" cy="18103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ED5936F-1A7D-47E9-A860-E88B644B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4147164"/>
            <a:ext cx="2961641" cy="13954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1E1F52C-E0BA-4DCD-AF08-90A0E3E45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678" y="2653662"/>
            <a:ext cx="5286375" cy="8096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CC3156A-000D-4394-9A52-07EB3023A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2752" y="3801704"/>
            <a:ext cx="18002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2.7.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5. Valores máximos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2CF4C14-7612-4AE8-8195-65D54D76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53285"/>
            <a:ext cx="2961641" cy="18103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DA001-914D-49A8-8A08-FECB3B2529E9}"/>
                  </a:ext>
                </a:extLst>
              </p:cNvPr>
              <p:cNvSpPr txBox="1"/>
              <p:nvPr/>
            </p:nvSpPr>
            <p:spPr>
              <a:xfrm>
                <a:off x="4785360" y="2153285"/>
                <a:ext cx="3860800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𝑤𝐿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DA001-914D-49A8-8A08-FECB3B252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60" y="2153285"/>
                <a:ext cx="3860800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ACFBE53-54A6-46D5-A515-C6086441EA44}"/>
                  </a:ext>
                </a:extLst>
              </p:cNvPr>
              <p:cNvSpPr txBox="1"/>
              <p:nvPr/>
            </p:nvSpPr>
            <p:spPr>
              <a:xfrm>
                <a:off x="4785360" y="3260489"/>
                <a:ext cx="26517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ACFBE53-54A6-46D5-A515-C6086441E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60" y="3260489"/>
                <a:ext cx="265176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075C969-7B3F-422B-A95E-435A6DDECE82}"/>
                  </a:ext>
                </a:extLst>
              </p:cNvPr>
              <p:cNvSpPr txBox="1"/>
              <p:nvPr/>
            </p:nvSpPr>
            <p:spPr>
              <a:xfrm>
                <a:off x="4785360" y="4150206"/>
                <a:ext cx="26517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075C969-7B3F-422B-A95E-435A6DDEC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60" y="4150206"/>
                <a:ext cx="265176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5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2.7.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Gráficos (parte polinomial)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2CF4C14-7612-4AE8-8195-65D54D76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79" y="2164253"/>
            <a:ext cx="2961641" cy="181038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3C1CCE1-ED01-4249-9AAE-2A59D13E4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40" y="4112764"/>
            <a:ext cx="3482762" cy="7146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84A09F7-571F-4BCD-953C-4FDF2BEED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624" y="1535399"/>
            <a:ext cx="5628979" cy="37872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6D5E569-C07E-435D-822C-40252DA785DF}"/>
                  </a:ext>
                </a:extLst>
              </p:cNvPr>
              <p:cNvSpPr txBox="1"/>
              <p:nvPr/>
            </p:nvSpPr>
            <p:spPr>
              <a:xfrm>
                <a:off x="838199" y="4977278"/>
                <a:ext cx="4379376" cy="785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6D5E569-C07E-435D-822C-40252DA78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977278"/>
                <a:ext cx="4379376" cy="785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4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2.7.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Gráficos (parte polinomial)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2CF4C14-7612-4AE8-8195-65D54D76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79" y="2164253"/>
            <a:ext cx="2961641" cy="18103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DA001-914D-49A8-8A08-FECB3B2529E9}"/>
                  </a:ext>
                </a:extLst>
              </p:cNvPr>
              <p:cNvSpPr txBox="1"/>
              <p:nvPr/>
            </p:nvSpPr>
            <p:spPr>
              <a:xfrm>
                <a:off x="838199" y="4112764"/>
                <a:ext cx="3860800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𝑤𝐿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DA001-914D-49A8-8A08-FECB3B252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12764"/>
                <a:ext cx="3860800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BCBEC2FD-6674-4A1D-8CBA-766885950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094" y="1505253"/>
            <a:ext cx="5956509" cy="39973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43C985C-0D73-4CA7-AD46-32A78A16ADA1}"/>
                  </a:ext>
                </a:extLst>
              </p:cNvPr>
              <p:cNvSpPr txBox="1"/>
              <p:nvPr/>
            </p:nvSpPr>
            <p:spPr>
              <a:xfrm>
                <a:off x="751424" y="4959402"/>
                <a:ext cx="4196288" cy="78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43C985C-0D73-4CA7-AD46-32A78A16A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24" y="4959402"/>
                <a:ext cx="4196288" cy="7866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0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Próxima aula: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2.4. Deflexões em vigas: linha elástica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2.5. Vigas hiperestáticas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* 2.6. Deformações plásticas e tensões residuais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6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06 - Flexão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Aplicar a segunda versão da fórmula da flexão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Apresentar a equação da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6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Flexão de vigas de seção simétrica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A464896-9E2C-40FA-9A8C-26E0DC1F6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001" y="1535837"/>
            <a:ext cx="3394052" cy="2012752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67C6EA2-70D1-4BA9-98D9-E82BE041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Flexão simétrica e pura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Momento fletor interno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Momento de inércia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Deformação na flexão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Tensão normal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Fórmula da flexão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9E23130-9208-43BC-A018-71C4A41570DC}"/>
                  </a:ext>
                </a:extLst>
              </p:cNvPr>
              <p:cNvSpPr txBox="1"/>
              <p:nvPr/>
            </p:nvSpPr>
            <p:spPr>
              <a:xfrm>
                <a:off x="4627360" y="3068164"/>
                <a:ext cx="1605280" cy="721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9E23130-9208-43BC-A018-71C4A4157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60" y="3068164"/>
                <a:ext cx="1605280" cy="721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49AA140-B88D-4075-A9FB-24513C237F02}"/>
                  </a:ext>
                </a:extLst>
              </p:cNvPr>
              <p:cNvSpPr txBox="1"/>
              <p:nvPr/>
            </p:nvSpPr>
            <p:spPr>
              <a:xfrm>
                <a:off x="6590880" y="3064804"/>
                <a:ext cx="110556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49AA140-B88D-4075-A9FB-24513C237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880" y="3064804"/>
                <a:ext cx="110556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FDA34A-4B8B-42DB-9BCD-E37A188C01DB}"/>
                  </a:ext>
                </a:extLst>
              </p:cNvPr>
              <p:cNvSpPr txBox="1"/>
              <p:nvPr/>
            </p:nvSpPr>
            <p:spPr>
              <a:xfrm>
                <a:off x="6590879" y="3972975"/>
                <a:ext cx="1105565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FDA34A-4B8B-42DB-9BCD-E37A188C0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879" y="3972975"/>
                <a:ext cx="1105565" cy="615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ADF662AC-245F-4929-A303-6DD17DBC1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2640" y="2872557"/>
            <a:ext cx="3923413" cy="250637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A6B2E76-8F38-4E7F-BBAC-DB4164A7E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2001" y="1535837"/>
            <a:ext cx="3394052" cy="3622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2233AE3-4CC8-477F-B4B8-7DF0B2CAD835}"/>
                  </a:ext>
                </a:extLst>
              </p:cNvPr>
              <p:cNvSpPr txBox="1"/>
              <p:nvPr/>
            </p:nvSpPr>
            <p:spPr>
              <a:xfrm>
                <a:off x="4165871" y="4221372"/>
                <a:ext cx="1334038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2233AE3-4CC8-477F-B4B8-7DF0B2CAD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71" y="4221372"/>
                <a:ext cx="1334038" cy="666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EE52845-E633-40B4-A221-5F4E110CEB81}"/>
                  </a:ext>
                </a:extLst>
              </p:cNvPr>
              <p:cNvSpPr txBox="1"/>
              <p:nvPr/>
            </p:nvSpPr>
            <p:spPr>
              <a:xfrm>
                <a:off x="4113392" y="5026032"/>
                <a:ext cx="1438996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𝑀𝑐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EE52845-E633-40B4-A221-5F4E110CE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392" y="5026032"/>
                <a:ext cx="1438996" cy="6665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5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6" grpId="0"/>
      <p:bldP spid="16" grpId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2.3.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a tensão normal nos pontos </a:t>
            </a:r>
            <a:r>
              <a:rPr lang="pt-BR" sz="2200" i="1" dirty="0"/>
              <a:t>A</a:t>
            </a:r>
            <a:r>
              <a:rPr lang="pt-BR" sz="2200" dirty="0"/>
              <a:t> e </a:t>
            </a:r>
            <a:r>
              <a:rPr lang="pt-BR" sz="2200" i="1" dirty="0"/>
              <a:t>B</a:t>
            </a:r>
            <a:r>
              <a:rPr lang="pt-BR" sz="2200" dirty="0"/>
              <a:t>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Dimensões em 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59150B47-FC7A-472F-95B8-BD16E82A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459" y="2437670"/>
            <a:ext cx="4538663" cy="29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2.3.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Momento de inércia da seção transversal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16F7ED3-0301-40A0-A6DC-DB46F519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245360"/>
            <a:ext cx="2190710" cy="29108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CBDF766-BAE5-46F0-AA88-01FF07AF7C34}"/>
                  </a:ext>
                </a:extLst>
              </p:cNvPr>
              <p:cNvSpPr txBox="1"/>
              <p:nvPr/>
            </p:nvSpPr>
            <p:spPr>
              <a:xfrm>
                <a:off x="3601679" y="2245360"/>
                <a:ext cx="291592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𝑏h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𝐶𝐺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CBDF766-BAE5-46F0-AA88-01FF07AF7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79" y="2245360"/>
                <a:ext cx="2915920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A5134E-0BD8-44EB-9A29-27692AB30302}"/>
                  </a:ext>
                </a:extLst>
              </p:cNvPr>
              <p:cNvSpPr txBox="1"/>
              <p:nvPr/>
            </p:nvSpPr>
            <p:spPr>
              <a:xfrm>
                <a:off x="3601679" y="3572317"/>
                <a:ext cx="56117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0,080.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(0,120)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0.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08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9,813.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A5134E-0BD8-44EB-9A29-27692AB30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79" y="3572317"/>
                <a:ext cx="561173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4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2.3.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Tensão normal nos pontos </a:t>
            </a:r>
            <a:r>
              <a:rPr lang="pt-BR" sz="2200" i="1" dirty="0"/>
              <a:t>A</a:t>
            </a:r>
            <a:r>
              <a:rPr lang="pt-BR" sz="2200" dirty="0"/>
              <a:t> e </a:t>
            </a:r>
            <a:r>
              <a:rPr lang="pt-BR" sz="2200" i="1" dirty="0"/>
              <a:t>B</a:t>
            </a:r>
            <a:r>
              <a:rPr lang="pt-BR" sz="2200" dirty="0"/>
              <a:t>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59150B47-FC7A-472F-95B8-BD16E82A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267699"/>
            <a:ext cx="4059861" cy="26610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ABC7A69-2872-468C-AB14-42070F1999AC}"/>
                  </a:ext>
                </a:extLst>
              </p:cNvPr>
              <p:cNvSpPr txBox="1"/>
              <p:nvPr/>
            </p:nvSpPr>
            <p:spPr>
              <a:xfrm>
                <a:off x="5520420" y="2267699"/>
                <a:ext cx="1334038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ABC7A69-2872-468C-AB14-42070F19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420" y="2267699"/>
                <a:ext cx="1334038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A298BFA-AA03-41CF-8079-6B3B1C859580}"/>
                  </a:ext>
                </a:extLst>
              </p:cNvPr>
              <p:cNvSpPr txBox="1"/>
              <p:nvPr/>
            </p:nvSpPr>
            <p:spPr>
              <a:xfrm>
                <a:off x="5520420" y="3237114"/>
                <a:ext cx="5466081" cy="722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15 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𝑘𝑁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9,813.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0,040 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=−61141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A298BFA-AA03-41CF-8079-6B3B1C859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420" y="3237114"/>
                <a:ext cx="5466081" cy="7221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7818DD8-0879-4BF8-B6B0-978D44C0CF1E}"/>
                  </a:ext>
                </a:extLst>
              </p:cNvPr>
              <p:cNvSpPr txBox="1"/>
              <p:nvPr/>
            </p:nvSpPr>
            <p:spPr>
              <a:xfrm>
                <a:off x="5520420" y="4206531"/>
                <a:ext cx="5594620" cy="722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15 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𝑘𝑁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9,813.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0,060 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=91712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7818DD8-0879-4BF8-B6B0-978D44C0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420" y="4206531"/>
                <a:ext cx="5594620" cy="722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4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2.4.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o máximo momento fletor (tração na parte inferior) para a seção abaixo, considerando o ferro fundido maleável ASTM A-47 (2% C, 1% Si), com tensão normal admissível de 170 MPa de tração e 300 de compressão.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70E9ED3-D040-4CB4-A1AA-7578FB90F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510" y="3307491"/>
            <a:ext cx="4152900" cy="2105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F64B816-5988-4078-8DCA-CC89AB2BDB86}"/>
                  </a:ext>
                </a:extLst>
              </p:cNvPr>
              <p:cNvSpPr txBox="1"/>
              <p:nvPr/>
            </p:nvSpPr>
            <p:spPr>
              <a:xfrm>
                <a:off x="8177364" y="3598208"/>
                <a:ext cx="1467582" cy="676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𝐶𝐺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F64B816-5988-4078-8DCA-CC89AB2B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364" y="3598208"/>
                <a:ext cx="1467582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2B68FCA-C8CA-4295-8F6C-1B5C61B50F15}"/>
                  </a:ext>
                </a:extLst>
              </p:cNvPr>
              <p:cNvSpPr txBox="1"/>
              <p:nvPr/>
            </p:nvSpPr>
            <p:spPr>
              <a:xfrm>
                <a:off x="7963168" y="4612886"/>
                <a:ext cx="18959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0,1098 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2B68FCA-C8CA-4295-8F6C-1B5C61B5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168" y="4612886"/>
                <a:ext cx="189597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9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1418</Words>
  <Application>Microsoft Office PowerPoint</Application>
  <PresentationFormat>Widescreen</PresentationFormat>
  <Paragraphs>189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Wingdings</vt:lpstr>
      <vt:lpstr>Tema do Office</vt:lpstr>
      <vt:lpstr>LOM3101 – Mecânica dos Materiais</vt:lpstr>
      <vt:lpstr>Aula passada</vt:lpstr>
      <vt:lpstr>Aula de hoje</vt:lpstr>
      <vt:lpstr>Aula 06 - Flexão</vt:lpstr>
      <vt:lpstr>Flexão de vigas de seção simétrica</vt:lpstr>
      <vt:lpstr>Exemplo 2.3. Tensões normais na flexão</vt:lpstr>
      <vt:lpstr>Exemplo 2.3. Tensões normais na flexão</vt:lpstr>
      <vt:lpstr>Exemplo 2.3. Tensões normais na flexão</vt:lpstr>
      <vt:lpstr>Exemplo 2.4. Tensões normais na flexão</vt:lpstr>
      <vt:lpstr>Exemplo 2.4. Tensões normais na flexão</vt:lpstr>
      <vt:lpstr>Exemplo 2.4. Tensões normais na flexão</vt:lpstr>
      <vt:lpstr>Exemplo 2.4. Tensões normais na flexão</vt:lpstr>
      <vt:lpstr>2.4. Deflexões em vigas: linha elástica</vt:lpstr>
      <vt:lpstr>2.4. Deflexões em vigas: linha elástica</vt:lpstr>
      <vt:lpstr>2.4. Deflexões em vigas: linha elástica</vt:lpstr>
      <vt:lpstr>Teorias elementares de Mecânica dos Sólidos</vt:lpstr>
      <vt:lpstr>2.4. Deflexões em vigas: linha elástica</vt:lpstr>
      <vt:lpstr>2.4. Deflexões em vigas: linha elástica</vt:lpstr>
      <vt:lpstr>2.4. Deflexões em vigas: linha elástica</vt:lpstr>
      <vt:lpstr>Exemplo 2.6. Linha elástica</vt:lpstr>
      <vt:lpstr>Exemplo 2.6. Linha elástica</vt:lpstr>
      <vt:lpstr>Exemplo 2.6. Linha elástica</vt:lpstr>
      <vt:lpstr>Exemplo 2.6. Linha elástica</vt:lpstr>
      <vt:lpstr>Exemplo 2.6. Linha elástica</vt:lpstr>
      <vt:lpstr>Exemplo 2.6. Linha elástica</vt:lpstr>
      <vt:lpstr>Exemplo 2.7. Linha elástica</vt:lpstr>
      <vt:lpstr>Exemplo 2.7. Linha elástica</vt:lpstr>
      <vt:lpstr>Exemplo 2.7. Linha elástica</vt:lpstr>
      <vt:lpstr>Exemplo 2.7. Linha elástica</vt:lpstr>
      <vt:lpstr>Exemplo 2.7. Linha elástica</vt:lpstr>
      <vt:lpstr>Exemplo 2.7. Linha elástica</vt:lpstr>
      <vt:lpstr>Exemplo 2.7. Linha elástica</vt:lpstr>
      <vt:lpstr>Exemplo 2.7. Linha elástica</vt:lpstr>
      <vt:lpstr>Exemplo 2.7. Linha elástica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LOM3101 – Mecânica dos Materiais</dc:title>
  <dc:creator>João Pascon</dc:creator>
  <cp:lastModifiedBy>João Pascon</cp:lastModifiedBy>
  <cp:revision>579</cp:revision>
  <dcterms:created xsi:type="dcterms:W3CDTF">2021-08-16T17:16:02Z</dcterms:created>
  <dcterms:modified xsi:type="dcterms:W3CDTF">2021-09-20T23:06:32Z</dcterms:modified>
</cp:coreProperties>
</file>