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7" r:id="rId6"/>
    <p:sldId id="268" r:id="rId7"/>
    <p:sldId id="269" r:id="rId8"/>
    <p:sldId id="270" r:id="rId9"/>
    <p:sldId id="260" r:id="rId10"/>
    <p:sldId id="261" r:id="rId11"/>
    <p:sldId id="294" r:id="rId12"/>
    <p:sldId id="263" r:id="rId13"/>
    <p:sldId id="266" r:id="rId14"/>
    <p:sldId id="271" r:id="rId15"/>
    <p:sldId id="272" r:id="rId16"/>
    <p:sldId id="273" r:id="rId17"/>
    <p:sldId id="274" r:id="rId18"/>
    <p:sldId id="277" r:id="rId19"/>
    <p:sldId id="278" r:id="rId20"/>
    <p:sldId id="279" r:id="rId21"/>
    <p:sldId id="276" r:id="rId22"/>
    <p:sldId id="281" r:id="rId23"/>
    <p:sldId id="287" r:id="rId24"/>
    <p:sldId id="280" r:id="rId25"/>
    <p:sldId id="288" r:id="rId26"/>
    <p:sldId id="289" r:id="rId27"/>
    <p:sldId id="275" r:id="rId28"/>
    <p:sldId id="290" r:id="rId29"/>
    <p:sldId id="291" r:id="rId30"/>
    <p:sldId id="285" r:id="rId31"/>
    <p:sldId id="286" r:id="rId32"/>
    <p:sldId id="282" r:id="rId33"/>
    <p:sldId id="283" r:id="rId34"/>
    <p:sldId id="284" r:id="rId35"/>
    <p:sldId id="300" r:id="rId36"/>
    <p:sldId id="297" r:id="rId37"/>
    <p:sldId id="298" r:id="rId38"/>
    <p:sldId id="299" r:id="rId39"/>
    <p:sldId id="301" r:id="rId40"/>
    <p:sldId id="292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gif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gif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645FFD-B2C4-4118-920C-001E5C348773}" type="doc">
      <dgm:prSet loTypeId="urn:microsoft.com/office/officeart/2005/8/layout/hList7#1" loCatId="list" qsTypeId="urn:microsoft.com/office/officeart/2005/8/quickstyle/simple1" qsCatId="simple" csTypeId="urn:microsoft.com/office/officeart/2005/8/colors/accent0_1" csCatId="mainScheme" phldr="1"/>
      <dgm:spPr/>
    </dgm:pt>
    <dgm:pt modelId="{84E4773B-B611-4DAF-96B3-EFAA48D0B3D8}">
      <dgm:prSet phldrT="[Texto]" custT="1"/>
      <dgm:spPr/>
      <dgm:t>
        <a:bodyPr/>
        <a:lstStyle/>
        <a:p>
          <a:r>
            <a:rPr lang="pt-BR" sz="1600" dirty="0"/>
            <a:t>Compreensão da doença que levou a condição atual</a:t>
          </a:r>
        </a:p>
      </dgm:t>
    </dgm:pt>
    <dgm:pt modelId="{3B56E403-1B25-45EC-93EF-8BFDACC9C1EE}" type="parTrans" cxnId="{D3A261BD-781D-42A0-996C-D72A6EA119B0}">
      <dgm:prSet/>
      <dgm:spPr/>
      <dgm:t>
        <a:bodyPr/>
        <a:lstStyle/>
        <a:p>
          <a:endParaRPr lang="pt-BR" sz="1600"/>
        </a:p>
      </dgm:t>
    </dgm:pt>
    <dgm:pt modelId="{DA4C76F3-D3AD-417A-A13D-A0E93A199803}" type="sibTrans" cxnId="{D3A261BD-781D-42A0-996C-D72A6EA119B0}">
      <dgm:prSet/>
      <dgm:spPr/>
      <dgm:t>
        <a:bodyPr/>
        <a:lstStyle/>
        <a:p>
          <a:endParaRPr lang="pt-BR" sz="1600"/>
        </a:p>
      </dgm:t>
    </dgm:pt>
    <dgm:pt modelId="{98199ACF-2CA4-40AF-87E4-7AA98F32E293}">
      <dgm:prSet phldrT="[Texto]" custT="1"/>
      <dgm:spPr/>
      <dgm:t>
        <a:bodyPr/>
        <a:lstStyle/>
        <a:p>
          <a:r>
            <a:rPr lang="pt-BR" sz="1600" dirty="0"/>
            <a:t>Adaptação à rotina de cuidados da equipe de saúde </a:t>
          </a:r>
        </a:p>
      </dgm:t>
    </dgm:pt>
    <dgm:pt modelId="{36C408E8-8DF5-4321-B9D4-39414338EAD7}" type="parTrans" cxnId="{F8C11B4D-DA95-4DEB-82A6-909D7984E85F}">
      <dgm:prSet/>
      <dgm:spPr/>
      <dgm:t>
        <a:bodyPr/>
        <a:lstStyle/>
        <a:p>
          <a:endParaRPr lang="pt-BR" sz="1600"/>
        </a:p>
      </dgm:t>
    </dgm:pt>
    <dgm:pt modelId="{0B919668-BBA0-4096-B2E2-375C2CEA13EC}" type="sibTrans" cxnId="{F8C11B4D-DA95-4DEB-82A6-909D7984E85F}">
      <dgm:prSet/>
      <dgm:spPr/>
      <dgm:t>
        <a:bodyPr/>
        <a:lstStyle/>
        <a:p>
          <a:endParaRPr lang="pt-BR" sz="1600"/>
        </a:p>
      </dgm:t>
    </dgm:pt>
    <dgm:pt modelId="{0ACF3F4C-2A99-4CF4-91F1-08350BF6CE8E}">
      <dgm:prSet phldrT="[Texto]" custT="1"/>
      <dgm:spPr/>
      <dgm:t>
        <a:bodyPr/>
        <a:lstStyle/>
        <a:p>
          <a:r>
            <a:rPr lang="pt-BR" sz="1600" dirty="0"/>
            <a:t>Aos desequilíbrios emocionais, em especial, aos quadros de depressão, apatia e angústia que aparecem associados à doença </a:t>
          </a:r>
        </a:p>
      </dgm:t>
    </dgm:pt>
    <dgm:pt modelId="{92960964-FA16-4FB7-A96A-C5BF26B6E5D3}" type="parTrans" cxnId="{81CB3C1E-C0D1-42D6-84CF-A0E00CB5ED90}">
      <dgm:prSet/>
      <dgm:spPr/>
      <dgm:t>
        <a:bodyPr/>
        <a:lstStyle/>
        <a:p>
          <a:endParaRPr lang="pt-BR" sz="1600"/>
        </a:p>
      </dgm:t>
    </dgm:pt>
    <dgm:pt modelId="{72DE81B1-5FD7-45FA-A9F6-3A3FDCC595CA}" type="sibTrans" cxnId="{81CB3C1E-C0D1-42D6-84CF-A0E00CB5ED90}">
      <dgm:prSet/>
      <dgm:spPr/>
      <dgm:t>
        <a:bodyPr/>
        <a:lstStyle/>
        <a:p>
          <a:endParaRPr lang="pt-BR" sz="1600"/>
        </a:p>
      </dgm:t>
    </dgm:pt>
    <dgm:pt modelId="{FF7AD1A8-FB31-454D-81A8-8C317CD642AE}">
      <dgm:prSet custT="1"/>
      <dgm:spPr/>
      <dgm:t>
        <a:bodyPr/>
        <a:lstStyle/>
        <a:p>
          <a:r>
            <a:rPr lang="pt-BR" sz="1600" dirty="0"/>
            <a:t>perda de autonomia e do poder de decisão.</a:t>
          </a:r>
        </a:p>
      </dgm:t>
    </dgm:pt>
    <dgm:pt modelId="{8D02172B-AF25-42CA-8D6B-923096183559}" type="parTrans" cxnId="{36CB3DAF-CE60-46C2-B281-5639653FF711}">
      <dgm:prSet/>
      <dgm:spPr/>
      <dgm:t>
        <a:bodyPr/>
        <a:lstStyle/>
        <a:p>
          <a:endParaRPr lang="pt-BR" sz="1600"/>
        </a:p>
      </dgm:t>
    </dgm:pt>
    <dgm:pt modelId="{C6FFA3CA-C8B3-42CF-91A2-B1028E40AC87}" type="sibTrans" cxnId="{36CB3DAF-CE60-46C2-B281-5639653FF711}">
      <dgm:prSet/>
      <dgm:spPr/>
      <dgm:t>
        <a:bodyPr/>
        <a:lstStyle/>
        <a:p>
          <a:endParaRPr lang="pt-BR" sz="1600"/>
        </a:p>
      </dgm:t>
    </dgm:pt>
    <dgm:pt modelId="{36CB4561-91E6-4AE0-BA30-D84CC85AA833}" type="pres">
      <dgm:prSet presAssocID="{70645FFD-B2C4-4118-920C-001E5C348773}" presName="Name0" presStyleCnt="0">
        <dgm:presLayoutVars>
          <dgm:dir/>
          <dgm:resizeHandles val="exact"/>
        </dgm:presLayoutVars>
      </dgm:prSet>
      <dgm:spPr/>
    </dgm:pt>
    <dgm:pt modelId="{43FFEE1A-E56F-4D41-985C-18DBFDADAA69}" type="pres">
      <dgm:prSet presAssocID="{70645FFD-B2C4-4118-920C-001E5C348773}" presName="fgShape" presStyleLbl="fgShp" presStyleIdx="0" presStyleCnt="1"/>
      <dgm:spPr/>
    </dgm:pt>
    <dgm:pt modelId="{71A44EEE-B995-4D94-87EE-C8BFC110205A}" type="pres">
      <dgm:prSet presAssocID="{70645FFD-B2C4-4118-920C-001E5C348773}" presName="linComp" presStyleCnt="0"/>
      <dgm:spPr/>
    </dgm:pt>
    <dgm:pt modelId="{91863741-4FC6-48F4-96DA-506DB6D0F2A4}" type="pres">
      <dgm:prSet presAssocID="{84E4773B-B611-4DAF-96B3-EFAA48D0B3D8}" presName="compNode" presStyleCnt="0"/>
      <dgm:spPr/>
    </dgm:pt>
    <dgm:pt modelId="{53C24CFB-73DC-4ECA-90F1-CBDFB34A6A05}" type="pres">
      <dgm:prSet presAssocID="{84E4773B-B611-4DAF-96B3-EFAA48D0B3D8}" presName="bkgdShape" presStyleLbl="node1" presStyleIdx="0" presStyleCnt="4"/>
      <dgm:spPr/>
    </dgm:pt>
    <dgm:pt modelId="{0070F6E1-2E6F-401E-93A1-9436D0675D67}" type="pres">
      <dgm:prSet presAssocID="{84E4773B-B611-4DAF-96B3-EFAA48D0B3D8}" presName="nodeTx" presStyleLbl="node1" presStyleIdx="0" presStyleCnt="4">
        <dgm:presLayoutVars>
          <dgm:bulletEnabled val="1"/>
        </dgm:presLayoutVars>
      </dgm:prSet>
      <dgm:spPr/>
    </dgm:pt>
    <dgm:pt modelId="{B3DA2246-0262-424C-9B8A-5B39151D2FF1}" type="pres">
      <dgm:prSet presAssocID="{84E4773B-B611-4DAF-96B3-EFAA48D0B3D8}" presName="invisiNode" presStyleLbl="node1" presStyleIdx="0" presStyleCnt="4"/>
      <dgm:spPr/>
    </dgm:pt>
    <dgm:pt modelId="{519A8F9B-EAAE-4E30-80EE-08FF6287BE5C}" type="pres">
      <dgm:prSet presAssocID="{84E4773B-B611-4DAF-96B3-EFAA48D0B3D8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EA2A5C8-8C7A-44B7-A05F-458F037B1E38}" type="pres">
      <dgm:prSet presAssocID="{DA4C76F3-D3AD-417A-A13D-A0E93A199803}" presName="sibTrans" presStyleLbl="sibTrans2D1" presStyleIdx="0" presStyleCnt="0"/>
      <dgm:spPr/>
    </dgm:pt>
    <dgm:pt modelId="{922BEA2D-1FFF-4BA9-9919-379F593C6533}" type="pres">
      <dgm:prSet presAssocID="{98199ACF-2CA4-40AF-87E4-7AA98F32E293}" presName="compNode" presStyleCnt="0"/>
      <dgm:spPr/>
    </dgm:pt>
    <dgm:pt modelId="{88B67AF3-1D78-4FD7-845A-CCD8C4996C47}" type="pres">
      <dgm:prSet presAssocID="{98199ACF-2CA4-40AF-87E4-7AA98F32E293}" presName="bkgdShape" presStyleLbl="node1" presStyleIdx="1" presStyleCnt="4"/>
      <dgm:spPr/>
    </dgm:pt>
    <dgm:pt modelId="{489D27DC-5A38-4C74-8ECA-16F17B7C40D6}" type="pres">
      <dgm:prSet presAssocID="{98199ACF-2CA4-40AF-87E4-7AA98F32E293}" presName="nodeTx" presStyleLbl="node1" presStyleIdx="1" presStyleCnt="4">
        <dgm:presLayoutVars>
          <dgm:bulletEnabled val="1"/>
        </dgm:presLayoutVars>
      </dgm:prSet>
      <dgm:spPr/>
    </dgm:pt>
    <dgm:pt modelId="{AA3B2FB1-4FC4-4E1E-B205-100430782F32}" type="pres">
      <dgm:prSet presAssocID="{98199ACF-2CA4-40AF-87E4-7AA98F32E293}" presName="invisiNode" presStyleLbl="node1" presStyleIdx="1" presStyleCnt="4"/>
      <dgm:spPr/>
    </dgm:pt>
    <dgm:pt modelId="{FA240F8D-F343-472D-84AD-559203D48D96}" type="pres">
      <dgm:prSet presAssocID="{98199ACF-2CA4-40AF-87E4-7AA98F32E293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562B217-59EE-47B2-94A8-AB1438170C20}" type="pres">
      <dgm:prSet presAssocID="{0B919668-BBA0-4096-B2E2-375C2CEA13EC}" presName="sibTrans" presStyleLbl="sibTrans2D1" presStyleIdx="0" presStyleCnt="0"/>
      <dgm:spPr/>
    </dgm:pt>
    <dgm:pt modelId="{3D1456B5-4942-422F-8872-7815E2B0E8F8}" type="pres">
      <dgm:prSet presAssocID="{0ACF3F4C-2A99-4CF4-91F1-08350BF6CE8E}" presName="compNode" presStyleCnt="0"/>
      <dgm:spPr/>
    </dgm:pt>
    <dgm:pt modelId="{C42AA2E6-F225-4BBD-BEFF-C2191DE030B4}" type="pres">
      <dgm:prSet presAssocID="{0ACF3F4C-2A99-4CF4-91F1-08350BF6CE8E}" presName="bkgdShape" presStyleLbl="node1" presStyleIdx="2" presStyleCnt="4"/>
      <dgm:spPr/>
    </dgm:pt>
    <dgm:pt modelId="{FBD076C8-2EBF-4C01-834C-B60E9686C06D}" type="pres">
      <dgm:prSet presAssocID="{0ACF3F4C-2A99-4CF4-91F1-08350BF6CE8E}" presName="nodeTx" presStyleLbl="node1" presStyleIdx="2" presStyleCnt="4">
        <dgm:presLayoutVars>
          <dgm:bulletEnabled val="1"/>
        </dgm:presLayoutVars>
      </dgm:prSet>
      <dgm:spPr/>
    </dgm:pt>
    <dgm:pt modelId="{1F03DF1A-44E5-4D0E-82A7-96A747B906ED}" type="pres">
      <dgm:prSet presAssocID="{0ACF3F4C-2A99-4CF4-91F1-08350BF6CE8E}" presName="invisiNode" presStyleLbl="node1" presStyleIdx="2" presStyleCnt="4"/>
      <dgm:spPr/>
    </dgm:pt>
    <dgm:pt modelId="{FCBC9FC7-9C8E-459C-A0B7-6D3F76C8F877}" type="pres">
      <dgm:prSet presAssocID="{0ACF3F4C-2A99-4CF4-91F1-08350BF6CE8E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F3F44F0-4A2D-4412-824D-791E74E66E65}" type="pres">
      <dgm:prSet presAssocID="{72DE81B1-5FD7-45FA-A9F6-3A3FDCC595CA}" presName="sibTrans" presStyleLbl="sibTrans2D1" presStyleIdx="0" presStyleCnt="0"/>
      <dgm:spPr/>
    </dgm:pt>
    <dgm:pt modelId="{7380CBE6-6174-4AAA-80F0-7BAE237F9CC8}" type="pres">
      <dgm:prSet presAssocID="{FF7AD1A8-FB31-454D-81A8-8C317CD642AE}" presName="compNode" presStyleCnt="0"/>
      <dgm:spPr/>
    </dgm:pt>
    <dgm:pt modelId="{49D966CD-F88F-4111-94AE-6B32EF72DFCF}" type="pres">
      <dgm:prSet presAssocID="{FF7AD1A8-FB31-454D-81A8-8C317CD642AE}" presName="bkgdShape" presStyleLbl="node1" presStyleIdx="3" presStyleCnt="4"/>
      <dgm:spPr/>
    </dgm:pt>
    <dgm:pt modelId="{09931F33-67D0-435D-8911-D690A25120F3}" type="pres">
      <dgm:prSet presAssocID="{FF7AD1A8-FB31-454D-81A8-8C317CD642AE}" presName="nodeTx" presStyleLbl="node1" presStyleIdx="3" presStyleCnt="4">
        <dgm:presLayoutVars>
          <dgm:bulletEnabled val="1"/>
        </dgm:presLayoutVars>
      </dgm:prSet>
      <dgm:spPr/>
    </dgm:pt>
    <dgm:pt modelId="{71AE7515-0876-4CD4-A73F-32779EE17A87}" type="pres">
      <dgm:prSet presAssocID="{FF7AD1A8-FB31-454D-81A8-8C317CD642AE}" presName="invisiNode" presStyleLbl="node1" presStyleIdx="3" presStyleCnt="4"/>
      <dgm:spPr/>
    </dgm:pt>
    <dgm:pt modelId="{7CD78906-9160-4BA7-9A98-BF425E75A7F8}" type="pres">
      <dgm:prSet presAssocID="{FF7AD1A8-FB31-454D-81A8-8C317CD642AE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1CB3C1E-C0D1-42D6-84CF-A0E00CB5ED90}" srcId="{70645FFD-B2C4-4118-920C-001E5C348773}" destId="{0ACF3F4C-2A99-4CF4-91F1-08350BF6CE8E}" srcOrd="2" destOrd="0" parTransId="{92960964-FA16-4FB7-A96A-C5BF26B6E5D3}" sibTransId="{72DE81B1-5FD7-45FA-A9F6-3A3FDCC595CA}"/>
    <dgm:cxn modelId="{6C638B22-4D87-46C8-A5B3-DFF350C5FEE8}" type="presOf" srcId="{DA4C76F3-D3AD-417A-A13D-A0E93A199803}" destId="{EEA2A5C8-8C7A-44B7-A05F-458F037B1E38}" srcOrd="0" destOrd="0" presId="urn:microsoft.com/office/officeart/2005/8/layout/hList7#1"/>
    <dgm:cxn modelId="{49356B67-235A-4BD3-83DE-E1C182FFEA98}" type="presOf" srcId="{FF7AD1A8-FB31-454D-81A8-8C317CD642AE}" destId="{49D966CD-F88F-4111-94AE-6B32EF72DFCF}" srcOrd="0" destOrd="0" presId="urn:microsoft.com/office/officeart/2005/8/layout/hList7#1"/>
    <dgm:cxn modelId="{F8C11B4D-DA95-4DEB-82A6-909D7984E85F}" srcId="{70645FFD-B2C4-4118-920C-001E5C348773}" destId="{98199ACF-2CA4-40AF-87E4-7AA98F32E293}" srcOrd="1" destOrd="0" parTransId="{36C408E8-8DF5-4321-B9D4-39414338EAD7}" sibTransId="{0B919668-BBA0-4096-B2E2-375C2CEA13EC}"/>
    <dgm:cxn modelId="{CC535B89-9B59-4E06-BAD0-C44D79A5768C}" type="presOf" srcId="{70645FFD-B2C4-4118-920C-001E5C348773}" destId="{36CB4561-91E6-4AE0-BA30-D84CC85AA833}" srcOrd="0" destOrd="0" presId="urn:microsoft.com/office/officeart/2005/8/layout/hList7#1"/>
    <dgm:cxn modelId="{214C258D-E4A3-4251-8612-1B204AFEC7FD}" type="presOf" srcId="{84E4773B-B611-4DAF-96B3-EFAA48D0B3D8}" destId="{0070F6E1-2E6F-401E-93A1-9436D0675D67}" srcOrd="1" destOrd="0" presId="urn:microsoft.com/office/officeart/2005/8/layout/hList7#1"/>
    <dgm:cxn modelId="{3B302990-2523-4082-BA18-F3D9DFF1ED96}" type="presOf" srcId="{98199ACF-2CA4-40AF-87E4-7AA98F32E293}" destId="{88B67AF3-1D78-4FD7-845A-CCD8C4996C47}" srcOrd="0" destOrd="0" presId="urn:microsoft.com/office/officeart/2005/8/layout/hList7#1"/>
    <dgm:cxn modelId="{6E38689A-DF0E-464B-9F32-6E5FCD048D9A}" type="presOf" srcId="{FF7AD1A8-FB31-454D-81A8-8C317CD642AE}" destId="{09931F33-67D0-435D-8911-D690A25120F3}" srcOrd="1" destOrd="0" presId="urn:microsoft.com/office/officeart/2005/8/layout/hList7#1"/>
    <dgm:cxn modelId="{40279CA5-519E-44A5-95AB-7F2809E338CF}" type="presOf" srcId="{0ACF3F4C-2A99-4CF4-91F1-08350BF6CE8E}" destId="{FBD076C8-2EBF-4C01-834C-B60E9686C06D}" srcOrd="1" destOrd="0" presId="urn:microsoft.com/office/officeart/2005/8/layout/hList7#1"/>
    <dgm:cxn modelId="{41DDBCAB-5657-473C-B64C-CBC893912DA0}" type="presOf" srcId="{72DE81B1-5FD7-45FA-A9F6-3A3FDCC595CA}" destId="{CF3F44F0-4A2D-4412-824D-791E74E66E65}" srcOrd="0" destOrd="0" presId="urn:microsoft.com/office/officeart/2005/8/layout/hList7#1"/>
    <dgm:cxn modelId="{36CB3DAF-CE60-46C2-B281-5639653FF711}" srcId="{70645FFD-B2C4-4118-920C-001E5C348773}" destId="{FF7AD1A8-FB31-454D-81A8-8C317CD642AE}" srcOrd="3" destOrd="0" parTransId="{8D02172B-AF25-42CA-8D6B-923096183559}" sibTransId="{C6FFA3CA-C8B3-42CF-91A2-B1028E40AC87}"/>
    <dgm:cxn modelId="{D3A261BD-781D-42A0-996C-D72A6EA119B0}" srcId="{70645FFD-B2C4-4118-920C-001E5C348773}" destId="{84E4773B-B611-4DAF-96B3-EFAA48D0B3D8}" srcOrd="0" destOrd="0" parTransId="{3B56E403-1B25-45EC-93EF-8BFDACC9C1EE}" sibTransId="{DA4C76F3-D3AD-417A-A13D-A0E93A199803}"/>
    <dgm:cxn modelId="{F53E15C2-B915-4E65-BCA3-34C13318972E}" type="presOf" srcId="{0ACF3F4C-2A99-4CF4-91F1-08350BF6CE8E}" destId="{C42AA2E6-F225-4BBD-BEFF-C2191DE030B4}" srcOrd="0" destOrd="0" presId="urn:microsoft.com/office/officeart/2005/8/layout/hList7#1"/>
    <dgm:cxn modelId="{1A9FAECA-B67A-4FAC-BB61-9083C028A21C}" type="presOf" srcId="{98199ACF-2CA4-40AF-87E4-7AA98F32E293}" destId="{489D27DC-5A38-4C74-8ECA-16F17B7C40D6}" srcOrd="1" destOrd="0" presId="urn:microsoft.com/office/officeart/2005/8/layout/hList7#1"/>
    <dgm:cxn modelId="{02E43EDE-8F65-4AD1-AB0E-4FB0A8C47C7E}" type="presOf" srcId="{0B919668-BBA0-4096-B2E2-375C2CEA13EC}" destId="{C562B217-59EE-47B2-94A8-AB1438170C20}" srcOrd="0" destOrd="0" presId="urn:microsoft.com/office/officeart/2005/8/layout/hList7#1"/>
    <dgm:cxn modelId="{05B1A6E2-6765-4637-A379-2535BAED3AF0}" type="presOf" srcId="{84E4773B-B611-4DAF-96B3-EFAA48D0B3D8}" destId="{53C24CFB-73DC-4ECA-90F1-CBDFB34A6A05}" srcOrd="0" destOrd="0" presId="urn:microsoft.com/office/officeart/2005/8/layout/hList7#1"/>
    <dgm:cxn modelId="{3E80D0D5-91A5-4A42-9F0F-AEC5FF644BDE}" type="presParOf" srcId="{36CB4561-91E6-4AE0-BA30-D84CC85AA833}" destId="{43FFEE1A-E56F-4D41-985C-18DBFDADAA69}" srcOrd="0" destOrd="0" presId="urn:microsoft.com/office/officeart/2005/8/layout/hList7#1"/>
    <dgm:cxn modelId="{1D65E737-55DE-4ABE-BC8E-DE340E9A78FE}" type="presParOf" srcId="{36CB4561-91E6-4AE0-BA30-D84CC85AA833}" destId="{71A44EEE-B995-4D94-87EE-C8BFC110205A}" srcOrd="1" destOrd="0" presId="urn:microsoft.com/office/officeart/2005/8/layout/hList7#1"/>
    <dgm:cxn modelId="{CBB59B10-8151-44B4-A5DE-50971BDE7222}" type="presParOf" srcId="{71A44EEE-B995-4D94-87EE-C8BFC110205A}" destId="{91863741-4FC6-48F4-96DA-506DB6D0F2A4}" srcOrd="0" destOrd="0" presId="urn:microsoft.com/office/officeart/2005/8/layout/hList7#1"/>
    <dgm:cxn modelId="{54C31EDD-7DA6-4274-A0FD-0CA2CD8C8D68}" type="presParOf" srcId="{91863741-4FC6-48F4-96DA-506DB6D0F2A4}" destId="{53C24CFB-73DC-4ECA-90F1-CBDFB34A6A05}" srcOrd="0" destOrd="0" presId="urn:microsoft.com/office/officeart/2005/8/layout/hList7#1"/>
    <dgm:cxn modelId="{34B8A909-DEAA-4BB9-A13F-3793FC270091}" type="presParOf" srcId="{91863741-4FC6-48F4-96DA-506DB6D0F2A4}" destId="{0070F6E1-2E6F-401E-93A1-9436D0675D67}" srcOrd="1" destOrd="0" presId="urn:microsoft.com/office/officeart/2005/8/layout/hList7#1"/>
    <dgm:cxn modelId="{3F5EE609-F2B9-4E16-A3DF-D1C40ABF9820}" type="presParOf" srcId="{91863741-4FC6-48F4-96DA-506DB6D0F2A4}" destId="{B3DA2246-0262-424C-9B8A-5B39151D2FF1}" srcOrd="2" destOrd="0" presId="urn:microsoft.com/office/officeart/2005/8/layout/hList7#1"/>
    <dgm:cxn modelId="{F755CEDD-B6C3-4ADB-BD6E-616947604520}" type="presParOf" srcId="{91863741-4FC6-48F4-96DA-506DB6D0F2A4}" destId="{519A8F9B-EAAE-4E30-80EE-08FF6287BE5C}" srcOrd="3" destOrd="0" presId="urn:microsoft.com/office/officeart/2005/8/layout/hList7#1"/>
    <dgm:cxn modelId="{7E3DFA3A-D63C-44E4-B83B-2E15065A4E55}" type="presParOf" srcId="{71A44EEE-B995-4D94-87EE-C8BFC110205A}" destId="{EEA2A5C8-8C7A-44B7-A05F-458F037B1E38}" srcOrd="1" destOrd="0" presId="urn:microsoft.com/office/officeart/2005/8/layout/hList7#1"/>
    <dgm:cxn modelId="{524C1480-F985-41EC-A802-755D88326B3F}" type="presParOf" srcId="{71A44EEE-B995-4D94-87EE-C8BFC110205A}" destId="{922BEA2D-1FFF-4BA9-9919-379F593C6533}" srcOrd="2" destOrd="0" presId="urn:microsoft.com/office/officeart/2005/8/layout/hList7#1"/>
    <dgm:cxn modelId="{E6A66AC1-E97A-4F21-A22C-4FA95A0C9C5D}" type="presParOf" srcId="{922BEA2D-1FFF-4BA9-9919-379F593C6533}" destId="{88B67AF3-1D78-4FD7-845A-CCD8C4996C47}" srcOrd="0" destOrd="0" presId="urn:microsoft.com/office/officeart/2005/8/layout/hList7#1"/>
    <dgm:cxn modelId="{DD88C49B-9713-4806-8C22-5267BF18B651}" type="presParOf" srcId="{922BEA2D-1FFF-4BA9-9919-379F593C6533}" destId="{489D27DC-5A38-4C74-8ECA-16F17B7C40D6}" srcOrd="1" destOrd="0" presId="urn:microsoft.com/office/officeart/2005/8/layout/hList7#1"/>
    <dgm:cxn modelId="{D2E73397-E73C-445D-BE5E-07846EF5635A}" type="presParOf" srcId="{922BEA2D-1FFF-4BA9-9919-379F593C6533}" destId="{AA3B2FB1-4FC4-4E1E-B205-100430782F32}" srcOrd="2" destOrd="0" presId="urn:microsoft.com/office/officeart/2005/8/layout/hList7#1"/>
    <dgm:cxn modelId="{98AF01B1-33F1-4BD7-9A14-EE9FAED590C3}" type="presParOf" srcId="{922BEA2D-1FFF-4BA9-9919-379F593C6533}" destId="{FA240F8D-F343-472D-84AD-559203D48D96}" srcOrd="3" destOrd="0" presId="urn:microsoft.com/office/officeart/2005/8/layout/hList7#1"/>
    <dgm:cxn modelId="{6D55B662-BE61-4A09-A267-99F43D2827C3}" type="presParOf" srcId="{71A44EEE-B995-4D94-87EE-C8BFC110205A}" destId="{C562B217-59EE-47B2-94A8-AB1438170C20}" srcOrd="3" destOrd="0" presId="urn:microsoft.com/office/officeart/2005/8/layout/hList7#1"/>
    <dgm:cxn modelId="{517E253C-0F69-4BD7-BD5A-B158E3402E5C}" type="presParOf" srcId="{71A44EEE-B995-4D94-87EE-C8BFC110205A}" destId="{3D1456B5-4942-422F-8872-7815E2B0E8F8}" srcOrd="4" destOrd="0" presId="urn:microsoft.com/office/officeart/2005/8/layout/hList7#1"/>
    <dgm:cxn modelId="{18C19E4B-0F3C-4BBB-881F-3812B1A01661}" type="presParOf" srcId="{3D1456B5-4942-422F-8872-7815E2B0E8F8}" destId="{C42AA2E6-F225-4BBD-BEFF-C2191DE030B4}" srcOrd="0" destOrd="0" presId="urn:microsoft.com/office/officeart/2005/8/layout/hList7#1"/>
    <dgm:cxn modelId="{9F74E943-623C-4CA1-BA58-D8CB3EFEB2B5}" type="presParOf" srcId="{3D1456B5-4942-422F-8872-7815E2B0E8F8}" destId="{FBD076C8-2EBF-4C01-834C-B60E9686C06D}" srcOrd="1" destOrd="0" presId="urn:microsoft.com/office/officeart/2005/8/layout/hList7#1"/>
    <dgm:cxn modelId="{DBB3A48D-C616-4C56-B0FF-52311BE01081}" type="presParOf" srcId="{3D1456B5-4942-422F-8872-7815E2B0E8F8}" destId="{1F03DF1A-44E5-4D0E-82A7-96A747B906ED}" srcOrd="2" destOrd="0" presId="urn:microsoft.com/office/officeart/2005/8/layout/hList7#1"/>
    <dgm:cxn modelId="{B4CB82D4-6587-42FE-B755-89F752C8D13B}" type="presParOf" srcId="{3D1456B5-4942-422F-8872-7815E2B0E8F8}" destId="{FCBC9FC7-9C8E-459C-A0B7-6D3F76C8F877}" srcOrd="3" destOrd="0" presId="urn:microsoft.com/office/officeart/2005/8/layout/hList7#1"/>
    <dgm:cxn modelId="{8238D762-CEC9-453C-89A2-19282643D30A}" type="presParOf" srcId="{71A44EEE-B995-4D94-87EE-C8BFC110205A}" destId="{CF3F44F0-4A2D-4412-824D-791E74E66E65}" srcOrd="5" destOrd="0" presId="urn:microsoft.com/office/officeart/2005/8/layout/hList7#1"/>
    <dgm:cxn modelId="{40FB4504-22C7-46D1-9D8C-8FC83AED2B65}" type="presParOf" srcId="{71A44EEE-B995-4D94-87EE-C8BFC110205A}" destId="{7380CBE6-6174-4AAA-80F0-7BAE237F9CC8}" srcOrd="6" destOrd="0" presId="urn:microsoft.com/office/officeart/2005/8/layout/hList7#1"/>
    <dgm:cxn modelId="{45E8D43E-0C06-4D3C-A726-3EE630091648}" type="presParOf" srcId="{7380CBE6-6174-4AAA-80F0-7BAE237F9CC8}" destId="{49D966CD-F88F-4111-94AE-6B32EF72DFCF}" srcOrd="0" destOrd="0" presId="urn:microsoft.com/office/officeart/2005/8/layout/hList7#1"/>
    <dgm:cxn modelId="{3B7E1CA2-1955-4D7D-A53C-8B346732E300}" type="presParOf" srcId="{7380CBE6-6174-4AAA-80F0-7BAE237F9CC8}" destId="{09931F33-67D0-435D-8911-D690A25120F3}" srcOrd="1" destOrd="0" presId="urn:microsoft.com/office/officeart/2005/8/layout/hList7#1"/>
    <dgm:cxn modelId="{F8C695E7-28BA-44CF-BF8F-FB6821B3A46B}" type="presParOf" srcId="{7380CBE6-6174-4AAA-80F0-7BAE237F9CC8}" destId="{71AE7515-0876-4CD4-A73F-32779EE17A87}" srcOrd="2" destOrd="0" presId="urn:microsoft.com/office/officeart/2005/8/layout/hList7#1"/>
    <dgm:cxn modelId="{1EA99751-960F-4FBA-8446-40F151FAD775}" type="presParOf" srcId="{7380CBE6-6174-4AAA-80F0-7BAE237F9CC8}" destId="{7CD78906-9160-4BA7-9A98-BF425E75A7F8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3531A6-F4C5-46D4-8BFA-00E71D7CCE3D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2D2EFE3D-4599-43E1-BC22-4C51454A318E}">
      <dgm:prSet phldrT="[Texto]" phldr="1"/>
      <dgm:spPr/>
      <dgm:t>
        <a:bodyPr/>
        <a:lstStyle/>
        <a:p>
          <a:endParaRPr lang="pt-BR" dirty="0"/>
        </a:p>
      </dgm:t>
    </dgm:pt>
    <dgm:pt modelId="{D7B78AC7-1F4D-466C-AE1A-16DD33C7253C}" type="parTrans" cxnId="{F0EB55BD-4BFD-45D9-86EC-B18C9174E576}">
      <dgm:prSet/>
      <dgm:spPr/>
      <dgm:t>
        <a:bodyPr/>
        <a:lstStyle/>
        <a:p>
          <a:endParaRPr lang="pt-BR"/>
        </a:p>
      </dgm:t>
    </dgm:pt>
    <dgm:pt modelId="{4D72617C-8239-4D8D-B27B-61D1528C2EE7}" type="sibTrans" cxnId="{F0EB55BD-4BFD-45D9-86EC-B18C9174E576}">
      <dgm:prSet/>
      <dgm:spPr/>
      <dgm:t>
        <a:bodyPr/>
        <a:lstStyle/>
        <a:p>
          <a:endParaRPr lang="pt-BR"/>
        </a:p>
      </dgm:t>
    </dgm:pt>
    <dgm:pt modelId="{7D851D65-3C9D-4912-B087-19EA5CB042D7}">
      <dgm:prSet phldrT="[Texto]" phldr="1"/>
      <dgm:spPr/>
      <dgm:t>
        <a:bodyPr/>
        <a:lstStyle/>
        <a:p>
          <a:endParaRPr lang="pt-BR" dirty="0"/>
        </a:p>
      </dgm:t>
    </dgm:pt>
    <dgm:pt modelId="{F8D06C79-42BD-4D13-8946-C75B3FA97F44}" type="parTrans" cxnId="{BDF6F22B-E958-4266-8D1A-71BF0FF435DF}">
      <dgm:prSet/>
      <dgm:spPr/>
      <dgm:t>
        <a:bodyPr/>
        <a:lstStyle/>
        <a:p>
          <a:endParaRPr lang="pt-BR"/>
        </a:p>
      </dgm:t>
    </dgm:pt>
    <dgm:pt modelId="{2CACEE7E-292B-4C54-B845-CEA02599ABD5}" type="sibTrans" cxnId="{BDF6F22B-E958-4266-8D1A-71BF0FF435DF}">
      <dgm:prSet/>
      <dgm:spPr/>
      <dgm:t>
        <a:bodyPr/>
        <a:lstStyle/>
        <a:p>
          <a:endParaRPr lang="pt-BR"/>
        </a:p>
      </dgm:t>
    </dgm:pt>
    <dgm:pt modelId="{3FDD9033-429E-4788-97AD-27F406A59A5A}">
      <dgm:prSet phldrT="[Texto]" phldr="1"/>
      <dgm:spPr/>
      <dgm:t>
        <a:bodyPr/>
        <a:lstStyle/>
        <a:p>
          <a:endParaRPr lang="pt-BR" dirty="0"/>
        </a:p>
      </dgm:t>
    </dgm:pt>
    <dgm:pt modelId="{C4528870-1C09-4826-86AD-75FA55B8532A}" type="parTrans" cxnId="{0BB4AD71-E65F-4530-B36C-B0049859B696}">
      <dgm:prSet/>
      <dgm:spPr/>
      <dgm:t>
        <a:bodyPr/>
        <a:lstStyle/>
        <a:p>
          <a:endParaRPr lang="pt-BR"/>
        </a:p>
      </dgm:t>
    </dgm:pt>
    <dgm:pt modelId="{302489B5-0A42-404F-8412-94CF56A5C857}" type="sibTrans" cxnId="{0BB4AD71-E65F-4530-B36C-B0049859B696}">
      <dgm:prSet/>
      <dgm:spPr/>
      <dgm:t>
        <a:bodyPr/>
        <a:lstStyle/>
        <a:p>
          <a:endParaRPr lang="pt-BR"/>
        </a:p>
      </dgm:t>
    </dgm:pt>
    <dgm:pt modelId="{779CB632-CF33-4C12-8839-9A6E5E36D91D}">
      <dgm:prSet custT="1"/>
      <dgm:spPr/>
      <dgm:t>
        <a:bodyPr/>
        <a:lstStyle/>
        <a:p>
          <a:r>
            <a:rPr lang="pt-BR" sz="2000" dirty="0"/>
            <a:t>Manutenção da mobilidade articular</a:t>
          </a:r>
        </a:p>
      </dgm:t>
    </dgm:pt>
    <dgm:pt modelId="{634983D2-F97F-4781-80D8-B146482366A7}" type="parTrans" cxnId="{013101B8-299B-47FE-8D0F-10E14D788478}">
      <dgm:prSet/>
      <dgm:spPr/>
      <dgm:t>
        <a:bodyPr/>
        <a:lstStyle/>
        <a:p>
          <a:endParaRPr lang="pt-BR"/>
        </a:p>
      </dgm:t>
    </dgm:pt>
    <dgm:pt modelId="{54689D38-93C2-466B-8B6A-D1F44BD286CB}" type="sibTrans" cxnId="{013101B8-299B-47FE-8D0F-10E14D788478}">
      <dgm:prSet/>
      <dgm:spPr/>
      <dgm:t>
        <a:bodyPr/>
        <a:lstStyle/>
        <a:p>
          <a:endParaRPr lang="pt-BR"/>
        </a:p>
      </dgm:t>
    </dgm:pt>
    <dgm:pt modelId="{C35E655D-FDA2-4018-B7D6-ED7532007B1E}">
      <dgm:prSet custT="1"/>
      <dgm:spPr/>
      <dgm:t>
        <a:bodyPr/>
        <a:lstStyle/>
        <a:p>
          <a:r>
            <a:rPr lang="pt-BR" sz="1400" dirty="0"/>
            <a:t>Orientação  do acompanhante (familiar/cuidador) quanto à mudança de decúbito, à hidratação da pele e uso de almofadas e cunhas para manter o posicionamento; </a:t>
          </a:r>
        </a:p>
      </dgm:t>
    </dgm:pt>
    <dgm:pt modelId="{B3018271-4299-4CBA-B9BE-3FA19B045E14}" type="parTrans" cxnId="{95B2BAC5-0DD1-4532-BBE5-D3F2DD43AC67}">
      <dgm:prSet/>
      <dgm:spPr/>
      <dgm:t>
        <a:bodyPr/>
        <a:lstStyle/>
        <a:p>
          <a:endParaRPr lang="pt-BR"/>
        </a:p>
      </dgm:t>
    </dgm:pt>
    <dgm:pt modelId="{F9E282B4-69C0-45E7-801F-E3B074006A82}" type="sibTrans" cxnId="{95B2BAC5-0DD1-4532-BBE5-D3F2DD43AC67}">
      <dgm:prSet/>
      <dgm:spPr/>
      <dgm:t>
        <a:bodyPr/>
        <a:lstStyle/>
        <a:p>
          <a:endParaRPr lang="pt-BR"/>
        </a:p>
      </dgm:t>
    </dgm:pt>
    <dgm:pt modelId="{B888C696-6D80-4229-9D27-DAC57BAC2FB6}">
      <dgm:prSet/>
      <dgm:spPr/>
      <dgm:t>
        <a:bodyPr/>
        <a:lstStyle/>
        <a:p>
          <a:r>
            <a:rPr lang="pt-BR" dirty="0"/>
            <a:t>Evitar síndrome de imobilização (úlceras e perda da capacidade motora)</a:t>
          </a:r>
        </a:p>
      </dgm:t>
    </dgm:pt>
    <dgm:pt modelId="{C5582EDD-989A-43E3-A2AD-5FD8F1B94736}" type="parTrans" cxnId="{7377E217-5520-4BC2-86A6-92EC69FDCFE9}">
      <dgm:prSet/>
      <dgm:spPr/>
      <dgm:t>
        <a:bodyPr/>
        <a:lstStyle/>
        <a:p>
          <a:endParaRPr lang="pt-BR"/>
        </a:p>
      </dgm:t>
    </dgm:pt>
    <dgm:pt modelId="{841C2D3D-2FED-467E-8B86-D8E061948F9B}" type="sibTrans" cxnId="{7377E217-5520-4BC2-86A6-92EC69FDCFE9}">
      <dgm:prSet/>
      <dgm:spPr/>
      <dgm:t>
        <a:bodyPr/>
        <a:lstStyle/>
        <a:p>
          <a:endParaRPr lang="pt-BR"/>
        </a:p>
      </dgm:t>
    </dgm:pt>
    <dgm:pt modelId="{D6C81446-2D8F-472E-B6AE-5743F86678D9}" type="pres">
      <dgm:prSet presAssocID="{893531A6-F4C5-46D4-8BFA-00E71D7CCE3D}" presName="diagram" presStyleCnt="0">
        <dgm:presLayoutVars>
          <dgm:dir/>
          <dgm:animLvl val="lvl"/>
          <dgm:resizeHandles val="exact"/>
        </dgm:presLayoutVars>
      </dgm:prSet>
      <dgm:spPr/>
    </dgm:pt>
    <dgm:pt modelId="{C6939C04-7B13-4573-9518-02B6E0D09344}" type="pres">
      <dgm:prSet presAssocID="{2D2EFE3D-4599-43E1-BC22-4C51454A318E}" presName="compNode" presStyleCnt="0"/>
      <dgm:spPr/>
    </dgm:pt>
    <dgm:pt modelId="{968FFEA9-C58D-4F45-B029-9FC05F747775}" type="pres">
      <dgm:prSet presAssocID="{2D2EFE3D-4599-43E1-BC22-4C51454A318E}" presName="childRect" presStyleLbl="bgAcc1" presStyleIdx="0" presStyleCnt="3">
        <dgm:presLayoutVars>
          <dgm:bulletEnabled val="1"/>
        </dgm:presLayoutVars>
      </dgm:prSet>
      <dgm:spPr/>
    </dgm:pt>
    <dgm:pt modelId="{FD07BD2E-D0E2-4F37-9DCD-C2693AD3515B}" type="pres">
      <dgm:prSet presAssocID="{2D2EFE3D-4599-43E1-BC22-4C51454A318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AF76E96-04E0-4FAA-AA2F-F7276E6FA361}" type="pres">
      <dgm:prSet presAssocID="{2D2EFE3D-4599-43E1-BC22-4C51454A318E}" presName="parentRect" presStyleLbl="alignNode1" presStyleIdx="0" presStyleCnt="3"/>
      <dgm:spPr/>
    </dgm:pt>
    <dgm:pt modelId="{D2F75916-DA07-440D-A7EC-0BE0349BF16F}" type="pres">
      <dgm:prSet presAssocID="{2D2EFE3D-4599-43E1-BC22-4C51454A318E}" presName="adorn" presStyleLbl="fgAccFollow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4C314E-B358-4F69-8931-200E00FEB8B0}" type="pres">
      <dgm:prSet presAssocID="{4D72617C-8239-4D8D-B27B-61D1528C2EE7}" presName="sibTrans" presStyleLbl="sibTrans2D1" presStyleIdx="0" presStyleCnt="0"/>
      <dgm:spPr/>
    </dgm:pt>
    <dgm:pt modelId="{43D26424-0DDA-478F-9889-FD0733FB70E0}" type="pres">
      <dgm:prSet presAssocID="{7D851D65-3C9D-4912-B087-19EA5CB042D7}" presName="compNode" presStyleCnt="0"/>
      <dgm:spPr/>
    </dgm:pt>
    <dgm:pt modelId="{DB8E4CB7-788B-489E-A618-856A1246FE77}" type="pres">
      <dgm:prSet presAssocID="{7D851D65-3C9D-4912-B087-19EA5CB042D7}" presName="childRect" presStyleLbl="bgAcc1" presStyleIdx="1" presStyleCnt="3" custScaleX="107366" custScaleY="146255" custLinFactY="68187" custLinFactNeighborX="-59700" custLinFactNeighborY="100000">
        <dgm:presLayoutVars>
          <dgm:bulletEnabled val="1"/>
        </dgm:presLayoutVars>
      </dgm:prSet>
      <dgm:spPr/>
    </dgm:pt>
    <dgm:pt modelId="{FB23C411-324B-46DF-9D18-1884FA6E3774}" type="pres">
      <dgm:prSet presAssocID="{7D851D65-3C9D-4912-B087-19EA5CB042D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CC2B369-EC96-43F6-9760-7185BF448B65}" type="pres">
      <dgm:prSet presAssocID="{7D851D65-3C9D-4912-B087-19EA5CB042D7}" presName="parentRect" presStyleLbl="alignNode1" presStyleIdx="1" presStyleCnt="3" custLinFactNeighborX="-2227" custLinFactNeighborY="-14289"/>
      <dgm:spPr/>
    </dgm:pt>
    <dgm:pt modelId="{5D9F4CEB-7283-4CF4-8F2B-1DAD7A053379}" type="pres">
      <dgm:prSet presAssocID="{7D851D65-3C9D-4912-B087-19EA5CB042D7}" presName="adorn" presStyleLbl="fgAccFollowNod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33A61FC-3DC9-401B-ACFB-FD77D2CACFCA}" type="pres">
      <dgm:prSet presAssocID="{2CACEE7E-292B-4C54-B845-CEA02599ABD5}" presName="sibTrans" presStyleLbl="sibTrans2D1" presStyleIdx="0" presStyleCnt="0"/>
      <dgm:spPr/>
    </dgm:pt>
    <dgm:pt modelId="{0AA849F1-0C0F-4F48-90AE-5DCC1026D748}" type="pres">
      <dgm:prSet presAssocID="{3FDD9033-429E-4788-97AD-27F406A59A5A}" presName="compNode" presStyleCnt="0"/>
      <dgm:spPr/>
    </dgm:pt>
    <dgm:pt modelId="{542A0666-B3C8-4DA1-BDE3-DCBD6A36FDC6}" type="pres">
      <dgm:prSet presAssocID="{3FDD9033-429E-4788-97AD-27F406A59A5A}" presName="childRect" presStyleLbl="bgAcc1" presStyleIdx="2" presStyleCnt="3" custLinFactY="-85491" custLinFactNeighborX="58075" custLinFactNeighborY="-100000">
        <dgm:presLayoutVars>
          <dgm:bulletEnabled val="1"/>
        </dgm:presLayoutVars>
      </dgm:prSet>
      <dgm:spPr/>
    </dgm:pt>
    <dgm:pt modelId="{C979D2C0-5B9D-44AA-A227-436D17549DDE}" type="pres">
      <dgm:prSet presAssocID="{3FDD9033-429E-4788-97AD-27F406A59A5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C07676B-3D3D-42C2-ABCC-11BAC9AA834D}" type="pres">
      <dgm:prSet presAssocID="{3FDD9033-429E-4788-97AD-27F406A59A5A}" presName="parentRect" presStyleLbl="alignNode1" presStyleIdx="2" presStyleCnt="3" custLinFactNeighborX="-3437" custLinFactNeighborY="42927"/>
      <dgm:spPr/>
    </dgm:pt>
    <dgm:pt modelId="{4044BFB0-0EE0-4920-BCFA-FF38926D9F9E}" type="pres">
      <dgm:prSet presAssocID="{3FDD9033-429E-4788-97AD-27F406A59A5A}" presName="adorn" presStyleLbl="fgAccFollowNode1" presStyleIdx="2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DCD1EA0C-2B9C-4F2B-B894-4D0522AC8621}" type="presOf" srcId="{C35E655D-FDA2-4018-B7D6-ED7532007B1E}" destId="{DB8E4CB7-788B-489E-A618-856A1246FE77}" srcOrd="0" destOrd="0" presId="urn:microsoft.com/office/officeart/2005/8/layout/bList2#1"/>
    <dgm:cxn modelId="{7377E217-5520-4BC2-86A6-92EC69FDCFE9}" srcId="{3FDD9033-429E-4788-97AD-27F406A59A5A}" destId="{B888C696-6D80-4229-9D27-DAC57BAC2FB6}" srcOrd="0" destOrd="0" parTransId="{C5582EDD-989A-43E3-A2AD-5FD8F1B94736}" sibTransId="{841C2D3D-2FED-467E-8B86-D8E061948F9B}"/>
    <dgm:cxn modelId="{EC9AD826-4218-4D25-A87E-1BBF3C0D9FC3}" type="presOf" srcId="{3FDD9033-429E-4788-97AD-27F406A59A5A}" destId="{5C07676B-3D3D-42C2-ABCC-11BAC9AA834D}" srcOrd="1" destOrd="0" presId="urn:microsoft.com/office/officeart/2005/8/layout/bList2#1"/>
    <dgm:cxn modelId="{BDF6F22B-E958-4266-8D1A-71BF0FF435DF}" srcId="{893531A6-F4C5-46D4-8BFA-00E71D7CCE3D}" destId="{7D851D65-3C9D-4912-B087-19EA5CB042D7}" srcOrd="1" destOrd="0" parTransId="{F8D06C79-42BD-4D13-8946-C75B3FA97F44}" sibTransId="{2CACEE7E-292B-4C54-B845-CEA02599ABD5}"/>
    <dgm:cxn modelId="{F584B832-3C11-46F3-AE72-955367EBDD79}" type="presOf" srcId="{7D851D65-3C9D-4912-B087-19EA5CB042D7}" destId="{FB23C411-324B-46DF-9D18-1884FA6E3774}" srcOrd="0" destOrd="0" presId="urn:microsoft.com/office/officeart/2005/8/layout/bList2#1"/>
    <dgm:cxn modelId="{C308DB39-F449-4038-9CBC-17CE2ADEE525}" type="presOf" srcId="{2CACEE7E-292B-4C54-B845-CEA02599ABD5}" destId="{D33A61FC-3DC9-401B-ACFB-FD77D2CACFCA}" srcOrd="0" destOrd="0" presId="urn:microsoft.com/office/officeart/2005/8/layout/bList2#1"/>
    <dgm:cxn modelId="{5176DE64-F4BF-463E-A9FC-75A41525BAE9}" type="presOf" srcId="{B888C696-6D80-4229-9D27-DAC57BAC2FB6}" destId="{542A0666-B3C8-4DA1-BDE3-DCBD6A36FDC6}" srcOrd="0" destOrd="0" presId="urn:microsoft.com/office/officeart/2005/8/layout/bList2#1"/>
    <dgm:cxn modelId="{B63A7E66-F0F6-4B3D-BF92-108C26A2EAAC}" type="presOf" srcId="{3FDD9033-429E-4788-97AD-27F406A59A5A}" destId="{C979D2C0-5B9D-44AA-A227-436D17549DDE}" srcOrd="0" destOrd="0" presId="urn:microsoft.com/office/officeart/2005/8/layout/bList2#1"/>
    <dgm:cxn modelId="{66ECA26C-41BB-4881-BFA9-25E50C65FBC5}" type="presOf" srcId="{2D2EFE3D-4599-43E1-BC22-4C51454A318E}" destId="{0AF76E96-04E0-4FAA-AA2F-F7276E6FA361}" srcOrd="1" destOrd="0" presId="urn:microsoft.com/office/officeart/2005/8/layout/bList2#1"/>
    <dgm:cxn modelId="{0BB4AD71-E65F-4530-B36C-B0049859B696}" srcId="{893531A6-F4C5-46D4-8BFA-00E71D7CCE3D}" destId="{3FDD9033-429E-4788-97AD-27F406A59A5A}" srcOrd="2" destOrd="0" parTransId="{C4528870-1C09-4826-86AD-75FA55B8532A}" sibTransId="{302489B5-0A42-404F-8412-94CF56A5C857}"/>
    <dgm:cxn modelId="{44049373-CD22-43B9-A6BA-661AE666470A}" type="presOf" srcId="{4D72617C-8239-4D8D-B27B-61D1528C2EE7}" destId="{FE4C314E-B358-4F69-8931-200E00FEB8B0}" srcOrd="0" destOrd="0" presId="urn:microsoft.com/office/officeart/2005/8/layout/bList2#1"/>
    <dgm:cxn modelId="{9BF8F685-C99E-4A43-A69D-59F26D9977DB}" type="presOf" srcId="{893531A6-F4C5-46D4-8BFA-00E71D7CCE3D}" destId="{D6C81446-2D8F-472E-B6AE-5743F86678D9}" srcOrd="0" destOrd="0" presId="urn:microsoft.com/office/officeart/2005/8/layout/bList2#1"/>
    <dgm:cxn modelId="{013101B8-299B-47FE-8D0F-10E14D788478}" srcId="{2D2EFE3D-4599-43E1-BC22-4C51454A318E}" destId="{779CB632-CF33-4C12-8839-9A6E5E36D91D}" srcOrd="0" destOrd="0" parTransId="{634983D2-F97F-4781-80D8-B146482366A7}" sibTransId="{54689D38-93C2-466B-8B6A-D1F44BD286CB}"/>
    <dgm:cxn modelId="{F0EB55BD-4BFD-45D9-86EC-B18C9174E576}" srcId="{893531A6-F4C5-46D4-8BFA-00E71D7CCE3D}" destId="{2D2EFE3D-4599-43E1-BC22-4C51454A318E}" srcOrd="0" destOrd="0" parTransId="{D7B78AC7-1F4D-466C-AE1A-16DD33C7253C}" sibTransId="{4D72617C-8239-4D8D-B27B-61D1528C2EE7}"/>
    <dgm:cxn modelId="{2CC9C6BE-89B0-4A7E-BEB9-1240A67518E5}" type="presOf" srcId="{7D851D65-3C9D-4912-B087-19EA5CB042D7}" destId="{0CC2B369-EC96-43F6-9760-7185BF448B65}" srcOrd="1" destOrd="0" presId="urn:microsoft.com/office/officeart/2005/8/layout/bList2#1"/>
    <dgm:cxn modelId="{95B2BAC5-0DD1-4532-BBE5-D3F2DD43AC67}" srcId="{7D851D65-3C9D-4912-B087-19EA5CB042D7}" destId="{C35E655D-FDA2-4018-B7D6-ED7532007B1E}" srcOrd="0" destOrd="0" parTransId="{B3018271-4299-4CBA-B9BE-3FA19B045E14}" sibTransId="{F9E282B4-69C0-45E7-801F-E3B074006A82}"/>
    <dgm:cxn modelId="{D87960CF-6674-42D2-84B5-43BDBB4A5ED1}" type="presOf" srcId="{2D2EFE3D-4599-43E1-BC22-4C51454A318E}" destId="{FD07BD2E-D0E2-4F37-9DCD-C2693AD3515B}" srcOrd="0" destOrd="0" presId="urn:microsoft.com/office/officeart/2005/8/layout/bList2#1"/>
    <dgm:cxn modelId="{B1FDB9FC-583C-407D-848E-C025D600060B}" type="presOf" srcId="{779CB632-CF33-4C12-8839-9A6E5E36D91D}" destId="{968FFEA9-C58D-4F45-B029-9FC05F747775}" srcOrd="0" destOrd="0" presId="urn:microsoft.com/office/officeart/2005/8/layout/bList2#1"/>
    <dgm:cxn modelId="{64E63843-23A1-4C90-94B4-91CBFD854E57}" type="presParOf" srcId="{D6C81446-2D8F-472E-B6AE-5743F86678D9}" destId="{C6939C04-7B13-4573-9518-02B6E0D09344}" srcOrd="0" destOrd="0" presId="urn:microsoft.com/office/officeart/2005/8/layout/bList2#1"/>
    <dgm:cxn modelId="{97F69C0F-51FB-49EE-81E5-03D4AEDD679D}" type="presParOf" srcId="{C6939C04-7B13-4573-9518-02B6E0D09344}" destId="{968FFEA9-C58D-4F45-B029-9FC05F747775}" srcOrd="0" destOrd="0" presId="urn:microsoft.com/office/officeart/2005/8/layout/bList2#1"/>
    <dgm:cxn modelId="{C18035F3-288D-4D5A-BD95-A27AF9B1DCDC}" type="presParOf" srcId="{C6939C04-7B13-4573-9518-02B6E0D09344}" destId="{FD07BD2E-D0E2-4F37-9DCD-C2693AD3515B}" srcOrd="1" destOrd="0" presId="urn:microsoft.com/office/officeart/2005/8/layout/bList2#1"/>
    <dgm:cxn modelId="{3C1C7BCF-E4B5-4586-9982-A076E1B66433}" type="presParOf" srcId="{C6939C04-7B13-4573-9518-02B6E0D09344}" destId="{0AF76E96-04E0-4FAA-AA2F-F7276E6FA361}" srcOrd="2" destOrd="0" presId="urn:microsoft.com/office/officeart/2005/8/layout/bList2#1"/>
    <dgm:cxn modelId="{E12DC9FA-8718-48D0-96B0-A488FB400794}" type="presParOf" srcId="{C6939C04-7B13-4573-9518-02B6E0D09344}" destId="{D2F75916-DA07-440D-A7EC-0BE0349BF16F}" srcOrd="3" destOrd="0" presId="urn:microsoft.com/office/officeart/2005/8/layout/bList2#1"/>
    <dgm:cxn modelId="{8F224AE9-5417-4779-AE19-09A70FC2DB34}" type="presParOf" srcId="{D6C81446-2D8F-472E-B6AE-5743F86678D9}" destId="{FE4C314E-B358-4F69-8931-200E00FEB8B0}" srcOrd="1" destOrd="0" presId="urn:microsoft.com/office/officeart/2005/8/layout/bList2#1"/>
    <dgm:cxn modelId="{DF0B5F1A-5B38-489D-AFA5-D82F0836D0B8}" type="presParOf" srcId="{D6C81446-2D8F-472E-B6AE-5743F86678D9}" destId="{43D26424-0DDA-478F-9889-FD0733FB70E0}" srcOrd="2" destOrd="0" presId="urn:microsoft.com/office/officeart/2005/8/layout/bList2#1"/>
    <dgm:cxn modelId="{E2A69007-258C-443C-83C7-1B9B425FDE41}" type="presParOf" srcId="{43D26424-0DDA-478F-9889-FD0733FB70E0}" destId="{DB8E4CB7-788B-489E-A618-856A1246FE77}" srcOrd="0" destOrd="0" presId="urn:microsoft.com/office/officeart/2005/8/layout/bList2#1"/>
    <dgm:cxn modelId="{6869F2A0-4C65-48DC-BF32-FE1BD3C9BDC4}" type="presParOf" srcId="{43D26424-0DDA-478F-9889-FD0733FB70E0}" destId="{FB23C411-324B-46DF-9D18-1884FA6E3774}" srcOrd="1" destOrd="0" presId="urn:microsoft.com/office/officeart/2005/8/layout/bList2#1"/>
    <dgm:cxn modelId="{5CCE8200-7B54-4E46-BB0F-46150D4DE5B1}" type="presParOf" srcId="{43D26424-0DDA-478F-9889-FD0733FB70E0}" destId="{0CC2B369-EC96-43F6-9760-7185BF448B65}" srcOrd="2" destOrd="0" presId="urn:microsoft.com/office/officeart/2005/8/layout/bList2#1"/>
    <dgm:cxn modelId="{CB750DF4-1B49-4FC1-865D-A6AEEACD4F67}" type="presParOf" srcId="{43D26424-0DDA-478F-9889-FD0733FB70E0}" destId="{5D9F4CEB-7283-4CF4-8F2B-1DAD7A053379}" srcOrd="3" destOrd="0" presId="urn:microsoft.com/office/officeart/2005/8/layout/bList2#1"/>
    <dgm:cxn modelId="{B0714E69-67EA-4CFB-A897-255A88E7EB24}" type="presParOf" srcId="{D6C81446-2D8F-472E-B6AE-5743F86678D9}" destId="{D33A61FC-3DC9-401B-ACFB-FD77D2CACFCA}" srcOrd="3" destOrd="0" presId="urn:microsoft.com/office/officeart/2005/8/layout/bList2#1"/>
    <dgm:cxn modelId="{F9536599-9552-48D2-BF1D-842288D9898A}" type="presParOf" srcId="{D6C81446-2D8F-472E-B6AE-5743F86678D9}" destId="{0AA849F1-0C0F-4F48-90AE-5DCC1026D748}" srcOrd="4" destOrd="0" presId="urn:microsoft.com/office/officeart/2005/8/layout/bList2#1"/>
    <dgm:cxn modelId="{E04D9A4F-0F3B-46F1-B877-0AB7C470B4A7}" type="presParOf" srcId="{0AA849F1-0C0F-4F48-90AE-5DCC1026D748}" destId="{542A0666-B3C8-4DA1-BDE3-DCBD6A36FDC6}" srcOrd="0" destOrd="0" presId="urn:microsoft.com/office/officeart/2005/8/layout/bList2#1"/>
    <dgm:cxn modelId="{4EFE4A78-89D6-4488-8FF5-C011F4B75D67}" type="presParOf" srcId="{0AA849F1-0C0F-4F48-90AE-5DCC1026D748}" destId="{C979D2C0-5B9D-44AA-A227-436D17549DDE}" srcOrd="1" destOrd="0" presId="urn:microsoft.com/office/officeart/2005/8/layout/bList2#1"/>
    <dgm:cxn modelId="{56D100D7-FB92-4AA2-BA13-F77B7D187B34}" type="presParOf" srcId="{0AA849F1-0C0F-4F48-90AE-5DCC1026D748}" destId="{5C07676B-3D3D-42C2-ABCC-11BAC9AA834D}" srcOrd="2" destOrd="0" presId="urn:microsoft.com/office/officeart/2005/8/layout/bList2#1"/>
    <dgm:cxn modelId="{E6234F9A-F032-4511-A0B7-9AF7921335F0}" type="presParOf" srcId="{0AA849F1-0C0F-4F48-90AE-5DCC1026D748}" destId="{4044BFB0-0EE0-4920-BCFA-FF38926D9F9E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FB5320-6BC2-4FFD-96AD-9A72421F2710}" type="doc">
      <dgm:prSet loTypeId="urn:microsoft.com/office/officeart/2005/8/layout/bList2#2" loCatId="list" qsTypeId="urn:microsoft.com/office/officeart/2005/8/quickstyle/simple1" qsCatId="simple" csTypeId="urn:microsoft.com/office/officeart/2005/8/colors/accent1_2" csCatId="accent1" phldr="1"/>
      <dgm:spPr/>
    </dgm:pt>
    <dgm:pt modelId="{DE1EB6D6-43DE-4FE8-914B-8856EEA2568F}">
      <dgm:prSet phldrT="[Texto]" phldr="1"/>
      <dgm:spPr/>
      <dgm:t>
        <a:bodyPr/>
        <a:lstStyle/>
        <a:p>
          <a:endParaRPr lang="pt-BR" dirty="0"/>
        </a:p>
      </dgm:t>
    </dgm:pt>
    <dgm:pt modelId="{B8F304B1-992D-4DEF-B813-DDF811D74441}" type="parTrans" cxnId="{33069631-8DDE-4FD5-BF61-E7A91F9DD863}">
      <dgm:prSet/>
      <dgm:spPr/>
      <dgm:t>
        <a:bodyPr/>
        <a:lstStyle/>
        <a:p>
          <a:endParaRPr lang="pt-BR"/>
        </a:p>
      </dgm:t>
    </dgm:pt>
    <dgm:pt modelId="{E8F647ED-4558-432A-9E23-6A22EBCCBC67}" type="sibTrans" cxnId="{33069631-8DDE-4FD5-BF61-E7A91F9DD863}">
      <dgm:prSet/>
      <dgm:spPr/>
      <dgm:t>
        <a:bodyPr/>
        <a:lstStyle/>
        <a:p>
          <a:endParaRPr lang="pt-BR"/>
        </a:p>
      </dgm:t>
    </dgm:pt>
    <dgm:pt modelId="{330767EE-AD30-4FD7-9BDD-B941BC86BB0F}">
      <dgm:prSet phldrT="[Texto]" phldr="1"/>
      <dgm:spPr/>
      <dgm:t>
        <a:bodyPr/>
        <a:lstStyle/>
        <a:p>
          <a:endParaRPr lang="pt-BR" dirty="0"/>
        </a:p>
      </dgm:t>
    </dgm:pt>
    <dgm:pt modelId="{6FDFF96D-4EE4-478A-8AF7-982C815787EB}" type="parTrans" cxnId="{E3C29F66-617E-456E-9D0B-650A50BC41FC}">
      <dgm:prSet/>
      <dgm:spPr/>
      <dgm:t>
        <a:bodyPr/>
        <a:lstStyle/>
        <a:p>
          <a:endParaRPr lang="pt-BR"/>
        </a:p>
      </dgm:t>
    </dgm:pt>
    <dgm:pt modelId="{937B42E6-7931-4E4C-ABE6-61D06E5548B5}" type="sibTrans" cxnId="{E3C29F66-617E-456E-9D0B-650A50BC41FC}">
      <dgm:prSet/>
      <dgm:spPr/>
      <dgm:t>
        <a:bodyPr/>
        <a:lstStyle/>
        <a:p>
          <a:endParaRPr lang="pt-BR"/>
        </a:p>
      </dgm:t>
    </dgm:pt>
    <dgm:pt modelId="{124F721D-EBC7-48DD-8DD0-8E6EC9F76D1A}">
      <dgm:prSet phldrT="[Texto]" phldr="1"/>
      <dgm:spPr/>
      <dgm:t>
        <a:bodyPr/>
        <a:lstStyle/>
        <a:p>
          <a:endParaRPr lang="pt-BR" dirty="0"/>
        </a:p>
      </dgm:t>
    </dgm:pt>
    <dgm:pt modelId="{52338B26-4B0C-4017-BAE0-9749A6AA2DDA}" type="parTrans" cxnId="{1BDAD7EF-B785-471F-A50A-7E7B2B81DACE}">
      <dgm:prSet/>
      <dgm:spPr/>
      <dgm:t>
        <a:bodyPr/>
        <a:lstStyle/>
        <a:p>
          <a:endParaRPr lang="pt-BR"/>
        </a:p>
      </dgm:t>
    </dgm:pt>
    <dgm:pt modelId="{2E1BDFB9-C856-4BBF-B3C3-7513BC63FDD6}" type="sibTrans" cxnId="{1BDAD7EF-B785-471F-A50A-7E7B2B81DACE}">
      <dgm:prSet/>
      <dgm:spPr/>
      <dgm:t>
        <a:bodyPr/>
        <a:lstStyle/>
        <a:p>
          <a:endParaRPr lang="pt-BR"/>
        </a:p>
      </dgm:t>
    </dgm:pt>
    <dgm:pt modelId="{1E3FE82E-753D-4753-9449-AF9DDA7CD937}">
      <dgm:prSet custT="1"/>
      <dgm:spPr/>
      <dgm:t>
        <a:bodyPr/>
        <a:lstStyle/>
        <a:p>
          <a:r>
            <a:rPr lang="pt-BR" sz="1600" dirty="0"/>
            <a:t>Incentivo à realização e participação nos cuidados de higiene e alimentação;</a:t>
          </a:r>
        </a:p>
      </dgm:t>
    </dgm:pt>
    <dgm:pt modelId="{F22D980A-184F-46CA-A05D-50E119D5D950}" type="parTrans" cxnId="{2958D706-423B-4552-AA13-6B0B8449E9FE}">
      <dgm:prSet/>
      <dgm:spPr/>
      <dgm:t>
        <a:bodyPr/>
        <a:lstStyle/>
        <a:p>
          <a:endParaRPr lang="pt-BR"/>
        </a:p>
      </dgm:t>
    </dgm:pt>
    <dgm:pt modelId="{095CA517-FB46-48C6-BE22-01914676C9A0}" type="sibTrans" cxnId="{2958D706-423B-4552-AA13-6B0B8449E9FE}">
      <dgm:prSet/>
      <dgm:spPr/>
      <dgm:t>
        <a:bodyPr/>
        <a:lstStyle/>
        <a:p>
          <a:endParaRPr lang="pt-BR"/>
        </a:p>
      </dgm:t>
    </dgm:pt>
    <dgm:pt modelId="{C3F25830-A5E9-4AA3-96CB-CEB1155DB70D}">
      <dgm:prSet/>
      <dgm:spPr/>
      <dgm:t>
        <a:bodyPr/>
        <a:lstStyle/>
        <a:p>
          <a:r>
            <a:rPr lang="pt-BR" dirty="0"/>
            <a:t>Facilitação e manutenção da comunicação com o idoso, permitindo que fique orientado no tempo e no espaço;</a:t>
          </a:r>
        </a:p>
      </dgm:t>
    </dgm:pt>
    <dgm:pt modelId="{43C23B54-7DF9-456E-A4EC-5FC2F4B2FFBB}" type="parTrans" cxnId="{AC1F3CD1-F26A-443B-A4A2-E3987B881DB0}">
      <dgm:prSet/>
      <dgm:spPr/>
      <dgm:t>
        <a:bodyPr/>
        <a:lstStyle/>
        <a:p>
          <a:endParaRPr lang="pt-BR"/>
        </a:p>
      </dgm:t>
    </dgm:pt>
    <dgm:pt modelId="{8EECA5A9-2EA9-4CDF-BB37-0E6679DAF25D}" type="sibTrans" cxnId="{AC1F3CD1-F26A-443B-A4A2-E3987B881DB0}">
      <dgm:prSet/>
      <dgm:spPr/>
      <dgm:t>
        <a:bodyPr/>
        <a:lstStyle/>
        <a:p>
          <a:endParaRPr lang="pt-BR"/>
        </a:p>
      </dgm:t>
    </dgm:pt>
    <dgm:pt modelId="{1CE71190-A4BB-4628-AA8B-BC1B12648F93}">
      <dgm:prSet custT="1"/>
      <dgm:spPr/>
      <dgm:t>
        <a:bodyPr/>
        <a:lstStyle/>
        <a:p>
          <a:r>
            <a:rPr lang="pt-BR" sz="2000" dirty="0"/>
            <a:t>Prevenir o aparecimento de deformidades</a:t>
          </a:r>
        </a:p>
      </dgm:t>
    </dgm:pt>
    <dgm:pt modelId="{0E169B51-0712-4381-9564-EBCD7C07AC88}" type="parTrans" cxnId="{D855F727-BA1A-4D6F-B00D-4C43400E7C5C}">
      <dgm:prSet/>
      <dgm:spPr/>
      <dgm:t>
        <a:bodyPr/>
        <a:lstStyle/>
        <a:p>
          <a:endParaRPr lang="pt-BR"/>
        </a:p>
      </dgm:t>
    </dgm:pt>
    <dgm:pt modelId="{42928280-EBC1-4D63-8F19-75EE41F7C696}" type="sibTrans" cxnId="{D855F727-BA1A-4D6F-B00D-4C43400E7C5C}">
      <dgm:prSet/>
      <dgm:spPr/>
      <dgm:t>
        <a:bodyPr/>
        <a:lstStyle/>
        <a:p>
          <a:endParaRPr lang="pt-BR"/>
        </a:p>
      </dgm:t>
    </dgm:pt>
    <dgm:pt modelId="{8099E4F9-DA9E-43A0-8AC5-F125ED4B549E}" type="pres">
      <dgm:prSet presAssocID="{D3FB5320-6BC2-4FFD-96AD-9A72421F2710}" presName="diagram" presStyleCnt="0">
        <dgm:presLayoutVars>
          <dgm:dir/>
          <dgm:animLvl val="lvl"/>
          <dgm:resizeHandles val="exact"/>
        </dgm:presLayoutVars>
      </dgm:prSet>
      <dgm:spPr/>
    </dgm:pt>
    <dgm:pt modelId="{022C2C78-2DBE-46B3-AB5C-A0D796B3DC0B}" type="pres">
      <dgm:prSet presAssocID="{DE1EB6D6-43DE-4FE8-914B-8856EEA2568F}" presName="compNode" presStyleCnt="0"/>
      <dgm:spPr/>
    </dgm:pt>
    <dgm:pt modelId="{BAF990D9-6507-41FB-8903-FCD82DE7FA0E}" type="pres">
      <dgm:prSet presAssocID="{DE1EB6D6-43DE-4FE8-914B-8856EEA2568F}" presName="childRect" presStyleLbl="bgAcc1" presStyleIdx="0" presStyleCnt="3" custScaleY="118714" custLinFactNeighborX="-92" custLinFactNeighborY="-9043">
        <dgm:presLayoutVars>
          <dgm:bulletEnabled val="1"/>
        </dgm:presLayoutVars>
      </dgm:prSet>
      <dgm:spPr/>
    </dgm:pt>
    <dgm:pt modelId="{22DD853B-98D6-4F49-AA73-FA5C74C7A62F}" type="pres">
      <dgm:prSet presAssocID="{DE1EB6D6-43DE-4FE8-914B-8856EEA2568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A18B301-3D96-439A-943C-99D577410300}" type="pres">
      <dgm:prSet presAssocID="{DE1EB6D6-43DE-4FE8-914B-8856EEA2568F}" presName="parentRect" presStyleLbl="alignNode1" presStyleIdx="0" presStyleCnt="3"/>
      <dgm:spPr/>
    </dgm:pt>
    <dgm:pt modelId="{BDDFEBE3-F423-4DD5-8E68-1BD21557EFA9}" type="pres">
      <dgm:prSet presAssocID="{DE1EB6D6-43DE-4FE8-914B-8856EEA2568F}" presName="adorn" presStyleLbl="fgAccFollow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AEB7205-4506-49DB-801F-ABD8CE568055}" type="pres">
      <dgm:prSet presAssocID="{E8F647ED-4558-432A-9E23-6A22EBCCBC67}" presName="sibTrans" presStyleLbl="sibTrans2D1" presStyleIdx="0" presStyleCnt="0"/>
      <dgm:spPr/>
    </dgm:pt>
    <dgm:pt modelId="{87F6772E-4EB9-44AF-8774-C3DEA2395204}" type="pres">
      <dgm:prSet presAssocID="{330767EE-AD30-4FD7-9BDD-B941BC86BB0F}" presName="compNode" presStyleCnt="0"/>
      <dgm:spPr/>
    </dgm:pt>
    <dgm:pt modelId="{E976F7A7-C0FC-4747-9FAF-705965D8B14E}" type="pres">
      <dgm:prSet presAssocID="{330767EE-AD30-4FD7-9BDD-B941BC86BB0F}" presName="childRect" presStyleLbl="bgAcc1" presStyleIdx="1" presStyleCnt="3" custScaleX="123274" custScaleY="128905" custLinFactY="78341" custLinFactNeighborX="-58732" custLinFactNeighborY="100000">
        <dgm:presLayoutVars>
          <dgm:bulletEnabled val="1"/>
        </dgm:presLayoutVars>
      </dgm:prSet>
      <dgm:spPr/>
    </dgm:pt>
    <dgm:pt modelId="{4BEF2D21-A0DF-4FE0-A441-FA1DE9791A10}" type="pres">
      <dgm:prSet presAssocID="{330767EE-AD30-4FD7-9BDD-B941BC86BB0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7D54867-CACC-43EF-B13A-E4812D862EC1}" type="pres">
      <dgm:prSet presAssocID="{330767EE-AD30-4FD7-9BDD-B941BC86BB0F}" presName="parentRect" presStyleLbl="alignNode1" presStyleIdx="1" presStyleCnt="3"/>
      <dgm:spPr/>
    </dgm:pt>
    <dgm:pt modelId="{C2D14554-4583-4D42-AD74-CF8A1315DE07}" type="pres">
      <dgm:prSet presAssocID="{330767EE-AD30-4FD7-9BDD-B941BC86BB0F}" presName="adorn" presStyleLbl="fgAccFollowNod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BB66B62-D22E-44BD-8847-858E97E2B04D}" type="pres">
      <dgm:prSet presAssocID="{937B42E6-7931-4E4C-ABE6-61D06E5548B5}" presName="sibTrans" presStyleLbl="sibTrans2D1" presStyleIdx="0" presStyleCnt="0"/>
      <dgm:spPr/>
    </dgm:pt>
    <dgm:pt modelId="{E7953797-76EE-4001-852D-103C3937A56C}" type="pres">
      <dgm:prSet presAssocID="{124F721D-EBC7-48DD-8DD0-8E6EC9F76D1A}" presName="compNode" presStyleCnt="0"/>
      <dgm:spPr/>
    </dgm:pt>
    <dgm:pt modelId="{427DE4E3-B8AA-4CD4-BA8E-697FD392B3BE}" type="pres">
      <dgm:prSet presAssocID="{124F721D-EBC7-48DD-8DD0-8E6EC9F76D1A}" presName="childRect" presStyleLbl="bgAcc1" presStyleIdx="2" presStyleCnt="3" custScaleX="108383" custScaleY="122291" custLinFactY="-93811" custLinFactNeighborX="58358" custLinFactNeighborY="-100000">
        <dgm:presLayoutVars>
          <dgm:bulletEnabled val="1"/>
        </dgm:presLayoutVars>
      </dgm:prSet>
      <dgm:spPr/>
    </dgm:pt>
    <dgm:pt modelId="{1E9B3C0B-BC2E-4597-A21F-AD4F5355D37E}" type="pres">
      <dgm:prSet presAssocID="{124F721D-EBC7-48DD-8DD0-8E6EC9F76D1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B48C63C-C8B7-477D-BEDA-72B9532BD498}" type="pres">
      <dgm:prSet presAssocID="{124F721D-EBC7-48DD-8DD0-8E6EC9F76D1A}" presName="parentRect" presStyleLbl="alignNode1" presStyleIdx="2" presStyleCnt="3" custScaleX="116241" custScaleY="83595" custLinFactNeighborX="135" custLinFactNeighborY="31923"/>
      <dgm:spPr/>
    </dgm:pt>
    <dgm:pt modelId="{EA5E5878-C1D9-41C8-AAD3-594DBD960FD2}" type="pres">
      <dgm:prSet presAssocID="{124F721D-EBC7-48DD-8DD0-8E6EC9F76D1A}" presName="adorn" presStyleLbl="fgAccFollowNod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16FA0205-3B73-421F-9330-8179D4406BD1}" type="presOf" srcId="{DE1EB6D6-43DE-4FE8-914B-8856EEA2568F}" destId="{EA18B301-3D96-439A-943C-99D577410300}" srcOrd="1" destOrd="0" presId="urn:microsoft.com/office/officeart/2005/8/layout/bList2#2"/>
    <dgm:cxn modelId="{2958D706-423B-4552-AA13-6B0B8449E9FE}" srcId="{DE1EB6D6-43DE-4FE8-914B-8856EEA2568F}" destId="{1E3FE82E-753D-4753-9449-AF9DDA7CD937}" srcOrd="0" destOrd="0" parTransId="{F22D980A-184F-46CA-A05D-50E119D5D950}" sibTransId="{095CA517-FB46-48C6-BE22-01914676C9A0}"/>
    <dgm:cxn modelId="{D855F727-BA1A-4D6F-B00D-4C43400E7C5C}" srcId="{124F721D-EBC7-48DD-8DD0-8E6EC9F76D1A}" destId="{1CE71190-A4BB-4628-AA8B-BC1B12648F93}" srcOrd="0" destOrd="0" parTransId="{0E169B51-0712-4381-9564-EBCD7C07AC88}" sibTransId="{42928280-EBC1-4D63-8F19-75EE41F7C696}"/>
    <dgm:cxn modelId="{33069631-8DDE-4FD5-BF61-E7A91F9DD863}" srcId="{D3FB5320-6BC2-4FFD-96AD-9A72421F2710}" destId="{DE1EB6D6-43DE-4FE8-914B-8856EEA2568F}" srcOrd="0" destOrd="0" parTransId="{B8F304B1-992D-4DEF-B813-DDF811D74441}" sibTransId="{E8F647ED-4558-432A-9E23-6A22EBCCBC67}"/>
    <dgm:cxn modelId="{51E0745E-2864-40F7-BB65-104D1E9E80FE}" type="presOf" srcId="{330767EE-AD30-4FD7-9BDD-B941BC86BB0F}" destId="{D7D54867-CACC-43EF-B13A-E4812D862EC1}" srcOrd="1" destOrd="0" presId="urn:microsoft.com/office/officeart/2005/8/layout/bList2#2"/>
    <dgm:cxn modelId="{EC44B043-1D97-42CE-84B1-7391398EF00C}" type="presOf" srcId="{124F721D-EBC7-48DD-8DD0-8E6EC9F76D1A}" destId="{1E9B3C0B-BC2E-4597-A21F-AD4F5355D37E}" srcOrd="0" destOrd="0" presId="urn:microsoft.com/office/officeart/2005/8/layout/bList2#2"/>
    <dgm:cxn modelId="{E3C29F66-617E-456E-9D0B-650A50BC41FC}" srcId="{D3FB5320-6BC2-4FFD-96AD-9A72421F2710}" destId="{330767EE-AD30-4FD7-9BDD-B941BC86BB0F}" srcOrd="1" destOrd="0" parTransId="{6FDFF96D-4EE4-478A-8AF7-982C815787EB}" sibTransId="{937B42E6-7931-4E4C-ABE6-61D06E5548B5}"/>
    <dgm:cxn modelId="{ACC2D567-F986-4B9E-93C6-266A790C0016}" type="presOf" srcId="{D3FB5320-6BC2-4FFD-96AD-9A72421F2710}" destId="{8099E4F9-DA9E-43A0-8AC5-F125ED4B549E}" srcOrd="0" destOrd="0" presId="urn:microsoft.com/office/officeart/2005/8/layout/bList2#2"/>
    <dgm:cxn modelId="{CAC16C69-C68F-4035-9ED2-DD15D9EA5BA4}" type="presOf" srcId="{124F721D-EBC7-48DD-8DD0-8E6EC9F76D1A}" destId="{6B48C63C-C8B7-477D-BEDA-72B9532BD498}" srcOrd="1" destOrd="0" presId="urn:microsoft.com/office/officeart/2005/8/layout/bList2#2"/>
    <dgm:cxn modelId="{D8658771-347D-4818-A67C-3B15D6AB320F}" type="presOf" srcId="{E8F647ED-4558-432A-9E23-6A22EBCCBC67}" destId="{2AEB7205-4506-49DB-801F-ABD8CE568055}" srcOrd="0" destOrd="0" presId="urn:microsoft.com/office/officeart/2005/8/layout/bList2#2"/>
    <dgm:cxn modelId="{11D99F55-62BF-407A-8325-5E94996AFF43}" type="presOf" srcId="{937B42E6-7931-4E4C-ABE6-61D06E5548B5}" destId="{4BB66B62-D22E-44BD-8847-858E97E2B04D}" srcOrd="0" destOrd="0" presId="urn:microsoft.com/office/officeart/2005/8/layout/bList2#2"/>
    <dgm:cxn modelId="{820DA479-B28D-4BCD-9C5C-ED20E6E63059}" type="presOf" srcId="{1CE71190-A4BB-4628-AA8B-BC1B12648F93}" destId="{427DE4E3-B8AA-4CD4-BA8E-697FD392B3BE}" srcOrd="0" destOrd="0" presId="urn:microsoft.com/office/officeart/2005/8/layout/bList2#2"/>
    <dgm:cxn modelId="{3E795786-A637-4E59-84A7-66273C6061F8}" type="presOf" srcId="{1E3FE82E-753D-4753-9449-AF9DDA7CD937}" destId="{BAF990D9-6507-41FB-8903-FCD82DE7FA0E}" srcOrd="0" destOrd="0" presId="urn:microsoft.com/office/officeart/2005/8/layout/bList2#2"/>
    <dgm:cxn modelId="{51163492-B78B-4F20-8334-ACE88E7124F1}" type="presOf" srcId="{DE1EB6D6-43DE-4FE8-914B-8856EEA2568F}" destId="{22DD853B-98D6-4F49-AA73-FA5C74C7A62F}" srcOrd="0" destOrd="0" presId="urn:microsoft.com/office/officeart/2005/8/layout/bList2#2"/>
    <dgm:cxn modelId="{B5A8349A-BA82-4636-8D25-99972CD7ACFE}" type="presOf" srcId="{330767EE-AD30-4FD7-9BDD-B941BC86BB0F}" destId="{4BEF2D21-A0DF-4FE0-A441-FA1DE9791A10}" srcOrd="0" destOrd="0" presId="urn:microsoft.com/office/officeart/2005/8/layout/bList2#2"/>
    <dgm:cxn modelId="{AC1F3CD1-F26A-443B-A4A2-E3987B881DB0}" srcId="{330767EE-AD30-4FD7-9BDD-B941BC86BB0F}" destId="{C3F25830-A5E9-4AA3-96CB-CEB1155DB70D}" srcOrd="0" destOrd="0" parTransId="{43C23B54-7DF9-456E-A4EC-5FC2F4B2FFBB}" sibTransId="{8EECA5A9-2EA9-4CDF-BB37-0E6679DAF25D}"/>
    <dgm:cxn modelId="{A3B35ED6-5D52-46BA-91B7-EAF35D607E8E}" type="presOf" srcId="{C3F25830-A5E9-4AA3-96CB-CEB1155DB70D}" destId="{E976F7A7-C0FC-4747-9FAF-705965D8B14E}" srcOrd="0" destOrd="0" presId="urn:microsoft.com/office/officeart/2005/8/layout/bList2#2"/>
    <dgm:cxn modelId="{1BDAD7EF-B785-471F-A50A-7E7B2B81DACE}" srcId="{D3FB5320-6BC2-4FFD-96AD-9A72421F2710}" destId="{124F721D-EBC7-48DD-8DD0-8E6EC9F76D1A}" srcOrd="2" destOrd="0" parTransId="{52338B26-4B0C-4017-BAE0-9749A6AA2DDA}" sibTransId="{2E1BDFB9-C856-4BBF-B3C3-7513BC63FDD6}"/>
    <dgm:cxn modelId="{C84B26D4-CB23-4730-83C2-B5485D6AB9B7}" type="presParOf" srcId="{8099E4F9-DA9E-43A0-8AC5-F125ED4B549E}" destId="{022C2C78-2DBE-46B3-AB5C-A0D796B3DC0B}" srcOrd="0" destOrd="0" presId="urn:microsoft.com/office/officeart/2005/8/layout/bList2#2"/>
    <dgm:cxn modelId="{7CCADA5E-DFAF-483F-A95A-669D5104AEBC}" type="presParOf" srcId="{022C2C78-2DBE-46B3-AB5C-A0D796B3DC0B}" destId="{BAF990D9-6507-41FB-8903-FCD82DE7FA0E}" srcOrd="0" destOrd="0" presId="urn:microsoft.com/office/officeart/2005/8/layout/bList2#2"/>
    <dgm:cxn modelId="{B2EFA5E8-F9F5-4370-B249-D74CAD8E4582}" type="presParOf" srcId="{022C2C78-2DBE-46B3-AB5C-A0D796B3DC0B}" destId="{22DD853B-98D6-4F49-AA73-FA5C74C7A62F}" srcOrd="1" destOrd="0" presId="urn:microsoft.com/office/officeart/2005/8/layout/bList2#2"/>
    <dgm:cxn modelId="{B8AEEE0E-6991-4590-AE22-470536CBA59D}" type="presParOf" srcId="{022C2C78-2DBE-46B3-AB5C-A0D796B3DC0B}" destId="{EA18B301-3D96-439A-943C-99D577410300}" srcOrd="2" destOrd="0" presId="urn:microsoft.com/office/officeart/2005/8/layout/bList2#2"/>
    <dgm:cxn modelId="{B5E2C8D9-9FD1-41D2-998E-F509458AA777}" type="presParOf" srcId="{022C2C78-2DBE-46B3-AB5C-A0D796B3DC0B}" destId="{BDDFEBE3-F423-4DD5-8E68-1BD21557EFA9}" srcOrd="3" destOrd="0" presId="urn:microsoft.com/office/officeart/2005/8/layout/bList2#2"/>
    <dgm:cxn modelId="{C474DCA2-57D5-4F8A-92EB-ECE3CD59CB7C}" type="presParOf" srcId="{8099E4F9-DA9E-43A0-8AC5-F125ED4B549E}" destId="{2AEB7205-4506-49DB-801F-ABD8CE568055}" srcOrd="1" destOrd="0" presId="urn:microsoft.com/office/officeart/2005/8/layout/bList2#2"/>
    <dgm:cxn modelId="{CCA0DA07-E262-40DC-B061-35D834B4D549}" type="presParOf" srcId="{8099E4F9-DA9E-43A0-8AC5-F125ED4B549E}" destId="{87F6772E-4EB9-44AF-8774-C3DEA2395204}" srcOrd="2" destOrd="0" presId="urn:microsoft.com/office/officeart/2005/8/layout/bList2#2"/>
    <dgm:cxn modelId="{D99130AF-5448-4E79-9336-AF6A3E8DD9C4}" type="presParOf" srcId="{87F6772E-4EB9-44AF-8774-C3DEA2395204}" destId="{E976F7A7-C0FC-4747-9FAF-705965D8B14E}" srcOrd="0" destOrd="0" presId="urn:microsoft.com/office/officeart/2005/8/layout/bList2#2"/>
    <dgm:cxn modelId="{144D82C6-F89F-4558-94D6-C833991EF344}" type="presParOf" srcId="{87F6772E-4EB9-44AF-8774-C3DEA2395204}" destId="{4BEF2D21-A0DF-4FE0-A441-FA1DE9791A10}" srcOrd="1" destOrd="0" presId="urn:microsoft.com/office/officeart/2005/8/layout/bList2#2"/>
    <dgm:cxn modelId="{A1C14FBE-7081-4A19-BC23-D93A84F265E8}" type="presParOf" srcId="{87F6772E-4EB9-44AF-8774-C3DEA2395204}" destId="{D7D54867-CACC-43EF-B13A-E4812D862EC1}" srcOrd="2" destOrd="0" presId="urn:microsoft.com/office/officeart/2005/8/layout/bList2#2"/>
    <dgm:cxn modelId="{2C15645C-05E6-4075-AA0C-2D97581339EB}" type="presParOf" srcId="{87F6772E-4EB9-44AF-8774-C3DEA2395204}" destId="{C2D14554-4583-4D42-AD74-CF8A1315DE07}" srcOrd="3" destOrd="0" presId="urn:microsoft.com/office/officeart/2005/8/layout/bList2#2"/>
    <dgm:cxn modelId="{427BEB30-C1C4-43D8-9AC2-E5515CF93E56}" type="presParOf" srcId="{8099E4F9-DA9E-43A0-8AC5-F125ED4B549E}" destId="{4BB66B62-D22E-44BD-8847-858E97E2B04D}" srcOrd="3" destOrd="0" presId="urn:microsoft.com/office/officeart/2005/8/layout/bList2#2"/>
    <dgm:cxn modelId="{4926F304-F629-4759-B751-F1B5897BFF87}" type="presParOf" srcId="{8099E4F9-DA9E-43A0-8AC5-F125ED4B549E}" destId="{E7953797-76EE-4001-852D-103C3937A56C}" srcOrd="4" destOrd="0" presId="urn:microsoft.com/office/officeart/2005/8/layout/bList2#2"/>
    <dgm:cxn modelId="{29AAA947-C0DF-4ACB-AAAD-E7701F0AC1B0}" type="presParOf" srcId="{E7953797-76EE-4001-852D-103C3937A56C}" destId="{427DE4E3-B8AA-4CD4-BA8E-697FD392B3BE}" srcOrd="0" destOrd="0" presId="urn:microsoft.com/office/officeart/2005/8/layout/bList2#2"/>
    <dgm:cxn modelId="{8B954193-D888-4515-B06F-1052BD991A3E}" type="presParOf" srcId="{E7953797-76EE-4001-852D-103C3937A56C}" destId="{1E9B3C0B-BC2E-4597-A21F-AD4F5355D37E}" srcOrd="1" destOrd="0" presId="urn:microsoft.com/office/officeart/2005/8/layout/bList2#2"/>
    <dgm:cxn modelId="{FB7F79AD-2FEB-4037-B6DD-ECA99B99ED7A}" type="presParOf" srcId="{E7953797-76EE-4001-852D-103C3937A56C}" destId="{6B48C63C-C8B7-477D-BEDA-72B9532BD498}" srcOrd="2" destOrd="0" presId="urn:microsoft.com/office/officeart/2005/8/layout/bList2#2"/>
    <dgm:cxn modelId="{B58E9423-BA2E-469C-9B49-76E931429AC2}" type="presParOf" srcId="{E7953797-76EE-4001-852D-103C3937A56C}" destId="{EA5E5878-C1D9-41C8-AAD3-594DBD960FD2}" srcOrd="3" destOrd="0" presId="urn:microsoft.com/office/officeart/2005/8/layout/bList2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89CEB1-BCE5-439F-9C5E-36EA7D4D0239}" type="doc">
      <dgm:prSet loTypeId="urn:microsoft.com/office/officeart/2005/8/layout/vList6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C76BEF5F-0056-40E0-AC65-E93DF5675980}">
      <dgm:prSet phldrT="[Texto]"/>
      <dgm:spPr/>
      <dgm:t>
        <a:bodyPr/>
        <a:lstStyle/>
        <a:p>
          <a:r>
            <a:rPr lang="pt-BR" dirty="0"/>
            <a:t>manutenção da capacidade funcional do idoso</a:t>
          </a:r>
        </a:p>
      </dgm:t>
    </dgm:pt>
    <dgm:pt modelId="{476C3188-8C42-4366-BBE1-C03E4197D012}" type="parTrans" cxnId="{582A5C49-5580-4C90-8523-4F82636C3AF5}">
      <dgm:prSet/>
      <dgm:spPr/>
      <dgm:t>
        <a:bodyPr/>
        <a:lstStyle/>
        <a:p>
          <a:endParaRPr lang="pt-BR"/>
        </a:p>
      </dgm:t>
    </dgm:pt>
    <dgm:pt modelId="{FB8A37B1-E986-4395-A381-74E7325A00B5}" type="sibTrans" cxnId="{582A5C49-5580-4C90-8523-4F82636C3AF5}">
      <dgm:prSet/>
      <dgm:spPr/>
      <dgm:t>
        <a:bodyPr/>
        <a:lstStyle/>
        <a:p>
          <a:endParaRPr lang="pt-BR"/>
        </a:p>
      </dgm:t>
    </dgm:pt>
    <dgm:pt modelId="{A88CF121-7BF9-444B-A36B-016970E20F45}">
      <dgm:prSet phldrT="[Texto]"/>
      <dgm:spPr/>
      <dgm:t>
        <a:bodyPr/>
        <a:lstStyle/>
        <a:p>
          <a:endParaRPr lang="pt-BR" dirty="0"/>
        </a:p>
      </dgm:t>
    </dgm:pt>
    <dgm:pt modelId="{7506C8E8-5BBF-4F7B-B76D-21146B2141CA}" type="parTrans" cxnId="{1C82F4C4-F0E7-4548-87AB-20220CB3C646}">
      <dgm:prSet/>
      <dgm:spPr/>
      <dgm:t>
        <a:bodyPr/>
        <a:lstStyle/>
        <a:p>
          <a:endParaRPr lang="pt-BR"/>
        </a:p>
      </dgm:t>
    </dgm:pt>
    <dgm:pt modelId="{AE236AD3-B301-4D2A-8730-6940423C14B1}" type="sibTrans" cxnId="{1C82F4C4-F0E7-4548-87AB-20220CB3C646}">
      <dgm:prSet/>
      <dgm:spPr/>
      <dgm:t>
        <a:bodyPr/>
        <a:lstStyle/>
        <a:p>
          <a:endParaRPr lang="pt-BR"/>
        </a:p>
      </dgm:t>
    </dgm:pt>
    <dgm:pt modelId="{0E088530-6088-43AA-9399-48E2FDFA7B97}" type="pres">
      <dgm:prSet presAssocID="{0089CEB1-BCE5-439F-9C5E-36EA7D4D0239}" presName="Name0" presStyleCnt="0">
        <dgm:presLayoutVars>
          <dgm:dir/>
          <dgm:animLvl val="lvl"/>
          <dgm:resizeHandles/>
        </dgm:presLayoutVars>
      </dgm:prSet>
      <dgm:spPr/>
    </dgm:pt>
    <dgm:pt modelId="{3E0E9B6B-A241-465C-AE3D-3AC692F31937}" type="pres">
      <dgm:prSet presAssocID="{C76BEF5F-0056-40E0-AC65-E93DF5675980}" presName="linNode" presStyleCnt="0"/>
      <dgm:spPr/>
    </dgm:pt>
    <dgm:pt modelId="{008EB149-0758-4CE9-A195-D993D6BE1438}" type="pres">
      <dgm:prSet presAssocID="{C76BEF5F-0056-40E0-AC65-E93DF5675980}" presName="parentShp" presStyleLbl="node1" presStyleIdx="0" presStyleCnt="1">
        <dgm:presLayoutVars>
          <dgm:bulletEnabled val="1"/>
        </dgm:presLayoutVars>
      </dgm:prSet>
      <dgm:spPr/>
    </dgm:pt>
    <dgm:pt modelId="{052C1866-D0CA-49F6-97CE-D5F28FEDB66B}" type="pres">
      <dgm:prSet presAssocID="{C76BEF5F-0056-40E0-AC65-E93DF5675980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277F2B35-A1EF-4461-BEB9-6B1F556B0CF2}" type="presOf" srcId="{A88CF121-7BF9-444B-A36B-016970E20F45}" destId="{052C1866-D0CA-49F6-97CE-D5F28FEDB66B}" srcOrd="0" destOrd="0" presId="urn:microsoft.com/office/officeart/2005/8/layout/vList6"/>
    <dgm:cxn modelId="{582A5C49-5580-4C90-8523-4F82636C3AF5}" srcId="{0089CEB1-BCE5-439F-9C5E-36EA7D4D0239}" destId="{C76BEF5F-0056-40E0-AC65-E93DF5675980}" srcOrd="0" destOrd="0" parTransId="{476C3188-8C42-4366-BBE1-C03E4197D012}" sibTransId="{FB8A37B1-E986-4395-A381-74E7325A00B5}"/>
    <dgm:cxn modelId="{C3613979-BF61-4DAC-9722-B228E6AE2669}" type="presOf" srcId="{C76BEF5F-0056-40E0-AC65-E93DF5675980}" destId="{008EB149-0758-4CE9-A195-D993D6BE1438}" srcOrd="0" destOrd="0" presId="urn:microsoft.com/office/officeart/2005/8/layout/vList6"/>
    <dgm:cxn modelId="{C8F96792-DE80-4220-971E-1E79D361D828}" type="presOf" srcId="{0089CEB1-BCE5-439F-9C5E-36EA7D4D0239}" destId="{0E088530-6088-43AA-9399-48E2FDFA7B97}" srcOrd="0" destOrd="0" presId="urn:microsoft.com/office/officeart/2005/8/layout/vList6"/>
    <dgm:cxn modelId="{1C82F4C4-F0E7-4548-87AB-20220CB3C646}" srcId="{C76BEF5F-0056-40E0-AC65-E93DF5675980}" destId="{A88CF121-7BF9-444B-A36B-016970E20F45}" srcOrd="0" destOrd="0" parTransId="{7506C8E8-5BBF-4F7B-B76D-21146B2141CA}" sibTransId="{AE236AD3-B301-4D2A-8730-6940423C14B1}"/>
    <dgm:cxn modelId="{9C01B6AD-EB69-44FF-80C3-8F10127AF5BA}" type="presParOf" srcId="{0E088530-6088-43AA-9399-48E2FDFA7B97}" destId="{3E0E9B6B-A241-465C-AE3D-3AC692F31937}" srcOrd="0" destOrd="0" presId="urn:microsoft.com/office/officeart/2005/8/layout/vList6"/>
    <dgm:cxn modelId="{FCF0876D-71E9-4F06-848E-75C418F65379}" type="presParOf" srcId="{3E0E9B6B-A241-465C-AE3D-3AC692F31937}" destId="{008EB149-0758-4CE9-A195-D993D6BE1438}" srcOrd="0" destOrd="0" presId="urn:microsoft.com/office/officeart/2005/8/layout/vList6"/>
    <dgm:cxn modelId="{D0A3B1B5-6DB7-4930-B313-A56B106508E8}" type="presParOf" srcId="{3E0E9B6B-A241-465C-AE3D-3AC692F31937}" destId="{052C1866-D0CA-49F6-97CE-D5F28FEDB66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C9E237-053E-42E5-930A-DBB514DF438B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</dgm:pt>
    <dgm:pt modelId="{6D031344-A6D1-4A1E-84C6-1B51FBFDE5AF}">
      <dgm:prSet phldrT="[Texto]"/>
      <dgm:spPr/>
      <dgm:t>
        <a:bodyPr/>
        <a:lstStyle/>
        <a:p>
          <a:r>
            <a:rPr lang="pt-BR" dirty="0"/>
            <a:t>Intervenções devem ser breves e pontuais</a:t>
          </a:r>
        </a:p>
      </dgm:t>
    </dgm:pt>
    <dgm:pt modelId="{C5BF4DAC-7232-45FC-9CC0-637307A8A5B7}" type="parTrans" cxnId="{28D209D5-E9BF-403B-9256-18EDCBA05D60}">
      <dgm:prSet/>
      <dgm:spPr/>
      <dgm:t>
        <a:bodyPr/>
        <a:lstStyle/>
        <a:p>
          <a:endParaRPr lang="pt-BR"/>
        </a:p>
      </dgm:t>
    </dgm:pt>
    <dgm:pt modelId="{46F199D0-F9AC-4BCA-A401-B54D545E4E39}" type="sibTrans" cxnId="{28D209D5-E9BF-403B-9256-18EDCBA05D60}">
      <dgm:prSet/>
      <dgm:spPr/>
      <dgm:t>
        <a:bodyPr/>
        <a:lstStyle/>
        <a:p>
          <a:endParaRPr lang="pt-BR"/>
        </a:p>
      </dgm:t>
    </dgm:pt>
    <dgm:pt modelId="{409CC8B3-9343-4550-A02F-70C5E2AF3BCB}">
      <dgm:prSet phldrT="[Texto]"/>
      <dgm:spPr/>
      <dgm:t>
        <a:bodyPr/>
        <a:lstStyle/>
        <a:p>
          <a:r>
            <a:rPr lang="pt-BR" b="0" dirty="0"/>
            <a:t>Ideal que haja pelo menos 2 a 3 abordagem ao paciente</a:t>
          </a:r>
        </a:p>
      </dgm:t>
    </dgm:pt>
    <dgm:pt modelId="{71BA2AB9-1D35-4536-9CF3-0B5E852AE327}" type="parTrans" cxnId="{07310968-85DF-4ECC-84BF-6B5F61708A31}">
      <dgm:prSet/>
      <dgm:spPr/>
      <dgm:t>
        <a:bodyPr/>
        <a:lstStyle/>
        <a:p>
          <a:endParaRPr lang="pt-BR"/>
        </a:p>
      </dgm:t>
    </dgm:pt>
    <dgm:pt modelId="{9DFFD1A7-DB00-4304-A876-F0F8003D15B9}" type="sibTrans" cxnId="{07310968-85DF-4ECC-84BF-6B5F61708A31}">
      <dgm:prSet/>
      <dgm:spPr/>
      <dgm:t>
        <a:bodyPr/>
        <a:lstStyle/>
        <a:p>
          <a:endParaRPr lang="pt-BR"/>
        </a:p>
      </dgm:t>
    </dgm:pt>
    <dgm:pt modelId="{186B5D79-0406-41BB-BE29-9094C04E98C4}">
      <dgm:prSet/>
      <dgm:spPr/>
      <dgm:t>
        <a:bodyPr/>
        <a:lstStyle/>
        <a:p>
          <a:r>
            <a:rPr lang="pt-BR" dirty="0"/>
            <a:t>No caso de IC, observar o motivo do encaminhamento</a:t>
          </a:r>
        </a:p>
      </dgm:t>
    </dgm:pt>
    <dgm:pt modelId="{AEB6FE9D-92A8-420C-AB24-583C74CEF6E4}" type="parTrans" cxnId="{4520AEF3-5C0F-43B2-854B-997ABA487F69}">
      <dgm:prSet/>
      <dgm:spPr/>
      <dgm:t>
        <a:bodyPr/>
        <a:lstStyle/>
        <a:p>
          <a:endParaRPr lang="pt-BR"/>
        </a:p>
      </dgm:t>
    </dgm:pt>
    <dgm:pt modelId="{445AE280-FF55-4C57-8A94-4E26BAAC297A}" type="sibTrans" cxnId="{4520AEF3-5C0F-43B2-854B-997ABA487F69}">
      <dgm:prSet/>
      <dgm:spPr/>
      <dgm:t>
        <a:bodyPr/>
        <a:lstStyle/>
        <a:p>
          <a:endParaRPr lang="pt-BR"/>
        </a:p>
      </dgm:t>
    </dgm:pt>
    <dgm:pt modelId="{5293F24E-D2A7-460C-B6B5-1093B7C63A30}" type="pres">
      <dgm:prSet presAssocID="{D2C9E237-053E-42E5-930A-DBB514DF438B}" presName="linearFlow" presStyleCnt="0">
        <dgm:presLayoutVars>
          <dgm:resizeHandles val="exact"/>
        </dgm:presLayoutVars>
      </dgm:prSet>
      <dgm:spPr/>
    </dgm:pt>
    <dgm:pt modelId="{83675FDE-145F-4EDB-88B4-5F708B127D5F}" type="pres">
      <dgm:prSet presAssocID="{6D031344-A6D1-4A1E-84C6-1B51FBFDE5AF}" presName="node" presStyleLbl="node1" presStyleIdx="0" presStyleCnt="3">
        <dgm:presLayoutVars>
          <dgm:bulletEnabled val="1"/>
        </dgm:presLayoutVars>
      </dgm:prSet>
      <dgm:spPr/>
    </dgm:pt>
    <dgm:pt modelId="{08326528-6238-4833-96E2-73E1B97D0DC1}" type="pres">
      <dgm:prSet presAssocID="{46F199D0-F9AC-4BCA-A401-B54D545E4E39}" presName="sibTrans" presStyleLbl="sibTrans2D1" presStyleIdx="0" presStyleCnt="2"/>
      <dgm:spPr/>
    </dgm:pt>
    <dgm:pt modelId="{4D8954D3-02A3-4B3F-A675-BBAC962A550E}" type="pres">
      <dgm:prSet presAssocID="{46F199D0-F9AC-4BCA-A401-B54D545E4E39}" presName="connectorText" presStyleLbl="sibTrans2D1" presStyleIdx="0" presStyleCnt="2"/>
      <dgm:spPr/>
    </dgm:pt>
    <dgm:pt modelId="{AB77831B-007C-4392-B745-445960B49089}" type="pres">
      <dgm:prSet presAssocID="{186B5D79-0406-41BB-BE29-9094C04E98C4}" presName="node" presStyleLbl="node1" presStyleIdx="1" presStyleCnt="3">
        <dgm:presLayoutVars>
          <dgm:bulletEnabled val="1"/>
        </dgm:presLayoutVars>
      </dgm:prSet>
      <dgm:spPr/>
    </dgm:pt>
    <dgm:pt modelId="{D7098DA1-2631-4399-A3FE-180F87C74680}" type="pres">
      <dgm:prSet presAssocID="{445AE280-FF55-4C57-8A94-4E26BAAC297A}" presName="sibTrans" presStyleLbl="sibTrans2D1" presStyleIdx="1" presStyleCnt="2"/>
      <dgm:spPr/>
    </dgm:pt>
    <dgm:pt modelId="{1796EC47-E1D2-4993-B69A-6CEF3DEF579B}" type="pres">
      <dgm:prSet presAssocID="{445AE280-FF55-4C57-8A94-4E26BAAC297A}" presName="connectorText" presStyleLbl="sibTrans2D1" presStyleIdx="1" presStyleCnt="2"/>
      <dgm:spPr/>
    </dgm:pt>
    <dgm:pt modelId="{1FD8E6DB-EF31-47C2-B1AE-817A67B83041}" type="pres">
      <dgm:prSet presAssocID="{409CC8B3-9343-4550-A02F-70C5E2AF3BCB}" presName="node" presStyleLbl="node1" presStyleIdx="2" presStyleCnt="3">
        <dgm:presLayoutVars>
          <dgm:bulletEnabled val="1"/>
        </dgm:presLayoutVars>
      </dgm:prSet>
      <dgm:spPr/>
    </dgm:pt>
  </dgm:ptLst>
  <dgm:cxnLst>
    <dgm:cxn modelId="{F524A233-E54D-48A5-91D4-BD8E5489CE68}" type="presOf" srcId="{445AE280-FF55-4C57-8A94-4E26BAAC297A}" destId="{1796EC47-E1D2-4993-B69A-6CEF3DEF579B}" srcOrd="1" destOrd="0" presId="urn:microsoft.com/office/officeart/2005/8/layout/process2"/>
    <dgm:cxn modelId="{E8D0EC61-2A74-4C3D-811E-8B88990D8E9F}" type="presOf" srcId="{445AE280-FF55-4C57-8A94-4E26BAAC297A}" destId="{D7098DA1-2631-4399-A3FE-180F87C74680}" srcOrd="0" destOrd="0" presId="urn:microsoft.com/office/officeart/2005/8/layout/process2"/>
    <dgm:cxn modelId="{7DA80562-7A8E-4C13-A0D7-B62E2588BF78}" type="presOf" srcId="{46F199D0-F9AC-4BCA-A401-B54D545E4E39}" destId="{4D8954D3-02A3-4B3F-A675-BBAC962A550E}" srcOrd="1" destOrd="0" presId="urn:microsoft.com/office/officeart/2005/8/layout/process2"/>
    <dgm:cxn modelId="{07310968-85DF-4ECC-84BF-6B5F61708A31}" srcId="{D2C9E237-053E-42E5-930A-DBB514DF438B}" destId="{409CC8B3-9343-4550-A02F-70C5E2AF3BCB}" srcOrd="2" destOrd="0" parTransId="{71BA2AB9-1D35-4536-9CF3-0B5E852AE327}" sibTransId="{9DFFD1A7-DB00-4304-A876-F0F8003D15B9}"/>
    <dgm:cxn modelId="{DBB9C648-2B7E-4AFC-9D1F-2DEF09D363E5}" type="presOf" srcId="{6D031344-A6D1-4A1E-84C6-1B51FBFDE5AF}" destId="{83675FDE-145F-4EDB-88B4-5F708B127D5F}" srcOrd="0" destOrd="0" presId="urn:microsoft.com/office/officeart/2005/8/layout/process2"/>
    <dgm:cxn modelId="{9EA49950-A5F2-4468-BA9F-E32B839AEAFD}" type="presOf" srcId="{409CC8B3-9343-4550-A02F-70C5E2AF3BCB}" destId="{1FD8E6DB-EF31-47C2-B1AE-817A67B83041}" srcOrd="0" destOrd="0" presId="urn:microsoft.com/office/officeart/2005/8/layout/process2"/>
    <dgm:cxn modelId="{3D373A8C-206D-46D5-905C-AC339E7E4C3E}" type="presOf" srcId="{D2C9E237-053E-42E5-930A-DBB514DF438B}" destId="{5293F24E-D2A7-460C-B6B5-1093B7C63A30}" srcOrd="0" destOrd="0" presId="urn:microsoft.com/office/officeart/2005/8/layout/process2"/>
    <dgm:cxn modelId="{28D209D5-E9BF-403B-9256-18EDCBA05D60}" srcId="{D2C9E237-053E-42E5-930A-DBB514DF438B}" destId="{6D031344-A6D1-4A1E-84C6-1B51FBFDE5AF}" srcOrd="0" destOrd="0" parTransId="{C5BF4DAC-7232-45FC-9CC0-637307A8A5B7}" sibTransId="{46F199D0-F9AC-4BCA-A401-B54D545E4E39}"/>
    <dgm:cxn modelId="{475101D6-C270-4860-80C6-8656AF2C5C21}" type="presOf" srcId="{46F199D0-F9AC-4BCA-A401-B54D545E4E39}" destId="{08326528-6238-4833-96E2-73E1B97D0DC1}" srcOrd="0" destOrd="0" presId="urn:microsoft.com/office/officeart/2005/8/layout/process2"/>
    <dgm:cxn modelId="{4520AEF3-5C0F-43B2-854B-997ABA487F69}" srcId="{D2C9E237-053E-42E5-930A-DBB514DF438B}" destId="{186B5D79-0406-41BB-BE29-9094C04E98C4}" srcOrd="1" destOrd="0" parTransId="{AEB6FE9D-92A8-420C-AB24-583C74CEF6E4}" sibTransId="{445AE280-FF55-4C57-8A94-4E26BAAC297A}"/>
    <dgm:cxn modelId="{3D6B3BF5-BD93-42BC-A96A-319A6A5FB9AC}" type="presOf" srcId="{186B5D79-0406-41BB-BE29-9094C04E98C4}" destId="{AB77831B-007C-4392-B745-445960B49089}" srcOrd="0" destOrd="0" presId="urn:microsoft.com/office/officeart/2005/8/layout/process2"/>
    <dgm:cxn modelId="{F200A5D9-FF68-490C-9FFB-3DF4EB984D65}" type="presParOf" srcId="{5293F24E-D2A7-460C-B6B5-1093B7C63A30}" destId="{83675FDE-145F-4EDB-88B4-5F708B127D5F}" srcOrd="0" destOrd="0" presId="urn:microsoft.com/office/officeart/2005/8/layout/process2"/>
    <dgm:cxn modelId="{4449BB91-0C2B-4EC0-AC21-2738A62EA6BB}" type="presParOf" srcId="{5293F24E-D2A7-460C-B6B5-1093B7C63A30}" destId="{08326528-6238-4833-96E2-73E1B97D0DC1}" srcOrd="1" destOrd="0" presId="urn:microsoft.com/office/officeart/2005/8/layout/process2"/>
    <dgm:cxn modelId="{5ED39F47-72A8-4236-9917-0A0BA611ED37}" type="presParOf" srcId="{08326528-6238-4833-96E2-73E1B97D0DC1}" destId="{4D8954D3-02A3-4B3F-A675-BBAC962A550E}" srcOrd="0" destOrd="0" presId="urn:microsoft.com/office/officeart/2005/8/layout/process2"/>
    <dgm:cxn modelId="{294A98E3-018E-45C2-AF97-79F898D872E0}" type="presParOf" srcId="{5293F24E-D2A7-460C-B6B5-1093B7C63A30}" destId="{AB77831B-007C-4392-B745-445960B49089}" srcOrd="2" destOrd="0" presId="urn:microsoft.com/office/officeart/2005/8/layout/process2"/>
    <dgm:cxn modelId="{1272452C-4349-4057-ADF2-09D9D7B5AEDA}" type="presParOf" srcId="{5293F24E-D2A7-460C-B6B5-1093B7C63A30}" destId="{D7098DA1-2631-4399-A3FE-180F87C74680}" srcOrd="3" destOrd="0" presId="urn:microsoft.com/office/officeart/2005/8/layout/process2"/>
    <dgm:cxn modelId="{1FB3EF16-AAB8-4DD1-A0BC-8C3875ECE469}" type="presParOf" srcId="{D7098DA1-2631-4399-A3FE-180F87C74680}" destId="{1796EC47-E1D2-4993-B69A-6CEF3DEF579B}" srcOrd="0" destOrd="0" presId="urn:microsoft.com/office/officeart/2005/8/layout/process2"/>
    <dgm:cxn modelId="{02567FDD-C90C-425C-AD27-B1A507DA5712}" type="presParOf" srcId="{5293F24E-D2A7-460C-B6B5-1093B7C63A30}" destId="{1FD8E6DB-EF31-47C2-B1AE-817A67B83041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24CFB-73DC-4ECA-90F1-CBDFB34A6A05}">
      <dsp:nvSpPr>
        <dsp:cNvPr id="0" name=""/>
        <dsp:cNvSpPr/>
      </dsp:nvSpPr>
      <dsp:spPr>
        <a:xfrm>
          <a:off x="1949" y="0"/>
          <a:ext cx="2043856" cy="48531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Compreensão da doença que levou a condição atual</a:t>
          </a:r>
        </a:p>
      </dsp:txBody>
      <dsp:txXfrm>
        <a:off x="1949" y="1941254"/>
        <a:ext cx="2043856" cy="1941254"/>
      </dsp:txXfrm>
    </dsp:sp>
    <dsp:sp modelId="{519A8F9B-EAAE-4E30-80EE-08FF6287BE5C}">
      <dsp:nvSpPr>
        <dsp:cNvPr id="0" name=""/>
        <dsp:cNvSpPr/>
      </dsp:nvSpPr>
      <dsp:spPr>
        <a:xfrm>
          <a:off x="215830" y="291188"/>
          <a:ext cx="1616094" cy="161609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67AF3-1D78-4FD7-845A-CCD8C4996C47}">
      <dsp:nvSpPr>
        <dsp:cNvPr id="0" name=""/>
        <dsp:cNvSpPr/>
      </dsp:nvSpPr>
      <dsp:spPr>
        <a:xfrm>
          <a:off x="2107121" y="0"/>
          <a:ext cx="2043856" cy="48531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Adaptação à rotina de cuidados da equipe de saúde </a:t>
          </a:r>
        </a:p>
      </dsp:txBody>
      <dsp:txXfrm>
        <a:off x="2107121" y="1941254"/>
        <a:ext cx="2043856" cy="1941254"/>
      </dsp:txXfrm>
    </dsp:sp>
    <dsp:sp modelId="{FA240F8D-F343-472D-84AD-559203D48D96}">
      <dsp:nvSpPr>
        <dsp:cNvPr id="0" name=""/>
        <dsp:cNvSpPr/>
      </dsp:nvSpPr>
      <dsp:spPr>
        <a:xfrm>
          <a:off x="2321002" y="291188"/>
          <a:ext cx="1616094" cy="161609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AA2E6-F225-4BBD-BEFF-C2191DE030B4}">
      <dsp:nvSpPr>
        <dsp:cNvPr id="0" name=""/>
        <dsp:cNvSpPr/>
      </dsp:nvSpPr>
      <dsp:spPr>
        <a:xfrm>
          <a:off x="4212293" y="0"/>
          <a:ext cx="2043856" cy="48531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Aos desequilíbrios emocionais, em especial, aos quadros de depressão, apatia e angústia que aparecem associados à doença </a:t>
          </a:r>
        </a:p>
      </dsp:txBody>
      <dsp:txXfrm>
        <a:off x="4212293" y="1941254"/>
        <a:ext cx="2043856" cy="1941254"/>
      </dsp:txXfrm>
    </dsp:sp>
    <dsp:sp modelId="{FCBC9FC7-9C8E-459C-A0B7-6D3F76C8F877}">
      <dsp:nvSpPr>
        <dsp:cNvPr id="0" name=""/>
        <dsp:cNvSpPr/>
      </dsp:nvSpPr>
      <dsp:spPr>
        <a:xfrm>
          <a:off x="4426174" y="291188"/>
          <a:ext cx="1616094" cy="161609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966CD-F88F-4111-94AE-6B32EF72DFCF}">
      <dsp:nvSpPr>
        <dsp:cNvPr id="0" name=""/>
        <dsp:cNvSpPr/>
      </dsp:nvSpPr>
      <dsp:spPr>
        <a:xfrm>
          <a:off x="6317465" y="0"/>
          <a:ext cx="2043856" cy="48531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perda de autonomia e do poder de decisão.</a:t>
          </a:r>
        </a:p>
      </dsp:txBody>
      <dsp:txXfrm>
        <a:off x="6317465" y="1941254"/>
        <a:ext cx="2043856" cy="1941254"/>
      </dsp:txXfrm>
    </dsp:sp>
    <dsp:sp modelId="{7CD78906-9160-4BA7-9A98-BF425E75A7F8}">
      <dsp:nvSpPr>
        <dsp:cNvPr id="0" name=""/>
        <dsp:cNvSpPr/>
      </dsp:nvSpPr>
      <dsp:spPr>
        <a:xfrm>
          <a:off x="6531346" y="291188"/>
          <a:ext cx="1616094" cy="161609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FEE1A-E56F-4D41-985C-18DBFDADAA69}">
      <dsp:nvSpPr>
        <dsp:cNvPr id="0" name=""/>
        <dsp:cNvSpPr/>
      </dsp:nvSpPr>
      <dsp:spPr>
        <a:xfrm>
          <a:off x="334530" y="3882508"/>
          <a:ext cx="7694210" cy="727970"/>
        </a:xfrm>
        <a:prstGeom prst="leftRight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FFEA9-C58D-4F45-B029-9FC05F747775}">
      <dsp:nvSpPr>
        <dsp:cNvPr id="0" name=""/>
        <dsp:cNvSpPr/>
      </dsp:nvSpPr>
      <dsp:spPr>
        <a:xfrm>
          <a:off x="2084" y="215141"/>
          <a:ext cx="1869006" cy="139517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Manutenção da mobilidade articular</a:t>
          </a:r>
        </a:p>
      </dsp:txBody>
      <dsp:txXfrm>
        <a:off x="34775" y="247832"/>
        <a:ext cx="1803624" cy="1362483"/>
      </dsp:txXfrm>
    </dsp:sp>
    <dsp:sp modelId="{0AF76E96-04E0-4FAA-AA2F-F7276E6FA361}">
      <dsp:nvSpPr>
        <dsp:cNvPr id="0" name=""/>
        <dsp:cNvSpPr/>
      </dsp:nvSpPr>
      <dsp:spPr>
        <a:xfrm>
          <a:off x="2084" y="1610315"/>
          <a:ext cx="1869006" cy="599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200" kern="1200" dirty="0"/>
        </a:p>
      </dsp:txBody>
      <dsp:txXfrm>
        <a:off x="2084" y="1610315"/>
        <a:ext cx="1316201" cy="599924"/>
      </dsp:txXfrm>
    </dsp:sp>
    <dsp:sp modelId="{D2F75916-DA07-440D-A7EC-0BE0349BF16F}">
      <dsp:nvSpPr>
        <dsp:cNvPr id="0" name=""/>
        <dsp:cNvSpPr/>
      </dsp:nvSpPr>
      <dsp:spPr>
        <a:xfrm>
          <a:off x="1371157" y="1705608"/>
          <a:ext cx="654152" cy="65415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8E4CB7-788B-489E-A618-856A1246FE77}">
      <dsp:nvSpPr>
        <dsp:cNvPr id="0" name=""/>
        <dsp:cNvSpPr/>
      </dsp:nvSpPr>
      <dsp:spPr>
        <a:xfrm>
          <a:off x="1071575" y="2400308"/>
          <a:ext cx="2006677" cy="204051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/>
            <a:t>Orientação  do acompanhante (familiar/cuidador) quanto à mudança de decúbito, à hidratação da pele e uso de almofadas e cunhas para manter o posicionamento; </a:t>
          </a:r>
        </a:p>
      </dsp:txBody>
      <dsp:txXfrm>
        <a:off x="1118594" y="2447327"/>
        <a:ext cx="1912639" cy="1993492"/>
      </dsp:txXfrm>
    </dsp:sp>
    <dsp:sp modelId="{0CC2B369-EC96-43F6-9760-7185BF448B65}">
      <dsp:nvSpPr>
        <dsp:cNvPr id="0" name=""/>
        <dsp:cNvSpPr/>
      </dsp:nvSpPr>
      <dsp:spPr>
        <a:xfrm>
          <a:off x="2214585" y="1685927"/>
          <a:ext cx="1869006" cy="599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200" kern="1200" dirty="0"/>
        </a:p>
      </dsp:txBody>
      <dsp:txXfrm>
        <a:off x="2214585" y="1685927"/>
        <a:ext cx="1316201" cy="599924"/>
      </dsp:txXfrm>
    </dsp:sp>
    <dsp:sp modelId="{5D9F4CEB-7283-4CF4-8F2B-1DAD7A053379}">
      <dsp:nvSpPr>
        <dsp:cNvPr id="0" name=""/>
        <dsp:cNvSpPr/>
      </dsp:nvSpPr>
      <dsp:spPr>
        <a:xfrm>
          <a:off x="3625280" y="1866943"/>
          <a:ext cx="654152" cy="65415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A0666-B3C8-4DA1-BDE3-DCBD6A36FDC6}">
      <dsp:nvSpPr>
        <dsp:cNvPr id="0" name=""/>
        <dsp:cNvSpPr/>
      </dsp:nvSpPr>
      <dsp:spPr>
        <a:xfrm>
          <a:off x="2214571" y="257161"/>
          <a:ext cx="1869006" cy="139517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/>
            <a:t>Evitar síndrome de imobilização (úlceras e perda da capacidade motora)</a:t>
          </a:r>
        </a:p>
      </dsp:txBody>
      <dsp:txXfrm>
        <a:off x="2247262" y="289852"/>
        <a:ext cx="1803624" cy="1362483"/>
      </dsp:txXfrm>
    </dsp:sp>
    <dsp:sp modelId="{5C07676B-3D3D-42C2-ABCC-11BAC9AA834D}">
      <dsp:nvSpPr>
        <dsp:cNvPr id="0" name=""/>
        <dsp:cNvSpPr/>
      </dsp:nvSpPr>
      <dsp:spPr>
        <a:xfrm>
          <a:off x="1064908" y="4443585"/>
          <a:ext cx="1869006" cy="5999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200" kern="1200" dirty="0"/>
        </a:p>
      </dsp:txBody>
      <dsp:txXfrm>
        <a:off x="1064908" y="4443585"/>
        <a:ext cx="1316201" cy="599924"/>
      </dsp:txXfrm>
    </dsp:sp>
    <dsp:sp modelId="{4044BFB0-0EE0-4920-BCFA-FF38926D9F9E}">
      <dsp:nvSpPr>
        <dsp:cNvPr id="0" name=""/>
        <dsp:cNvSpPr/>
      </dsp:nvSpPr>
      <dsp:spPr>
        <a:xfrm>
          <a:off x="2498219" y="4335550"/>
          <a:ext cx="654152" cy="65415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990D9-6507-41FB-8903-FCD82DE7FA0E}">
      <dsp:nvSpPr>
        <dsp:cNvPr id="0" name=""/>
        <dsp:cNvSpPr/>
      </dsp:nvSpPr>
      <dsp:spPr>
        <a:xfrm>
          <a:off x="1001" y="90233"/>
          <a:ext cx="1722853" cy="152674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Incentivo à realização e participação nos cuidados de higiene e alimentação;</a:t>
          </a:r>
        </a:p>
      </dsp:txBody>
      <dsp:txXfrm>
        <a:off x="36775" y="126007"/>
        <a:ext cx="1651305" cy="1490975"/>
      </dsp:txXfrm>
    </dsp:sp>
    <dsp:sp modelId="{EA18B301-3D96-439A-943C-99D577410300}">
      <dsp:nvSpPr>
        <dsp:cNvPr id="0" name=""/>
        <dsp:cNvSpPr/>
      </dsp:nvSpPr>
      <dsp:spPr>
        <a:xfrm>
          <a:off x="2586" y="1612944"/>
          <a:ext cx="1722853" cy="553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38100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000" kern="1200" dirty="0"/>
        </a:p>
      </dsp:txBody>
      <dsp:txXfrm>
        <a:off x="2586" y="1612944"/>
        <a:ext cx="1213276" cy="553011"/>
      </dsp:txXfrm>
    </dsp:sp>
    <dsp:sp modelId="{BDDFEBE3-F423-4DD5-8E68-1BD21557EFA9}">
      <dsp:nvSpPr>
        <dsp:cNvPr id="0" name=""/>
        <dsp:cNvSpPr/>
      </dsp:nvSpPr>
      <dsp:spPr>
        <a:xfrm>
          <a:off x="1264599" y="1700785"/>
          <a:ext cx="602998" cy="60299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6F7A7-C0FC-4747-9FAF-705965D8B14E}">
      <dsp:nvSpPr>
        <dsp:cNvPr id="0" name=""/>
        <dsp:cNvSpPr/>
      </dsp:nvSpPr>
      <dsp:spPr>
        <a:xfrm>
          <a:off x="1005121" y="2467363"/>
          <a:ext cx="2123830" cy="16578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Facilitação e manutenção da comunicação com o idoso, permitindo que fique orientado no tempo e no espaço;</a:t>
          </a:r>
        </a:p>
      </dsp:txBody>
      <dsp:txXfrm>
        <a:off x="1043966" y="2506208"/>
        <a:ext cx="2046140" cy="1618968"/>
      </dsp:txXfrm>
    </dsp:sp>
    <dsp:sp modelId="{D7D54867-CACC-43EF-B13A-E4812D862EC1}">
      <dsp:nvSpPr>
        <dsp:cNvPr id="0" name=""/>
        <dsp:cNvSpPr/>
      </dsp:nvSpPr>
      <dsp:spPr>
        <a:xfrm>
          <a:off x="2217476" y="1645710"/>
          <a:ext cx="1722853" cy="553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38100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000" kern="1200" dirty="0"/>
        </a:p>
      </dsp:txBody>
      <dsp:txXfrm>
        <a:off x="2217476" y="1645710"/>
        <a:ext cx="1213276" cy="553011"/>
      </dsp:txXfrm>
    </dsp:sp>
    <dsp:sp modelId="{C2D14554-4583-4D42-AD74-CF8A1315DE07}">
      <dsp:nvSpPr>
        <dsp:cNvPr id="0" name=""/>
        <dsp:cNvSpPr/>
      </dsp:nvSpPr>
      <dsp:spPr>
        <a:xfrm>
          <a:off x="3479489" y="1733551"/>
          <a:ext cx="602998" cy="60299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DE4E3-B8AA-4CD4-BA8E-697FD392B3BE}">
      <dsp:nvSpPr>
        <dsp:cNvPr id="0" name=""/>
        <dsp:cNvSpPr/>
      </dsp:nvSpPr>
      <dsp:spPr>
        <a:xfrm>
          <a:off x="2142357" y="142650"/>
          <a:ext cx="1867280" cy="157275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/>
            <a:t>Prevenir o aparecimento de deformidades</a:t>
          </a:r>
        </a:p>
      </dsp:txBody>
      <dsp:txXfrm>
        <a:off x="2179208" y="179501"/>
        <a:ext cx="1793578" cy="1535901"/>
      </dsp:txXfrm>
    </dsp:sp>
    <dsp:sp modelId="{6B48C63C-C8B7-477D-BEDA-72B9532BD498}">
      <dsp:nvSpPr>
        <dsp:cNvPr id="0" name=""/>
        <dsp:cNvSpPr/>
      </dsp:nvSpPr>
      <dsp:spPr>
        <a:xfrm>
          <a:off x="1071569" y="4286514"/>
          <a:ext cx="2002661" cy="4622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0" rIns="41910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300" kern="1200" dirty="0"/>
        </a:p>
      </dsp:txBody>
      <dsp:txXfrm>
        <a:off x="1071569" y="4286514"/>
        <a:ext cx="1410325" cy="462290"/>
      </dsp:txXfrm>
    </dsp:sp>
    <dsp:sp modelId="{EA5E5878-C1D9-41C8-AAD3-594DBD960FD2}">
      <dsp:nvSpPr>
        <dsp:cNvPr id="0" name=""/>
        <dsp:cNvSpPr/>
      </dsp:nvSpPr>
      <dsp:spPr>
        <a:xfrm>
          <a:off x="2471161" y="4152456"/>
          <a:ext cx="602998" cy="60299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C1866-D0CA-49F6-97CE-D5F28FEDB66B}">
      <dsp:nvSpPr>
        <dsp:cNvPr id="0" name=""/>
        <dsp:cNvSpPr/>
      </dsp:nvSpPr>
      <dsp:spPr>
        <a:xfrm>
          <a:off x="1712607" y="0"/>
          <a:ext cx="2568910" cy="428628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6500" kern="1200" dirty="0"/>
        </a:p>
      </dsp:txBody>
      <dsp:txXfrm>
        <a:off x="1712607" y="535785"/>
        <a:ext cx="1605569" cy="3214710"/>
      </dsp:txXfrm>
    </dsp:sp>
    <dsp:sp modelId="{008EB149-0758-4CE9-A195-D993D6BE1438}">
      <dsp:nvSpPr>
        <dsp:cNvPr id="0" name=""/>
        <dsp:cNvSpPr/>
      </dsp:nvSpPr>
      <dsp:spPr>
        <a:xfrm>
          <a:off x="0" y="0"/>
          <a:ext cx="1712607" cy="4286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manutenção da capacidade funcional do idoso</a:t>
          </a:r>
        </a:p>
      </dsp:txBody>
      <dsp:txXfrm>
        <a:off x="83603" y="83603"/>
        <a:ext cx="1545401" cy="41190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75FDE-145F-4EDB-88B4-5F708B127D5F}">
      <dsp:nvSpPr>
        <dsp:cNvPr id="0" name=""/>
        <dsp:cNvSpPr/>
      </dsp:nvSpPr>
      <dsp:spPr>
        <a:xfrm>
          <a:off x="1022042" y="0"/>
          <a:ext cx="2237432" cy="12430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Intervenções devem ser breves e pontuais</a:t>
          </a:r>
        </a:p>
      </dsp:txBody>
      <dsp:txXfrm>
        <a:off x="1058449" y="36407"/>
        <a:ext cx="2164618" cy="1170204"/>
      </dsp:txXfrm>
    </dsp:sp>
    <dsp:sp modelId="{08326528-6238-4833-96E2-73E1B97D0DC1}">
      <dsp:nvSpPr>
        <dsp:cNvPr id="0" name=""/>
        <dsp:cNvSpPr/>
      </dsp:nvSpPr>
      <dsp:spPr>
        <a:xfrm rot="5400000">
          <a:off x="1907693" y="1274093"/>
          <a:ext cx="466131" cy="5593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 rot="-5400000">
        <a:off x="1972952" y="1320707"/>
        <a:ext cx="335614" cy="326292"/>
      </dsp:txXfrm>
    </dsp:sp>
    <dsp:sp modelId="{AB77831B-007C-4392-B745-445960B49089}">
      <dsp:nvSpPr>
        <dsp:cNvPr id="0" name=""/>
        <dsp:cNvSpPr/>
      </dsp:nvSpPr>
      <dsp:spPr>
        <a:xfrm>
          <a:off x="1022042" y="1864527"/>
          <a:ext cx="2237432" cy="1243018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No caso de IC, observar o motivo do encaminhamento</a:t>
          </a:r>
        </a:p>
      </dsp:txBody>
      <dsp:txXfrm>
        <a:off x="1058449" y="1900934"/>
        <a:ext cx="2164618" cy="1170204"/>
      </dsp:txXfrm>
    </dsp:sp>
    <dsp:sp modelId="{D7098DA1-2631-4399-A3FE-180F87C74680}">
      <dsp:nvSpPr>
        <dsp:cNvPr id="0" name=""/>
        <dsp:cNvSpPr/>
      </dsp:nvSpPr>
      <dsp:spPr>
        <a:xfrm rot="5400000">
          <a:off x="1907693" y="3138620"/>
          <a:ext cx="466131" cy="5593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/>
        </a:p>
      </dsp:txBody>
      <dsp:txXfrm rot="-5400000">
        <a:off x="1972952" y="3185234"/>
        <a:ext cx="335614" cy="326292"/>
      </dsp:txXfrm>
    </dsp:sp>
    <dsp:sp modelId="{1FD8E6DB-EF31-47C2-B1AE-817A67B83041}">
      <dsp:nvSpPr>
        <dsp:cNvPr id="0" name=""/>
        <dsp:cNvSpPr/>
      </dsp:nvSpPr>
      <dsp:spPr>
        <a:xfrm>
          <a:off x="1022042" y="3729054"/>
          <a:ext cx="2237432" cy="1243018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/>
            <a:t>Ideal que haja pelo menos 2 a 3 abordagem ao paciente</a:t>
          </a:r>
        </a:p>
      </dsp:txBody>
      <dsp:txXfrm>
        <a:off x="1058449" y="3765461"/>
        <a:ext cx="2164618" cy="1170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#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008FB-04BD-4E07-AD8A-940769A74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B36369-4AE3-48EA-98AA-1E72C6DD3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9A5222-F75F-4179-AB2F-75F4C9A8C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FD4E-95B2-46B1-89CB-2035E1A59832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53245F-8BEA-4AB7-B0AD-05E37A972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66A697-B095-4614-B6A6-FA6E2B98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FB33-BA81-4900-81DB-DF683F019E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54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B6CC1D-5C63-42F2-99D8-66DC96FB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428C843-1893-4E36-864A-5E742CC2E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48286D-34DF-4733-9E60-E697BCFB5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FD4E-95B2-46B1-89CB-2035E1A59832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E56544-7A04-4727-AAB8-208D85F7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9D612A-D14D-4A9A-8853-B7123E3E1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FB33-BA81-4900-81DB-DF683F019E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353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5D28D4-D27E-49B8-8655-7BDB8BE8A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15F291-6DA9-4893-971C-06EF38788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EDD761-A8B6-42E4-BB44-409200003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FD4E-95B2-46B1-89CB-2035E1A59832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81862D-1524-4331-AFC1-4F47F499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AE478B-EAD9-48EF-A649-F425B7CD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FB33-BA81-4900-81DB-DF683F019E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89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098C3D-C777-417B-9688-88B826E5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EFA970-3345-4F00-A497-2E735B299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C322E-6583-4AC8-BAFE-135265283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FD4E-95B2-46B1-89CB-2035E1A59832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5B7E74-C247-4A01-9946-B04B63231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9A4D65-D36E-4B76-93F8-3ADF36BA3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FB33-BA81-4900-81DB-DF683F019E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81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E3A46-E681-413F-ABD9-CD6F9410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89881-428B-4DC6-8A4C-FFC593DF1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28B4B7-C539-4D15-8EE1-D9FA65808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FD4E-95B2-46B1-89CB-2035E1A59832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1FA33A-5FFB-44B2-A90D-1CEE449DC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D3F6BC-C77D-4A4F-8028-C6627EC5C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FB33-BA81-4900-81DB-DF683F019E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24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D436F-F0FC-44DC-9CB0-66A17C8CC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55CA1B-68ED-4275-8BB4-8A861503A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18DC87-611B-434D-A7A0-6F889A78C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354A25E-8FE0-461A-88E8-DF07F5E0D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FD4E-95B2-46B1-89CB-2035E1A59832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CC9EF3-4B42-4CF8-8574-743C76F3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B3FEC35-65AA-4E1D-ADA4-913B8CBB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FB33-BA81-4900-81DB-DF683F019E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19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63B20D-5D65-456B-9DF0-3348F8C2B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4EF2F2-59CF-4C17-8343-700D4A320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F35534-9780-4F1B-A6B2-9518EC076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B7C5BE5-7718-4F3F-8E32-BAB8882E0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A250FB5-F9D9-42AA-9658-264FF6380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F67DA45-8488-4FBA-B567-F9C0E8F78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FD4E-95B2-46B1-89CB-2035E1A59832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F881E9E-EE81-42C3-8CFF-E4501E60E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CE70677-6DC4-4D05-8AFF-7D2E0969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FB33-BA81-4900-81DB-DF683F019E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1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998C3D-CDE0-4EAE-BFFE-D774AE1DA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07ECECF-43BC-4C94-AF11-4DF1664C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FD4E-95B2-46B1-89CB-2035E1A59832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B891D70-E9A4-4BBF-8E21-04BBEAF5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97F31D7-AD06-4BD8-B0E8-09ED3BD6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FB33-BA81-4900-81DB-DF683F019E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9353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C892ED3-401F-418C-AC9F-F36AE157F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FD4E-95B2-46B1-89CB-2035E1A59832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350BD46-031D-47BD-9BA5-E29A91DD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C6AB8D2-1D73-41AE-95A3-DC012412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FB33-BA81-4900-81DB-DF683F019E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18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9A1825-C59E-4531-80FE-308802597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F2E9C9-B699-4E99-98E3-9A41C3ECF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BA7262A-2E4A-4EBC-9D8D-2257FD294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8E83BA-3BA3-4593-BB30-2EE36799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FD4E-95B2-46B1-89CB-2035E1A59832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32F54B-40D2-43B8-BB6B-65183C8F0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D8354E-EA68-4BD0-B133-12730D66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FB33-BA81-4900-81DB-DF683F019E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91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32704E-5B7E-4261-8A6D-8C5CD5A0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A260626-1EB8-49DA-B4A8-58A51A675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07D6D49-5874-4362-B6A1-524EC7B59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F75CE1A-2264-4EAE-96F4-317751540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FD4E-95B2-46B1-89CB-2035E1A59832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0F5F4D-A13A-4245-A6A8-184109E9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E350143-407D-4E33-AD49-CC7EB97E5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0FB33-BA81-4900-81DB-DF683F019E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59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323C62A-68B0-49B5-B7B1-72C51A5F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C9536F-4D2C-4F09-ADFA-BBBD86672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D6278D-32C1-46B3-B8BC-F7EF7CA56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7FD4E-95B2-46B1-89CB-2035E1A59832}" type="datetimeFigureOut">
              <a:rPr lang="pt-BR" smtClean="0"/>
              <a:t>21/10/2020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3F6E0A-513C-4750-AB2D-40C3B45D9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C06C4D-57B0-4B1A-B641-4889B41AA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0FB33-BA81-4900-81DB-DF683F019E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52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s3-sa-east-1.amazonaws.com/publisher.gn1.com.br/ggaging.com/pdf/v1n1a05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24FD1-474C-472A-954F-FB77E2811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>Anamnese, avaliação e intervenção com idosos em contextos clínicos 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CA4BFD-2E25-429D-B0D5-F36439BC6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/>
              <a:t>Profa</a:t>
            </a:r>
            <a:r>
              <a:rPr lang="pt-BR" dirty="0"/>
              <a:t> </a:t>
            </a:r>
            <a:r>
              <a:rPr lang="pt-BR" dirty="0" err="1"/>
              <a:t>Dra</a:t>
            </a:r>
            <a:r>
              <a:rPr lang="pt-BR" dirty="0"/>
              <a:t> Carla da Silva Santana Castro</a:t>
            </a:r>
          </a:p>
          <a:p>
            <a:r>
              <a:rPr lang="pt-BR" dirty="0"/>
              <a:t>Faculdade de Medicina de Ribeirão Preto – USP</a:t>
            </a:r>
          </a:p>
          <a:p>
            <a:r>
              <a:rPr lang="pt-BR" dirty="0"/>
              <a:t>Curso de Terapia Ocupacional</a:t>
            </a:r>
          </a:p>
        </p:txBody>
      </p:sp>
    </p:spTree>
    <p:extLst>
      <p:ext uri="{BB962C8B-B14F-4D97-AF65-F5344CB8AC3E}">
        <p14:creationId xmlns:p14="http://schemas.microsoft.com/office/powerpoint/2010/main" val="1025765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3A0192-762E-4AA4-8703-A59BDD0D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76976"/>
          </a:xfrm>
        </p:spPr>
        <p:txBody>
          <a:bodyPr>
            <a:normAutofit/>
          </a:bodyPr>
          <a:lstStyle/>
          <a:p>
            <a:r>
              <a:rPr lang="pt-BR" sz="3600" dirty="0"/>
              <a:t>Avaliação Multidimensional Rápida Da Pessoa Idosa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7F9ED0-7440-491B-9301-B41C8D523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9414128" cy="4023359"/>
          </a:xfrm>
        </p:spPr>
        <p:txBody>
          <a:bodyPr>
            <a:normAutofit/>
          </a:bodyPr>
          <a:lstStyle/>
          <a:p>
            <a:r>
              <a:rPr lang="pt-BR" dirty="0"/>
              <a:t>Este instrumento faz uma síntese da estrutura da avaliação multidimensional da pessoa idosa que poderá ser realizada nas Unidades Básica de Saúde.</a:t>
            </a:r>
          </a:p>
          <a:p>
            <a:r>
              <a:rPr lang="pt-BR" dirty="0"/>
              <a:t> Representa uma avaliação rápida que pode ser utilizado para identificar problemas de saúde condicionantes de declínio funcional em pessoas idosas. </a:t>
            </a:r>
          </a:p>
          <a:p>
            <a:r>
              <a:rPr lang="pt-BR" dirty="0"/>
              <a:t>Indica, quando necessário, a utilização de outros instrumentos mais complexos.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617F911-FA66-4E8A-B917-5ECE7106F7D9}"/>
              </a:ext>
            </a:extLst>
          </p:cNvPr>
          <p:cNvSpPr txBox="1"/>
          <p:nvPr/>
        </p:nvSpPr>
        <p:spPr>
          <a:xfrm>
            <a:off x="7012006" y="5869093"/>
            <a:ext cx="3954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Cadernos de Atenção Básica, n. 19</a:t>
            </a:r>
          </a:p>
        </p:txBody>
      </p:sp>
    </p:spTree>
    <p:extLst>
      <p:ext uri="{BB962C8B-B14F-4D97-AF65-F5344CB8AC3E}">
        <p14:creationId xmlns:p14="http://schemas.microsoft.com/office/powerpoint/2010/main" val="2927739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3A0192-762E-4AA4-8703-A59BDD0D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76976"/>
          </a:xfrm>
        </p:spPr>
        <p:txBody>
          <a:bodyPr>
            <a:normAutofit/>
          </a:bodyPr>
          <a:lstStyle/>
          <a:p>
            <a:r>
              <a:rPr lang="pt-BR" sz="3600" dirty="0"/>
              <a:t>Avaliação Multidimensional Rápida Da Pessoa Idosa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4348B2F-5DDE-4F74-A7D4-AE901FC26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1845735"/>
            <a:ext cx="10058400" cy="4023360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Qualquer instrumento tem limitações e, por si só, não é suficiente para o diagnóstico. Devendo ser tomado como complementar e não utilizado de forma mecânica.</a:t>
            </a:r>
          </a:p>
          <a:p>
            <a:r>
              <a:rPr lang="pt-BR" dirty="0"/>
              <a:t> Nada substitui a escuta qualificada realizada por profissional de saúde habilitado e a investigação de todos os aspectos (familiares, sociais, culturais, econômicos, afetivos, biológicos, </a:t>
            </a:r>
            <a:r>
              <a:rPr lang="pt-BR" dirty="0" err="1"/>
              <a:t>etc</a:t>
            </a:r>
            <a:r>
              <a:rPr lang="pt-BR" dirty="0"/>
              <a:t>) que envolvem a vida da pessoa. </a:t>
            </a:r>
          </a:p>
          <a:p>
            <a:r>
              <a:rPr lang="pt-BR" dirty="0"/>
              <a:t>Os problemas identificados, caso não sejam adequadamente tratados, podem conduzir à situações de incapacidade severa - imobilidade, instabilidade, incontinência, declínio cognitivo - colocando o idoso em risco de iatrogenia.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617F911-FA66-4E8A-B917-5ECE7106F7D9}"/>
              </a:ext>
            </a:extLst>
          </p:cNvPr>
          <p:cNvSpPr txBox="1"/>
          <p:nvPr/>
        </p:nvSpPr>
        <p:spPr>
          <a:xfrm>
            <a:off x="7012006" y="5869093"/>
            <a:ext cx="3954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Cadernos de Atenção Básica, n. 19</a:t>
            </a:r>
          </a:p>
        </p:txBody>
      </p:sp>
    </p:spTree>
    <p:extLst>
      <p:ext uri="{BB962C8B-B14F-4D97-AF65-F5344CB8AC3E}">
        <p14:creationId xmlns:p14="http://schemas.microsoft.com/office/powerpoint/2010/main" val="3789926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CC3BB8-5241-4BEC-99D3-722BD21A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643839"/>
          </a:xfrm>
        </p:spPr>
        <p:txBody>
          <a:bodyPr>
            <a:normAutofit/>
          </a:bodyPr>
          <a:lstStyle/>
          <a:p>
            <a:r>
              <a:rPr lang="pt-BR" sz="3600" dirty="0"/>
              <a:t>Avaliação Multidimensional Rápida da Pessoa Idosa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A9199088-DA10-4C2D-95AA-808FD9DA26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45523" y="1098884"/>
          <a:ext cx="10300953" cy="497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163">
                  <a:extLst>
                    <a:ext uri="{9D8B030D-6E8A-4147-A177-3AD203B41FA5}">
                      <a16:colId xmlns:a16="http://schemas.microsoft.com/office/drawing/2014/main" val="408571046"/>
                    </a:ext>
                  </a:extLst>
                </a:gridCol>
                <a:gridCol w="4573798">
                  <a:extLst>
                    <a:ext uri="{9D8B030D-6E8A-4147-A177-3AD203B41FA5}">
                      <a16:colId xmlns:a16="http://schemas.microsoft.com/office/drawing/2014/main" val="430733090"/>
                    </a:ext>
                  </a:extLst>
                </a:gridCol>
                <a:gridCol w="4082992">
                  <a:extLst>
                    <a:ext uri="{9D8B030D-6E8A-4147-A177-3AD203B41FA5}">
                      <a16:colId xmlns:a16="http://schemas.microsoft.com/office/drawing/2014/main" val="3773293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400" dirty="0"/>
                        <a:t>ÁREA AVALIADA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AVALIAÇÃO BREVE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ENCAMINHAMENTOS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2026265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1" dirty="0"/>
                        <a:t>NUTRIÇÃO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O/A </a:t>
                      </a:r>
                      <a:r>
                        <a:rPr lang="pt-BR" sz="1400" dirty="0" err="1"/>
                        <a:t>Sr</a:t>
                      </a:r>
                      <a:r>
                        <a:rPr lang="pt-BR" sz="1400" dirty="0"/>
                        <a:t>/a perdeu mais de 4 kg no último ano, sem razão específica? _____ Peso atual: ____ kg Altura: _____ cm IMC = ______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Refere perda de peso ou apresenta IMC alterado nos extremos (desnutrição ou obesidade). Encaminhar ao nutricionista para a avaliação nutricional detalhada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3208407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1" dirty="0"/>
                        <a:t>VISÃO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O/a </a:t>
                      </a:r>
                      <a:r>
                        <a:rPr lang="pt-BR" sz="1400" dirty="0" err="1"/>
                        <a:t>Sr</a:t>
                      </a:r>
                      <a:r>
                        <a:rPr lang="pt-BR" sz="1400" dirty="0"/>
                        <a:t>/a tem dificuldade para dirigir, ver TV ou fazer qualquer outra atividade de vida diária devido a problemas visuais? Se sim, aplicar o cartão de Jaeger: Olho Direito: ______ Olho Esquerdo:________ 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Se houver incapacidade de ler além de 20/40 no cartão de Jaeger, encaminhar ao oftalmologista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1135046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1" dirty="0"/>
                        <a:t>AUDIÇÃO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Aplicar o teste do sussurro, pág. 137 A pessoa idosa responde a pergunta feita? </a:t>
                      </a:r>
                      <a:r>
                        <a:rPr lang="pt-BR" sz="1400" dirty="0" err="1"/>
                        <a:t>Ovido</a:t>
                      </a:r>
                      <a:r>
                        <a:rPr lang="pt-BR" sz="1400" dirty="0"/>
                        <a:t> Direito: __ </a:t>
                      </a:r>
                      <a:r>
                        <a:rPr lang="pt-BR" sz="1400" dirty="0" err="1"/>
                        <a:t>Ovido</a:t>
                      </a:r>
                      <a:r>
                        <a:rPr lang="pt-BR" sz="1400" dirty="0"/>
                        <a:t> Esquerdo: _____ Se não, verificar a presença de cerume. OD: _____ OE: _____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Na ausência de cerume e caso a pessoa idosa não responda ao teste, encaminhar ao otorrinolaringologista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3218851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1" dirty="0"/>
                        <a:t>INCONTINÊNCIA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O/A </a:t>
                      </a:r>
                      <a:r>
                        <a:rPr lang="pt-BR" sz="1400" dirty="0" err="1"/>
                        <a:t>Sr</a:t>
                      </a:r>
                      <a:r>
                        <a:rPr lang="pt-BR" sz="1400" dirty="0"/>
                        <a:t>/a, às vezes, perde urina ou fica molhado/a? Se sim, pergunte: Quantas vezes? ___ Isso provoca algum incomodo ou embaraço? ___ Definir quantidade e </a:t>
                      </a:r>
                      <a:r>
                        <a:rPr lang="pt-BR" sz="1400" dirty="0" err="1"/>
                        <a:t>freqüência</a:t>
                      </a:r>
                      <a:r>
                        <a:rPr lang="pt-BR" sz="1400" dirty="0"/>
                        <a:t>.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Pesquisar a causas. 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4090377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1" dirty="0"/>
                        <a:t>ATIVIDADE SEXUAL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O/A </a:t>
                      </a:r>
                      <a:r>
                        <a:rPr lang="pt-BR" sz="1400" dirty="0" err="1"/>
                        <a:t>Sr</a:t>
                      </a:r>
                      <a:r>
                        <a:rPr lang="pt-BR" sz="1400" dirty="0"/>
                        <a:t>/a tem algum problemas na capacidade de desfrutar do prazer nas relações sexuais?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Se sim, fornecer informações essenciais sobre as alterações da sexualidade. Identificar problemas fisiológicos e/ou psicológicos relacionados.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3802288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1" dirty="0"/>
                        <a:t>HUMOR/ DEPRESSÃO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O/A </a:t>
                      </a:r>
                      <a:r>
                        <a:rPr lang="pt-BR" sz="1400" dirty="0" err="1"/>
                        <a:t>Sr</a:t>
                      </a:r>
                      <a:r>
                        <a:rPr lang="pt-BR" sz="1400" dirty="0"/>
                        <a:t>/a se sente triste ou desanimado/a frequentemente?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Se sim, Aplicar a Escala de Depressão Geriátrica 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2485413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651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CC3BB8-5241-4BEC-99D3-722BD21A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80197"/>
          </a:xfrm>
        </p:spPr>
        <p:txBody>
          <a:bodyPr>
            <a:normAutofit/>
          </a:bodyPr>
          <a:lstStyle/>
          <a:p>
            <a:r>
              <a:rPr lang="pt-BR" sz="3600" dirty="0"/>
              <a:t>Avaliação Multidimensional Rápida da Pessoa Idosa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A9199088-DA10-4C2D-95AA-808FD9DA26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227221"/>
          <a:ext cx="10058397" cy="4677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448">
                  <a:extLst>
                    <a:ext uri="{9D8B030D-6E8A-4147-A177-3AD203B41FA5}">
                      <a16:colId xmlns:a16="http://schemas.microsoft.com/office/drawing/2014/main" val="408571046"/>
                    </a:ext>
                  </a:extLst>
                </a:gridCol>
                <a:gridCol w="4024908">
                  <a:extLst>
                    <a:ext uri="{9D8B030D-6E8A-4147-A177-3AD203B41FA5}">
                      <a16:colId xmlns:a16="http://schemas.microsoft.com/office/drawing/2014/main" val="430733090"/>
                    </a:ext>
                  </a:extLst>
                </a:gridCol>
                <a:gridCol w="4428041">
                  <a:extLst>
                    <a:ext uri="{9D8B030D-6E8A-4147-A177-3AD203B41FA5}">
                      <a16:colId xmlns:a16="http://schemas.microsoft.com/office/drawing/2014/main" val="3773293528"/>
                    </a:ext>
                  </a:extLst>
                </a:gridCol>
              </a:tblGrid>
              <a:tr h="427398">
                <a:tc>
                  <a:txBody>
                    <a:bodyPr/>
                    <a:lstStyle/>
                    <a:p>
                      <a:r>
                        <a:rPr lang="pt-BR" sz="1400" dirty="0"/>
                        <a:t>ÁREA AVALIADA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AVALIAÇÃO BREVE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ENCAMINHAMENTOS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2026265869"/>
                  </a:ext>
                </a:extLst>
              </a:tr>
              <a:tr h="1580788">
                <a:tc>
                  <a:txBody>
                    <a:bodyPr/>
                    <a:lstStyle/>
                    <a:p>
                      <a:r>
                        <a:rPr lang="pt-BR" sz="1400" b="1" dirty="0"/>
                        <a:t>COGNIÇÃO E MEMÓRIA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Solicitar à pessoa idosa que repita o nome dos objetos:</a:t>
                      </a:r>
                    </a:p>
                    <a:p>
                      <a:r>
                        <a:rPr lang="pt-BR" sz="1400" dirty="0"/>
                        <a:t> Mesa Maça Dinheiro </a:t>
                      </a:r>
                    </a:p>
                    <a:p>
                      <a:r>
                        <a:rPr lang="pt-BR" sz="1400" dirty="0"/>
                        <a:t>Após 3 minutos pedir que os repita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Se for incapaz de repetir os 3 nomes, aplique o MEEM. Complementando esse, pode ser aplicado o teste do Relógio, Teste de Fluência verbal e o Questionário de </a:t>
                      </a:r>
                      <a:r>
                        <a:rPr lang="pt-BR" sz="1400" dirty="0" err="1"/>
                        <a:t>Pfeffer</a:t>
                      </a:r>
                      <a:r>
                        <a:rPr lang="pt-BR" sz="1400" dirty="0"/>
                        <a:t>. Caso, ao final dos testes, ainda haja dúvidas acerca do diagnóstico, a pessoa idosa deverá ser encaminhada para testes neuropsicológicos mais elaborados.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3208407156"/>
                  </a:ext>
                </a:extLst>
              </a:tr>
              <a:tr h="1088987">
                <a:tc>
                  <a:txBody>
                    <a:bodyPr/>
                    <a:lstStyle/>
                    <a:p>
                      <a:r>
                        <a:rPr lang="pt-BR" sz="1400" b="1" dirty="0"/>
                        <a:t>FUNÇÃO DOS MMSS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Proximal: Ver se a pessoa idosa é capaz de tocar a nuca com ambas as mãos. Distal: Ver se a pessoa idosa é capaz de apanhar um lápis sobre a mesa com cada uma das mãos e colocá-lo de volta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Incapacidade de realizar o teste – fazer exame completo dos MMSS. Atenção para dor, fraqueza muscular e limitação de movimentos. Considerar possibilidade de fisioterapia (após teste).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1135046396"/>
                  </a:ext>
                </a:extLst>
              </a:tr>
              <a:tr h="1580788">
                <a:tc>
                  <a:txBody>
                    <a:bodyPr/>
                    <a:lstStyle/>
                    <a:p>
                      <a:r>
                        <a:rPr lang="pt-BR" sz="1400" b="1" dirty="0"/>
                        <a:t>FUNÇÃO DOS MMII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Ver se a pessoa idosa é capaz de: Levantar da cadeira: ___ Caminhar 3,5m: ___ Voltar e sentar: ___ Atenção para dor, amplitude de movimentos, equilíbrio e avaliação da marcha.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Incapacidade de realizar o teste - fazer exame completo dos MMII. Atenção para dor, fraqueza muscular e limitação de movimentos. Aplicar escala de avaliação do equilíbrio e da marcha de </a:t>
                      </a:r>
                      <a:r>
                        <a:rPr lang="pt-BR" sz="1400" dirty="0" err="1"/>
                        <a:t>Tinneti</a:t>
                      </a:r>
                      <a:r>
                        <a:rPr lang="pt-BR" sz="1400" dirty="0"/>
                        <a:t> e Medida de Independência Funcional – MIF. Considerar possibilidade de fisioterapia (após teste).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3218851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640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CC3BB8-5241-4BEC-99D3-722BD21A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88744"/>
          </a:xfrm>
        </p:spPr>
        <p:txBody>
          <a:bodyPr>
            <a:normAutofit/>
          </a:bodyPr>
          <a:lstStyle/>
          <a:p>
            <a:r>
              <a:rPr lang="pt-BR" sz="3600" dirty="0"/>
              <a:t>Avaliação Multidimensional Rápida da Pessoa Idosa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A9199088-DA10-4C2D-95AA-808FD9DA26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2"/>
          <a:ext cx="10204700" cy="4217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800">
                  <a:extLst>
                    <a:ext uri="{9D8B030D-6E8A-4147-A177-3AD203B41FA5}">
                      <a16:colId xmlns:a16="http://schemas.microsoft.com/office/drawing/2014/main" val="408571046"/>
                    </a:ext>
                  </a:extLst>
                </a:gridCol>
                <a:gridCol w="4264066">
                  <a:extLst>
                    <a:ext uri="{9D8B030D-6E8A-4147-A177-3AD203B41FA5}">
                      <a16:colId xmlns:a16="http://schemas.microsoft.com/office/drawing/2014/main" val="430733090"/>
                    </a:ext>
                  </a:extLst>
                </a:gridCol>
                <a:gridCol w="4311834">
                  <a:extLst>
                    <a:ext uri="{9D8B030D-6E8A-4147-A177-3AD203B41FA5}">
                      <a16:colId xmlns:a16="http://schemas.microsoft.com/office/drawing/2014/main" val="3773293528"/>
                    </a:ext>
                  </a:extLst>
                </a:gridCol>
              </a:tblGrid>
              <a:tr h="392215">
                <a:tc>
                  <a:txBody>
                    <a:bodyPr/>
                    <a:lstStyle/>
                    <a:p>
                      <a:r>
                        <a:rPr lang="pt-BR" sz="1500" dirty="0"/>
                        <a:t>ÁREA AVALIADA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AVALIAÇÃO BREVE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ENCAMINHAMENTOS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2026265869"/>
                  </a:ext>
                </a:extLst>
              </a:tr>
              <a:tr h="1547368">
                <a:tc>
                  <a:txBody>
                    <a:bodyPr/>
                    <a:lstStyle/>
                    <a:p>
                      <a:r>
                        <a:rPr lang="pt-BR" sz="1500" b="1" dirty="0"/>
                        <a:t>ATIVIDADES DIÁRIAS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Sem auxílio, o/a </a:t>
                      </a:r>
                      <a:r>
                        <a:rPr lang="pt-BR" sz="1500" dirty="0" err="1"/>
                        <a:t>Sr</a:t>
                      </a:r>
                      <a:r>
                        <a:rPr lang="pt-BR" sz="1500" dirty="0"/>
                        <a:t>/a é capaz de: Sair da cama? ___ Vestir-se? ___ Preparar suas refeições? ___ Fazer compras? ___ Se não &gt; Determinar as razões da incapacidade (comparar limitação física com motivação), solicitar informações junto aos familiares.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Na presença de limitações, instituir intervenções de saúde, sociais e ambientais apropriadas. Aplicar escala de avaliação de MIF, de Katz e escala de Lawton.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3208407156"/>
                  </a:ext>
                </a:extLst>
              </a:tr>
              <a:tr h="822039">
                <a:tc>
                  <a:txBody>
                    <a:bodyPr/>
                    <a:lstStyle/>
                    <a:p>
                      <a:r>
                        <a:rPr lang="pt-BR" sz="1500" b="1" dirty="0"/>
                        <a:t>DOMICÍLIO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Na sua casa há: Escadas? ____ Tapetes soltos? ____ Corrimão no banheiro? ____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Sim para escada ou tapete e Não para corrimão – Avaliar a segurança domiciliar e instituir adaptações necessárias.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1135046396"/>
                  </a:ext>
                </a:extLst>
              </a:tr>
              <a:tr h="392215">
                <a:tc>
                  <a:txBody>
                    <a:bodyPr/>
                    <a:lstStyle/>
                    <a:p>
                      <a:r>
                        <a:rPr lang="pt-BR" sz="1500" b="1" dirty="0"/>
                        <a:t>QUEDA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Quantas vezes? ____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Orientar prevenção, ver capítulo de quedas 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3218851206"/>
                  </a:ext>
                </a:extLst>
              </a:tr>
              <a:tr h="1063816">
                <a:tc>
                  <a:txBody>
                    <a:bodyPr/>
                    <a:lstStyle/>
                    <a:p>
                      <a:r>
                        <a:rPr lang="pt-BR" sz="1500" b="1" dirty="0"/>
                        <a:t>SUPORTE SOCIAL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Alguém poderia ajudá-lo/a caso fique doente ou incapacitado? ___ Quem poderia ajudá-lo/a? ____ Quem seria capaz de tomar decisões de saúde pelo/a </a:t>
                      </a:r>
                      <a:r>
                        <a:rPr lang="pt-BR" sz="1500" dirty="0" err="1"/>
                        <a:t>Sr</a:t>
                      </a:r>
                      <a:r>
                        <a:rPr lang="pt-BR" sz="1500" dirty="0"/>
                        <a:t>/a caso não seja capaz de fazê-lo? ___</a:t>
                      </a:r>
                    </a:p>
                  </a:txBody>
                  <a:tcPr marL="87464" marR="87464"/>
                </a:tc>
                <a:tc>
                  <a:txBody>
                    <a:bodyPr/>
                    <a:lstStyle/>
                    <a:p>
                      <a:r>
                        <a:rPr lang="pt-BR" sz="1500" dirty="0"/>
                        <a:t>Identificar, com o agente comunitário de saúde ou em visita domiciliar, a família/rede de pessoas que possam apoiá-lo/a. Realizar APGAR de família e ECOMAPA </a:t>
                      </a:r>
                    </a:p>
                  </a:txBody>
                  <a:tcPr marL="87464" marR="87464"/>
                </a:tc>
                <a:extLst>
                  <a:ext uri="{0D108BD9-81ED-4DB2-BD59-A6C34878D82A}">
                    <a16:rowId xmlns:a16="http://schemas.microsoft.com/office/drawing/2014/main" val="2195211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533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cala de depressao geriatrica - Neuropsicologia">
            <a:extLst>
              <a:ext uri="{FF2B5EF4-FFF2-40B4-BE49-F238E27FC236}">
                <a16:creationId xmlns:a16="http://schemas.microsoft.com/office/drawing/2014/main" id="{ABDD442B-8961-4FDE-97D3-8D2D418F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773" y="122777"/>
            <a:ext cx="4467976" cy="56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ED535C3-B1EC-4636-B856-F06D556C0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773" y="5567628"/>
            <a:ext cx="4467975" cy="7057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9D2714C-D50D-4C12-B3CF-ED580AD1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58" y="1631376"/>
            <a:ext cx="1892970" cy="3296651"/>
          </a:xfrm>
        </p:spPr>
        <p:txBody>
          <a:bodyPr>
            <a:normAutofit/>
          </a:bodyPr>
          <a:lstStyle/>
          <a:p>
            <a:r>
              <a:rPr lang="pt-BR" sz="3200" dirty="0"/>
              <a:t>Avaliação </a:t>
            </a:r>
            <a:r>
              <a:rPr lang="pt-BR" sz="3200" dirty="0" err="1"/>
              <a:t>Multidi-mensional</a:t>
            </a:r>
            <a:r>
              <a:rPr lang="pt-BR" sz="3200" dirty="0"/>
              <a:t> do idoso</a:t>
            </a:r>
            <a:br>
              <a:rPr lang="pt-BR" sz="3200" dirty="0"/>
            </a:br>
            <a:r>
              <a:rPr lang="pt-BR" sz="3200" i="1" dirty="0">
                <a:solidFill>
                  <a:srgbClr val="FFC000"/>
                </a:solidFill>
              </a:rPr>
              <a:t>Humor e depressão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74FD36B-EA5A-4088-9397-98C1FD512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025" y="93571"/>
            <a:ext cx="4410954" cy="61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43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4C7AF-67C1-42EC-B15C-392796DB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501415" cy="4959165"/>
          </a:xfrm>
        </p:spPr>
        <p:txBody>
          <a:bodyPr>
            <a:normAutofit/>
          </a:bodyPr>
          <a:lstStyle/>
          <a:p>
            <a:r>
              <a:rPr lang="pt-BR" dirty="0"/>
              <a:t>Avaliação Multidimensional do idoso</a:t>
            </a:r>
            <a:br>
              <a:rPr lang="pt-BR" dirty="0"/>
            </a:br>
            <a:r>
              <a:rPr lang="pt-BR" i="1" dirty="0">
                <a:solidFill>
                  <a:srgbClr val="FFC000"/>
                </a:solidFill>
              </a:rPr>
              <a:t>Humor e depressão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89279B-51D8-488C-B437-FB085D8F7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685" y="128337"/>
            <a:ext cx="5590176" cy="6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79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4C7AF-67C1-42EC-B15C-392796DB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501415" cy="4959165"/>
          </a:xfrm>
        </p:spPr>
        <p:txBody>
          <a:bodyPr>
            <a:normAutofit/>
          </a:bodyPr>
          <a:lstStyle/>
          <a:p>
            <a:r>
              <a:rPr lang="pt-BR" dirty="0"/>
              <a:t>Avaliação Multidimensional do idoso</a:t>
            </a:r>
            <a:br>
              <a:rPr lang="pt-BR" dirty="0"/>
            </a:br>
            <a:r>
              <a:rPr lang="pt-BR" i="1" dirty="0">
                <a:solidFill>
                  <a:srgbClr val="FFC000"/>
                </a:solidFill>
              </a:rPr>
              <a:t>Visão</a:t>
            </a:r>
          </a:p>
        </p:txBody>
      </p:sp>
      <p:pic>
        <p:nvPicPr>
          <p:cNvPr id="2050" name="Picture 2" descr="Cartão de jaeger">
            <a:extLst>
              <a:ext uri="{FF2B5EF4-FFF2-40B4-BE49-F238E27FC236}">
                <a16:creationId xmlns:a16="http://schemas.microsoft.com/office/drawing/2014/main" id="{6B4FED01-EB55-4D00-96BA-1066EEBF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96" y="264481"/>
            <a:ext cx="3991687" cy="624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184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155E56A-F5D2-480C-B2F5-961DA63BF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672" y="529389"/>
            <a:ext cx="6276609" cy="599360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ECE3F26-E742-4724-8015-47264E9A6C85}"/>
              </a:ext>
            </a:extLst>
          </p:cNvPr>
          <p:cNvSpPr txBox="1">
            <a:spLocks/>
          </p:cNvSpPr>
          <p:nvPr/>
        </p:nvSpPr>
        <p:spPr>
          <a:xfrm>
            <a:off x="652868" y="529389"/>
            <a:ext cx="3630374" cy="3537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/>
              <a:t>Avaliação Multidimensional do idoso</a:t>
            </a:r>
            <a:br>
              <a:rPr lang="pt-BR" sz="3200" dirty="0"/>
            </a:br>
            <a:r>
              <a:rPr lang="pt-BR" sz="3200" i="1" dirty="0">
                <a:solidFill>
                  <a:srgbClr val="FFC000"/>
                </a:solidFill>
              </a:rPr>
              <a:t>Avaliação da audição</a:t>
            </a:r>
          </a:p>
        </p:txBody>
      </p:sp>
    </p:spTree>
    <p:extLst>
      <p:ext uri="{BB962C8B-B14F-4D97-AF65-F5344CB8AC3E}">
        <p14:creationId xmlns:p14="http://schemas.microsoft.com/office/powerpoint/2010/main" val="2736329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4C7AF-67C1-42EC-B15C-392796DB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94" y="417095"/>
            <a:ext cx="6079958" cy="129991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Avaliação Multidimensional do idoso</a:t>
            </a:r>
            <a:br>
              <a:rPr lang="pt-BR" sz="3200" dirty="0"/>
            </a:br>
            <a:r>
              <a:rPr lang="pt-BR" sz="3200" i="1" dirty="0">
                <a:solidFill>
                  <a:srgbClr val="FFC000"/>
                </a:solidFill>
              </a:rPr>
              <a:t>Cognição e memória</a:t>
            </a:r>
          </a:p>
        </p:txBody>
      </p:sp>
      <p:pic>
        <p:nvPicPr>
          <p:cNvPr id="6146" name="Picture 2" descr="Entendendo o mini-mental">
            <a:extLst>
              <a:ext uri="{FF2B5EF4-FFF2-40B4-BE49-F238E27FC236}">
                <a16:creationId xmlns:a16="http://schemas.microsoft.com/office/drawing/2014/main" id="{7F8BED44-9669-4F0F-AB18-DC23C2448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52" y="88231"/>
            <a:ext cx="5422232" cy="62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E4329C3-DA0D-4C4E-A0FE-4D7BC908C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64" y="1987794"/>
            <a:ext cx="5213686" cy="410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18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822C99-A3AD-4DBC-A94B-368EE48B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o idoso hospitalizado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7E032C-C302-445A-8D12-E24A8E610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/>
              <a:t>A avaliação do idoso internado parte do levantamento de suas necessidades, feita entrevista para conhecer sua história de vida.</a:t>
            </a:r>
          </a:p>
          <a:p>
            <a:r>
              <a:rPr lang="pt-BR" dirty="0"/>
              <a:t>O</a:t>
            </a:r>
            <a:r>
              <a:rPr lang="pt-BR" sz="2800" dirty="0"/>
              <a:t> TO utiliza instrumentos de avaliação funcional das estruturas mentais, emocionais, cognitivas, sociais, o desempenho nas </a:t>
            </a:r>
            <a:r>
              <a:rPr lang="pt-BR" sz="2800" dirty="0" err="1"/>
              <a:t>AVDs</a:t>
            </a:r>
            <a:r>
              <a:rPr lang="pt-BR" sz="2800" dirty="0"/>
              <a:t> e indicadores de autonomia.</a:t>
            </a:r>
          </a:p>
        </p:txBody>
      </p:sp>
    </p:spTree>
    <p:extLst>
      <p:ext uri="{BB962C8B-B14F-4D97-AF65-F5344CB8AC3E}">
        <p14:creationId xmlns:p14="http://schemas.microsoft.com/office/powerpoint/2010/main" val="2454092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4C7AF-67C1-42EC-B15C-392796DB7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310" y="425116"/>
            <a:ext cx="10035942" cy="1389271"/>
          </a:xfrm>
        </p:spPr>
        <p:txBody>
          <a:bodyPr>
            <a:normAutofit/>
          </a:bodyPr>
          <a:lstStyle/>
          <a:p>
            <a:r>
              <a:rPr lang="pt-BR" dirty="0"/>
              <a:t>Avaliação Multidimensional do idoso</a:t>
            </a:r>
            <a:br>
              <a:rPr lang="pt-BR" dirty="0"/>
            </a:br>
            <a:r>
              <a:rPr lang="pt-BR" i="1" dirty="0">
                <a:solidFill>
                  <a:srgbClr val="FFC000"/>
                </a:solidFill>
              </a:rPr>
              <a:t>Cognição e memória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40376B-92E2-4680-9EE3-1A776DBAD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76" y="2406316"/>
            <a:ext cx="6699182" cy="359330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6A605A2-F16B-4859-9096-3F57F053D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610" y="1814387"/>
            <a:ext cx="5076614" cy="41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1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B6BC627-A121-4EB6-9BEA-FD4077BC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58" y="2108972"/>
            <a:ext cx="7979695" cy="400557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157B35C-5C8B-4594-9932-70AEEB4F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473242"/>
            <a:ext cx="9875519" cy="1355557"/>
          </a:xfrm>
        </p:spPr>
        <p:txBody>
          <a:bodyPr>
            <a:normAutofit/>
          </a:bodyPr>
          <a:lstStyle/>
          <a:p>
            <a:r>
              <a:rPr lang="pt-BR" dirty="0"/>
              <a:t>Avaliação Multidimensional do idoso</a:t>
            </a:r>
            <a:br>
              <a:rPr lang="pt-BR" dirty="0"/>
            </a:br>
            <a:r>
              <a:rPr lang="pt-BR" i="1" dirty="0">
                <a:solidFill>
                  <a:srgbClr val="FFC000"/>
                </a:solidFill>
              </a:rPr>
              <a:t>Cognição e memória</a:t>
            </a:r>
          </a:p>
        </p:txBody>
      </p:sp>
    </p:spTree>
    <p:extLst>
      <p:ext uri="{BB962C8B-B14F-4D97-AF65-F5344CB8AC3E}">
        <p14:creationId xmlns:p14="http://schemas.microsoft.com/office/powerpoint/2010/main" val="791685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45758A3-0310-4785-88CC-999B0F470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34" y="836193"/>
            <a:ext cx="4429250" cy="541020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E755DC6-EF3E-4609-AD61-8342CCA69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644" y="836194"/>
            <a:ext cx="4355432" cy="54102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AFCBD5D-1DEE-45CA-8B60-182275622C53}"/>
              </a:ext>
            </a:extLst>
          </p:cNvPr>
          <p:cNvSpPr txBox="1">
            <a:spLocks/>
          </p:cNvSpPr>
          <p:nvPr/>
        </p:nvSpPr>
        <p:spPr>
          <a:xfrm>
            <a:off x="198924" y="1026694"/>
            <a:ext cx="2964627" cy="37322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/>
              <a:t>Avaliação Multidimensional do idoso</a:t>
            </a:r>
            <a:br>
              <a:rPr lang="pt-BR" sz="2800" dirty="0"/>
            </a:br>
            <a:r>
              <a:rPr lang="pt-BR" sz="2800" i="1" dirty="0">
                <a:solidFill>
                  <a:srgbClr val="FFC000"/>
                </a:solidFill>
              </a:rPr>
              <a:t>Avaliação de Equilíbrio e </a:t>
            </a:r>
          </a:p>
          <a:p>
            <a:r>
              <a:rPr lang="pt-BR" sz="2800" i="1" dirty="0">
                <a:solidFill>
                  <a:srgbClr val="FFC000"/>
                </a:solidFill>
              </a:rPr>
              <a:t>Marcha</a:t>
            </a:r>
            <a:endParaRPr lang="pt-BR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9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508654-4FD0-4BDA-83DB-BD7DE567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6722745" cy="1170722"/>
          </a:xfrm>
        </p:spPr>
        <p:txBody>
          <a:bodyPr/>
          <a:lstStyle/>
          <a:p>
            <a:r>
              <a:rPr lang="pt-BR" dirty="0"/>
              <a:t>Time </a:t>
            </a:r>
            <a:r>
              <a:rPr lang="pt-BR" dirty="0" err="1"/>
              <a:t>Up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Go Test (TUG)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AABDA8-3B51-42A5-B1D3-196583998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922395" cy="4023360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 teste </a:t>
            </a:r>
            <a:r>
              <a:rPr lang="pt-BR" dirty="0" err="1"/>
              <a:t>Timed</a:t>
            </a:r>
            <a:r>
              <a:rPr lang="pt-BR" dirty="0"/>
              <a:t> </a:t>
            </a:r>
            <a:r>
              <a:rPr lang="pt-BR" dirty="0" err="1"/>
              <a:t>Up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Go, conhecido como TUG, cujos resultados são considerados preditores para quedas (COSTA et al, 2012). </a:t>
            </a:r>
          </a:p>
          <a:p>
            <a:r>
              <a:rPr lang="pt-BR" dirty="0"/>
              <a:t>O teste consiste em levantar de uma cadeira, (de aproximadamente 46 cm), caminhar até uma linha reta a 3 metros de distância (em um ritmo </a:t>
            </a:r>
            <a:r>
              <a:rPr lang="pt-BR" dirty="0" err="1"/>
              <a:t>auto-selecionado</a:t>
            </a:r>
            <a:r>
              <a:rPr lang="pt-BR" dirty="0"/>
              <a:t>, porém seguro), virar, caminhar de volta e sentar-se novamente. </a:t>
            </a:r>
          </a:p>
          <a:p>
            <a:r>
              <a:rPr lang="pt-BR" dirty="0"/>
              <a:t>Quanto menor o tempo utilizado, melhor é o desempenho no teste.</a:t>
            </a:r>
          </a:p>
        </p:txBody>
      </p:sp>
      <p:pic>
        <p:nvPicPr>
          <p:cNvPr id="2050" name="Picture 2" descr="Timed Up and Go Mobility Assessment 2019">
            <a:extLst>
              <a:ext uri="{FF2B5EF4-FFF2-40B4-BE49-F238E27FC236}">
                <a16:creationId xmlns:a16="http://schemas.microsoft.com/office/drawing/2014/main" id="{530C7009-4868-4D05-AA0F-4FBD8FE3C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1599989"/>
            <a:ext cx="69532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15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D89E9C1-D7DE-4ECA-A600-5FB721544979}"/>
              </a:ext>
            </a:extLst>
          </p:cNvPr>
          <p:cNvSpPr txBox="1">
            <a:spLocks/>
          </p:cNvSpPr>
          <p:nvPr/>
        </p:nvSpPr>
        <p:spPr>
          <a:xfrm>
            <a:off x="871496" y="222434"/>
            <a:ext cx="8609388" cy="163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/>
              <a:t>Avaliação Multidimensional do idoso</a:t>
            </a:r>
            <a:br>
              <a:rPr lang="pt-BR" sz="3200" dirty="0"/>
            </a:br>
            <a:r>
              <a:rPr lang="pt-BR" sz="3200" i="1" dirty="0">
                <a:solidFill>
                  <a:srgbClr val="FFC000"/>
                </a:solidFill>
              </a:rPr>
              <a:t>Atividades diárias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F7DAF4C-9D6B-4DC1-86ED-9B781A2DC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229" y="2229853"/>
            <a:ext cx="5157224" cy="407919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9815D61-7C88-4242-9F7B-63B0245C7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066" y="913297"/>
            <a:ext cx="4685689" cy="539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02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1212F87-5AB4-4AEF-A63E-50D4F5CCF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80" y="647678"/>
            <a:ext cx="4514294" cy="56138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D05B290-BFD9-483A-9E17-9BCE08C12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729" y="657725"/>
            <a:ext cx="4156447" cy="560378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69F0B74-8E0C-4445-BC21-A7DB97689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61" y="1483895"/>
            <a:ext cx="3066840" cy="2566736"/>
          </a:xfrm>
        </p:spPr>
        <p:txBody>
          <a:bodyPr>
            <a:normAutofit/>
          </a:bodyPr>
          <a:lstStyle/>
          <a:p>
            <a:r>
              <a:rPr lang="pt-BR" sz="3200" dirty="0"/>
              <a:t>Avaliação Multidimensional do idoso</a:t>
            </a:r>
            <a:br>
              <a:rPr lang="pt-BR" sz="3200" dirty="0"/>
            </a:br>
            <a:r>
              <a:rPr lang="pt-BR" sz="3200" i="1" dirty="0">
                <a:solidFill>
                  <a:srgbClr val="FFC000"/>
                </a:solidFill>
              </a:rPr>
              <a:t>Atividades diárias</a:t>
            </a:r>
          </a:p>
        </p:txBody>
      </p:sp>
    </p:spTree>
    <p:extLst>
      <p:ext uri="{BB962C8B-B14F-4D97-AF65-F5344CB8AC3E}">
        <p14:creationId xmlns:p14="http://schemas.microsoft.com/office/powerpoint/2010/main" val="3220747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E7C5C72-9351-4B31-A555-77204713C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524" y="286602"/>
            <a:ext cx="5850366" cy="638264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D89E9C1-D7DE-4ECA-A600-5FB721544979}"/>
              </a:ext>
            </a:extLst>
          </p:cNvPr>
          <p:cNvSpPr txBox="1">
            <a:spLocks/>
          </p:cNvSpPr>
          <p:nvPr/>
        </p:nvSpPr>
        <p:spPr>
          <a:xfrm>
            <a:off x="390233" y="1040581"/>
            <a:ext cx="3917071" cy="37159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/>
              <a:t>Avaliação Multidimensional do idoso</a:t>
            </a:r>
            <a:br>
              <a:rPr lang="pt-BR" sz="3200" dirty="0"/>
            </a:br>
            <a:r>
              <a:rPr lang="pt-BR" sz="3200" i="1" dirty="0">
                <a:solidFill>
                  <a:srgbClr val="FFC000"/>
                </a:solidFill>
              </a:rPr>
              <a:t>Atividades diárias</a:t>
            </a:r>
          </a:p>
        </p:txBody>
      </p:sp>
    </p:spTree>
    <p:extLst>
      <p:ext uri="{BB962C8B-B14F-4D97-AF65-F5344CB8AC3E}">
        <p14:creationId xmlns:p14="http://schemas.microsoft.com/office/powerpoint/2010/main" val="204306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D9FABAEE-22BF-404F-82AD-D7C2E2499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1" y="543895"/>
            <a:ext cx="2057094" cy="4959165"/>
          </a:xfrm>
        </p:spPr>
        <p:txBody>
          <a:bodyPr>
            <a:normAutofit/>
          </a:bodyPr>
          <a:lstStyle/>
          <a:p>
            <a:r>
              <a:rPr lang="pt-BR" sz="3200" dirty="0"/>
              <a:t>Avaliação Multidimensional do idoso</a:t>
            </a:r>
            <a:br>
              <a:rPr lang="pt-BR" sz="3200" dirty="0"/>
            </a:br>
            <a:r>
              <a:rPr lang="pt-BR" sz="3200" i="1" dirty="0">
                <a:solidFill>
                  <a:srgbClr val="FFC000"/>
                </a:solidFill>
              </a:rPr>
              <a:t>Atividades diárias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F57E066-54BE-46EC-A75B-ED3D8CB28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446" y="636545"/>
            <a:ext cx="5063767" cy="55849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19D1E2D-8BEE-4793-B943-14BDF0FF1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425" y="2009994"/>
            <a:ext cx="47815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16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F00679-276C-46A2-BC37-F8B682D4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0" y="286603"/>
            <a:ext cx="3812723" cy="1450757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Avaliação Multidimensional do idoso</a:t>
            </a:r>
            <a:br>
              <a:rPr lang="pt-BR" sz="3200" dirty="0"/>
            </a:br>
            <a:r>
              <a:rPr lang="pt-BR" sz="3200" dirty="0">
                <a:solidFill>
                  <a:srgbClr val="FFC000"/>
                </a:solidFill>
              </a:rPr>
              <a:t>Avaliação Funcional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093BDB-60A1-4693-BBD4-F828670F0D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177" y="286603"/>
            <a:ext cx="3812723" cy="605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D888630-3CCE-4740-814F-7B5F83EA238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8" y="2294021"/>
            <a:ext cx="3937820" cy="404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8FC37C7-2F4A-4DAA-96D4-5245F967C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200" y="286603"/>
            <a:ext cx="4104380" cy="605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4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FE67E68-BDFE-4B5C-9371-95BFBDE48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695" y="118780"/>
            <a:ext cx="4794680" cy="618576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9FABAEE-22BF-404F-82AD-D7C2E2499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1" y="543895"/>
            <a:ext cx="5282711" cy="4959165"/>
          </a:xfrm>
        </p:spPr>
        <p:txBody>
          <a:bodyPr>
            <a:normAutofit/>
          </a:bodyPr>
          <a:lstStyle/>
          <a:p>
            <a:r>
              <a:rPr lang="pt-BR" sz="3200" dirty="0"/>
              <a:t>Avaliação Multidimensional do idoso</a:t>
            </a:r>
            <a:br>
              <a:rPr lang="pt-BR" sz="3200" dirty="0"/>
            </a:br>
            <a:r>
              <a:rPr lang="pt-BR" sz="3200" i="1" dirty="0">
                <a:solidFill>
                  <a:srgbClr val="FFC000"/>
                </a:solidFill>
              </a:rPr>
              <a:t>Avaliação Funcional </a:t>
            </a:r>
            <a:br>
              <a:rPr lang="pt-BR" sz="3200" i="1" dirty="0">
                <a:solidFill>
                  <a:srgbClr val="FFC000"/>
                </a:solidFill>
              </a:rPr>
            </a:br>
            <a:r>
              <a:rPr lang="pt-BR" sz="2400" i="1" dirty="0">
                <a:solidFill>
                  <a:srgbClr val="0070C0"/>
                </a:solidFill>
              </a:rPr>
              <a:t>Medida de Independência Funcional MIF</a:t>
            </a:r>
          </a:p>
        </p:txBody>
      </p:sp>
    </p:spTree>
    <p:extLst>
      <p:ext uri="{BB962C8B-B14F-4D97-AF65-F5344CB8AC3E}">
        <p14:creationId xmlns:p14="http://schemas.microsoft.com/office/powerpoint/2010/main" val="1888515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435280" cy="1143000"/>
          </a:xfrm>
        </p:spPr>
        <p:txBody>
          <a:bodyPr>
            <a:normAutofit/>
          </a:bodyPr>
          <a:lstStyle/>
          <a:p>
            <a:r>
              <a:rPr lang="pt-BR" sz="3200" dirty="0"/>
              <a:t>Necessidades do idoso por ocasião da internação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4945405"/>
              </p:ext>
            </p:extLst>
          </p:nvPr>
        </p:nvGraphicFramePr>
        <p:xfrm>
          <a:off x="1847528" y="1600200"/>
          <a:ext cx="8363272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402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FB42D4-6CDE-4FB8-BFF8-8124FE0E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Avaliação Geriátrica Ampla</a:t>
            </a:r>
            <a:r>
              <a:rPr lang="pt-BR" dirty="0"/>
              <a:t> (AGA)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C21815-ED9C-465A-ACAB-75779C6C4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A AGA tem o objetivo de diagnosticar precocemente problemas de saúde e de condições de vida. </a:t>
            </a:r>
          </a:p>
          <a:p>
            <a:r>
              <a:rPr lang="pt-BR" dirty="0"/>
              <a:t>Entender condições da moradia e mobilidade, cognição e estado nutricional entre outros fatores, pode ser determinante para um envelhecimento saudável </a:t>
            </a:r>
          </a:p>
          <a:p>
            <a:r>
              <a:rPr lang="pt-BR" dirty="0"/>
              <a:t>A AGA é sempre multidimensional, frequentemente interdisciplinar e tem por objetivo determinar as deficiências e incapacidades apresentadas pelo idoso, objetivando o planejamento do cuidado e de acompanhamento a longo prazo.</a:t>
            </a:r>
          </a:p>
          <a:p>
            <a:r>
              <a:rPr lang="pt-BR" dirty="0"/>
              <a:t>Ela integra o processo clínico padrão, mas enfatiza a avaliação da capacidade funcional e da qualidade de vida. Parâmetros objetivos de avaliação, com escalas e questionários padronizados, são muitas vezes empregados para esse fim. </a:t>
            </a:r>
          </a:p>
        </p:txBody>
      </p:sp>
    </p:spTree>
    <p:extLst>
      <p:ext uri="{BB962C8B-B14F-4D97-AF65-F5344CB8AC3E}">
        <p14:creationId xmlns:p14="http://schemas.microsoft.com/office/powerpoint/2010/main" val="135174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BF93D-458B-44C6-8EB5-9FCED583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532120" cy="1450757"/>
          </a:xfrm>
        </p:spPr>
        <p:txBody>
          <a:bodyPr>
            <a:normAutofit/>
          </a:bodyPr>
          <a:lstStyle/>
          <a:p>
            <a:r>
              <a:rPr lang="pt-BR" dirty="0"/>
              <a:t>Escala de Cornell de depressão na demência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C32074-0D1A-4966-84F0-8A9FA9F43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530" y="2560109"/>
            <a:ext cx="5101219" cy="2688166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A </a:t>
            </a:r>
            <a:r>
              <a:rPr lang="pt-BR" b="1" dirty="0"/>
              <a:t>escala Cornell</a:t>
            </a:r>
            <a:r>
              <a:rPr lang="pt-BR" dirty="0"/>
              <a:t> de depressão em demência (ECDD) é um instrumento para auxiliar em pesquisa farmacológica e em estudos sobre a evolução de sintomas psiquiátricos em pacientes com demência e mostrou-se confiável, válida e sensível de acordo com critérios de </a:t>
            </a:r>
            <a:r>
              <a:rPr lang="pt-BR" b="1" dirty="0"/>
              <a:t>escalas</a:t>
            </a:r>
            <a:r>
              <a:rPr lang="pt-BR" dirty="0"/>
              <a:t> psiquiátricas discutidos por Hamilton.</a:t>
            </a:r>
          </a:p>
        </p:txBody>
      </p:sp>
      <p:pic>
        <p:nvPicPr>
          <p:cNvPr id="1026" name="Picture 2" descr="Escala de Depressão de Cornell - Gerontologia e Geriatria">
            <a:extLst>
              <a:ext uri="{FF2B5EF4-FFF2-40B4-BE49-F238E27FC236}">
                <a16:creationId xmlns:a16="http://schemas.microsoft.com/office/drawing/2014/main" id="{9BE73901-6055-485C-840A-4D5B205B2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657" y="286603"/>
            <a:ext cx="4583023" cy="620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58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B598D6-B74D-4657-8F31-D047BAC3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Geriátrica Ampla</a:t>
            </a:r>
            <a:br>
              <a:rPr lang="pt-BR" dirty="0"/>
            </a:br>
            <a:r>
              <a:rPr lang="pt-BR" dirty="0">
                <a:solidFill>
                  <a:srgbClr val="0070C0"/>
                </a:solidFill>
              </a:rPr>
              <a:t>Funcionalidade e atividades diárias</a:t>
            </a:r>
          </a:p>
        </p:txBody>
      </p:sp>
      <p:pic>
        <p:nvPicPr>
          <p:cNvPr id="4" name="Geriatria Avaliação Geriátrica Ampla - Introdução">
            <a:hlinkClick r:id="" action="ppaction://media"/>
            <a:extLst>
              <a:ext uri="{FF2B5EF4-FFF2-40B4-BE49-F238E27FC236}">
                <a16:creationId xmlns:a16="http://schemas.microsoft.com/office/drawing/2014/main" id="{413FE544-4BE6-4509-B68F-F4D2835DCF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1113" y="1846263"/>
            <a:ext cx="7151687" cy="4022725"/>
          </a:xfrm>
        </p:spPr>
      </p:pic>
    </p:spTree>
    <p:extLst>
      <p:ext uri="{BB962C8B-B14F-4D97-AF65-F5344CB8AC3E}">
        <p14:creationId xmlns:p14="http://schemas.microsoft.com/office/powerpoint/2010/main" val="190233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A0DFFF-09BA-4326-99FC-B35137D2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Avaliação Geriátrica Ampla</a:t>
            </a:r>
            <a:br>
              <a:rPr lang="pt-BR" dirty="0"/>
            </a:br>
            <a:r>
              <a:rPr lang="pt-BR" sz="4400" dirty="0">
                <a:solidFill>
                  <a:srgbClr val="0070C0"/>
                </a:solidFill>
              </a:rPr>
              <a:t>Humor, equilíbrio, marcha e risco de queda</a:t>
            </a:r>
          </a:p>
        </p:txBody>
      </p:sp>
      <p:pic>
        <p:nvPicPr>
          <p:cNvPr id="4" name="Avaliação Geriátrica Ampla Humor">
            <a:hlinkClick r:id="" action="ppaction://media"/>
            <a:extLst>
              <a:ext uri="{FF2B5EF4-FFF2-40B4-BE49-F238E27FC236}">
                <a16:creationId xmlns:a16="http://schemas.microsoft.com/office/drawing/2014/main" id="{1C1EFCB0-344B-4F32-8EDB-85AA8D81A4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1113" y="1846263"/>
            <a:ext cx="7151687" cy="4022725"/>
          </a:xfrm>
        </p:spPr>
      </p:pic>
    </p:spTree>
    <p:extLst>
      <p:ext uri="{BB962C8B-B14F-4D97-AF65-F5344CB8AC3E}">
        <p14:creationId xmlns:p14="http://schemas.microsoft.com/office/powerpoint/2010/main" val="309470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23C62-74C6-4801-AC65-341A09399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Geriátrica Ampla</a:t>
            </a:r>
            <a:br>
              <a:rPr lang="pt-BR" dirty="0"/>
            </a:br>
            <a:r>
              <a:rPr lang="pt-BR" sz="4000" dirty="0">
                <a:solidFill>
                  <a:srgbClr val="0070C0"/>
                </a:solidFill>
              </a:rPr>
              <a:t>Cognição</a:t>
            </a:r>
          </a:p>
        </p:txBody>
      </p:sp>
      <p:pic>
        <p:nvPicPr>
          <p:cNvPr id="4" name="Avaliação Geriátrica Ampla - Cognição">
            <a:hlinkClick r:id="" action="ppaction://media"/>
            <a:extLst>
              <a:ext uri="{FF2B5EF4-FFF2-40B4-BE49-F238E27FC236}">
                <a16:creationId xmlns:a16="http://schemas.microsoft.com/office/drawing/2014/main" id="{9CB923B1-F850-48DE-A1F9-0FFB360F51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1113" y="1846263"/>
            <a:ext cx="7151687" cy="4022725"/>
          </a:xfrm>
        </p:spPr>
      </p:pic>
    </p:spTree>
    <p:extLst>
      <p:ext uri="{BB962C8B-B14F-4D97-AF65-F5344CB8AC3E}">
        <p14:creationId xmlns:p14="http://schemas.microsoft.com/office/powerpoint/2010/main" val="370580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26FFC-1DE8-4EEC-AC10-4607D857A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F056AE-7A10-46B7-9B3B-A3F219ED7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Na Unidade de Emergência e Enfermaria de Geriatria do HC, a equipe de terapia ocupacional desenvolveu um instrumento breve e próprio, com o objetivo de fazer um levantamento breve da capacidade funcional e desempenho ocupacional do paciente internado. </a:t>
            </a:r>
          </a:p>
          <a:p>
            <a:r>
              <a:rPr lang="pt-BR" dirty="0"/>
              <a:t>Basicamente cobre as áreas de ocupação.</a:t>
            </a:r>
          </a:p>
          <a:p>
            <a:endParaRPr lang="pt-BR" dirty="0"/>
          </a:p>
          <a:p>
            <a:r>
              <a:rPr lang="pt-BR" dirty="0"/>
              <a:t>Quando necessário, lança-se mão de protocolos padronizados para obter informações mais específicas e que possam contribuir com a avaliação do paciente.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8874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Procedimentos de Intervenção</a:t>
            </a:r>
            <a:br>
              <a:rPr lang="pt-BR" dirty="0"/>
            </a:br>
            <a:r>
              <a:rPr lang="pt-BR" dirty="0"/>
              <a:t>No contexto de internação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Características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Breve</a:t>
            </a:r>
          </a:p>
          <a:p>
            <a:r>
              <a:rPr lang="pt-BR" dirty="0"/>
              <a:t>Pontuais</a:t>
            </a:r>
          </a:p>
          <a:p>
            <a:r>
              <a:rPr lang="pt-BR" dirty="0"/>
              <a:t>Focado no período de internação</a:t>
            </a:r>
          </a:p>
          <a:p>
            <a:r>
              <a:rPr lang="pt-BR" dirty="0"/>
              <a:t>Vislumbrar a possibilidade de encaminhamento para uma intervenção mais ampla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Modalidades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Atendimentos Individuais</a:t>
            </a:r>
          </a:p>
          <a:p>
            <a:r>
              <a:rPr lang="pt-BR" dirty="0"/>
              <a:t>Atendimentos grupais</a:t>
            </a:r>
          </a:p>
          <a:p>
            <a:r>
              <a:rPr lang="pt-BR" dirty="0"/>
              <a:t>- No leito ou em espaços externos à enfermaria</a:t>
            </a:r>
          </a:p>
          <a:p>
            <a:r>
              <a:rPr lang="pt-BR" dirty="0"/>
              <a:t>Atendimentos aos cuidadores</a:t>
            </a:r>
          </a:p>
          <a:p>
            <a:r>
              <a:rPr lang="pt-BR" dirty="0"/>
              <a:t>Orientações aos familiares e cuidadores</a:t>
            </a:r>
          </a:p>
          <a:p>
            <a:r>
              <a:rPr lang="pt-BR" dirty="0"/>
              <a:t>Confecção de TA</a:t>
            </a:r>
          </a:p>
        </p:txBody>
      </p:sp>
    </p:spTree>
    <p:extLst>
      <p:ext uri="{BB962C8B-B14F-4D97-AF65-F5344CB8AC3E}">
        <p14:creationId xmlns:p14="http://schemas.microsoft.com/office/powerpoint/2010/main" val="443091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Procedimentos de Intervenção</a:t>
            </a:r>
            <a:br>
              <a:rPr lang="pt-BR" dirty="0"/>
            </a:br>
            <a:r>
              <a:rPr lang="pt-BR" dirty="0"/>
              <a:t>No contexto ambulatorial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Características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Mais longa</a:t>
            </a:r>
          </a:p>
          <a:p>
            <a:r>
              <a:rPr lang="pt-BR" dirty="0"/>
              <a:t>Baseada em evidências</a:t>
            </a:r>
          </a:p>
          <a:p>
            <a:r>
              <a:rPr lang="pt-BR" dirty="0"/>
              <a:t>Focado nos objetivos de tratamento a curto e médio prazo dependendo do serviço e complexidade</a:t>
            </a:r>
          </a:p>
          <a:p>
            <a:r>
              <a:rPr lang="pt-BR" dirty="0"/>
              <a:t>Vislumbrar referência e contra referência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Modalidades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4"/>
          </p:nvPr>
        </p:nvSpPr>
        <p:spPr>
          <a:xfrm>
            <a:off x="6169026" y="2174875"/>
            <a:ext cx="4103439" cy="4278461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Atendimentos Individuais</a:t>
            </a:r>
          </a:p>
          <a:p>
            <a:r>
              <a:rPr lang="pt-BR" dirty="0"/>
              <a:t>Atendimentos grupais</a:t>
            </a:r>
          </a:p>
          <a:p>
            <a:r>
              <a:rPr lang="pt-BR" dirty="0"/>
              <a:t>Atendimentos em </a:t>
            </a:r>
            <a:r>
              <a:rPr lang="pt-BR" dirty="0" err="1"/>
              <a:t>co-terapia</a:t>
            </a:r>
            <a:r>
              <a:rPr lang="pt-BR" dirty="0"/>
              <a:t> (multidisciplinar)</a:t>
            </a:r>
          </a:p>
          <a:p>
            <a:r>
              <a:rPr lang="pt-BR" dirty="0"/>
              <a:t>- No leito ou em espaços externos à enfermaria</a:t>
            </a:r>
          </a:p>
          <a:p>
            <a:r>
              <a:rPr lang="pt-BR" dirty="0"/>
              <a:t>Atendimentos aos cuidadores</a:t>
            </a:r>
          </a:p>
          <a:p>
            <a:r>
              <a:rPr lang="pt-BR" dirty="0"/>
              <a:t>Orientações aos familiares e cuidadores</a:t>
            </a:r>
          </a:p>
          <a:p>
            <a:r>
              <a:rPr lang="pt-BR" dirty="0"/>
              <a:t>Confecção de TA</a:t>
            </a:r>
          </a:p>
        </p:txBody>
      </p:sp>
    </p:spTree>
    <p:extLst>
      <p:ext uri="{BB962C8B-B14F-4D97-AF65-F5344CB8AC3E}">
        <p14:creationId xmlns:p14="http://schemas.microsoft.com/office/powerpoint/2010/main" val="184925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E65BA-1D36-48D1-81E3-2D7AF0D2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de Terapia Ocupacional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C135E6-D625-4DED-BF00-F3FA4807B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35021"/>
          </a:xfrm>
        </p:spPr>
        <p:txBody>
          <a:bodyPr>
            <a:normAutofit/>
          </a:bodyPr>
          <a:lstStyle/>
          <a:p>
            <a:r>
              <a:rPr lang="pt-BR" dirty="0"/>
              <a:t>No CIR e CER, contextos ambulatoriais, em geral se utilizam instrumentos já padronizados de capacidade funcional.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A76D31B-B97C-48F6-A304-9DD90C492E90}"/>
              </a:ext>
            </a:extLst>
          </p:cNvPr>
          <p:cNvSpPr txBox="1"/>
          <p:nvPr/>
        </p:nvSpPr>
        <p:spPr>
          <a:xfrm>
            <a:off x="838200" y="3058184"/>
            <a:ext cx="493831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pt-BR" b="1" dirty="0"/>
              <a:t>Avaliação Funcional:</a:t>
            </a:r>
          </a:p>
          <a:p>
            <a:r>
              <a:rPr lang="pt-BR" dirty="0"/>
              <a:t>Medida de Independência Funcional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A7BEEF3-E83B-4036-B7BE-3325F2E10CC2}"/>
              </a:ext>
            </a:extLst>
          </p:cNvPr>
          <p:cNvSpPr txBox="1"/>
          <p:nvPr/>
        </p:nvSpPr>
        <p:spPr>
          <a:xfrm>
            <a:off x="6579765" y="2860646"/>
            <a:ext cx="4627927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pt-BR" b="1" dirty="0"/>
              <a:t>Avaliação da Função Cognitiva:</a:t>
            </a:r>
          </a:p>
          <a:p>
            <a:r>
              <a:rPr lang="pt-BR" dirty="0"/>
              <a:t>a)ACER (Exame cognitivo de </a:t>
            </a:r>
            <a:r>
              <a:rPr lang="pt-BR" dirty="0" err="1"/>
              <a:t>Addenbrooke</a:t>
            </a:r>
            <a:endParaRPr lang="pt-BR" dirty="0"/>
          </a:p>
          <a:p>
            <a:r>
              <a:rPr lang="pt-BR" dirty="0"/>
              <a:t>b) Mini Exame do Estado Mental</a:t>
            </a:r>
          </a:p>
          <a:p>
            <a:r>
              <a:rPr lang="pt-BR" dirty="0"/>
              <a:t>c)Bateria Cognitiva Breve</a:t>
            </a:r>
          </a:p>
          <a:p>
            <a:r>
              <a:rPr lang="pt-BR" dirty="0"/>
              <a:t>d)Teste do relógio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A7DF35C-13A5-4724-9D04-F8F05E27B695}"/>
              </a:ext>
            </a:extLst>
          </p:cNvPr>
          <p:cNvSpPr txBox="1"/>
          <p:nvPr/>
        </p:nvSpPr>
        <p:spPr>
          <a:xfrm>
            <a:off x="838200" y="4216333"/>
            <a:ext cx="5008928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pt-BR" b="1" dirty="0"/>
              <a:t>Avaliação das </a:t>
            </a:r>
            <a:r>
              <a:rPr lang="pt-BR" b="1" dirty="0" err="1"/>
              <a:t>AVDs</a:t>
            </a:r>
            <a:r>
              <a:rPr lang="pt-BR" b="1" dirty="0"/>
              <a:t>:</a:t>
            </a:r>
          </a:p>
          <a:p>
            <a:r>
              <a:rPr lang="pt-BR" dirty="0"/>
              <a:t>Escala de Lawton &amp; Brody</a:t>
            </a:r>
          </a:p>
          <a:p>
            <a:r>
              <a:rPr lang="pt-BR" dirty="0"/>
              <a:t>Índice de Katz</a:t>
            </a:r>
          </a:p>
          <a:p>
            <a:r>
              <a:rPr lang="pt-BR" dirty="0"/>
              <a:t>Escala de </a:t>
            </a:r>
            <a:r>
              <a:rPr lang="pt-BR" dirty="0" err="1"/>
              <a:t>Pfeffer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28D2F89-35DC-4DD9-8CE8-194025E40C5C}"/>
              </a:ext>
            </a:extLst>
          </p:cNvPr>
          <p:cNvSpPr txBox="1"/>
          <p:nvPr/>
        </p:nvSpPr>
        <p:spPr>
          <a:xfrm>
            <a:off x="6579764" y="4612103"/>
            <a:ext cx="4627927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pt-BR" b="1" dirty="0"/>
              <a:t>Avaliação do Humor:</a:t>
            </a:r>
          </a:p>
          <a:p>
            <a:r>
              <a:rPr lang="pt-BR" dirty="0"/>
              <a:t>Escala de depressão geriátrica</a:t>
            </a:r>
          </a:p>
          <a:p>
            <a:r>
              <a:rPr lang="pt-BR" dirty="0"/>
              <a:t>Escala de Cornell (para idosos com diagnóstico de demência)</a:t>
            </a:r>
          </a:p>
        </p:txBody>
      </p:sp>
    </p:spTree>
    <p:extLst>
      <p:ext uri="{BB962C8B-B14F-4D97-AF65-F5344CB8AC3E}">
        <p14:creationId xmlns:p14="http://schemas.microsoft.com/office/powerpoint/2010/main" val="24143141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E5C71F-4BD5-4CF2-9EB7-F266BE974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Desfechos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9D0B72-5361-481E-AECC-A24683994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27968"/>
          </a:xfrm>
        </p:spPr>
        <p:txBody>
          <a:bodyPr/>
          <a:lstStyle/>
          <a:p>
            <a:r>
              <a:rPr lang="pt-BR" dirty="0"/>
              <a:t>Com base nas informações levantadas nas avaliações, alguns desfechos deverão ser seguidos: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F3557B3-E4CC-4D73-9664-801AE600CDAF}"/>
              </a:ext>
            </a:extLst>
          </p:cNvPr>
          <p:cNvSpPr txBox="1"/>
          <p:nvPr/>
        </p:nvSpPr>
        <p:spPr>
          <a:xfrm>
            <a:off x="2425114" y="3096075"/>
            <a:ext cx="493831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pt-BR" b="1" dirty="0"/>
              <a:t>Identificar as principais demandas do paciente e solucioná-las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A64E03C-31F2-4A05-91DC-6FCA0D7A7354}"/>
              </a:ext>
            </a:extLst>
          </p:cNvPr>
          <p:cNvSpPr txBox="1"/>
          <p:nvPr/>
        </p:nvSpPr>
        <p:spPr>
          <a:xfrm>
            <a:off x="2478821" y="5027366"/>
            <a:ext cx="493831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pt-BR" b="1" dirty="0"/>
              <a:t>Encaminhamento para serviço de acompanhamento de reabilitação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7EC002B-DA58-4AF7-889D-7180AFC4236A}"/>
              </a:ext>
            </a:extLst>
          </p:cNvPr>
          <p:cNvSpPr txBox="1"/>
          <p:nvPr/>
        </p:nvSpPr>
        <p:spPr>
          <a:xfrm>
            <a:off x="2425114" y="4153515"/>
            <a:ext cx="493831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pt-BR" b="1" dirty="0"/>
              <a:t>Encaminhar o paciente ou a demanda do paciente para ser avaliada por outro profissional</a:t>
            </a:r>
          </a:p>
        </p:txBody>
      </p:sp>
      <p:sp>
        <p:nvSpPr>
          <p:cNvPr id="14" name="Colchete Esquerdo 13">
            <a:extLst>
              <a:ext uri="{FF2B5EF4-FFF2-40B4-BE49-F238E27FC236}">
                <a16:creationId xmlns:a16="http://schemas.microsoft.com/office/drawing/2014/main" id="{B517F18F-3ADD-4B84-8B51-20206DB03EBB}"/>
              </a:ext>
            </a:extLst>
          </p:cNvPr>
          <p:cNvSpPr/>
          <p:nvPr/>
        </p:nvSpPr>
        <p:spPr>
          <a:xfrm>
            <a:off x="7682917" y="3008276"/>
            <a:ext cx="83890" cy="75083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88AD453-1F79-4085-883C-81F73C1377BC}"/>
              </a:ext>
            </a:extLst>
          </p:cNvPr>
          <p:cNvSpPr txBox="1"/>
          <p:nvPr/>
        </p:nvSpPr>
        <p:spPr>
          <a:xfrm>
            <a:off x="7942101" y="3008276"/>
            <a:ext cx="3347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Tecnologias Assistivas e demais RT</a:t>
            </a:r>
          </a:p>
          <a:p>
            <a:r>
              <a:rPr lang="pt-BR" sz="1600" dirty="0"/>
              <a:t>Orientação ao cuidador</a:t>
            </a:r>
          </a:p>
        </p:txBody>
      </p:sp>
      <p:sp>
        <p:nvSpPr>
          <p:cNvPr id="17" name="Colchete Esquerdo 16">
            <a:extLst>
              <a:ext uri="{FF2B5EF4-FFF2-40B4-BE49-F238E27FC236}">
                <a16:creationId xmlns:a16="http://schemas.microsoft.com/office/drawing/2014/main" id="{C7CCEB0C-65DE-4453-A40D-B9C7FD272A03}"/>
              </a:ext>
            </a:extLst>
          </p:cNvPr>
          <p:cNvSpPr/>
          <p:nvPr/>
        </p:nvSpPr>
        <p:spPr>
          <a:xfrm>
            <a:off x="7616432" y="4086221"/>
            <a:ext cx="83890" cy="75083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70974E3-4C9D-4B89-8EE7-7C0385207CBC}"/>
              </a:ext>
            </a:extLst>
          </p:cNvPr>
          <p:cNvSpPr txBox="1"/>
          <p:nvPr/>
        </p:nvSpPr>
        <p:spPr>
          <a:xfrm>
            <a:off x="7766807" y="3994270"/>
            <a:ext cx="3347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Esclarecimento do diagnóstico pelo médico, dúvidas, ou observações em relação à violência, </a:t>
            </a:r>
            <a:r>
              <a:rPr lang="pt-BR" sz="1600" dirty="0" err="1"/>
              <a:t>etc</a:t>
            </a:r>
            <a:endParaRPr lang="pt-BR" sz="1600" dirty="0"/>
          </a:p>
        </p:txBody>
      </p:sp>
      <p:sp>
        <p:nvSpPr>
          <p:cNvPr id="21" name="Colchete Esquerdo 20">
            <a:extLst>
              <a:ext uri="{FF2B5EF4-FFF2-40B4-BE49-F238E27FC236}">
                <a16:creationId xmlns:a16="http://schemas.microsoft.com/office/drawing/2014/main" id="{138DD45B-617E-4A1B-8A7D-267B5ADDE2C0}"/>
              </a:ext>
            </a:extLst>
          </p:cNvPr>
          <p:cNvSpPr/>
          <p:nvPr/>
        </p:nvSpPr>
        <p:spPr>
          <a:xfrm>
            <a:off x="7493927" y="4985904"/>
            <a:ext cx="83890" cy="75083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89B242A-95E0-4158-B9B2-90E7566E9EBC}"/>
              </a:ext>
            </a:extLst>
          </p:cNvPr>
          <p:cNvSpPr txBox="1"/>
          <p:nvPr/>
        </p:nvSpPr>
        <p:spPr>
          <a:xfrm>
            <a:off x="7702665" y="4936194"/>
            <a:ext cx="4046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Identificar o território, pesquisar o que tem no entorno que poderia beneficiá-lo, fazer encaminhamento para os serviços, </a:t>
            </a:r>
            <a:r>
              <a:rPr lang="pt-BR" sz="1600" dirty="0" err="1"/>
              <a:t>etc</a:t>
            </a:r>
            <a:endParaRPr lang="pt-BR" sz="1600" dirty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0509757-CEB6-4E4F-A4D1-4BDA921CE683}"/>
              </a:ext>
            </a:extLst>
          </p:cNvPr>
          <p:cNvSpPr txBox="1"/>
          <p:nvPr/>
        </p:nvSpPr>
        <p:spPr>
          <a:xfrm>
            <a:off x="2425114" y="6142455"/>
            <a:ext cx="493831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pt-BR" b="1" dirty="0"/>
              <a:t>Discutir o caso em reunião de equipe</a:t>
            </a:r>
            <a:endParaRPr lang="pt-BR" dirty="0"/>
          </a:p>
        </p:txBody>
      </p:sp>
      <p:sp>
        <p:nvSpPr>
          <p:cNvPr id="27" name="Colchete Esquerdo 26">
            <a:extLst>
              <a:ext uri="{FF2B5EF4-FFF2-40B4-BE49-F238E27FC236}">
                <a16:creationId xmlns:a16="http://schemas.microsoft.com/office/drawing/2014/main" id="{D3318A9C-0688-491F-B41D-E9F8C94EDC77}"/>
              </a:ext>
            </a:extLst>
          </p:cNvPr>
          <p:cNvSpPr/>
          <p:nvPr/>
        </p:nvSpPr>
        <p:spPr>
          <a:xfrm>
            <a:off x="7509018" y="6013412"/>
            <a:ext cx="45719" cy="62741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E0F0677-D238-44F0-A027-BB1006FDF6C6}"/>
              </a:ext>
            </a:extLst>
          </p:cNvPr>
          <p:cNvSpPr txBox="1"/>
          <p:nvPr/>
        </p:nvSpPr>
        <p:spPr>
          <a:xfrm>
            <a:off x="7700322" y="5988873"/>
            <a:ext cx="3754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Levar os principais pontos para discussão e tomada de decisão pela equipe</a:t>
            </a:r>
          </a:p>
        </p:txBody>
      </p:sp>
    </p:spTree>
    <p:extLst>
      <p:ext uri="{BB962C8B-B14F-4D97-AF65-F5344CB8AC3E}">
        <p14:creationId xmlns:p14="http://schemas.microsoft.com/office/powerpoint/2010/main" val="4187280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Atuação da TO a indivíduos com comprometimento no processo de  envelhecimento </a:t>
            </a:r>
            <a:endParaRPr lang="pt-BR" sz="2800" dirty="0">
              <a:solidFill>
                <a:schemeClr val="accent2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2286000"/>
            <a:ext cx="4033838" cy="3429000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r>
              <a:rPr lang="pt-BR" sz="2400" dirty="0"/>
              <a:t>É importante considerar a história de vida do paciente que está internado, pois isso implica a indicação do tratamento adequado para ele.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981200"/>
            <a:ext cx="4171950" cy="4400550"/>
          </a:xfrm>
          <a:solidFill>
            <a:schemeClr val="bg1">
              <a:alpha val="51000"/>
            </a:schemeClr>
          </a:solidFill>
        </p:spPr>
        <p:txBody>
          <a:bodyPr/>
          <a:lstStyle/>
          <a:p>
            <a:r>
              <a:rPr lang="pt-BR" sz="2400" dirty="0"/>
              <a:t>Uma vez levantadas as necessidades do paciente e conhecido um pouco de sua história por meio do </a:t>
            </a:r>
            <a:r>
              <a:rPr lang="pt-BR" sz="2400" dirty="0">
                <a:solidFill>
                  <a:srgbClr val="FF0000"/>
                </a:solidFill>
              </a:rPr>
              <a:t>prontuário e da entrevista inicial, </a:t>
            </a:r>
            <a:r>
              <a:rPr lang="pt-BR" sz="2400" dirty="0"/>
              <a:t>o TO deve fazer uma avaliação do idoso para estabelecer as estratégias terapêuticas a serem utilizadas.</a:t>
            </a:r>
          </a:p>
        </p:txBody>
      </p:sp>
    </p:spTree>
    <p:extLst>
      <p:ext uri="{BB962C8B-B14F-4D97-AF65-F5344CB8AC3E}">
        <p14:creationId xmlns:p14="http://schemas.microsoft.com/office/powerpoint/2010/main" val="292826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28AAE-9AEA-40BD-B2C3-5FA260071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413D49-1C4E-47F1-B710-B7456399D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Brasil. Ministério da Saúde. Secretaria de Atenção à Saúde. Departamento de Atenção Básica. Envelhecimento e saúde da pessoa idosa / Ministério da Saúde, Secretaria de Atenção à Saúde, Departamento de Atenção Básica – Brasília : Ministério da Saúde, 2006. 192 p. il. </a:t>
            </a:r>
          </a:p>
          <a:p>
            <a:r>
              <a:rPr lang="pt-BR" dirty="0"/>
              <a:t>Castelo, MS et al, Escala de Depressão Geriátrica com quatro itens: um instrumento válido para rastrear depressão em idosos em nível primário de saúde. Disponível em </a:t>
            </a:r>
            <a:r>
              <a:rPr lang="pt-BR" dirty="0">
                <a:hlinkClick r:id="rId2"/>
              </a:rPr>
              <a:t>https://s3-sa-east-1.amazonaws.com/publisher.gn1.com.br/ggaging.com/pdf/v1n1a05.pdf</a:t>
            </a:r>
            <a:r>
              <a:rPr lang="pt-BR" dirty="0"/>
              <a:t>  Acesso em 01/06/2020.</a:t>
            </a:r>
          </a:p>
        </p:txBody>
      </p:sp>
    </p:spTree>
    <p:extLst>
      <p:ext uri="{BB962C8B-B14F-4D97-AF65-F5344CB8AC3E}">
        <p14:creationId xmlns:p14="http://schemas.microsoft.com/office/powerpoint/2010/main" val="4225659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100" dirty="0"/>
              <a:t>Atuação da TO a indivíduos com comprometimento no processo de  envelhecimento </a:t>
            </a:r>
            <a:br>
              <a:rPr lang="pt-BR" dirty="0"/>
            </a:br>
            <a:r>
              <a:rPr lang="pt-BR" sz="3100" b="1" dirty="0">
                <a:solidFill>
                  <a:schemeClr val="accent2"/>
                </a:solidFill>
              </a:rPr>
              <a:t>Objetivos de Tratamento</a:t>
            </a:r>
            <a:endParaRPr lang="pt-BR" sz="3100" b="1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sz="half" idx="1"/>
          </p:nvPr>
        </p:nvGraphicFramePr>
        <p:xfrm>
          <a:off x="1738282" y="1600200"/>
          <a:ext cx="4281518" cy="5043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Espaço Reservado para Conteúdo 6"/>
          <p:cNvGraphicFramePr>
            <a:graphicFrameLocks noGrp="1"/>
          </p:cNvGraphicFramePr>
          <p:nvPr>
            <p:ph sz="half" idx="2"/>
          </p:nvPr>
        </p:nvGraphicFramePr>
        <p:xfrm>
          <a:off x="6310314" y="1714488"/>
          <a:ext cx="4143404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45756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 de Tratamento</a:t>
            </a: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sz="half" idx="1"/>
          </p:nvPr>
        </p:nvGraphicFramePr>
        <p:xfrm>
          <a:off x="1738282" y="2071678"/>
          <a:ext cx="4281518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Espaço Reservado para Conteúdo 6"/>
          <p:cNvGraphicFramePr>
            <a:graphicFrameLocks noGrp="1"/>
          </p:cNvGraphicFramePr>
          <p:nvPr>
            <p:ph sz="half" idx="2"/>
          </p:nvPr>
        </p:nvGraphicFramePr>
        <p:xfrm>
          <a:off x="6172200" y="1600200"/>
          <a:ext cx="4281518" cy="497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0959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38A1E-B063-4090-AB30-60EF7739B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avaliação da pessoa idosa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C0A3EF-75F2-4146-A785-650CC2F03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A avaliação da pessoa idosa nos serviços tem por objetivo a avaliação global com ênfase na funcionalidade.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É por meio dessa avaliação que se pode fazer um balanço entre as perdas e os recursos disponíveis para sua compensação.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0FCF87-871E-4077-B414-2059C8F8693B}"/>
              </a:ext>
            </a:extLst>
          </p:cNvPr>
          <p:cNvSpPr txBox="1"/>
          <p:nvPr/>
        </p:nvSpPr>
        <p:spPr>
          <a:xfrm>
            <a:off x="6472990" y="5165558"/>
            <a:ext cx="3954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Cadernos de Atenção Básica, n. 19</a:t>
            </a:r>
          </a:p>
        </p:txBody>
      </p:sp>
    </p:spTree>
    <p:extLst>
      <p:ext uri="{BB962C8B-B14F-4D97-AF65-F5344CB8AC3E}">
        <p14:creationId xmlns:p14="http://schemas.microsoft.com/office/powerpoint/2010/main" val="1068374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A1264F-2F46-4485-9E15-FE9272EC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Instrumentos para a avaliação ampla do idoso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6761BE-B8B4-47FD-84A0-C00E97164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32430"/>
            <a:ext cx="10058400" cy="3274907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A Avaliação Global da Pessoa Idosa direciona a atenção para o/a idoso/a, com problemas complexos, de forma mais ampla, dando ênfase ao seu estado funcional e à sua qualidade de vida. </a:t>
            </a:r>
          </a:p>
          <a:p>
            <a:r>
              <a:rPr lang="pt-BR" dirty="0"/>
              <a:t>É desenvolvida por uma equipe multiprofissional e tem por objetivo quantificar as capacidades e os problemas de saúde, psicossociais e funcionais do idoso de forma a estabelecer um planejamento terapêutico a longo prazo e o gerenciamento dos recursos necessários.</a:t>
            </a:r>
          </a:p>
          <a:p>
            <a:r>
              <a:rPr lang="pt-BR" dirty="0"/>
              <a:t>A avaliação global da pessoa idosa com a finalidade de subsidiar o profissional de saúde sobre as especificidades dessa população e ter uma visão geral dos sistemas.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84C3CA-FE49-4BE4-8948-DF0E194F8C5C}"/>
              </a:ext>
            </a:extLst>
          </p:cNvPr>
          <p:cNvSpPr txBox="1"/>
          <p:nvPr/>
        </p:nvSpPr>
        <p:spPr>
          <a:xfrm>
            <a:off x="7010401" y="5602407"/>
            <a:ext cx="3954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Cadernos de Atenção Básica, n. 19</a:t>
            </a:r>
          </a:p>
        </p:txBody>
      </p:sp>
    </p:spTree>
    <p:extLst>
      <p:ext uri="{BB962C8B-B14F-4D97-AF65-F5344CB8AC3E}">
        <p14:creationId xmlns:p14="http://schemas.microsoft.com/office/powerpoint/2010/main" val="3174335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28BF0-C48D-4DB1-A5A4-611CBE11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Instrumentos para a avaliação ampla do idoso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E6C3FF-09E0-49D5-B253-908515710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274907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O profissional só utilizará as escalas que envolvam o problema específico identificado na avaliação rápida. </a:t>
            </a:r>
          </a:p>
          <a:p>
            <a:r>
              <a:rPr lang="pt-BR" dirty="0"/>
              <a:t>Como exemplo: se o profissional detectar problemas cognitivos após a realização do teste rápido (falar três objetos que a pessoa deverá </a:t>
            </a:r>
            <a:r>
              <a:rPr lang="pt-BR" dirty="0" err="1"/>
              <a:t>repetí-los</a:t>
            </a:r>
            <a:r>
              <a:rPr lang="pt-BR" dirty="0"/>
              <a:t> após 3 minutos) e na incapacidade de </a:t>
            </a:r>
            <a:r>
              <a:rPr lang="pt-BR" dirty="0" err="1"/>
              <a:t>repetí-los</a:t>
            </a:r>
            <a:r>
              <a:rPr lang="pt-BR" dirty="0"/>
              <a:t> o profissional deve aplicar o Mini Exame do Estado Mental – MEEM. </a:t>
            </a:r>
          </a:p>
          <a:p>
            <a:r>
              <a:rPr lang="pt-BR" dirty="0"/>
              <a:t>Caso o profissional permaneça em dúvida ele poderá utilizar como complemento o teste do desenho do relógio e o teste de fluência verbal por categorias semânticas.</a:t>
            </a:r>
          </a:p>
          <a:p>
            <a:r>
              <a:rPr lang="pt-BR" dirty="0"/>
              <a:t> Ainda há a possibilidade combinar o MEEM com o Questionário de </a:t>
            </a:r>
            <a:r>
              <a:rPr lang="pt-BR" dirty="0" err="1"/>
              <a:t>Pfeffer</a:t>
            </a:r>
            <a:r>
              <a:rPr lang="pt-BR" dirty="0"/>
              <a:t> - indica uma maior especificidade para a medida de declínio cognitivo mais grave.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0FDE3AB-1F58-4C0E-A5CF-73ECDC672DF7}"/>
              </a:ext>
            </a:extLst>
          </p:cNvPr>
          <p:cNvSpPr txBox="1"/>
          <p:nvPr/>
        </p:nvSpPr>
        <p:spPr>
          <a:xfrm>
            <a:off x="7010401" y="5602407"/>
            <a:ext cx="3954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Cadernos de Atenção Básica, n. 19</a:t>
            </a:r>
          </a:p>
        </p:txBody>
      </p:sp>
    </p:spTree>
    <p:extLst>
      <p:ext uri="{BB962C8B-B14F-4D97-AF65-F5344CB8AC3E}">
        <p14:creationId xmlns:p14="http://schemas.microsoft.com/office/powerpoint/2010/main" val="17789673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2515</Words>
  <Application>Microsoft Office PowerPoint</Application>
  <PresentationFormat>Widescreen</PresentationFormat>
  <Paragraphs>197</Paragraphs>
  <Slides>40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Tema do Office</vt:lpstr>
      <vt:lpstr>Anamnese, avaliação e intervenção com idosos em contextos clínicos </vt:lpstr>
      <vt:lpstr>Sobre o idoso hospitalizado</vt:lpstr>
      <vt:lpstr>Necessidades do idoso por ocasião da internação</vt:lpstr>
      <vt:lpstr>Atuação da TO a indivíduos com comprometimento no processo de  envelhecimento </vt:lpstr>
      <vt:lpstr>Atuação da TO a indivíduos com comprometimento no processo de  envelhecimento  Objetivos de Tratamento</vt:lpstr>
      <vt:lpstr>Objetivos de Tratamento</vt:lpstr>
      <vt:lpstr>A avaliação da pessoa idosa</vt:lpstr>
      <vt:lpstr>Instrumentos para a avaliação ampla do idoso</vt:lpstr>
      <vt:lpstr>Instrumentos para a avaliação ampla do idoso</vt:lpstr>
      <vt:lpstr>Avaliação Multidimensional Rápida Da Pessoa Idosa</vt:lpstr>
      <vt:lpstr>Avaliação Multidimensional Rápida Da Pessoa Idosa</vt:lpstr>
      <vt:lpstr>Avaliação Multidimensional Rápida da Pessoa Idosa</vt:lpstr>
      <vt:lpstr>Avaliação Multidimensional Rápida da Pessoa Idosa</vt:lpstr>
      <vt:lpstr>Avaliação Multidimensional Rápida da Pessoa Idosa</vt:lpstr>
      <vt:lpstr>Avaliação Multidi-mensional do idoso Humor e depressão</vt:lpstr>
      <vt:lpstr>Avaliação Multidimensional do idoso Humor e depressão</vt:lpstr>
      <vt:lpstr>Avaliação Multidimensional do idoso Visão</vt:lpstr>
      <vt:lpstr>Apresentação do PowerPoint</vt:lpstr>
      <vt:lpstr>Avaliação Multidimensional do idoso Cognição e memória</vt:lpstr>
      <vt:lpstr>Avaliação Multidimensional do idoso Cognição e memória</vt:lpstr>
      <vt:lpstr>Avaliação Multidimensional do idoso Cognição e memória</vt:lpstr>
      <vt:lpstr>Apresentação do PowerPoint</vt:lpstr>
      <vt:lpstr>Time Up and Go Test (TUG)</vt:lpstr>
      <vt:lpstr>Apresentação do PowerPoint</vt:lpstr>
      <vt:lpstr>Avaliação Multidimensional do idoso Atividades diárias</vt:lpstr>
      <vt:lpstr>Apresentação do PowerPoint</vt:lpstr>
      <vt:lpstr>Avaliação Multidimensional do idoso Atividades diárias</vt:lpstr>
      <vt:lpstr>Avaliação Multidimensional do idoso Avaliação Funcional</vt:lpstr>
      <vt:lpstr>Avaliação Multidimensional do idoso Avaliação Funcional  Medida de Independência Funcional MIF</vt:lpstr>
      <vt:lpstr>Avaliação Geriátrica Ampla (AGA) </vt:lpstr>
      <vt:lpstr>Escala de Cornell de depressão na demência</vt:lpstr>
      <vt:lpstr>Avaliação Geriátrica Ampla Funcionalidade e atividades diárias</vt:lpstr>
      <vt:lpstr>Avaliação Geriátrica Ampla Humor, equilíbrio, marcha e risco de queda</vt:lpstr>
      <vt:lpstr>Avaliação Geriátrica Ampla Cognição</vt:lpstr>
      <vt:lpstr>Apresentação do PowerPoint</vt:lpstr>
      <vt:lpstr>Procedimentos de Intervenção No contexto de internação</vt:lpstr>
      <vt:lpstr>Procedimentos de Intervenção No contexto ambulatorial</vt:lpstr>
      <vt:lpstr>Avaliação de Terapia Ocupacional</vt:lpstr>
      <vt:lpstr>Desfechos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Anamnese, avaliação e intervenção com idosos em contextos clínicos</dc:title>
  <dc:creator>Marcelo Castro</dc:creator>
  <cp:lastModifiedBy>Marcelo Castro</cp:lastModifiedBy>
  <cp:revision>7</cp:revision>
  <dcterms:created xsi:type="dcterms:W3CDTF">2020-10-21T13:42:36Z</dcterms:created>
  <dcterms:modified xsi:type="dcterms:W3CDTF">2020-10-21T14:40:14Z</dcterms:modified>
</cp:coreProperties>
</file>