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1059" r:id="rId3"/>
    <p:sldId id="1060" r:id="rId4"/>
    <p:sldId id="501" r:id="rId5"/>
    <p:sldId id="357" r:id="rId6"/>
    <p:sldId id="1058" r:id="rId7"/>
    <p:sldId id="1070" r:id="rId8"/>
    <p:sldId id="1075" r:id="rId9"/>
    <p:sldId id="1071" r:id="rId10"/>
    <p:sldId id="1074" r:id="rId11"/>
    <p:sldId id="1073" r:id="rId12"/>
    <p:sldId id="1069" r:id="rId13"/>
    <p:sldId id="1063" r:id="rId14"/>
    <p:sldId id="1067" r:id="rId15"/>
    <p:sldId id="1066" r:id="rId16"/>
    <p:sldId id="421" r:id="rId17"/>
    <p:sldId id="1072" r:id="rId18"/>
    <p:sldId id="1076" r:id="rId19"/>
    <p:sldId id="1077" r:id="rId20"/>
    <p:sldId id="1078" r:id="rId21"/>
    <p:sldId id="1079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28897" autoAdjust="0"/>
    <p:restoredTop sz="94660"/>
  </p:normalViewPr>
  <p:slideViewPr>
    <p:cSldViewPr snapToGrid="0">
      <p:cViewPr>
        <p:scale>
          <a:sx n="75" d="100"/>
          <a:sy n="75" d="100"/>
        </p:scale>
        <p:origin x="7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F6096-D253-4ABC-A614-61DB236F92E1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EA325-6F2A-4758-8321-C6A587A126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737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3E435E-D4BE-4F91-9B7E-3BDD4EF6D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8F5D516-FC1D-4EF1-80CA-AD1D938A0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F67788A-011A-4373-8BA4-F4D0E16D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0348908-7B49-4CC4-AA08-320B4851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AECAF14-DD33-4666-8AE5-005832BB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891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6CE394-AB07-4462-8837-397AF024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C82C600-AB14-4DC1-BA12-7CEF2D960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B4BD20C-BBD2-41D5-A50A-03C00167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0B483AA-0314-49CF-AB25-5167FA96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B3BB7F4-DEF5-477D-AF11-06180711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21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F7C2CFD-8B78-4B53-AB89-1923DE8AB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844477F-A699-4A12-95B8-3B6D3D3E8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4761BC9-66CA-4EE6-96F8-6907FEB0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EA03A2C-E015-43E9-9A2C-BAC2B527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18B2075-7314-49C0-B6FB-A2ADAB79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95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A72440-B244-467F-BD2B-EC1D1117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94FFABA-09FB-4BDF-BE88-22491786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3DD0658-BD71-4031-98BA-95102186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49A1C02-D46D-4677-BB98-BE917D20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1286CC6-AF0C-4F9E-B81B-6302E6A5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10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B81B1F-50D1-4045-AA0C-15D507C1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E5E57E3-E300-4024-8735-BA9DF36B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06F8D3D-B2FA-4892-A154-6C2CE25A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62C02E6-0665-4818-A271-2F0F67D6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D71D4C5-FFBB-434B-9131-D55D51B0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533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3858EB-1D76-4B28-B2B3-35577E2C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C5DA63A-B6D5-456C-8181-079456D8F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5FAB61F-8106-4F01-9396-11A76DDF2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10574B1-B89E-4646-A0E9-CE683A93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00351AC-A86D-47CC-82C8-33277D99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4AAF2D3-5CFC-4FC8-A1BE-369BB04A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182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B91DA1-A321-430E-9B79-605416CE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9C3551C-B703-4F80-85BB-02BDA4738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18C0F7C-20F4-4523-9978-D61900C7B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96830F7-C58E-49E8-B21A-F5541CE3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C599765-42A9-40DB-BEB1-01F07660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16FBAEA1-9402-4F5E-926B-1718468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38E112D-1450-438B-8EDE-0C1B1F0D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E841C2D-3013-45CF-811E-C56E43A9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993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E2D56B-0DD3-4D2A-846B-3C728464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A47DC1B-C684-4E51-A096-6A1E30BE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9052A2D-CB52-44C5-B854-2D772BFE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42CD2C9-85A7-44B2-8ECC-790C7DA3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35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67B5C33-F733-45E3-B471-C77285E9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A007884-F724-4703-8BB4-2D412517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48FE3AA-27B0-4EF1-9E0A-5E2E0240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047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D319FA-E980-41AC-B056-C76764B0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6312E3-2201-42A8-B2B5-0AA7E4CBD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DB62BAB-A358-4CF7-88FF-A9BF0A8F8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0A0F5AB-6796-4669-8F5E-D6296B20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0D69EBA-58BF-405E-BF40-85DCF564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F98DC07-4E74-4BD9-B9CC-505D48BB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16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60F19A-F525-445B-8589-782090E0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A0957FC-E3C9-4978-A65E-CB97EE9D6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A7F462C-10C6-48FB-BF57-139DBA908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2FDE3EE-751B-45C2-9526-8DCCD0BF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7320ACA-4A3C-4B21-9E62-68E9F716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2050D3B-75B7-42B4-A0DB-DB6B1BDD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589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591E416-8F43-4EB5-92DF-D977E741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8DFA236-C123-4D66-BFFB-147E8DD6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FA9FC6C-5EDA-494E-A6AA-6EEC9AFC3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997CE-202B-4E3D-AB70-D86CFD433C27}" type="datetimeFigureOut">
              <a:rPr lang="pt-BR" smtClean="0"/>
              <a:pPr/>
              <a:t>04/04/2019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6738F8B-3780-4C55-A439-D8FF84B81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487FDFF-49CC-4AC4-9F87-32944EFB3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BB55D-A61D-401F-864A-485ABFE6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71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presenta&#231;&#227;o2.pptx" TargetMode="External"/><Relationship Id="rId2" Type="http://schemas.openxmlformats.org/officeDocument/2006/relationships/hyperlink" Target="Apresenta&#231;&#227;o1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presenta&#231;&#227;o3.ppt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5.pn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obalreporting.org/" TargetMode="External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xmlns="" id="{4B969232-770B-4C10-BADE-368E644F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7295" y="3429000"/>
            <a:ext cx="3154705" cy="118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12192000" cy="1754187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" y="522954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xmlns="" id="{2798A57A-1D10-48D8-BE30-D0FD56CF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424506"/>
            <a:ext cx="2398078" cy="14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6FFC7AC-16D7-4A65-893A-0BF1850A81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9229" y="216359"/>
            <a:ext cx="970764" cy="110733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9AD8AF8-85DF-4C4B-B819-540C4D7B2C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0465" y="1498705"/>
            <a:ext cx="970764" cy="11073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6B60908-650F-461C-9FD2-71B240A23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465" y="2744576"/>
            <a:ext cx="991943" cy="110733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240B0DD-53BE-44FE-93B9-CA5E7BB81DF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0465" y="3983671"/>
            <a:ext cx="991943" cy="107086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5983A64-12F7-4410-B53C-3F55897DCD88}"/>
              </a:ext>
            </a:extLst>
          </p:cNvPr>
          <p:cNvSpPr txBox="1"/>
          <p:nvPr/>
        </p:nvSpPr>
        <p:spPr>
          <a:xfrm>
            <a:off x="4643482" y="514350"/>
            <a:ext cx="56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Uma norma para relatórios de sustentabilidade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A660E17-955D-4CB3-BAC2-DC87D6A618F5}"/>
              </a:ext>
            </a:extLst>
          </p:cNvPr>
          <p:cNvSpPr txBox="1"/>
          <p:nvPr/>
        </p:nvSpPr>
        <p:spPr>
          <a:xfrm>
            <a:off x="4643482" y="1867706"/>
            <a:ext cx="56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Substituí ou concorre com a GRI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38FC6EA-3DEE-4E13-9AA3-2E8D97FDA7B4}"/>
              </a:ext>
            </a:extLst>
          </p:cNvPr>
          <p:cNvSpPr txBox="1"/>
          <p:nvPr/>
        </p:nvSpPr>
        <p:spPr>
          <a:xfrm>
            <a:off x="4643482" y="3075497"/>
            <a:ext cx="56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É um novo relatório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7E130B80-8C30-4C0F-BBC1-4AAE393A134E}"/>
              </a:ext>
            </a:extLst>
          </p:cNvPr>
          <p:cNvSpPr txBox="1"/>
          <p:nvPr/>
        </p:nvSpPr>
        <p:spPr>
          <a:xfrm>
            <a:off x="4643482" y="4149584"/>
            <a:ext cx="56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Mandatório/Obrigatório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C246D18-2C20-42AB-A993-2FE364BF0E14}"/>
              </a:ext>
            </a:extLst>
          </p:cNvPr>
          <p:cNvSpPr txBox="1"/>
          <p:nvPr/>
        </p:nvSpPr>
        <p:spPr>
          <a:xfrm>
            <a:off x="322275" y="2267816"/>
            <a:ext cx="2725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Relato Integrado não é...</a:t>
            </a:r>
          </a:p>
        </p:txBody>
      </p:sp>
    </p:spTree>
    <p:extLst>
      <p:ext uri="{BB962C8B-B14F-4D97-AF65-F5344CB8AC3E}">
        <p14:creationId xmlns:p14="http://schemas.microsoft.com/office/powerpoint/2010/main" xmlns="" val="35973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7D83AFB-93A2-4F00-959A-8B24905E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09" y="1995055"/>
            <a:ext cx="3876675" cy="23275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4A77C21-4B9D-460E-A5F8-3EB875A7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4" y="556471"/>
            <a:ext cx="1285875" cy="13287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19498E9-928F-4644-B375-3B5AB4681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937" y="379043"/>
            <a:ext cx="1651080" cy="119479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084123C-165D-4EC6-8E14-705828C6E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818" y="1885209"/>
            <a:ext cx="4466481" cy="25812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3598366-836E-4155-906F-5A3A04289F80}"/>
              </a:ext>
            </a:extLst>
          </p:cNvPr>
          <p:cNvSpPr txBox="1"/>
          <p:nvPr/>
        </p:nvSpPr>
        <p:spPr>
          <a:xfrm>
            <a:off x="2149434" y="1341912"/>
            <a:ext cx="317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Relatório de Sustentabilidade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21527F6-CAB1-4013-88FB-8B2ADEF09A39}"/>
              </a:ext>
            </a:extLst>
          </p:cNvPr>
          <p:cNvSpPr txBox="1"/>
          <p:nvPr/>
        </p:nvSpPr>
        <p:spPr>
          <a:xfrm>
            <a:off x="6871855" y="1309646"/>
            <a:ext cx="317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Relato Integrado</a:t>
            </a:r>
          </a:p>
        </p:txBody>
      </p:sp>
    </p:spTree>
    <p:extLst>
      <p:ext uri="{BB962C8B-B14F-4D97-AF65-F5344CB8AC3E}">
        <p14:creationId xmlns:p14="http://schemas.microsoft.com/office/powerpoint/2010/main" xmlns="" val="14148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" y="522954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xmlns="" id="{2798A57A-1D10-48D8-BE30-D0FD56CF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424506"/>
            <a:ext cx="2398078" cy="14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2E7D309-5032-49B6-9E8B-49063E7C5F7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Relato Integrado &lt;IR&gt;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E8F5C80-D6FD-4AEE-8BD4-CFD5B70DF02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/>
              <a:t>“A missão do IIRC é de criar uma estrutura globalmente aceita de contabilidade para a sustentabilidade. Uma estrutura que reúna informações financeiras, ambientais, sociais e de governança em um formato claro, conciso, consistente e comparável – em síntese, em um formato “integrado”. A intenção é de contribuir com o desenvolvimento de informações mais abrangentes e compreensíveis sobre o desempenho total de uma organização, tanto prospectiva quanto retrospectivamente, para atender às demandas de um modelo econômico emergente e mais  sustentável.  								</a:t>
            </a:r>
          </a:p>
          <a:p>
            <a:pPr algn="l"/>
            <a:r>
              <a:rPr lang="pt-BR" sz="2000" dirty="0"/>
              <a:t>									</a:t>
            </a:r>
            <a:r>
              <a:rPr lang="pt-BR" sz="1600" dirty="0"/>
              <a:t> </a:t>
            </a:r>
            <a:r>
              <a:rPr lang="pt-BR" sz="1600" b="1" dirty="0"/>
              <a:t>Prof. KASSAI</a:t>
            </a: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7A73C9-8971-4B0D-A2F6-3B0656D7F438}"/>
              </a:ext>
            </a:extLst>
          </p:cNvPr>
          <p:cNvSpPr txBox="1"/>
          <p:nvPr/>
        </p:nvSpPr>
        <p:spPr>
          <a:xfrm>
            <a:off x="6855778" y="5997605"/>
            <a:ext cx="5692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</a:rPr>
              <a:t>XV  Encontro  Internacional  sobre  gestão empresarial  e meio ambiente. EMGEMA 2013 https://edisciplinas.usp.br/pluginfile.php/1065698/mod_resource/content/0/artigo%20Engema%202013_versao_3.pdf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809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5">
            <a:extLst>
              <a:ext uri="{FF2B5EF4-FFF2-40B4-BE49-F238E27FC236}">
                <a16:creationId xmlns:a16="http://schemas.microsoft.com/office/drawing/2014/main" xmlns="" id="{7B3A4561-444D-46F0-B8AD-F11E70C2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18" name="Imagem 13">
            <a:extLst>
              <a:ext uri="{FF2B5EF4-FFF2-40B4-BE49-F238E27FC236}">
                <a16:creationId xmlns:a16="http://schemas.microsoft.com/office/drawing/2014/main" xmlns="" id="{59BF50AC-D3AC-459B-8E72-91DE764C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320" y="5313384"/>
            <a:ext cx="2210911" cy="15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BB2D5F5-10A5-4D7E-A617-2B6CF44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14" y="-647090"/>
            <a:ext cx="3932237" cy="1600200"/>
          </a:xfrm>
        </p:spPr>
        <p:txBody>
          <a:bodyPr/>
          <a:lstStyle/>
          <a:p>
            <a:r>
              <a:rPr lang="pt-BR" b="1" dirty="0"/>
              <a:t>Linha do tempo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8D4F39-B54F-49F7-99B5-22BF6B66999B}"/>
              </a:ext>
            </a:extLst>
          </p:cNvPr>
          <p:cNvSpPr txBox="1"/>
          <p:nvPr/>
        </p:nvSpPr>
        <p:spPr>
          <a:xfrm>
            <a:off x="865414" y="1175651"/>
            <a:ext cx="782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Europa (2005) e Brasil (2007)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7A408D86-F627-4AE0-B6F8-63868DB87462}"/>
              </a:ext>
            </a:extLst>
          </p:cNvPr>
          <p:cNvSpPr/>
          <p:nvPr/>
        </p:nvSpPr>
        <p:spPr>
          <a:xfrm>
            <a:off x="3867912" y="11180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B57A038-5CE9-4776-8E6A-5B78B3E6FDB3}"/>
              </a:ext>
            </a:extLst>
          </p:cNvPr>
          <p:cNvSpPr txBox="1"/>
          <p:nvPr/>
        </p:nvSpPr>
        <p:spPr>
          <a:xfrm>
            <a:off x="5059898" y="117565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Linguagem Global de contabilidade: IFRS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4214503D-782A-4486-BADC-CB4B46002388}"/>
              </a:ext>
            </a:extLst>
          </p:cNvPr>
          <p:cNvSpPr txBox="1"/>
          <p:nvPr/>
        </p:nvSpPr>
        <p:spPr>
          <a:xfrm>
            <a:off x="865414" y="2022222"/>
            <a:ext cx="782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NECMA-USP (2009)</a:t>
            </a:r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xmlns="" id="{C7E40B8E-63BC-473F-A4E3-0668402F7D35}"/>
              </a:ext>
            </a:extLst>
          </p:cNvPr>
          <p:cNvSpPr/>
          <p:nvPr/>
        </p:nvSpPr>
        <p:spPr>
          <a:xfrm>
            <a:off x="3867912" y="19645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1AEEADF9-86F5-4519-95C1-812446191856}"/>
              </a:ext>
            </a:extLst>
          </p:cNvPr>
          <p:cNvSpPr txBox="1"/>
          <p:nvPr/>
        </p:nvSpPr>
        <p:spPr>
          <a:xfrm>
            <a:off x="5059898" y="202222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Inquietação sobre a integração de sustentabilidade com o novo cenário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9CF2635D-8703-426D-8582-23C4776D1FC3}"/>
              </a:ext>
            </a:extLst>
          </p:cNvPr>
          <p:cNvSpPr txBox="1"/>
          <p:nvPr/>
        </p:nvSpPr>
        <p:spPr>
          <a:xfrm>
            <a:off x="865414" y="2834903"/>
            <a:ext cx="782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Diálogo IFRS E GRI (FEA/USP)</a:t>
            </a: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xmlns="" id="{C7232059-AE35-4152-99F1-E3A86F1FB5BE}"/>
              </a:ext>
            </a:extLst>
          </p:cNvPr>
          <p:cNvSpPr/>
          <p:nvPr/>
        </p:nvSpPr>
        <p:spPr>
          <a:xfrm>
            <a:off x="3867912" y="27772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BDA7AC56-B6F8-4CDD-BEB8-20B49F854C1E}"/>
              </a:ext>
            </a:extLst>
          </p:cNvPr>
          <p:cNvSpPr txBox="1"/>
          <p:nvPr/>
        </p:nvSpPr>
        <p:spPr>
          <a:xfrm>
            <a:off x="5059898" y="283490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Integração financeira e não-financeira / tendências internacionais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E493454F-9D6D-42E4-855B-F3187063B8EA}"/>
              </a:ext>
            </a:extLst>
          </p:cNvPr>
          <p:cNvSpPr txBox="1"/>
          <p:nvPr/>
        </p:nvSpPr>
        <p:spPr>
          <a:xfrm>
            <a:off x="865414" y="3599041"/>
            <a:ext cx="782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Pesquisa (KASSAI:CARVALHO)</a:t>
            </a:r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xmlns="" id="{F789DF50-3C37-446D-AC01-5A5636C650C5}"/>
              </a:ext>
            </a:extLst>
          </p:cNvPr>
          <p:cNvSpPr/>
          <p:nvPr/>
        </p:nvSpPr>
        <p:spPr>
          <a:xfrm>
            <a:off x="3867912" y="35413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B4F05E78-8D61-48C7-95B2-BDA94702D120}"/>
              </a:ext>
            </a:extLst>
          </p:cNvPr>
          <p:cNvSpPr txBox="1"/>
          <p:nvPr/>
        </p:nvSpPr>
        <p:spPr>
          <a:xfrm>
            <a:off x="5059898" y="359904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177 especialistas em relatórios de gestão: integração da contabilidade e Sustentabilidade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DACB8230-A232-49AA-9FD1-A4C3AEF93333}"/>
              </a:ext>
            </a:extLst>
          </p:cNvPr>
          <p:cNvSpPr txBox="1"/>
          <p:nvPr/>
        </p:nvSpPr>
        <p:spPr>
          <a:xfrm>
            <a:off x="865414" y="4411343"/>
            <a:ext cx="782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MoU</a:t>
            </a:r>
            <a:r>
              <a:rPr lang="pt-BR" dirty="0"/>
              <a:t>  Entendimento (2010)</a:t>
            </a:r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xmlns="" id="{5A81780E-7C8B-44F3-8ED2-FEF474D665F0}"/>
              </a:ext>
            </a:extLst>
          </p:cNvPr>
          <p:cNvSpPr/>
          <p:nvPr/>
        </p:nvSpPr>
        <p:spPr>
          <a:xfrm>
            <a:off x="3867912" y="43536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0669AC52-2FE4-4154-A02B-997477132FA0}"/>
              </a:ext>
            </a:extLst>
          </p:cNvPr>
          <p:cNvSpPr txBox="1"/>
          <p:nvPr/>
        </p:nvSpPr>
        <p:spPr>
          <a:xfrm>
            <a:off x="5059898" y="4411343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IIRC + IFRS + GRI = </a:t>
            </a:r>
            <a:r>
              <a:rPr lang="pt-BR" sz="2800" b="1" dirty="0">
                <a:solidFill>
                  <a:schemeClr val="accent2"/>
                </a:solidFill>
              </a:rPr>
              <a:t>Relato Integrado  </a:t>
            </a:r>
          </a:p>
        </p:txBody>
      </p:sp>
    </p:spTree>
    <p:extLst>
      <p:ext uri="{BB962C8B-B14F-4D97-AF65-F5344CB8AC3E}">
        <p14:creationId xmlns:p14="http://schemas.microsoft.com/office/powerpoint/2010/main" xmlns="" val="12717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" y="522954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xmlns="" id="{2798A57A-1D10-48D8-BE30-D0FD56CF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260" y="5424507"/>
            <a:ext cx="2398078" cy="14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2E7D309-5032-49B6-9E8B-49063E7C5F76}"/>
              </a:ext>
            </a:extLst>
          </p:cNvPr>
          <p:cNvSpPr txBox="1">
            <a:spLocks/>
          </p:cNvSpPr>
          <p:nvPr/>
        </p:nvSpPr>
        <p:spPr>
          <a:xfrm>
            <a:off x="5334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IFRS e GRI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E8F5C80-D6FD-4AEE-8BD4-CFD5B70DF029}"/>
              </a:ext>
            </a:extLst>
          </p:cNvPr>
          <p:cNvSpPr txBox="1">
            <a:spLocks/>
          </p:cNvSpPr>
          <p:nvPr/>
        </p:nvSpPr>
        <p:spPr>
          <a:xfrm>
            <a:off x="373743" y="1851752"/>
            <a:ext cx="7188200" cy="191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“</a:t>
            </a:r>
            <a:r>
              <a:rPr lang="pt-BR" sz="2000" dirty="0"/>
              <a:t>Se não houver uma ação conjunta por parte da contabilidade e finanças, que é a linguagem que os mercados entendem, de nada adianta a retórica dos ambientalistas diante dos desafios das mudanças climáticas globais” (Marcovitch; FEA/USP, 2010).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4EA3F73-D593-428C-A8E8-8C97E6C0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6" y="1563506"/>
            <a:ext cx="3937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6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5">
            <a:extLst>
              <a:ext uri="{FF2B5EF4-FFF2-40B4-BE49-F238E27FC236}">
                <a16:creationId xmlns:a16="http://schemas.microsoft.com/office/drawing/2014/main" xmlns="" id="{7B3A4561-444D-46F0-B8AD-F11E70C2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18" name="Imagem 13">
            <a:extLst>
              <a:ext uri="{FF2B5EF4-FFF2-40B4-BE49-F238E27FC236}">
                <a16:creationId xmlns:a16="http://schemas.microsoft.com/office/drawing/2014/main" xmlns="" id="{59BF50AC-D3AC-459B-8E72-91DE764C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320" y="5313384"/>
            <a:ext cx="2210911" cy="15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BB2D5F5-10A5-4D7E-A617-2B6CF44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656" y="206127"/>
            <a:ext cx="5753430" cy="48865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GRI                   Relato Integrado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FC453D50-D813-4BC2-B154-628BC5A56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230754"/>
              </p:ext>
            </p:extLst>
          </p:nvPr>
        </p:nvGraphicFramePr>
        <p:xfrm>
          <a:off x="1067911" y="999574"/>
          <a:ext cx="5989320" cy="402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910">
                  <a:extLst>
                    <a:ext uri="{9D8B030D-6E8A-4147-A177-3AD203B41FA5}">
                      <a16:colId xmlns:a16="http://schemas.microsoft.com/office/drawing/2014/main" xmlns="" val="1165479776"/>
                    </a:ext>
                  </a:extLst>
                </a:gridCol>
                <a:gridCol w="2682875">
                  <a:extLst>
                    <a:ext uri="{9D8B030D-6E8A-4147-A177-3AD203B41FA5}">
                      <a16:colId xmlns:a16="http://schemas.microsoft.com/office/drawing/2014/main" xmlns="" val="2560696517"/>
                    </a:ext>
                  </a:extLst>
                </a:gridCol>
                <a:gridCol w="724535">
                  <a:extLst>
                    <a:ext uri="{9D8B030D-6E8A-4147-A177-3AD203B41FA5}">
                      <a16:colId xmlns:a16="http://schemas.microsoft.com/office/drawing/2014/main" xmlns="" val="3475526544"/>
                    </a:ext>
                  </a:extLst>
                </a:gridCol>
              </a:tblGrid>
              <a:tr h="302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Premissa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De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8134031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Pensamento 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Desalinhado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5256890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Administração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Financeiro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499217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Foco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Descritivo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6403969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Curto Prazo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0724019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Veracidade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Divulgação de práticas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7756354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Conformidade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Regras e Limites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0250027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Concisão 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Longa e Complexa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361269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Tecnologia 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+mn-lt"/>
                        </a:rPr>
                        <a:t>Uso do papel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pt-BR" sz="1400" dirty="0">
                          <a:effectLst/>
                          <a:latin typeface="+mn-lt"/>
                        </a:rPr>
                        <a:t> 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2860925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DA1FDBC2-B430-4A11-A759-AACE06084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81543"/>
              </p:ext>
            </p:extLst>
          </p:nvPr>
        </p:nvGraphicFramePr>
        <p:xfrm>
          <a:off x="6942137" y="999574"/>
          <a:ext cx="4335780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780">
                  <a:extLst>
                    <a:ext uri="{9D8B030D-6E8A-4147-A177-3AD203B41FA5}">
                      <a16:colId xmlns:a16="http://schemas.microsoft.com/office/drawing/2014/main" xmlns="" val="344971728"/>
                    </a:ext>
                  </a:extLst>
                </a:gridCol>
              </a:tblGrid>
              <a:tr h="302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Para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204033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accent2"/>
                          </a:solidFill>
                          <a:effectLst/>
                        </a:rPr>
                        <a:t>Integrado</a:t>
                      </a:r>
                      <a:endParaRPr lang="pt-BR" sz="14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079406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accent2"/>
                          </a:solidFill>
                          <a:effectLst/>
                        </a:rPr>
                        <a:t>Capitais organizacionais conectados à estratégia</a:t>
                      </a:r>
                      <a:endParaRPr lang="pt-BR" sz="14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8944260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accent2"/>
                          </a:solidFill>
                          <a:effectLst/>
                        </a:rPr>
                        <a:t>Narrativo</a:t>
                      </a:r>
                      <a:endParaRPr lang="pt-BR" sz="14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1722791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accent2"/>
                          </a:solidFill>
                          <a:effectLst/>
                        </a:rPr>
                        <a:t> Amplitude temporal</a:t>
                      </a:r>
                      <a:endParaRPr lang="pt-BR" sz="14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183114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accent2"/>
                          </a:solidFill>
                          <a:effectLst/>
                        </a:rPr>
                        <a:t>Monitoramento e avaliação</a:t>
                      </a:r>
                      <a:endParaRPr lang="pt-BR" sz="14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7015449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chemeClr val="accent2"/>
                          </a:solidFill>
                          <a:effectLst/>
                        </a:rPr>
                        <a:t>Situacional</a:t>
                      </a:r>
                      <a:endParaRPr lang="pt-BR" sz="1400" b="1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2018009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accent2"/>
                          </a:solidFill>
                          <a:effectLst/>
                        </a:rPr>
                        <a:t>Riscos e oportunidades</a:t>
                      </a:r>
                      <a:endParaRPr lang="pt-BR" sz="14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76551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chemeClr val="accent2"/>
                          </a:solidFill>
                          <a:effectLst/>
                        </a:rPr>
                        <a:t>Integração plataformas</a:t>
                      </a:r>
                      <a:endParaRPr lang="pt-BR" sz="14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7408402"/>
                  </a:ext>
                </a:extLst>
              </a:tr>
            </a:tbl>
          </a:graphicData>
        </a:graphic>
      </p:graphicFrame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15209D9F-1E0E-46C2-9C85-0B64CFC32516}"/>
              </a:ext>
            </a:extLst>
          </p:cNvPr>
          <p:cNvSpPr/>
          <p:nvPr/>
        </p:nvSpPr>
        <p:spPr>
          <a:xfrm>
            <a:off x="4846320" y="1908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766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E13FCAAA-EF3A-4529-B809-FAD138A2A5CA}"/>
              </a:ext>
            </a:extLst>
          </p:cNvPr>
          <p:cNvSpPr/>
          <p:nvPr/>
        </p:nvSpPr>
        <p:spPr>
          <a:xfrm>
            <a:off x="838200" y="1399678"/>
            <a:ext cx="5928360" cy="40116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FBFF239-6315-4B40-9B8B-46409ACC4B24}"/>
              </a:ext>
            </a:extLst>
          </p:cNvPr>
          <p:cNvSpPr/>
          <p:nvPr/>
        </p:nvSpPr>
        <p:spPr>
          <a:xfrm>
            <a:off x="2804160" y="2249014"/>
            <a:ext cx="6528526" cy="4011637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AED004-2119-42D8-A620-7C14BABD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03"/>
            <a:ext cx="10515600" cy="1325563"/>
          </a:xfrm>
        </p:spPr>
        <p:txBody>
          <a:bodyPr/>
          <a:lstStyle/>
          <a:p>
            <a:r>
              <a:rPr lang="pt-BR" dirty="0"/>
              <a:t>A convergências entre GRI e &lt;IR&gt;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A1F8514-310C-4F8F-8EF0-772899D89133}"/>
              </a:ext>
            </a:extLst>
          </p:cNvPr>
          <p:cNvSpPr txBox="1"/>
          <p:nvPr/>
        </p:nvSpPr>
        <p:spPr>
          <a:xfrm>
            <a:off x="5082247" y="5571333"/>
            <a:ext cx="367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/>
              <a:t>IIRC framework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6722DBA-0B3B-496D-AC2A-04D8DAA92668}"/>
              </a:ext>
            </a:extLst>
          </p:cNvPr>
          <p:cNvSpPr txBox="1"/>
          <p:nvPr/>
        </p:nvSpPr>
        <p:spPr>
          <a:xfrm>
            <a:off x="968326" y="1525642"/>
            <a:ext cx="367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i="1" dirty="0"/>
              <a:t>GRI Standard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F541C11-BAC8-4E7D-8180-082154C05B8C}"/>
              </a:ext>
            </a:extLst>
          </p:cNvPr>
          <p:cNvSpPr/>
          <p:nvPr/>
        </p:nvSpPr>
        <p:spPr>
          <a:xfrm>
            <a:off x="9494227" y="633046"/>
            <a:ext cx="2139755" cy="1447985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GRI </a:t>
            </a:r>
          </a:p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Global Reporting Initiative</a:t>
            </a:r>
          </a:p>
          <a:p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IIRC</a:t>
            </a:r>
          </a:p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Intenational Integrated Report Council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55FB1E6-65E5-444D-9C5D-AF2A174F92B9}"/>
              </a:ext>
            </a:extLst>
          </p:cNvPr>
          <p:cNvSpPr txBox="1"/>
          <p:nvPr/>
        </p:nvSpPr>
        <p:spPr>
          <a:xfrm>
            <a:off x="3108960" y="2590986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Totalmente</a:t>
            </a:r>
          </a:p>
          <a:p>
            <a:r>
              <a:rPr lang="pt-BR" dirty="0"/>
              <a:t>Capital </a:t>
            </a:r>
            <a:r>
              <a:rPr lang="pt-BR" dirty="0">
                <a:hlinkClick r:id="rId2" action="ppaction://hlinkpres?slideindex=1&amp;slidetitle="/>
              </a:rPr>
              <a:t>HUMANO</a:t>
            </a:r>
            <a:endParaRPr lang="pt-BR" dirty="0"/>
          </a:p>
          <a:p>
            <a:r>
              <a:rPr lang="pt-BR" dirty="0"/>
              <a:t>Capital</a:t>
            </a:r>
            <a:r>
              <a:rPr lang="pt-BR" dirty="0">
                <a:hlinkClick r:id="rId3" action="ppaction://hlinkpres?slideindex=1&amp;slidetitle="/>
              </a:rPr>
              <a:t> Social </a:t>
            </a:r>
            <a:r>
              <a:rPr lang="pt-BR" dirty="0"/>
              <a:t>e de Relacionamento</a:t>
            </a:r>
          </a:p>
          <a:p>
            <a:r>
              <a:rPr lang="pt-BR" dirty="0"/>
              <a:t>Capital </a:t>
            </a:r>
            <a:r>
              <a:rPr lang="pt-BR" dirty="0">
                <a:hlinkClick r:id="rId4" action="ppaction://hlinkpres?slideindex=1&amp;slidetitle="/>
              </a:rPr>
              <a:t>Natural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Em parte</a:t>
            </a:r>
          </a:p>
          <a:p>
            <a:r>
              <a:rPr lang="pt-BR" dirty="0"/>
              <a:t>Visão organizacional</a:t>
            </a:r>
          </a:p>
          <a:p>
            <a:r>
              <a:rPr lang="pt-BR" dirty="0"/>
              <a:t>Governança</a:t>
            </a:r>
          </a:p>
          <a:p>
            <a:r>
              <a:rPr lang="pt-BR" dirty="0"/>
              <a:t>Riscos e oportunidades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9846619-02E6-44B4-98D8-FAD80BF3A1C5}"/>
              </a:ext>
            </a:extLst>
          </p:cNvPr>
          <p:cNvSpPr txBox="1"/>
          <p:nvPr/>
        </p:nvSpPr>
        <p:spPr>
          <a:xfrm>
            <a:off x="1223206" y="5537279"/>
            <a:ext cx="140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ODS</a:t>
            </a:r>
            <a:endParaRPr lang="pt-BR" sz="4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AECD8E84-0903-4B28-98DD-5F5097DA7457}"/>
              </a:ext>
            </a:extLst>
          </p:cNvPr>
          <p:cNvSpPr txBox="1"/>
          <p:nvPr/>
        </p:nvSpPr>
        <p:spPr>
          <a:xfrm>
            <a:off x="6938930" y="2464042"/>
            <a:ext cx="2134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Estratégia de alocação de recurso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Mensuração das conquistas e os resultados desejados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Capitais: intelectual, manufaturado e financeiro</a:t>
            </a:r>
          </a:p>
        </p:txBody>
      </p:sp>
    </p:spTree>
    <p:extLst>
      <p:ext uri="{BB962C8B-B14F-4D97-AF65-F5344CB8AC3E}">
        <p14:creationId xmlns:p14="http://schemas.microsoft.com/office/powerpoint/2010/main" xmlns="" val="17044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" y="522954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xmlns="" id="{2798A57A-1D10-48D8-BE30-D0FD56CF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424506"/>
            <a:ext cx="2398078" cy="14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DEDC128A-7B88-42C6-88C6-F42B2239A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0579910"/>
              </p:ext>
            </p:extLst>
          </p:nvPr>
        </p:nvGraphicFramePr>
        <p:xfrm>
          <a:off x="0" y="88901"/>
          <a:ext cx="12192001" cy="509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3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0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0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00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00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900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9007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7019">
                <a:tc rowSpan="2" gridSpan="2">
                  <a:txBody>
                    <a:bodyPr/>
                    <a:lstStyle/>
                    <a:p>
                      <a:endParaRPr lang="pt-BR" sz="1200" dirty="0">
                        <a:latin typeface="+mj-lt"/>
                      </a:endParaRPr>
                    </a:p>
                    <a:p>
                      <a:endParaRPr lang="pt-BR" sz="120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M0nitor Ratio</a:t>
                      </a:r>
                    </a:p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Isa/</a:t>
                      </a:r>
                      <a:r>
                        <a:rPr lang="pt-BR" sz="1200" dirty="0" err="1">
                          <a:latin typeface="+mj-lt"/>
                        </a:rPr>
                        <a:t>cteep</a:t>
                      </a:r>
                      <a:endParaRPr lang="pt-BR" sz="1200" dirty="0">
                        <a:latin typeface="+mj-lt"/>
                      </a:endParaRPr>
                    </a:p>
                    <a:p>
                      <a:endParaRPr lang="pt-BR" sz="12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57401" marR="57401" marT="28700" marB="28700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Dimensões de gestão </a:t>
                      </a:r>
                    </a:p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(Impactos)</a:t>
                      </a:r>
                    </a:p>
                  </a:txBody>
                  <a:tcPr marL="57401" marR="57401" marT="28700" marB="28700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495">
                <a:tc gridSpan="2" vMerge="1"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Governança</a:t>
                      </a:r>
                    </a:p>
                  </a:txBody>
                  <a:tcPr marL="57401" marR="57401" marT="28700" marB="28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baseline="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baseline="0" dirty="0">
                          <a:latin typeface="+mj-lt"/>
                        </a:rPr>
                        <a:t>Pessoas</a:t>
                      </a:r>
                    </a:p>
                  </a:txBody>
                  <a:tcPr marL="57401" marR="57401" marT="28700" marB="28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Processo</a:t>
                      </a:r>
                    </a:p>
                  </a:txBody>
                  <a:tcPr marL="57401" marR="57401" marT="28700" marB="28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Engajamento</a:t>
                      </a:r>
                    </a:p>
                  </a:txBody>
                  <a:tcPr marL="57401" marR="57401" marT="28700" marB="28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Desempenho</a:t>
                      </a:r>
                    </a:p>
                  </a:txBody>
                  <a:tcPr marL="57401" marR="57401" marT="28700" marB="28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Valor Gerado</a:t>
                      </a:r>
                    </a:p>
                  </a:txBody>
                  <a:tcPr marL="57401" marR="57401" marT="28700" marB="287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044">
                <a:tc rowSpan="6">
                  <a:txBody>
                    <a:bodyPr/>
                    <a:lstStyle/>
                    <a:p>
                      <a:endParaRPr lang="pt-BR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pt-BR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pt-BR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pt-BR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pt-BR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pt-BR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pt-BR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endParaRPr lang="pt-BR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Capitais Organizacionais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(recurso)</a:t>
                      </a:r>
                    </a:p>
                  </a:txBody>
                  <a:tcPr marL="57401" marR="57401" marT="28700" marB="287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 Financeiro</a:t>
                      </a:r>
                    </a:p>
                  </a:txBody>
                  <a:tcPr marL="57401" marR="57401" marT="28700" marB="287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Gestão</a:t>
                      </a:r>
                      <a:r>
                        <a:rPr lang="pt-BR" sz="1200" baseline="0" dirty="0">
                          <a:latin typeface="+mj-lt"/>
                        </a:rPr>
                        <a:t> de risco</a:t>
                      </a:r>
                    </a:p>
                    <a:p>
                      <a:pPr algn="ctr"/>
                      <a:endParaRPr lang="pt-BR" sz="120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aseline="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aseline="0" dirty="0">
                          <a:latin typeface="+mj-lt"/>
                        </a:rPr>
                        <a:t>Formação profissional</a:t>
                      </a:r>
                    </a:p>
                    <a:p>
                      <a:pPr algn="ctr"/>
                      <a:endParaRPr lang="pt-BR" sz="120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Sistema de informação </a:t>
                      </a:r>
                    </a:p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+mj-lt"/>
                        </a:rPr>
                        <a:t> Educação</a:t>
                      </a:r>
                      <a:r>
                        <a:rPr lang="pt-BR" sz="1200" baseline="0" dirty="0">
                          <a:latin typeface="+mj-lt"/>
                        </a:rPr>
                        <a:t>  e Saúde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+mj-lt"/>
                        </a:rPr>
                        <a:t>Equipamentos</a:t>
                      </a: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Rentabilidade 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924">
                <a:tc v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baseline="0" dirty="0">
                          <a:latin typeface="+mj-lt"/>
                        </a:rPr>
                        <a:t> Humano</a:t>
                      </a:r>
                      <a:endParaRPr lang="pt-BR" sz="1200" b="1" dirty="0">
                        <a:latin typeface="+mj-lt"/>
                      </a:endParaRPr>
                    </a:p>
                  </a:txBody>
                  <a:tcPr marL="57401" marR="57401" marT="28700" marB="28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Políticas  Internas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>
                          <a:latin typeface="+mj-lt"/>
                        </a:rPr>
                        <a:t>Alinhamento de competências    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Revisão estratégica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Enraizamento da sustentabilidade</a:t>
                      </a:r>
                      <a:endParaRPr lang="pt-BR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+mj-lt"/>
                        </a:rPr>
                        <a:t>Gestão do Conhecimento</a:t>
                      </a:r>
                      <a:endParaRPr lang="pt-BR" sz="1200" baseline="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1" baseline="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baseline="0" dirty="0">
                          <a:latin typeface="+mj-lt"/>
                        </a:rPr>
                        <a:t>Qualificação</a:t>
                      </a:r>
                    </a:p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924">
                <a:tc v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Social</a:t>
                      </a:r>
                    </a:p>
                  </a:txBody>
                  <a:tcPr marL="57401" marR="57401" marT="28700" marB="28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Políticas comunitárias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aseline="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aseline="0" dirty="0">
                          <a:latin typeface="+mj-lt"/>
                        </a:rPr>
                        <a:t>Atividades coletivas</a:t>
                      </a:r>
                    </a:p>
                    <a:p>
                      <a:pPr algn="ctr"/>
                      <a:r>
                        <a:rPr lang="pt-BR" sz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pt-BR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>
                          <a:latin typeface="+mj-lt"/>
                        </a:rPr>
                        <a:t>Programa de diálogo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aseline="0" dirty="0">
                          <a:latin typeface="+mj-lt"/>
                        </a:rPr>
                        <a:t> Transparência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+mj-lt"/>
                        </a:rPr>
                        <a:t>Parcerias </a:t>
                      </a:r>
                      <a:r>
                        <a:rPr lang="pt-BR" sz="1200" baseline="0" dirty="0">
                          <a:latin typeface="+mj-lt"/>
                        </a:rPr>
                        <a:t> </a:t>
                      </a:r>
                      <a:endParaRPr lang="pt-BR" sz="1200" dirty="0">
                        <a:latin typeface="+mj-lt"/>
                      </a:endParaRPr>
                    </a:p>
                    <a:p>
                      <a:pPr algn="ctr"/>
                      <a:endParaRPr lang="pt-BR" sz="1200" u="none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dirty="0">
                          <a:solidFill>
                            <a:sysClr val="windowText" lastClr="000000"/>
                          </a:solidFill>
                          <a:latin typeface="+mj-lt"/>
                        </a:rPr>
                        <a:t>Contribuição social   </a:t>
                      </a:r>
                      <a:endParaRPr lang="pt-BR" sz="1200" b="1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8828">
                <a:tc v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Natural</a:t>
                      </a:r>
                    </a:p>
                  </a:txBody>
                  <a:tcPr marL="57401" marR="57401" marT="28700" marB="287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Politica de consumo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aseline="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aseline="0" dirty="0">
                          <a:latin typeface="+mj-lt"/>
                        </a:rPr>
                        <a:t>Ações educativas</a:t>
                      </a:r>
                      <a:endParaRPr lang="pt-BR" sz="120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pt-BR" sz="1200" baseline="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Avaliação por indicadores </a:t>
                      </a:r>
                      <a:endParaRPr lang="pt-BR" sz="1200" baseline="0" dirty="0">
                        <a:latin typeface="+mj-lt"/>
                      </a:endParaRPr>
                    </a:p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Voluntariado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Sistema de Gestão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Mitigação dos impactos</a:t>
                      </a:r>
                    </a:p>
                  </a:txBody>
                  <a:tcPr marL="57401" marR="57401" marT="28700" marB="287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8828">
                <a:tc v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 Manufaturado</a:t>
                      </a:r>
                    </a:p>
                  </a:txBody>
                  <a:tcPr marL="57401" marR="57401" marT="28700" marB="287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Gestão de ativos</a:t>
                      </a:r>
                    </a:p>
                    <a:p>
                      <a:pPr algn="ctr"/>
                      <a:endParaRPr lang="pt-BR" sz="120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Sistema Integrado</a:t>
                      </a:r>
                      <a:endParaRPr lang="pt-BR" sz="1200" i="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Referenciais de atuação</a:t>
                      </a:r>
                    </a:p>
                    <a:p>
                      <a:pPr algn="ctr"/>
                      <a:endParaRPr lang="pt-BR" sz="120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Infraestrutura</a:t>
                      </a: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+mj-lt"/>
                        </a:rPr>
                        <a:t>Redes</a:t>
                      </a:r>
                      <a:r>
                        <a:rPr lang="pt-BR" sz="1200" baseline="0" dirty="0">
                          <a:latin typeface="+mj-lt"/>
                        </a:rPr>
                        <a:t> de transmissão</a:t>
                      </a:r>
                      <a:endParaRPr lang="pt-BR" sz="1200" dirty="0">
                        <a:latin typeface="+mj-lt"/>
                      </a:endParaRPr>
                    </a:p>
                    <a:p>
                      <a:pPr algn="ctr"/>
                      <a:endParaRPr lang="pt-BR" sz="120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Disponibilidade</a:t>
                      </a: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8828">
                <a:tc vMerge="1">
                  <a:txBody>
                    <a:bodyPr/>
                    <a:lstStyle/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 Intelectual</a:t>
                      </a:r>
                    </a:p>
                  </a:txBody>
                  <a:tcPr marL="57401" marR="57401" marT="28700" marB="287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dk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dk1"/>
                          </a:solidFill>
                          <a:latin typeface="+mj-lt"/>
                        </a:rPr>
                        <a:t>Gestão de marca</a:t>
                      </a:r>
                      <a:endParaRPr lang="pt-BR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baseline="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baseline="0" dirty="0">
                          <a:latin typeface="+mj-lt"/>
                        </a:rPr>
                        <a:t>Funcionalidade</a:t>
                      </a:r>
                    </a:p>
                    <a:p>
                      <a:pPr algn="ctr"/>
                      <a:endParaRPr lang="pt-BR" sz="1200" baseline="0" dirty="0"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aseline="0" dirty="0"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aseline="0" dirty="0">
                          <a:latin typeface="+mj-lt"/>
                        </a:rPr>
                        <a:t>Benchmarking</a:t>
                      </a:r>
                    </a:p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 </a:t>
                      </a: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Missão e visão</a:t>
                      </a: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+mj-lt"/>
                      </a:endParaRPr>
                    </a:p>
                    <a:p>
                      <a:pPr algn="ctr"/>
                      <a:r>
                        <a:rPr lang="pt-BR" sz="1200" dirty="0">
                          <a:latin typeface="+mj-lt"/>
                        </a:rPr>
                        <a:t>Perfil organizacional</a:t>
                      </a:r>
                      <a:endParaRPr lang="pt-BR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pt-BR" sz="1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+mj-lt"/>
                        </a:rPr>
                        <a:t>Inovação</a:t>
                      </a:r>
                    </a:p>
                  </a:txBody>
                  <a:tcPr marL="57401" marR="57401" marT="28700" marB="2870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60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" y="522954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xmlns="" id="{2798A57A-1D10-48D8-BE30-D0FD56CF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424506"/>
            <a:ext cx="2398078" cy="14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2E7D309-5032-49B6-9E8B-49063E7C5F7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pt-BR" b="1" dirty="0">
                <a:solidFill>
                  <a:srgbClr val="2C81F6"/>
                </a:solidFill>
                <a:latin typeface="Tw Cen MT" panose="020B0602020104020603" pitchFamily="34" charset="0"/>
              </a:rPr>
              <a:t>Por que o GRI não se tornou o RI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FE8F5C80-D6FD-4AEE-8BD4-CFD5B70DF02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7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/>
              <a:t>... São Complementares</a:t>
            </a:r>
          </a:p>
          <a:p>
            <a:pPr algn="l"/>
            <a:r>
              <a:rPr lang="pt-BR" sz="2000" dirty="0"/>
              <a:t>... Propósitos </a:t>
            </a:r>
          </a:p>
          <a:p>
            <a:pPr algn="l"/>
            <a:r>
              <a:rPr lang="pt-BR" sz="2000" dirty="0"/>
              <a:t>... Metodologia 	</a:t>
            </a:r>
          </a:p>
          <a:p>
            <a:pPr algn="l"/>
            <a:r>
              <a:rPr lang="pt-BR" sz="2000" dirty="0"/>
              <a:t>... Indicadores de desempenho</a:t>
            </a:r>
          </a:p>
          <a:p>
            <a:pPr algn="l"/>
            <a:r>
              <a:rPr lang="pt-BR" sz="2000" dirty="0"/>
              <a:t>... Relatório descritivo de prestação de contas</a:t>
            </a:r>
          </a:p>
          <a:p>
            <a:pPr algn="l"/>
            <a:r>
              <a:rPr lang="pt-BR" sz="2000" dirty="0"/>
              <a:t>...Integração de saberes 	</a:t>
            </a:r>
          </a:p>
          <a:p>
            <a:pPr algn="l"/>
            <a:r>
              <a:rPr lang="pt-BR" sz="2000" dirty="0"/>
              <a:t>............					</a:t>
            </a:r>
            <a:r>
              <a:rPr lang="pt-BR" sz="1600" dirty="0"/>
              <a:t> </a:t>
            </a:r>
            <a:endParaRPr lang="pt-BR" sz="16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A7A73C9-8971-4B0D-A2F6-3B0656D7F438}"/>
              </a:ext>
            </a:extLst>
          </p:cNvPr>
          <p:cNvSpPr txBox="1"/>
          <p:nvPr/>
        </p:nvSpPr>
        <p:spPr>
          <a:xfrm>
            <a:off x="6855778" y="5997605"/>
            <a:ext cx="5692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</a:rPr>
              <a:t>XV  Encontro  Internacional  sobre  gestão empresarial  e meio ambiente. EMGEMA 2013 https://edisciplinas.usp.br/pluginfile.php/1065698/mod_resource/content/0/artigo%20Engema%202013_versao_3.pdf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18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EB92157-7DF9-4481-921C-83CC02343208}"/>
              </a:ext>
            </a:extLst>
          </p:cNvPr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102: Divulgações Gerais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103: Abordagem de Gestão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202: Presença no Mercado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203: Impactos Econômicos Indiretos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204: Práticas de Compras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205: Anticorrupção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206: Comportamento Anticorrupção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413: Comunidades Locais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414: Avaliação Social do Fornecedor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415: Políticas Públicas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416: Saúde e Segurança do Cliente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417: Marketing e Etiquetagem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418: Privacidade do Cliente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419: Compliance Socioeconômico 2016</a:t>
            </a:r>
            <a:endParaRPr lang="pt-BR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xmlns="" id="{42FD1F1E-61EE-4AD1-B8B5-CC12D027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50EFEB1C-AAD2-471B-A802-5112BA929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4" y="728663"/>
            <a:ext cx="4943476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0" tIns="127000" rIns="172156" bIns="127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/>
              <a:t>RATIO </a:t>
            </a:r>
            <a:r>
              <a:rPr lang="pt-BR" altLang="pt-BR" sz="4000" dirty="0"/>
              <a:t>- quer dizer </a:t>
            </a:r>
            <a:r>
              <a:rPr lang="pt-BR" altLang="pt-BR" sz="4000" b="1" dirty="0"/>
              <a:t>razão, relação entre algo.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dirty="0"/>
          </a:p>
        </p:txBody>
      </p:sp>
      <p:sp>
        <p:nvSpPr>
          <p:cNvPr id="4100" name="Retângulo 1">
            <a:extLst>
              <a:ext uri="{FF2B5EF4-FFF2-40B4-BE49-F238E27FC236}">
                <a16:creationId xmlns:a16="http://schemas.microsoft.com/office/drawing/2014/main" xmlns="" id="{5D7107EF-4A13-4586-BB23-5B2E56EF7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2" y="5294314"/>
            <a:ext cx="23733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</a:rPr>
              <a:t>Missão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</a:rPr>
              <a:t>Fazer juntos para juntos ganhar.</a:t>
            </a:r>
          </a:p>
        </p:txBody>
      </p:sp>
      <p:sp>
        <p:nvSpPr>
          <p:cNvPr id="4101" name="Retângulo 2">
            <a:extLst>
              <a:ext uri="{FF2B5EF4-FFF2-40B4-BE49-F238E27FC236}">
                <a16:creationId xmlns:a16="http://schemas.microsoft.com/office/drawing/2014/main" xmlns="" id="{A14E51E9-8A54-4D04-BDDF-7A5359EC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4" y="5294314"/>
            <a:ext cx="2670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</a:rPr>
              <a:t>Visão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</a:rPr>
              <a:t>Avançar nos processos de gestão sustentável.</a:t>
            </a:r>
          </a:p>
        </p:txBody>
      </p:sp>
      <p:sp>
        <p:nvSpPr>
          <p:cNvPr id="4102" name="Retângulo 5">
            <a:extLst>
              <a:ext uri="{FF2B5EF4-FFF2-40B4-BE49-F238E27FC236}">
                <a16:creationId xmlns:a16="http://schemas.microsoft.com/office/drawing/2014/main" xmlns="" id="{ACC8F46E-C676-4CCD-A229-BF0FB8893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164" y="5256214"/>
            <a:ext cx="243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</a:rPr>
              <a:t>Valores</a:t>
            </a:r>
            <a:endParaRPr lang="pt-BR" altLang="pt-BR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</a:rPr>
              <a:t>Conexão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</a:rPr>
              <a:t>Coerência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</a:rPr>
              <a:t>Consistência.</a:t>
            </a:r>
          </a:p>
        </p:txBody>
      </p:sp>
      <p:pic>
        <p:nvPicPr>
          <p:cNvPr id="4103" name="Imagem 7">
            <a:extLst>
              <a:ext uri="{FF2B5EF4-FFF2-40B4-BE49-F238E27FC236}">
                <a16:creationId xmlns:a16="http://schemas.microsoft.com/office/drawing/2014/main" xmlns="" id="{40DF4959-A91D-4CC6-9F00-84FC3467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6688" y="728663"/>
            <a:ext cx="6181726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EB92157-7DF9-4481-921C-83CC02343208}"/>
              </a:ext>
            </a:extLst>
          </p:cNvPr>
          <p:cNvSpPr/>
          <p:nvPr/>
        </p:nvSpPr>
        <p:spPr>
          <a:xfrm>
            <a:off x="3048000" y="1443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102: Divulgações Gerais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103: Abordagem de Gestão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202: Presença no Mercado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203: Impactos Econômicos Indiretos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204: Práticas de Compras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205: Anticorrupção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206: Comportamento Anticorrupção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413: Comunidades Locais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414: Avaliação Social do Fornecedor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415: Políticas Públicas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416: Saúde e Segurança do Cliente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417: Marketing e Etiquetagem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418: Privacidade do Cliente 2016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• GRI 419: Compliance Socioeconômico 2016</a:t>
            </a:r>
            <a:endParaRPr lang="pt-BR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19593F3-210C-44A6-AEE4-26622EAA6AA1}"/>
              </a:ext>
            </a:extLst>
          </p:cNvPr>
          <p:cNvSpPr/>
          <p:nvPr/>
        </p:nvSpPr>
        <p:spPr>
          <a:xfrm>
            <a:off x="3048000" y="1907590"/>
            <a:ext cx="6096000" cy="3042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102: Divulgações Gerais 2016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103: Abordagem de Gestão 2016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301: Materiais 2016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302: Energia 2016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303: Água e efluentes 2018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304: Biodiversidade 2016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305: Emissões 2016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306: Efluentes e Resíduos 2016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307: Conformidade Ambiental 2016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21252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GRI 308: Avaliação Ambiental de Fornecedores 2016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95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" y="522954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xmlns="" id="{2798A57A-1D10-48D8-BE30-D0FD56CF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260" y="5424507"/>
            <a:ext cx="2398078" cy="14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18">
            <a:extLst>
              <a:ext uri="{FF2B5EF4-FFF2-40B4-BE49-F238E27FC236}">
                <a16:creationId xmlns:a16="http://schemas.microsoft.com/office/drawing/2014/main" xmlns="" id="{E09E6D97-C370-4C8F-BF82-8A17DAC60F16}"/>
              </a:ext>
            </a:extLst>
          </p:cNvPr>
          <p:cNvSpPr>
            <a:spLocks/>
          </p:cNvSpPr>
          <p:nvPr/>
        </p:nvSpPr>
        <p:spPr bwMode="gray">
          <a:xfrm>
            <a:off x="2546145" y="615345"/>
            <a:ext cx="7168351" cy="3435447"/>
          </a:xfrm>
          <a:custGeom>
            <a:avLst/>
            <a:gdLst>
              <a:gd name="T0" fmla="*/ 0 w 2178"/>
              <a:gd name="T1" fmla="*/ 1480940 h 2087"/>
              <a:gd name="T2" fmla="*/ 3928269 w 2178"/>
              <a:gd name="T3" fmla="*/ 0 h 2087"/>
              <a:gd name="T4" fmla="*/ 7856538 w 2178"/>
              <a:gd name="T5" fmla="*/ 1480940 h 2087"/>
              <a:gd name="T6" fmla="*/ 6381183 w 2178"/>
              <a:gd name="T7" fmla="*/ 3783012 h 2087"/>
              <a:gd name="T8" fmla="*/ 1475355 w 2178"/>
              <a:gd name="T9" fmla="*/ 3783012 h 2087"/>
              <a:gd name="T10" fmla="*/ 0 w 2178"/>
              <a:gd name="T11" fmla="*/ 1480940 h 20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78" h="2087">
                <a:moveTo>
                  <a:pt x="0" y="817"/>
                </a:moveTo>
                <a:lnTo>
                  <a:pt x="1089" y="0"/>
                </a:lnTo>
                <a:lnTo>
                  <a:pt x="2178" y="817"/>
                </a:lnTo>
                <a:lnTo>
                  <a:pt x="1769" y="2087"/>
                </a:lnTo>
                <a:lnTo>
                  <a:pt x="409" y="2087"/>
                </a:lnTo>
                <a:lnTo>
                  <a:pt x="0" y="817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wrap="none" lIns="108000" tIns="55246" rIns="108000" bIns="55246" anchor="ctr"/>
          <a:lstStyle/>
          <a:p>
            <a:endParaRPr lang="pt-BR" sz="2160"/>
          </a:p>
        </p:txBody>
      </p:sp>
      <p:sp>
        <p:nvSpPr>
          <p:cNvPr id="10" name="Line 19">
            <a:extLst>
              <a:ext uri="{FF2B5EF4-FFF2-40B4-BE49-F238E27FC236}">
                <a16:creationId xmlns:a16="http://schemas.microsoft.com/office/drawing/2014/main" xmlns="" id="{6C1E2165-2787-4F67-980C-A401D4616080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3993656" y="2263314"/>
            <a:ext cx="5819848" cy="209038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8000" tIns="55246" rIns="108000" bIns="55246" anchor="ctr"/>
          <a:lstStyle/>
          <a:p>
            <a:endParaRPr lang="pt-BR" sz="2160"/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xmlns="" id="{7DEB6C9F-2F92-4837-876E-71185ABE47D3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2743647" y="2263314"/>
            <a:ext cx="716835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8000" tIns="55246" rIns="108000" bIns="55246" anchor="ctr"/>
          <a:lstStyle/>
          <a:p>
            <a:endParaRPr lang="pt-BR" sz="2160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xmlns="" id="{932F68CC-3EA7-4F07-8791-109AFCECB4C7}"/>
              </a:ext>
            </a:extLst>
          </p:cNvPr>
          <p:cNvSpPr>
            <a:spLocks noChangeShapeType="1"/>
          </p:cNvSpPr>
          <p:nvPr/>
        </p:nvSpPr>
        <p:spPr bwMode="gray">
          <a:xfrm>
            <a:off x="2743648" y="2263314"/>
            <a:ext cx="5819848" cy="209038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8000" tIns="55246" rIns="108000" bIns="55246" anchor="ctr"/>
          <a:lstStyle/>
          <a:p>
            <a:endParaRPr lang="pt-BR" sz="2160"/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xmlns="" id="{BD138EBA-C0DA-4D28-A946-AD2642DD55D9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3993656" y="918257"/>
            <a:ext cx="2234948" cy="34354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8000" tIns="55246" rIns="108000" bIns="55246" anchor="ctr"/>
          <a:lstStyle/>
          <a:p>
            <a:endParaRPr lang="pt-BR" sz="2160"/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xmlns="" id="{88F375FC-4648-4D84-A388-C1B80E02D3B8}"/>
              </a:ext>
            </a:extLst>
          </p:cNvPr>
          <p:cNvSpPr>
            <a:spLocks noChangeShapeType="1"/>
          </p:cNvSpPr>
          <p:nvPr/>
        </p:nvSpPr>
        <p:spPr bwMode="gray">
          <a:xfrm>
            <a:off x="6064932" y="918257"/>
            <a:ext cx="2236397" cy="34354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8000" tIns="55246" rIns="108000" bIns="55246" anchor="ctr"/>
          <a:lstStyle/>
          <a:p>
            <a:endParaRPr lang="pt-BR" sz="216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AD90F950-CA33-48BF-8A79-54702BD1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26" y="380522"/>
            <a:ext cx="10015992" cy="78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9600" rIns="0" bIns="0"/>
          <a:lstStyle/>
          <a:p>
            <a:pPr>
              <a:lnSpc>
                <a:spcPct val="85000"/>
              </a:lnSpc>
              <a:defRPr/>
            </a:pPr>
            <a:r>
              <a:rPr lang="pt-BR" sz="2880" b="1" kern="0" dirty="0">
                <a:solidFill>
                  <a:srgbClr val="646464"/>
                </a:solidFill>
              </a:rPr>
              <a:t>Eixos estratégicos</a:t>
            </a:r>
            <a:r>
              <a:rPr lang="pt-BR" sz="2640" b="1" kern="0" dirty="0">
                <a:solidFill>
                  <a:srgbClr val="646464"/>
                </a:solidFill>
              </a:rPr>
              <a:t/>
            </a:r>
            <a:br>
              <a:rPr lang="pt-BR" sz="2640" b="1" kern="0" dirty="0">
                <a:solidFill>
                  <a:srgbClr val="646464"/>
                </a:solidFill>
              </a:rPr>
            </a:br>
            <a:endParaRPr lang="pt-BR" sz="2640" b="1" kern="0" dirty="0">
              <a:solidFill>
                <a:srgbClr val="646464"/>
              </a:solidFill>
            </a:endParaRPr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294F6F1-2010-454F-A7FE-9CDEACB2B1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68459" y="322856"/>
            <a:ext cx="2389933" cy="11994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4662" tIns="49224" rIns="94662" bIns="49224" anchor="ctr"/>
          <a:lstStyle/>
          <a:p>
            <a:pPr algn="ctr">
              <a:buClr>
                <a:srgbClr val="00A28A"/>
              </a:buClr>
              <a:defRPr/>
            </a:pPr>
            <a:r>
              <a:rPr lang="pt-BR" sz="1920" dirty="0">
                <a:solidFill>
                  <a:srgbClr val="000000"/>
                </a:solidFill>
              </a:rPr>
              <a:t>Desempenho</a:t>
            </a:r>
          </a:p>
        </p:txBody>
      </p:sp>
      <p:sp>
        <p:nvSpPr>
          <p:cNvPr id="17" name="Oval 25">
            <a:extLst>
              <a:ext uri="{FF2B5EF4-FFF2-40B4-BE49-F238E27FC236}">
                <a16:creationId xmlns:a16="http://schemas.microsoft.com/office/drawing/2014/main" xmlns="" id="{6127A742-5147-4F78-B96A-DE41CB5CB0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76705" y="1669355"/>
            <a:ext cx="2388484" cy="11994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4662" tIns="49224" rIns="94662" bIns="49224" anchor="ctr"/>
          <a:lstStyle/>
          <a:p>
            <a:pPr algn="ctr">
              <a:buClr>
                <a:srgbClr val="00A28A"/>
              </a:buClr>
              <a:defRPr/>
            </a:pPr>
            <a:r>
              <a:rPr lang="pt-BR" sz="1920" dirty="0">
                <a:solidFill>
                  <a:srgbClr val="000000"/>
                </a:solidFill>
              </a:rPr>
              <a:t>Pessoas</a:t>
            </a:r>
          </a:p>
        </p:txBody>
      </p:sp>
      <p:sp>
        <p:nvSpPr>
          <p:cNvPr id="18" name="Oval 27">
            <a:extLst>
              <a:ext uri="{FF2B5EF4-FFF2-40B4-BE49-F238E27FC236}">
                <a16:creationId xmlns:a16="http://schemas.microsoft.com/office/drawing/2014/main" xmlns="" id="{C3C28D3D-5291-48AF-B6B8-1E54584E36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36837" y="3753978"/>
            <a:ext cx="2385588" cy="120089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lIns="94662" tIns="49224" rIns="94662" bIns="49224" anchor="ctr"/>
          <a:lstStyle/>
          <a:p>
            <a:pPr algn="ctr">
              <a:buClr>
                <a:srgbClr val="00A28A"/>
              </a:buClr>
              <a:defRPr/>
            </a:pPr>
            <a:r>
              <a:rPr lang="pt-BR" sz="1920" dirty="0">
                <a:solidFill>
                  <a:srgbClr val="000000"/>
                </a:solidFill>
              </a:rPr>
              <a:t>Engajamento</a:t>
            </a:r>
          </a:p>
        </p:txBody>
      </p:sp>
      <p:sp>
        <p:nvSpPr>
          <p:cNvPr id="19" name="Oval 28">
            <a:extLst>
              <a:ext uri="{FF2B5EF4-FFF2-40B4-BE49-F238E27FC236}">
                <a16:creationId xmlns:a16="http://schemas.microsoft.com/office/drawing/2014/main" xmlns="" id="{32B79901-9B15-406F-83F3-A91DAA7755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5596" y="3755420"/>
            <a:ext cx="2387036" cy="120089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4662" tIns="49224" rIns="94662" bIns="49224" anchor="ctr"/>
          <a:lstStyle/>
          <a:p>
            <a:pPr algn="ctr">
              <a:buClr>
                <a:srgbClr val="00A28A"/>
              </a:buClr>
              <a:defRPr/>
            </a:pPr>
            <a:r>
              <a:rPr lang="en-US" sz="1920" dirty="0">
                <a:solidFill>
                  <a:srgbClr val="000000"/>
                </a:solidFill>
              </a:rPr>
              <a:t>Governança</a:t>
            </a:r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xmlns="" id="{881A961D-762F-4A9D-92FC-516AF510AB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42831" y="1669355"/>
            <a:ext cx="2389933" cy="11994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4662" tIns="49224" rIns="94662" bIns="49224" anchor="ctr"/>
          <a:lstStyle/>
          <a:p>
            <a:pPr algn="ctr">
              <a:buClr>
                <a:srgbClr val="00A28A"/>
              </a:buClr>
              <a:defRPr/>
            </a:pPr>
            <a:r>
              <a:rPr lang="pt-BR" sz="1920" dirty="0">
                <a:solidFill>
                  <a:srgbClr val="000000"/>
                </a:solidFill>
              </a:rPr>
              <a:t>Comunicação</a:t>
            </a:r>
          </a:p>
        </p:txBody>
      </p:sp>
      <p:sp>
        <p:nvSpPr>
          <p:cNvPr id="21" name="Oval 29">
            <a:extLst>
              <a:ext uri="{FF2B5EF4-FFF2-40B4-BE49-F238E27FC236}">
                <a16:creationId xmlns:a16="http://schemas.microsoft.com/office/drawing/2014/main" xmlns="" id="{BB24B996-990E-41B1-968E-37EB47378A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1168" y="2038417"/>
            <a:ext cx="3289416" cy="1649245"/>
          </a:xfrm>
          <a:prstGeom prst="ellipse">
            <a:avLst/>
          </a:prstGeom>
          <a:solidFill>
            <a:srgbClr val="FFD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662" tIns="49224" rIns="94662" bIns="4922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A28A"/>
              </a:buClr>
              <a:buFont typeface="Times" panose="02020603050405020304" pitchFamily="18" charset="0"/>
              <a:buNone/>
            </a:pPr>
            <a:r>
              <a:rPr lang="pt-BR" altLang="pt-BR" sz="2160" b="1" dirty="0">
                <a:solidFill>
                  <a:srgbClr val="000000"/>
                </a:solidFill>
              </a:rPr>
              <a:t>RATIO </a:t>
            </a:r>
          </a:p>
        </p:txBody>
      </p:sp>
    </p:spTree>
    <p:extLst>
      <p:ext uri="{BB962C8B-B14F-4D97-AF65-F5344CB8AC3E}">
        <p14:creationId xmlns:p14="http://schemas.microsoft.com/office/powerpoint/2010/main" xmlns="" val="28188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365248" y="301752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rgbClr val="FFFFFF"/>
                </a:solidFill>
              </a:rPr>
              <a:t>Organização Conectada</a:t>
            </a:r>
          </a:p>
        </p:txBody>
      </p:sp>
      <p:sp>
        <p:nvSpPr>
          <p:cNvPr id="8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49386" y="4361323"/>
            <a:ext cx="6854164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2743326" y="817817"/>
            <a:ext cx="15094" cy="3557626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38061" y="4419008"/>
            <a:ext cx="6448137" cy="33550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TEMPO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76799" y="2500961"/>
            <a:ext cx="3369566" cy="35116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normAutofit lnSpcReduction="1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REALIZAÇÃO</a:t>
            </a:r>
          </a:p>
        </p:txBody>
      </p:sp>
      <p:sp>
        <p:nvSpPr>
          <p:cNvPr id="1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invGray">
          <a:xfrm>
            <a:off x="3231557" y="3025935"/>
            <a:ext cx="1449758" cy="83044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pt-BR" sz="2000" dirty="0">
                <a:latin typeface="Segoe Semibold" pitchFamily="34" charset="0"/>
              </a:rPr>
              <a:t>Contexto</a:t>
            </a:r>
            <a:endParaRPr lang="pt-BR" sz="2000" dirty="0"/>
          </a:p>
        </p:txBody>
      </p:sp>
      <p:sp>
        <p:nvSpPr>
          <p:cNvPr id="13" name="AutoShape 13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6938694" y="1667114"/>
            <a:ext cx="1327590" cy="95792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pt-BR" sz="2000" dirty="0">
                <a:latin typeface="Segoe Semibold" pitchFamily="34" charset="0"/>
              </a:rPr>
              <a:t>ODS</a:t>
            </a:r>
            <a:endParaRPr lang="pt-BR" sz="2000" dirty="0"/>
          </a:p>
        </p:txBody>
      </p:sp>
      <p:sp>
        <p:nvSpPr>
          <p:cNvPr id="14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invGray">
          <a:xfrm>
            <a:off x="4881613" y="2350983"/>
            <a:ext cx="1784230" cy="838908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pt-BR" sz="2000" dirty="0">
                <a:latin typeface="Segoe Semibold" pitchFamily="34" charset="0"/>
              </a:rPr>
              <a:t>Compromisso</a:t>
            </a:r>
            <a:endParaRPr lang="pt-BR" sz="2000" dirty="0"/>
          </a:p>
        </p:txBody>
      </p:sp>
      <p:sp>
        <p:nvSpPr>
          <p:cNvPr id="15" name="Freeform 15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21240482">
            <a:off x="3956950" y="616226"/>
            <a:ext cx="3545523" cy="2101776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6" name="CaixaDeTexto 5">
            <a:extLst>
              <a:ext uri="{FF2B5EF4-FFF2-40B4-BE49-F238E27FC236}">
                <a16:creationId xmlns:a16="http://schemas.microsoft.com/office/drawing/2014/main" xmlns="" id="{7B3A4561-444D-46F0-B8AD-F11E70C2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xmlns="" id="{C430B39A-1582-4824-845C-F336470AFC87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invGray">
          <a:xfrm>
            <a:off x="8273218" y="598008"/>
            <a:ext cx="1785182" cy="95792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/>
            </a:pPr>
            <a:r>
              <a:rPr lang="pt-BR" sz="2000" dirty="0">
                <a:latin typeface="Segoe Semibold" pitchFamily="34" charset="0"/>
              </a:rPr>
              <a:t>Comunicação</a:t>
            </a:r>
            <a:endParaRPr lang="pt-BR" sz="2000" dirty="0"/>
          </a:p>
        </p:txBody>
      </p:sp>
      <p:pic>
        <p:nvPicPr>
          <p:cNvPr id="18" name="Imagem 13">
            <a:extLst>
              <a:ext uri="{FF2B5EF4-FFF2-40B4-BE49-F238E27FC236}">
                <a16:creationId xmlns:a16="http://schemas.microsoft.com/office/drawing/2014/main" xmlns="" id="{59BF50AC-D3AC-459B-8E72-91DE764C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320" y="5313384"/>
            <a:ext cx="2210911" cy="15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E70649D-36E0-4A23-9885-1851ECC22B4D}"/>
              </a:ext>
            </a:extLst>
          </p:cNvPr>
          <p:cNvSpPr txBox="1"/>
          <p:nvPr/>
        </p:nvSpPr>
        <p:spPr>
          <a:xfrm>
            <a:off x="7555970" y="3018669"/>
            <a:ext cx="4566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Conteúdos corporativos conectados aos Objetivos do Desenvolvimento Sustentável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032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/>
          <p:cNvSpPr txBox="1"/>
          <p:nvPr/>
        </p:nvSpPr>
        <p:spPr>
          <a:xfrm>
            <a:off x="3125" y="5186665"/>
            <a:ext cx="12192000" cy="1754326"/>
          </a:xfrm>
          <a:prstGeom prst="rect">
            <a:avLst/>
          </a:prstGeom>
          <a:solidFill>
            <a:srgbClr val="333854"/>
          </a:solidFill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346225" y="4141411"/>
            <a:ext cx="1413555" cy="888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57" y="2"/>
            <a:ext cx="5642715" cy="21894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1403" y="0"/>
            <a:ext cx="5907157" cy="21894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43" y="2066901"/>
            <a:ext cx="5668472" cy="212679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103212" y="3161252"/>
            <a:ext cx="1301363" cy="930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346225" y="3144277"/>
            <a:ext cx="1413555" cy="91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941831" y="3154615"/>
            <a:ext cx="1301363" cy="91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0308943" y="2223600"/>
            <a:ext cx="1301363" cy="810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8854437" y="2223601"/>
            <a:ext cx="1301363" cy="810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7346225" y="2223603"/>
            <a:ext cx="1413555" cy="810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911403" y="2223601"/>
            <a:ext cx="1326524" cy="810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3103212" y="4193302"/>
            <a:ext cx="1301363" cy="836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1672773" y="4203934"/>
            <a:ext cx="1301363" cy="8256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233759" y="4183390"/>
            <a:ext cx="1301363" cy="856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4481252" y="3143498"/>
            <a:ext cx="1301363" cy="91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0308943" y="3161250"/>
            <a:ext cx="1301363" cy="91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8875605" y="3152369"/>
            <a:ext cx="1301363" cy="9198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Picture 1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832" y="2310341"/>
            <a:ext cx="1296096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GRI">
            <a:hlinkClick r:id="rId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00750" y="3825081"/>
            <a:ext cx="190500" cy="76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0419" y="2342764"/>
            <a:ext cx="1030343" cy="6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963" y="3241824"/>
            <a:ext cx="1165860" cy="71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3785" y="2284898"/>
            <a:ext cx="110500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115" y="3342892"/>
            <a:ext cx="1111101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450" y="3267542"/>
            <a:ext cx="116613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tângulo 40"/>
          <p:cNvSpPr/>
          <p:nvPr/>
        </p:nvSpPr>
        <p:spPr>
          <a:xfrm>
            <a:off x="4507605" y="4101580"/>
            <a:ext cx="1301363" cy="828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5941832" y="4192297"/>
            <a:ext cx="1301363" cy="824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Retângulo 43"/>
          <p:cNvSpPr/>
          <p:nvPr/>
        </p:nvSpPr>
        <p:spPr>
          <a:xfrm>
            <a:off x="8875604" y="4188001"/>
            <a:ext cx="1260869" cy="841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5" name="Retângulo 44"/>
          <p:cNvSpPr/>
          <p:nvPr/>
        </p:nvSpPr>
        <p:spPr>
          <a:xfrm>
            <a:off x="10308944" y="4188001"/>
            <a:ext cx="1271257" cy="856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6" name="Picture 1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945" y="2357794"/>
            <a:ext cx="1104900" cy="57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3569" y="3291562"/>
            <a:ext cx="1017505" cy="692756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642" y="4268069"/>
            <a:ext cx="1017552" cy="663928"/>
          </a:xfrm>
          <a:prstGeom prst="rect">
            <a:avLst/>
          </a:prstGeom>
        </p:spPr>
      </p:pic>
      <p:sp>
        <p:nvSpPr>
          <p:cNvPr id="54" name="Retângulo 53"/>
          <p:cNvSpPr/>
          <p:nvPr/>
        </p:nvSpPr>
        <p:spPr>
          <a:xfrm>
            <a:off x="1563994" y="5556220"/>
            <a:ext cx="9145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Estamos comprometidos em estabelecer novos padrões empresariais e 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contribuir com as necessidades mundiais de modo responsável.</a:t>
            </a:r>
          </a:p>
        </p:txBody>
      </p:sp>
      <p:pic>
        <p:nvPicPr>
          <p:cNvPr id="55" name="Imagem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644" y="4202263"/>
            <a:ext cx="1126791" cy="627392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xmlns="" id="{6D465316-3CCF-4CF3-B38B-ADAB9727C0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02" y="4202263"/>
            <a:ext cx="1278418" cy="77506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26EC55B-0A96-4D30-8193-0AC2832DC2A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1164" y="4146653"/>
            <a:ext cx="1139119" cy="79861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BEF12F0-15D5-4B93-8E51-3F73C793BC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083" y="4259964"/>
            <a:ext cx="1237334" cy="784298"/>
          </a:xfrm>
          <a:prstGeom prst="rect">
            <a:avLst/>
          </a:prstGeom>
        </p:spPr>
      </p:pic>
      <p:pic>
        <p:nvPicPr>
          <p:cNvPr id="7" name="Imagem 6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9D709482-25B0-4C4C-9A0C-5024FC68EB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79" y="4237222"/>
            <a:ext cx="1078147" cy="751460"/>
          </a:xfrm>
          <a:prstGeom prst="rect">
            <a:avLst/>
          </a:prstGeom>
        </p:spPr>
      </p:pic>
      <p:pic>
        <p:nvPicPr>
          <p:cNvPr id="11" name="Imagem 10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A602578E-7304-450B-ADBC-024C63F44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2251" y="4273482"/>
            <a:ext cx="1129088" cy="70384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EA54E59-4E6F-4921-940F-FAE5CDE20E26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351674" y="3252152"/>
            <a:ext cx="1176713" cy="6852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830C343-E13F-451E-A9DC-9954DE99663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76768" y="4268103"/>
            <a:ext cx="1326524" cy="70649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17FD250-C2F5-497A-9775-A214506E2366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071337" y="3252152"/>
            <a:ext cx="973249" cy="6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9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xmlns="" id="{4B969232-770B-4C10-BADE-368E644F8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6235" y="3074000"/>
            <a:ext cx="2145055" cy="80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E81EBA7-6518-4173-AD59-7003A0547ED9}"/>
              </a:ext>
            </a:extLst>
          </p:cNvPr>
          <p:cNvSpPr txBox="1"/>
          <p:nvPr/>
        </p:nvSpPr>
        <p:spPr>
          <a:xfrm>
            <a:off x="3131820" y="2072557"/>
            <a:ext cx="7274925" cy="59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4000" b="1" dirty="0">
                <a:solidFill>
                  <a:srgbClr val="2C81F6"/>
                </a:solidFill>
                <a:latin typeface="Tw Cen MT" panose="020B0602020104020603" pitchFamily="34" charset="0"/>
              </a:rPr>
              <a:t>Por que o GRI não se tornou o RI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133F7AEB-65C6-4EE7-8B08-CC7C9C52B7AE}"/>
              </a:ext>
            </a:extLst>
          </p:cNvPr>
          <p:cNvCxnSpPr/>
          <p:nvPr/>
        </p:nvCxnSpPr>
        <p:spPr>
          <a:xfrm>
            <a:off x="4140451" y="2816917"/>
            <a:ext cx="6266294" cy="0"/>
          </a:xfrm>
          <a:prstGeom prst="line">
            <a:avLst/>
          </a:prstGeom>
          <a:ln w="19050">
            <a:solidFill>
              <a:srgbClr val="195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052D5BD-AE78-404B-B6D6-87CAE0A8F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50" y="3135372"/>
            <a:ext cx="2618560" cy="7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5">
            <a:extLst>
              <a:ext uri="{FF2B5EF4-FFF2-40B4-BE49-F238E27FC236}">
                <a16:creationId xmlns:a16="http://schemas.microsoft.com/office/drawing/2014/main" xmlns="" id="{7B3A4561-444D-46F0-B8AD-F11E70C2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18" name="Imagem 13">
            <a:extLst>
              <a:ext uri="{FF2B5EF4-FFF2-40B4-BE49-F238E27FC236}">
                <a16:creationId xmlns:a16="http://schemas.microsoft.com/office/drawing/2014/main" xmlns="" id="{59BF50AC-D3AC-459B-8E72-91DE764C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320" y="5313384"/>
            <a:ext cx="2210911" cy="15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BB2D5F5-10A5-4D7E-A617-2B6CF44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14" y="-647090"/>
            <a:ext cx="3932237" cy="1600200"/>
          </a:xfrm>
        </p:spPr>
        <p:txBody>
          <a:bodyPr/>
          <a:lstStyle/>
          <a:p>
            <a:r>
              <a:rPr lang="pt-BR" b="1" dirty="0"/>
              <a:t>GRI Standard</a:t>
            </a:r>
          </a:p>
        </p:txBody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xmlns="" id="{65B6E245-E56F-4CAA-BE00-ED66E5C2A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990" y="953109"/>
            <a:ext cx="5270953" cy="391497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t-BR" dirty="0"/>
              <a:t>Propósito</a:t>
            </a:r>
          </a:p>
          <a:p>
            <a:pPr marL="0" indent="0">
              <a:buNone/>
            </a:pPr>
            <a:r>
              <a:rPr lang="pt-BR" sz="3000" dirty="0"/>
              <a:t>Identificar os impactos das operações da organização sobre o meio ambiente, economia e sociedade civil. Comunicar dados confiáveis, relevantes e padronizados para avaliar riscos e oportunidades</a:t>
            </a:r>
          </a:p>
        </p:txBody>
      </p:sp>
      <p:pic>
        <p:nvPicPr>
          <p:cNvPr id="34" name="Picture 1" descr="Captura de Tela 2015-02-10 às 21.47.19.png">
            <a:extLst>
              <a:ext uri="{FF2B5EF4-FFF2-40B4-BE49-F238E27FC236}">
                <a16:creationId xmlns:a16="http://schemas.microsoft.com/office/drawing/2014/main" xmlns="" id="{8D452F32-4338-4AFF-893B-A32688B21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97" y="1250736"/>
            <a:ext cx="3310845" cy="33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3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aixaDeTexto 5">
            <a:extLst>
              <a:ext uri="{FF2B5EF4-FFF2-40B4-BE49-F238E27FC236}">
                <a16:creationId xmlns:a16="http://schemas.microsoft.com/office/drawing/2014/main" xmlns="" id="{0C7BBBCC-6620-4811-A293-2D9499BF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" y="522954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xmlns="" id="{2798A57A-1D10-48D8-BE30-D0FD56CF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424506"/>
            <a:ext cx="2398078" cy="14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5983A64-12F7-4410-B53C-3F55897DCD88}"/>
              </a:ext>
            </a:extLst>
          </p:cNvPr>
          <p:cNvSpPr txBox="1"/>
          <p:nvPr/>
        </p:nvSpPr>
        <p:spPr>
          <a:xfrm>
            <a:off x="4643482" y="514350"/>
            <a:ext cx="56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Padrão global para relatórios de sustentabilidade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A660E17-955D-4CB3-BAC2-DC87D6A618F5}"/>
              </a:ext>
            </a:extLst>
          </p:cNvPr>
          <p:cNvSpPr txBox="1"/>
          <p:nvPr/>
        </p:nvSpPr>
        <p:spPr>
          <a:xfrm>
            <a:off x="4643482" y="1867706"/>
            <a:ext cx="56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Perspectiva das partes interessadas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38FC6EA-3DEE-4E13-9AA3-2E8D97FDA7B4}"/>
              </a:ext>
            </a:extLst>
          </p:cNvPr>
          <p:cNvSpPr txBox="1"/>
          <p:nvPr/>
        </p:nvSpPr>
        <p:spPr>
          <a:xfrm>
            <a:off x="4643482" y="3075497"/>
            <a:ext cx="5634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Aferição de desempenho da gestão estratégica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7E130B80-8C30-4C0F-BBC1-4AAE393A134E}"/>
              </a:ext>
            </a:extLst>
          </p:cNvPr>
          <p:cNvSpPr txBox="1"/>
          <p:nvPr/>
        </p:nvSpPr>
        <p:spPr>
          <a:xfrm>
            <a:off x="4643481" y="4149584"/>
            <a:ext cx="679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Informação dos Impactos econômicos, ambientais e sociais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C246D18-2C20-42AB-A993-2FE364BF0E14}"/>
              </a:ext>
            </a:extLst>
          </p:cNvPr>
          <p:cNvSpPr txBox="1"/>
          <p:nvPr/>
        </p:nvSpPr>
        <p:spPr>
          <a:xfrm>
            <a:off x="322275" y="2267816"/>
            <a:ext cx="27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GRI É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0A05E50-E9DA-43E9-B30E-C843D0A3F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164722"/>
            <a:ext cx="1065439" cy="9994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A896113-7EE7-490E-A0A5-65BC0E4BA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275" y="1522059"/>
            <a:ext cx="1065439" cy="10615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445A56E-E1B6-4D4D-A527-E7CEA1359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274" y="3941928"/>
            <a:ext cx="1065439" cy="87646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550BD1A-4162-4FD8-936C-25492B8AA70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8156" y="2791036"/>
            <a:ext cx="1095557" cy="10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92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5">
            <a:extLst>
              <a:ext uri="{FF2B5EF4-FFF2-40B4-BE49-F238E27FC236}">
                <a16:creationId xmlns:a16="http://schemas.microsoft.com/office/drawing/2014/main" xmlns="" id="{7B3A4561-444D-46F0-B8AD-F11E70C2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3813"/>
            <a:ext cx="12192000" cy="1754326"/>
          </a:xfrm>
          <a:prstGeom prst="rect">
            <a:avLst/>
          </a:prstGeom>
          <a:solidFill>
            <a:srgbClr val="33385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bg1"/>
              </a:solidFill>
            </a:endParaRPr>
          </a:p>
        </p:txBody>
      </p:sp>
      <p:pic>
        <p:nvPicPr>
          <p:cNvPr id="18" name="Imagem 13">
            <a:extLst>
              <a:ext uri="{FF2B5EF4-FFF2-40B4-BE49-F238E27FC236}">
                <a16:creationId xmlns:a16="http://schemas.microsoft.com/office/drawing/2014/main" xmlns="" id="{59BF50AC-D3AC-459B-8E72-91DE764C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320" y="5313384"/>
            <a:ext cx="2210911" cy="153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BB2D5F5-10A5-4D7E-A617-2B6CF44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14" y="-647090"/>
            <a:ext cx="3932237" cy="1600200"/>
          </a:xfrm>
        </p:spPr>
        <p:txBody>
          <a:bodyPr/>
          <a:lstStyle/>
          <a:p>
            <a:r>
              <a:rPr lang="pt-BR" b="1" dirty="0"/>
              <a:t>Relato Integrado</a:t>
            </a:r>
          </a:p>
        </p:txBody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xmlns="" id="{65B6E245-E56F-4CAA-BE00-ED66E5C2A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990" y="953109"/>
            <a:ext cx="5270953" cy="391497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t-BR" dirty="0"/>
              <a:t>Propósito</a:t>
            </a:r>
          </a:p>
          <a:p>
            <a:pPr marL="0" indent="0">
              <a:buNone/>
            </a:pPr>
            <a:r>
              <a:rPr lang="pt-BR" sz="2800" dirty="0"/>
              <a:t>Capturar a imagem completa da criação de valor de uma empresa, quebrando os silos e construindo uma visão holística do desempenho. </a:t>
            </a:r>
          </a:p>
        </p:txBody>
      </p:sp>
      <p:pic>
        <p:nvPicPr>
          <p:cNvPr id="34" name="Picture 1" descr="Captura de Tela 2015-02-10 às 21.47.19.png">
            <a:extLst>
              <a:ext uri="{FF2B5EF4-FFF2-40B4-BE49-F238E27FC236}">
                <a16:creationId xmlns:a16="http://schemas.microsoft.com/office/drawing/2014/main" xmlns="" id="{8D452F32-4338-4AFF-893B-A32688B21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197" y="1250736"/>
            <a:ext cx="3310845" cy="33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QIQoYhKAdhY0TAjVFgl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sRxtYgFhsQbQR2acPM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966</Words>
  <Application>Microsoft Office PowerPoint</Application>
  <PresentationFormat>Personalizar</PresentationFormat>
  <Paragraphs>329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Organização Conectada</vt:lpstr>
      <vt:lpstr>Slide 5</vt:lpstr>
      <vt:lpstr>Slide 6</vt:lpstr>
      <vt:lpstr>GRI Standard</vt:lpstr>
      <vt:lpstr>Slide 8</vt:lpstr>
      <vt:lpstr>Relato Integrado</vt:lpstr>
      <vt:lpstr>Slide 10</vt:lpstr>
      <vt:lpstr>Slide 11</vt:lpstr>
      <vt:lpstr>Slide 12</vt:lpstr>
      <vt:lpstr>Linha do tempo</vt:lpstr>
      <vt:lpstr>Slide 14</vt:lpstr>
      <vt:lpstr>GRI                   Relato Integrado</vt:lpstr>
      <vt:lpstr>A convergências entre GRI e &lt;IR&gt;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claudio andrade</dc:creator>
  <cp:lastModifiedBy>Funcionario</cp:lastModifiedBy>
  <cp:revision>65</cp:revision>
  <dcterms:created xsi:type="dcterms:W3CDTF">2018-12-03T16:12:10Z</dcterms:created>
  <dcterms:modified xsi:type="dcterms:W3CDTF">2019-04-04T20:08:46Z</dcterms:modified>
</cp:coreProperties>
</file>