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Nunito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F3B32147-FDAC-4CC4-B69D-44639549B780}">
  <a:tblStyle styleId="{F3B32147-FDAC-4CC4-B69D-44639549B7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Nunito-bold.fntdata"/><Relationship Id="rId25" Type="http://schemas.openxmlformats.org/officeDocument/2006/relationships/font" Target="fonts/Nunito-regular.fntdata"/><Relationship Id="rId28" Type="http://schemas.openxmlformats.org/officeDocument/2006/relationships/font" Target="fonts/Nunito-boldItalic.fntdata"/><Relationship Id="rId27" Type="http://schemas.openxmlformats.org/officeDocument/2006/relationships/font" Target="fonts/Nunito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58894faf3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58894faf3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88feb6d24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88feb6d24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88feb6d24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88feb6d24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88feb6d24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88feb6d24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87840546e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87840546e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588a4149f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588a4149f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588a4149f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588a4149f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890fe02b3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890fe02b3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890fe02b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890fe02b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890fe02b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5890fe02b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87840546e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87840546e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87840546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87840546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88feb6d2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88feb6d2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88feb6d2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88feb6d2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88feb6d2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88feb6d2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88feb6d2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88feb6d2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588feb6d2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588feb6d2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Relationship Id="rId5" Type="http://schemas.openxmlformats.org/officeDocument/2006/relationships/image" Target="../media/image23.png"/><Relationship Id="rId6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jpg"/><Relationship Id="rId4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5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6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5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Resenhas dos dias 15 e 22 de maio</a:t>
            </a:r>
            <a:endParaRPr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Daniela, Eduardo, Gabriel e Mariana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2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4000" y="757250"/>
            <a:ext cx="2804801" cy="37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1797" y="725750"/>
            <a:ext cx="2852050" cy="380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46" y="803075"/>
            <a:ext cx="2736074" cy="364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3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3"/>
          <p:cNvPicPr preferRelativeResize="0"/>
          <p:nvPr/>
        </p:nvPicPr>
        <p:blipFill rotWithShape="1">
          <a:blip r:embed="rId3">
            <a:alphaModFix/>
          </a:blip>
          <a:srcRect b="0" l="8139" r="11274" t="16436"/>
          <a:stretch/>
        </p:blipFill>
        <p:spPr>
          <a:xfrm>
            <a:off x="4354650" y="1075450"/>
            <a:ext cx="2763850" cy="382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 rotWithShape="1">
          <a:blip r:embed="rId4">
            <a:alphaModFix/>
          </a:blip>
          <a:srcRect b="0" l="8377" r="14976" t="12579"/>
          <a:stretch/>
        </p:blipFill>
        <p:spPr>
          <a:xfrm>
            <a:off x="6890775" y="0"/>
            <a:ext cx="2253226" cy="342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3"/>
          <p:cNvPicPr preferRelativeResize="0"/>
          <p:nvPr/>
        </p:nvPicPr>
        <p:blipFill rotWithShape="1">
          <a:blip r:embed="rId5">
            <a:alphaModFix/>
          </a:blip>
          <a:srcRect b="0" l="3191" r="14982" t="24219"/>
          <a:stretch/>
        </p:blipFill>
        <p:spPr>
          <a:xfrm>
            <a:off x="2358100" y="-160101"/>
            <a:ext cx="2606201" cy="321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3"/>
          <p:cNvPicPr preferRelativeResize="0"/>
          <p:nvPr/>
        </p:nvPicPr>
        <p:blipFill rotWithShape="1">
          <a:blip r:embed="rId6">
            <a:alphaModFix/>
          </a:blip>
          <a:srcRect b="0" l="0" r="21648" t="17742"/>
          <a:stretch/>
        </p:blipFill>
        <p:spPr>
          <a:xfrm>
            <a:off x="0" y="1725340"/>
            <a:ext cx="2401925" cy="3361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9600" y="0"/>
            <a:ext cx="2340101" cy="3120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550" y="2064000"/>
            <a:ext cx="2262050" cy="301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 rotWithShape="1">
          <a:blip r:embed="rId5">
            <a:alphaModFix/>
          </a:blip>
          <a:srcRect b="0" l="3934" r="13400" t="12426"/>
          <a:stretch/>
        </p:blipFill>
        <p:spPr>
          <a:xfrm>
            <a:off x="2630850" y="105475"/>
            <a:ext cx="2186700" cy="308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401" y="1547750"/>
            <a:ext cx="2500450" cy="333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/>
          <p:nvPr>
            <p:ph type="title"/>
          </p:nvPr>
        </p:nvSpPr>
        <p:spPr>
          <a:xfrm>
            <a:off x="819150" y="47602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JURA (Jornada Universitária em Defesa da Reforma Agrária)</a:t>
            </a:r>
            <a:endParaRPr/>
          </a:p>
        </p:txBody>
      </p:sp>
      <p:pic>
        <p:nvPicPr>
          <p:cNvPr id="232" name="Google Shape;2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250" y="1960825"/>
            <a:ext cx="6675350" cy="267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/>
          <p:nvPr>
            <p:ph idx="1" type="body"/>
          </p:nvPr>
        </p:nvSpPr>
        <p:spPr>
          <a:xfrm>
            <a:off x="819150" y="55895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pt-BR" sz="1600"/>
              <a:t>O evento ocorreu durante os dias </a:t>
            </a:r>
            <a:r>
              <a:rPr b="1" lang="pt-BR" sz="1600">
                <a:solidFill>
                  <a:srgbClr val="FF0000"/>
                </a:solidFill>
              </a:rPr>
              <a:t>20/05; 21/05; 22/05; 23/05; 24/05</a:t>
            </a:r>
            <a:r>
              <a:rPr lang="pt-BR" sz="1600"/>
              <a:t>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pt-BR" sz="1600"/>
              <a:t>Acompanhamos às </a:t>
            </a:r>
            <a:r>
              <a:rPr lang="pt-BR" sz="1600">
                <a:solidFill>
                  <a:srgbClr val="000000"/>
                </a:solidFill>
              </a:rPr>
              <a:t>18:30h a MESA REDONDA com o tema</a:t>
            </a:r>
            <a:r>
              <a:rPr lang="pt-BR" sz="1600">
                <a:solidFill>
                  <a:srgbClr val="993300"/>
                </a:solidFill>
              </a:rPr>
              <a:t> </a:t>
            </a:r>
            <a:r>
              <a:rPr i="1" lang="pt-BR" sz="1600">
                <a:solidFill>
                  <a:srgbClr val="38761D"/>
                </a:solidFill>
              </a:rPr>
              <a:t>Estado e Movimentos Sociais</a:t>
            </a:r>
            <a:r>
              <a:rPr lang="pt-BR" sz="1600">
                <a:solidFill>
                  <a:srgbClr val="333333"/>
                </a:solidFill>
                <a:highlight>
                  <a:srgbClr val="FFFFFF"/>
                </a:highlight>
              </a:rPr>
              <a:t> com </a:t>
            </a:r>
            <a:r>
              <a:rPr b="1" lang="pt-BR" sz="1600" u="sng">
                <a:solidFill>
                  <a:srgbClr val="F1C232"/>
                </a:solidFill>
                <a:highlight>
                  <a:srgbClr val="FFFFFF"/>
                </a:highlight>
              </a:rPr>
              <a:t>Sônia Guajajara (APIB)</a:t>
            </a:r>
            <a:r>
              <a:rPr lang="pt-BR" sz="1600">
                <a:solidFill>
                  <a:srgbClr val="333333"/>
                </a:solidFill>
                <a:highlight>
                  <a:srgbClr val="FFFFFF"/>
                </a:highlight>
              </a:rPr>
              <a:t> com moderação de Ademir de Lucas e  também ocorreu no evento o sorteio do prêmio da rifa. (Local: Anfiteatro do Departamento de Ciências Florestais – LCF)</a:t>
            </a:r>
            <a:endParaRPr sz="30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descr="Resultado de imagem para sonia guajajara" id="238" name="Google Shape;2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100" y="2356150"/>
            <a:ext cx="4386800" cy="229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"/>
          <p:cNvSpPr txBox="1"/>
          <p:nvPr>
            <p:ph type="title"/>
          </p:nvPr>
        </p:nvSpPr>
        <p:spPr>
          <a:xfrm>
            <a:off x="819150" y="492975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Principais temas debatidos:</a:t>
            </a:r>
            <a:endParaRPr/>
          </a:p>
        </p:txBody>
      </p:sp>
      <p:sp>
        <p:nvSpPr>
          <p:cNvPr id="244" name="Google Shape;244;p27"/>
          <p:cNvSpPr txBox="1"/>
          <p:nvPr>
            <p:ph idx="1" type="body"/>
          </p:nvPr>
        </p:nvSpPr>
        <p:spPr>
          <a:xfrm>
            <a:off x="819150" y="1355175"/>
            <a:ext cx="7505700" cy="31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Demarcação das terras </a:t>
            </a:r>
            <a:r>
              <a:rPr lang="pt-BR" sz="1800"/>
              <a:t>indígenas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sz="1800"/>
              <a:t>Conhecer a história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sz="1800"/>
              <a:t>Índio não é somente na floresta Amazônica (Jaraguá-SP)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Acampamento na Esplanada - 2018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Terra é objeto de disputa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sz="1800"/>
              <a:t>agronegócio x agroecologia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sz="1800"/>
              <a:t>êxodo rural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PEC 215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sz="1800"/>
              <a:t>bancada ruralista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t-BR" sz="1800"/>
              <a:t>FUNAI (Fundação Nacional do Índio) x MAPA (Ministério da Agricultura, Pecuária e abastecimento)</a:t>
            </a:r>
            <a:endParaRPr sz="18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3488" y="218325"/>
            <a:ext cx="6037025" cy="470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00" y="215600"/>
            <a:ext cx="4469725" cy="395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0900" y="1138875"/>
            <a:ext cx="4096326" cy="381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DEBATE</a:t>
            </a:r>
            <a:endParaRPr/>
          </a:p>
        </p:txBody>
      </p:sp>
      <p:sp>
        <p:nvSpPr>
          <p:cNvPr id="261" name="Google Shape;261;p30"/>
          <p:cNvSpPr txBox="1"/>
          <p:nvPr>
            <p:ph idx="1" type="body"/>
          </p:nvPr>
        </p:nvSpPr>
        <p:spPr>
          <a:xfrm>
            <a:off x="819150" y="1990725"/>
            <a:ext cx="7505700" cy="5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Questões desde a </a:t>
            </a:r>
            <a:r>
              <a:rPr lang="pt-BR" sz="1800">
                <a:solidFill>
                  <a:srgbClr val="0000FF"/>
                </a:solidFill>
              </a:rPr>
              <a:t>cultura indígena</a:t>
            </a:r>
            <a:r>
              <a:rPr lang="pt-BR" sz="1800"/>
              <a:t> à relações com </a:t>
            </a:r>
            <a:r>
              <a:rPr lang="pt-BR" sz="1800">
                <a:solidFill>
                  <a:srgbClr val="0000FF"/>
                </a:solidFill>
              </a:rPr>
              <a:t>indigenistas</a:t>
            </a:r>
            <a:r>
              <a:rPr lang="pt-BR" sz="1800"/>
              <a:t> e </a:t>
            </a:r>
            <a:r>
              <a:rPr lang="pt-BR" sz="1800">
                <a:solidFill>
                  <a:srgbClr val="0000FF"/>
                </a:solidFill>
              </a:rPr>
              <a:t>política</a:t>
            </a:r>
            <a:r>
              <a:rPr lang="pt-BR" sz="1800"/>
              <a:t>.</a:t>
            </a:r>
            <a:endParaRPr sz="1800"/>
          </a:p>
        </p:txBody>
      </p:sp>
      <p:sp>
        <p:nvSpPr>
          <p:cNvPr id="262" name="Google Shape;262;p30"/>
          <p:cNvSpPr txBox="1"/>
          <p:nvPr/>
        </p:nvSpPr>
        <p:spPr>
          <a:xfrm>
            <a:off x="1527050" y="3013850"/>
            <a:ext cx="6463500" cy="10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“ACIMA DO MEDO A CORAGEM”</a:t>
            </a:r>
            <a:endParaRPr sz="3600">
              <a:solidFill>
                <a:srgbClr val="FF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ctrTitle"/>
          </p:nvPr>
        </p:nvSpPr>
        <p:spPr>
          <a:xfrm>
            <a:off x="2433800" y="259250"/>
            <a:ext cx="4103400" cy="108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Café ComPartilha</a:t>
            </a:r>
            <a:endParaRPr b="1"/>
          </a:p>
        </p:txBody>
      </p:sp>
      <p:graphicFrame>
        <p:nvGraphicFramePr>
          <p:cNvPr id="135" name="Google Shape;135;p14"/>
          <p:cNvGraphicFramePr/>
          <p:nvPr/>
        </p:nvGraphicFramePr>
        <p:xfrm>
          <a:off x="813725" y="1085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{F3B32147-FDAC-4CC4-B69D-44639549B780}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460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Mesa 1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Mesa 2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Mesa 3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Mesa 4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1089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O que significa avaliação para nós?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O que deve ser avaliado?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Os instrumentos de avaliação dos estudantes criados até aqui são suficientes?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Quais devem ser os instrumentos de avaliação da disciplina?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903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Avaliar é importante? Por que?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Reflita sobre:</a:t>
                      </a:r>
                      <a:br>
                        <a:rPr b="1" lang="pt-BR"/>
                      </a:br>
                      <a:r>
                        <a:rPr b="1" lang="pt-BR"/>
                        <a:t>1)Estudante</a:t>
                      </a:r>
                      <a:br>
                        <a:rPr b="1" lang="pt-BR"/>
                      </a:br>
                      <a:r>
                        <a:rPr b="1" lang="pt-BR"/>
                        <a:t>2)Disciplina</a:t>
                      </a:r>
                      <a:br>
                        <a:rPr b="1" lang="pt-BR"/>
                      </a:br>
                      <a:r>
                        <a:rPr b="1" lang="pt-BR"/>
                        <a:t>3)Professores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Quem deve avaliar cada instrumento?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Quem deve avaliar cada instrumento?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903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Quais critérios devem ser considerados em cada instrumento?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/>
                        <a:t>Quais critérios devem ser considerados?</a:t>
                      </a:r>
                      <a:endParaRPr b="1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5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15"/>
          <p:cNvPicPr preferRelativeResize="0"/>
          <p:nvPr/>
        </p:nvPicPr>
        <p:blipFill rotWithShape="1">
          <a:blip r:embed="rId3">
            <a:alphaModFix/>
          </a:blip>
          <a:srcRect b="11977" l="0" r="0" t="24550"/>
          <a:stretch/>
        </p:blipFill>
        <p:spPr>
          <a:xfrm>
            <a:off x="-204862" y="346500"/>
            <a:ext cx="9348874" cy="445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6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16"/>
          <p:cNvPicPr preferRelativeResize="0"/>
          <p:nvPr/>
        </p:nvPicPr>
        <p:blipFill rotWithShape="1">
          <a:blip r:embed="rId3">
            <a:alphaModFix/>
          </a:blip>
          <a:srcRect b="0" l="7415" r="0" t="11473"/>
          <a:stretch/>
        </p:blipFill>
        <p:spPr>
          <a:xfrm>
            <a:off x="4100400" y="793662"/>
            <a:ext cx="4958701" cy="355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 rotWithShape="1">
          <a:blip r:embed="rId4">
            <a:alphaModFix/>
          </a:blip>
          <a:srcRect b="0" l="47777" r="0" t="10514"/>
          <a:stretch/>
        </p:blipFill>
        <p:spPr>
          <a:xfrm>
            <a:off x="0" y="161700"/>
            <a:ext cx="3750374" cy="482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7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46" y="174450"/>
            <a:ext cx="2507474" cy="334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5546" y="117750"/>
            <a:ext cx="2728450" cy="36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3722" y="1154725"/>
            <a:ext cx="2927825" cy="390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8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18"/>
          <p:cNvPicPr preferRelativeResize="0"/>
          <p:nvPr/>
        </p:nvPicPr>
        <p:blipFill rotWithShape="1">
          <a:blip r:embed="rId3">
            <a:alphaModFix/>
          </a:blip>
          <a:srcRect b="21706" l="13291" r="19173" t="12792"/>
          <a:stretch/>
        </p:blipFill>
        <p:spPr>
          <a:xfrm>
            <a:off x="95575" y="139375"/>
            <a:ext cx="2576525" cy="33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 rotWithShape="1">
          <a:blip r:embed="rId4">
            <a:alphaModFix/>
          </a:blip>
          <a:srcRect b="15775" l="12288" r="7499" t="0"/>
          <a:stretch/>
        </p:blipFill>
        <p:spPr>
          <a:xfrm>
            <a:off x="6586550" y="253900"/>
            <a:ext cx="2345551" cy="32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 rotWithShape="1">
          <a:blip r:embed="rId5">
            <a:alphaModFix/>
          </a:blip>
          <a:srcRect b="16747" l="0" r="0" t="17471"/>
          <a:stretch/>
        </p:blipFill>
        <p:spPr>
          <a:xfrm>
            <a:off x="2967900" y="1612775"/>
            <a:ext cx="3395551" cy="297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9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875" y="1990725"/>
            <a:ext cx="2243851" cy="29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 rotWithShape="1">
          <a:blip r:embed="rId4">
            <a:alphaModFix/>
          </a:blip>
          <a:srcRect b="0" l="19910" r="0" t="0"/>
          <a:stretch/>
        </p:blipFill>
        <p:spPr>
          <a:xfrm>
            <a:off x="47799" y="57925"/>
            <a:ext cx="2141251" cy="35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7725" y="57925"/>
            <a:ext cx="2528525" cy="337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5700" y="1800200"/>
            <a:ext cx="2341999" cy="312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0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4525" y="1858050"/>
            <a:ext cx="2341999" cy="312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400" y="300625"/>
            <a:ext cx="2099950" cy="279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/>
          <p:cNvPicPr preferRelativeResize="0"/>
          <p:nvPr/>
        </p:nvPicPr>
        <p:blipFill rotWithShape="1">
          <a:blip r:embed="rId5">
            <a:alphaModFix/>
          </a:blip>
          <a:srcRect b="0" l="9917" r="14140" t="23406"/>
          <a:stretch/>
        </p:blipFill>
        <p:spPr>
          <a:xfrm>
            <a:off x="2582150" y="1831292"/>
            <a:ext cx="2341999" cy="314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 rotWithShape="1">
          <a:blip r:embed="rId6">
            <a:alphaModFix/>
          </a:blip>
          <a:srcRect b="0" l="7774" r="0" t="18593"/>
          <a:stretch/>
        </p:blipFill>
        <p:spPr>
          <a:xfrm>
            <a:off x="91525" y="207850"/>
            <a:ext cx="2341999" cy="2756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1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1437" y="845600"/>
            <a:ext cx="2781338" cy="370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325" y="845575"/>
            <a:ext cx="2781350" cy="3708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001" y="845575"/>
            <a:ext cx="2781350" cy="3708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