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6" r:id="rId2"/>
    <p:sldId id="277" r:id="rId3"/>
    <p:sldId id="316" r:id="rId4"/>
    <p:sldId id="322" r:id="rId5"/>
    <p:sldId id="321" r:id="rId6"/>
    <p:sldId id="320" r:id="rId7"/>
    <p:sldId id="327" r:id="rId8"/>
    <p:sldId id="328" r:id="rId9"/>
    <p:sldId id="329" r:id="rId10"/>
    <p:sldId id="317" r:id="rId11"/>
    <p:sldId id="318" r:id="rId12"/>
    <p:sldId id="319" r:id="rId13"/>
    <p:sldId id="27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3399"/>
    <a:srgbClr val="006600"/>
    <a:srgbClr val="FF6600"/>
    <a:srgbClr val="3333FF"/>
    <a:srgbClr val="0033CC"/>
    <a:srgbClr val="008000"/>
    <a:srgbClr val="FF3399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3" autoAdjust="0"/>
    <p:restoredTop sz="94737" autoAdjust="0"/>
  </p:normalViewPr>
  <p:slideViewPr>
    <p:cSldViewPr snapToGrid="0">
      <p:cViewPr>
        <p:scale>
          <a:sx n="81" d="100"/>
          <a:sy n="81" d="100"/>
        </p:scale>
        <p:origin x="-1096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2711A-706B-4EC0-938C-A3EB88931BDB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CD88-8CFB-4814-B9E8-8D80225E6E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8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2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65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3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36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54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58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83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24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84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5AB94-0950-4289-97E7-E9205D3AFD2F}" type="datetimeFigureOut">
              <a:rPr lang="pt-BR" smtClean="0"/>
              <a:t>19/08/20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71D28-8DE2-4C92-85D3-EBE2909F1A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18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041" y="598375"/>
            <a:ext cx="7088178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Verdana"/>
                <a:cs typeface="Verdana"/>
              </a:rPr>
              <a:t>Título</a:t>
            </a:r>
            <a:r>
              <a:rPr lang="en-US" dirty="0" smtClean="0">
                <a:latin typeface="Verdana"/>
                <a:cs typeface="Verdana"/>
              </a:rPr>
              <a:t>:</a:t>
            </a:r>
          </a:p>
          <a:p>
            <a:pPr algn="just"/>
            <a:r>
              <a:rPr lang="en-US" dirty="0" err="1" smtClean="0">
                <a:solidFill>
                  <a:srgbClr val="000090"/>
                </a:solidFill>
                <a:latin typeface="Verdana"/>
                <a:cs typeface="Verdana"/>
              </a:rPr>
              <a:t>Papel</a:t>
            </a: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da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morte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de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células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epiteliais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alveolares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humanas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na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inflamação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causada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pelo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2019-nCoV e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comprovação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por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análise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do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transcriptoma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de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pacientes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infectados</a:t>
            </a:r>
            <a:endParaRPr lang="en-US" dirty="0">
              <a:solidFill>
                <a:srgbClr val="000090"/>
              </a:solidFill>
              <a:latin typeface="Verdana"/>
              <a:cs typeface="Verdana"/>
            </a:endParaRPr>
          </a:p>
          <a:p>
            <a:pPr algn="just"/>
            <a:endParaRPr lang="en-US" dirty="0" smtClean="0">
              <a:latin typeface="Verdana"/>
              <a:cs typeface="Verdana"/>
            </a:endParaRPr>
          </a:p>
          <a:p>
            <a:pPr algn="just"/>
            <a:r>
              <a:rPr lang="en-US" dirty="0" err="1" smtClean="0">
                <a:latin typeface="Verdana"/>
                <a:cs typeface="Verdana"/>
              </a:rPr>
              <a:t>Processo</a:t>
            </a:r>
            <a:r>
              <a:rPr lang="en-US" dirty="0">
                <a:latin typeface="Verdana"/>
                <a:cs typeface="Verdana"/>
              </a:rPr>
              <a:t>:	20/05270-0</a:t>
            </a:r>
          </a:p>
          <a:p>
            <a:pPr algn="just"/>
            <a:r>
              <a:rPr lang="en-US" dirty="0" err="1" smtClean="0">
                <a:latin typeface="Verdana"/>
                <a:cs typeface="Verdana"/>
              </a:rPr>
              <a:t>Linha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de </a:t>
            </a:r>
            <a:r>
              <a:rPr lang="en-US" dirty="0" err="1">
                <a:latin typeface="Verdana"/>
                <a:cs typeface="Verdana"/>
              </a:rPr>
              <a:t>fomento</a:t>
            </a:r>
            <a:r>
              <a:rPr lang="en-US" dirty="0">
                <a:latin typeface="Verdana"/>
                <a:cs typeface="Verdana"/>
              </a:rPr>
              <a:t>:	</a:t>
            </a:r>
            <a:r>
              <a:rPr lang="en-US" dirty="0" err="1">
                <a:latin typeface="Verdana"/>
                <a:cs typeface="Verdana"/>
              </a:rPr>
              <a:t>Auxílio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à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Pesquisa</a:t>
            </a:r>
            <a:r>
              <a:rPr lang="en-US" dirty="0">
                <a:latin typeface="Verdana"/>
                <a:cs typeface="Verdana"/>
              </a:rPr>
              <a:t> - Regular</a:t>
            </a:r>
          </a:p>
          <a:p>
            <a:pPr algn="just"/>
            <a:r>
              <a:rPr lang="en-US" dirty="0" err="1">
                <a:latin typeface="Verdana"/>
                <a:cs typeface="Verdana"/>
              </a:rPr>
              <a:t>Vigência</a:t>
            </a:r>
            <a:r>
              <a:rPr lang="en-US" dirty="0">
                <a:latin typeface="Verdana"/>
                <a:cs typeface="Verdana"/>
              </a:rPr>
              <a:t>:	01 de </a:t>
            </a:r>
            <a:r>
              <a:rPr lang="en-US" dirty="0" err="1">
                <a:latin typeface="Verdana"/>
                <a:cs typeface="Verdana"/>
              </a:rPr>
              <a:t>maio</a:t>
            </a:r>
            <a:r>
              <a:rPr lang="en-US" dirty="0">
                <a:latin typeface="Verdana"/>
                <a:cs typeface="Verdana"/>
              </a:rPr>
              <a:t> de 2020 - 30 de </a:t>
            </a:r>
            <a:r>
              <a:rPr lang="en-US" dirty="0" err="1">
                <a:latin typeface="Verdana"/>
                <a:cs typeface="Verdana"/>
              </a:rPr>
              <a:t>abril</a:t>
            </a:r>
            <a:r>
              <a:rPr lang="en-US" dirty="0">
                <a:latin typeface="Verdana"/>
                <a:cs typeface="Verdana"/>
              </a:rPr>
              <a:t> de 2022</a:t>
            </a:r>
          </a:p>
          <a:p>
            <a:pPr algn="just"/>
            <a:endParaRPr lang="en-US" dirty="0" smtClean="0">
              <a:latin typeface="Verdana"/>
              <a:cs typeface="Verdana"/>
            </a:endParaRPr>
          </a:p>
          <a:p>
            <a:pPr algn="just"/>
            <a:r>
              <a:rPr lang="en-US" dirty="0" err="1" smtClean="0">
                <a:latin typeface="Verdana"/>
                <a:cs typeface="Verdana"/>
              </a:rPr>
              <a:t>Área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do </a:t>
            </a:r>
            <a:r>
              <a:rPr lang="en-US" dirty="0" err="1">
                <a:latin typeface="Verdana"/>
                <a:cs typeface="Verdana"/>
              </a:rPr>
              <a:t>conhecimento</a:t>
            </a:r>
            <a:r>
              <a:rPr lang="en-US" dirty="0">
                <a:latin typeface="Verdana"/>
                <a:cs typeface="Verdana"/>
              </a:rPr>
              <a:t>:	</a:t>
            </a:r>
            <a:r>
              <a:rPr lang="en-US" dirty="0" err="1">
                <a:latin typeface="Verdana"/>
                <a:cs typeface="Verdana"/>
              </a:rPr>
              <a:t>Ciências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Biológicas</a:t>
            </a:r>
            <a:r>
              <a:rPr lang="en-US" dirty="0">
                <a:latin typeface="Verdana"/>
                <a:cs typeface="Verdana"/>
              </a:rPr>
              <a:t> - </a:t>
            </a:r>
            <a:r>
              <a:rPr lang="en-US" dirty="0" err="1">
                <a:latin typeface="Verdana"/>
                <a:cs typeface="Verdana"/>
              </a:rPr>
              <a:t>Imunologia</a:t>
            </a:r>
            <a:r>
              <a:rPr lang="en-US" dirty="0">
                <a:latin typeface="Verdana"/>
                <a:cs typeface="Verdana"/>
              </a:rPr>
              <a:t> - </a:t>
            </a:r>
            <a:r>
              <a:rPr lang="en-US" dirty="0" err="1">
                <a:latin typeface="Verdana"/>
                <a:cs typeface="Verdana"/>
              </a:rPr>
              <a:t>Imunologia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Celular</a:t>
            </a:r>
            <a:endParaRPr lang="en-US" dirty="0">
              <a:latin typeface="Verdana"/>
              <a:cs typeface="Verdana"/>
            </a:endParaRPr>
          </a:p>
          <a:p>
            <a:pPr algn="just"/>
            <a:endParaRPr lang="en-US" dirty="0" smtClean="0">
              <a:latin typeface="Verdana"/>
              <a:cs typeface="Verdana"/>
            </a:endParaRPr>
          </a:p>
          <a:p>
            <a:pPr algn="just"/>
            <a:r>
              <a:rPr lang="en-US" dirty="0" err="1" smtClean="0">
                <a:latin typeface="Verdana"/>
                <a:cs typeface="Verdana"/>
              </a:rPr>
              <a:t>Pesquisador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responsável</a:t>
            </a:r>
            <a:r>
              <a:rPr lang="en-US" dirty="0">
                <a:latin typeface="Verdana"/>
                <a:cs typeface="Verdana"/>
              </a:rPr>
              <a:t>:	</a:t>
            </a:r>
            <a:r>
              <a:rPr lang="en-US" dirty="0" err="1">
                <a:latin typeface="Verdana"/>
                <a:cs typeface="Verdana"/>
              </a:rPr>
              <a:t>Vânia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Luiza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Deperon</a:t>
            </a:r>
            <a:r>
              <a:rPr lang="en-US" dirty="0">
                <a:latin typeface="Verdana"/>
                <a:cs typeface="Verdana"/>
              </a:rPr>
              <a:t> Bonato</a:t>
            </a:r>
          </a:p>
          <a:p>
            <a:pPr algn="just"/>
            <a:r>
              <a:rPr lang="en-US" dirty="0" err="1">
                <a:latin typeface="Verdana"/>
                <a:cs typeface="Verdana"/>
              </a:rPr>
              <a:t>Beneficiário</a:t>
            </a:r>
            <a:r>
              <a:rPr lang="en-US" dirty="0">
                <a:latin typeface="Verdana"/>
                <a:cs typeface="Verdana"/>
              </a:rPr>
              <a:t>:	</a:t>
            </a:r>
            <a:r>
              <a:rPr lang="en-US" dirty="0" err="1">
                <a:latin typeface="Verdana"/>
                <a:cs typeface="Verdana"/>
              </a:rPr>
              <a:t>Vânia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Luiza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Deperon</a:t>
            </a:r>
            <a:r>
              <a:rPr lang="en-US" dirty="0">
                <a:latin typeface="Verdana"/>
                <a:cs typeface="Verdana"/>
              </a:rPr>
              <a:t> Bonato</a:t>
            </a:r>
          </a:p>
          <a:p>
            <a:pPr algn="just"/>
            <a:endParaRPr lang="en-US" dirty="0" smtClean="0">
              <a:latin typeface="Verdana"/>
              <a:cs typeface="Verdana"/>
            </a:endParaRPr>
          </a:p>
          <a:p>
            <a:pPr algn="just"/>
            <a:r>
              <a:rPr lang="en-US" dirty="0" err="1" smtClean="0">
                <a:latin typeface="Verdana"/>
                <a:cs typeface="Verdana"/>
              </a:rPr>
              <a:t>Pesq</a:t>
            </a:r>
            <a:r>
              <a:rPr lang="en-US" dirty="0">
                <a:latin typeface="Verdana"/>
                <a:cs typeface="Verdana"/>
              </a:rPr>
              <a:t>. </a:t>
            </a:r>
            <a:r>
              <a:rPr lang="en-US" dirty="0" err="1">
                <a:latin typeface="Verdana"/>
                <a:cs typeface="Verdana"/>
              </a:rPr>
              <a:t>associados</a:t>
            </a:r>
            <a:r>
              <a:rPr lang="en-US" dirty="0">
                <a:latin typeface="Verdana"/>
                <a:cs typeface="Verdana"/>
              </a:rPr>
              <a:t>:	Cristina </a:t>
            </a:r>
            <a:r>
              <a:rPr lang="en-US" dirty="0" err="1">
                <a:latin typeface="Verdana"/>
                <a:cs typeface="Verdana"/>
              </a:rPr>
              <a:t>Ribeiro</a:t>
            </a:r>
            <a:r>
              <a:rPr lang="en-US" dirty="0">
                <a:latin typeface="Verdana"/>
                <a:cs typeface="Verdana"/>
              </a:rPr>
              <a:t> de Barros Cardoso ; Fernando </a:t>
            </a:r>
            <a:r>
              <a:rPr lang="en-US" dirty="0" err="1">
                <a:latin typeface="Verdana"/>
                <a:cs typeface="Verdana"/>
              </a:rPr>
              <a:t>Crivelenti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Vilar</a:t>
            </a:r>
            <a:r>
              <a:rPr lang="en-US" dirty="0">
                <a:latin typeface="Verdana"/>
                <a:cs typeface="Verdana"/>
              </a:rPr>
              <a:t> ; Gilberto </a:t>
            </a:r>
            <a:r>
              <a:rPr lang="en-US" dirty="0" err="1">
                <a:latin typeface="Verdana"/>
                <a:cs typeface="Verdana"/>
              </a:rPr>
              <a:t>Gambero</a:t>
            </a:r>
            <a:r>
              <a:rPr lang="en-US" dirty="0">
                <a:latin typeface="Verdana"/>
                <a:cs typeface="Verdana"/>
              </a:rPr>
              <a:t> Gaspar ; Isabel Kinney Ferreira de Miranda Santos ; José </a:t>
            </a:r>
            <a:r>
              <a:rPr lang="en-US" dirty="0" err="1">
                <a:latin typeface="Verdana"/>
                <a:cs typeface="Verdana"/>
              </a:rPr>
              <a:t>Joaquim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Ribeiro</a:t>
            </a:r>
            <a:r>
              <a:rPr lang="en-US" dirty="0">
                <a:latin typeface="Verdana"/>
                <a:cs typeface="Verdana"/>
              </a:rPr>
              <a:t> da Rocha ; </a:t>
            </a:r>
            <a:r>
              <a:rPr lang="en-US" dirty="0" err="1">
                <a:latin typeface="Verdana"/>
                <a:cs typeface="Verdana"/>
              </a:rPr>
              <a:t>Lúcia</a:t>
            </a:r>
            <a:r>
              <a:rPr lang="en-US" dirty="0">
                <a:latin typeface="Verdana"/>
                <a:cs typeface="Verdana"/>
              </a:rPr>
              <a:t> Helena </a:t>
            </a:r>
            <a:r>
              <a:rPr lang="en-US" dirty="0" err="1">
                <a:latin typeface="Verdana"/>
                <a:cs typeface="Verdana"/>
              </a:rPr>
              <a:t>Faccioli</a:t>
            </a:r>
            <a:r>
              <a:rPr lang="en-US" dirty="0">
                <a:latin typeface="Verdana"/>
                <a:cs typeface="Verdana"/>
              </a:rPr>
              <a:t> ; Marcelo Dias </a:t>
            </a:r>
            <a:r>
              <a:rPr lang="en-US" dirty="0" err="1">
                <a:latin typeface="Verdana"/>
                <a:cs typeface="Verdana"/>
              </a:rPr>
              <a:t>Baruffi</a:t>
            </a:r>
            <a:r>
              <a:rPr lang="en-US" dirty="0">
                <a:latin typeface="Verdana"/>
                <a:cs typeface="Verdana"/>
              </a:rPr>
              <a:t> ; Marley </a:t>
            </a:r>
            <a:r>
              <a:rPr lang="en-US" dirty="0" err="1">
                <a:latin typeface="Verdana"/>
                <a:cs typeface="Verdana"/>
              </a:rPr>
              <a:t>Ribeiro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Feitosa</a:t>
            </a:r>
            <a:r>
              <a:rPr lang="en-US" dirty="0">
                <a:latin typeface="Verdana"/>
                <a:cs typeface="Verdana"/>
              </a:rPr>
              <a:t> ; Omar </a:t>
            </a:r>
            <a:r>
              <a:rPr lang="en-US" dirty="0" err="1">
                <a:latin typeface="Verdana"/>
                <a:cs typeface="Verdana"/>
              </a:rPr>
              <a:t>Feres</a:t>
            </a:r>
            <a:r>
              <a:rPr lang="en-US" dirty="0">
                <a:latin typeface="Verdana"/>
                <a:cs typeface="Verdana"/>
              </a:rPr>
              <a:t> ; </a:t>
            </a:r>
            <a:r>
              <a:rPr lang="en-US" dirty="0" err="1">
                <a:latin typeface="Verdana"/>
                <a:cs typeface="Verdana"/>
              </a:rPr>
              <a:t>Rogerio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Serafim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smtClean="0">
                <a:latin typeface="Verdana"/>
                <a:cs typeface="Verdana"/>
              </a:rPr>
              <a:t>Parra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1336" y="4148072"/>
            <a:ext cx="3471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Verdana"/>
                <a:cs typeface="Verdana"/>
              </a:rPr>
              <a:t>Assunto</a:t>
            </a:r>
            <a:r>
              <a:rPr lang="en-US" sz="1400" dirty="0">
                <a:latin typeface="Verdana"/>
                <a:cs typeface="Verdana"/>
              </a:rPr>
              <a:t>(s):	</a:t>
            </a:r>
            <a:r>
              <a:rPr lang="en-US" sz="1400" dirty="0" err="1">
                <a:latin typeface="Verdana"/>
                <a:cs typeface="Verdana"/>
              </a:rPr>
              <a:t>Infecções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por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smtClean="0">
                <a:latin typeface="Verdana"/>
                <a:cs typeface="Verdana"/>
              </a:rPr>
              <a:t>Coronavirus;  </a:t>
            </a:r>
            <a:r>
              <a:rPr lang="en-US" sz="1400" dirty="0">
                <a:latin typeface="Verdana"/>
                <a:cs typeface="Verdana"/>
              </a:rPr>
              <a:t>COVID-</a:t>
            </a:r>
            <a:r>
              <a:rPr lang="en-US" sz="1400" dirty="0" smtClean="0">
                <a:latin typeface="Verdana"/>
                <a:cs typeface="Verdana"/>
              </a:rPr>
              <a:t>19; </a:t>
            </a:r>
            <a:r>
              <a:rPr lang="en-US" sz="1400" dirty="0" err="1" smtClean="0">
                <a:latin typeface="Verdana"/>
                <a:cs typeface="Verdana"/>
              </a:rPr>
              <a:t>síndrome</a:t>
            </a: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respiratória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aguda</a:t>
            </a:r>
            <a:r>
              <a:rPr lang="en-US" sz="1400" dirty="0">
                <a:latin typeface="Verdana"/>
                <a:cs typeface="Verdana"/>
              </a:rPr>
              <a:t> grave 2  </a:t>
            </a:r>
            <a:r>
              <a:rPr lang="en-US" sz="1400" dirty="0" err="1" smtClean="0">
                <a:latin typeface="Verdana"/>
                <a:cs typeface="Verdana"/>
              </a:rPr>
              <a:t>Transcriptoma</a:t>
            </a:r>
            <a:r>
              <a:rPr lang="en-US" sz="1400" dirty="0" smtClean="0">
                <a:latin typeface="Verdana"/>
                <a:cs typeface="Verdana"/>
              </a:rPr>
              <a:t>;  </a:t>
            </a:r>
            <a:r>
              <a:rPr lang="en-US" sz="1400" dirty="0" err="1">
                <a:latin typeface="Verdana"/>
                <a:cs typeface="Verdana"/>
              </a:rPr>
              <a:t>Morte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 smtClean="0">
                <a:latin typeface="Verdana"/>
                <a:cs typeface="Verdana"/>
              </a:rPr>
              <a:t>celular</a:t>
            </a:r>
            <a:r>
              <a:rPr lang="en-US" sz="1400" dirty="0" smtClean="0">
                <a:latin typeface="Verdana"/>
                <a:cs typeface="Verdana"/>
              </a:rPr>
              <a:t>;  </a:t>
            </a:r>
            <a:r>
              <a:rPr lang="en-US" sz="1400" dirty="0" err="1" smtClean="0">
                <a:latin typeface="Verdana"/>
                <a:cs typeface="Verdana"/>
              </a:rPr>
              <a:t>Inflamação</a:t>
            </a:r>
            <a:r>
              <a:rPr lang="en-US" sz="1400" dirty="0" smtClean="0">
                <a:latin typeface="Verdana"/>
                <a:cs typeface="Verdana"/>
              </a:rPr>
              <a:t>;  </a:t>
            </a:r>
            <a:r>
              <a:rPr lang="en-US" sz="1400" dirty="0" err="1" smtClean="0">
                <a:latin typeface="Verdana"/>
                <a:cs typeface="Verdana"/>
              </a:rPr>
              <a:t>Comorbidade</a:t>
            </a:r>
            <a:r>
              <a:rPr lang="en-US" sz="1400" dirty="0" smtClean="0">
                <a:latin typeface="Verdana"/>
                <a:cs typeface="Verdana"/>
              </a:rPr>
              <a:t>;  </a:t>
            </a:r>
            <a:r>
              <a:rPr lang="en-US" sz="1400" dirty="0" err="1">
                <a:latin typeface="Verdana"/>
                <a:cs typeface="Verdana"/>
              </a:rPr>
              <a:t>Tolerância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ao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 smtClean="0">
                <a:latin typeface="Verdana"/>
                <a:cs typeface="Verdana"/>
              </a:rPr>
              <a:t>dano</a:t>
            </a:r>
            <a:r>
              <a:rPr lang="en-US" sz="1400" dirty="0" smtClean="0">
                <a:latin typeface="Verdana"/>
                <a:cs typeface="Verdana"/>
              </a:rPr>
              <a:t>;  </a:t>
            </a:r>
            <a:r>
              <a:rPr lang="en-US" sz="1400" dirty="0" err="1">
                <a:latin typeface="Verdana"/>
                <a:cs typeface="Verdana"/>
              </a:rPr>
              <a:t>Reparo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 smtClean="0">
                <a:latin typeface="Verdana"/>
                <a:cs typeface="Verdana"/>
              </a:rPr>
              <a:t>tecidual</a:t>
            </a:r>
            <a:r>
              <a:rPr lang="en-US" sz="1400" dirty="0" smtClean="0">
                <a:latin typeface="Verdana"/>
                <a:cs typeface="Verdana"/>
              </a:rPr>
              <a:t>;  </a:t>
            </a:r>
            <a:r>
              <a:rPr lang="en-US" sz="1400" dirty="0" err="1">
                <a:latin typeface="Verdana"/>
                <a:cs typeface="Verdana"/>
              </a:rPr>
              <a:t>Terapia</a:t>
            </a:r>
            <a:r>
              <a:rPr lang="en-US" sz="1400" dirty="0">
                <a:latin typeface="Verdana"/>
                <a:cs typeface="Verdana"/>
              </a:rPr>
              <a:t> de </a:t>
            </a:r>
            <a:r>
              <a:rPr lang="en-US" sz="1400" dirty="0" err="1">
                <a:latin typeface="Verdana"/>
                <a:cs typeface="Verdana"/>
              </a:rPr>
              <a:t>alvo</a:t>
            </a:r>
            <a:r>
              <a:rPr lang="en-US" sz="1400" dirty="0">
                <a:latin typeface="Verdana"/>
                <a:cs typeface="Verdana"/>
              </a:rPr>
              <a:t> molecular  </a:t>
            </a:r>
            <a:r>
              <a:rPr lang="en-US" sz="1400" dirty="0" smtClean="0">
                <a:latin typeface="Verdana"/>
                <a:cs typeface="Verdana"/>
              </a:rPr>
              <a:t> </a:t>
            </a:r>
            <a:endParaRPr lang="en-US" sz="1400" dirty="0">
              <a:latin typeface="Verdana"/>
              <a:cs typeface="Verdana"/>
            </a:endParaRPr>
          </a:p>
          <a:p>
            <a:pPr algn="just"/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0332" y="1562108"/>
            <a:ext cx="3836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Vinculado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ao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auxílio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:	17/21629-5 -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Estratégias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para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estudar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inflamação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pulmonar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no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contexto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de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comorbidades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, </a:t>
            </a: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AP.TEMÁTICO</a:t>
            </a:r>
            <a:endParaRPr lang="en-US" dirty="0">
              <a:solidFill>
                <a:srgbClr val="000090"/>
              </a:solidFill>
              <a:latin typeface="Verdana"/>
              <a:cs typeface="Verdana"/>
            </a:endParaRPr>
          </a:p>
          <a:p>
            <a:pPr algn="just"/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5" name="Grupo 23"/>
          <p:cNvGrpSpPr/>
          <p:nvPr/>
        </p:nvGrpSpPr>
        <p:grpSpPr>
          <a:xfrm>
            <a:off x="8969061" y="246513"/>
            <a:ext cx="2109216" cy="968965"/>
            <a:chOff x="9217152" y="372155"/>
            <a:chExt cx="2109216" cy="968965"/>
          </a:xfrm>
        </p:grpSpPr>
        <p:sp>
          <p:nvSpPr>
            <p:cNvPr id="6" name="Ondulado 22"/>
            <p:cNvSpPr/>
            <p:nvPr/>
          </p:nvSpPr>
          <p:spPr>
            <a:xfrm>
              <a:off x="9217152" y="372155"/>
              <a:ext cx="2109216" cy="968965"/>
            </a:xfrm>
            <a:prstGeom prst="wave">
              <a:avLst/>
            </a:prstGeom>
            <a:solidFill>
              <a:srgbClr val="990033"/>
            </a:solidFill>
            <a:ln w="381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20"/>
            <p:cNvSpPr txBox="1"/>
            <p:nvPr/>
          </p:nvSpPr>
          <p:spPr>
            <a:xfrm>
              <a:off x="9460992" y="609600"/>
              <a:ext cx="172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FAPESP</a:t>
              </a:r>
              <a:endPara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52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111" y="498704"/>
            <a:ext cx="5997222" cy="6205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4" y="318911"/>
            <a:ext cx="5229578" cy="12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72" t="13691"/>
          <a:stretch/>
        </p:blipFill>
        <p:spPr>
          <a:xfrm>
            <a:off x="3033873" y="131290"/>
            <a:ext cx="5630335" cy="65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324555"/>
            <a:ext cx="11199664" cy="64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400" y="1257300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Doenças pulmonares</a:t>
            </a:r>
            <a:endParaRPr lang="pt-BR" sz="2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99181" y="50800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Mensagem</a:t>
            </a:r>
            <a:endParaRPr lang="pt-BR" sz="2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203200" y="1790700"/>
            <a:ext cx="5353607" cy="4816983"/>
            <a:chOff x="203200" y="1790700"/>
            <a:chExt cx="5353607" cy="4816983"/>
          </a:xfrm>
        </p:grpSpPr>
        <p:sp>
          <p:nvSpPr>
            <p:cNvPr id="2" name="CaixaDeTexto 1"/>
            <p:cNvSpPr txBox="1"/>
            <p:nvPr/>
          </p:nvSpPr>
          <p:spPr>
            <a:xfrm>
              <a:off x="391886" y="5776686"/>
              <a:ext cx="39757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Terapias direcionadas</a:t>
              </a:r>
            </a:p>
            <a:p>
              <a:pPr algn="ctr"/>
              <a:r>
                <a:rPr lang="pt-BR" sz="2400" b="1" dirty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</a:t>
              </a:r>
              <a:r>
                <a:rPr lang="pt-BR" sz="2400" b="1" dirty="0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 hospedeiro</a:t>
              </a:r>
              <a:endParaRPr lang="pt-BR" sz="2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79400" y="2197100"/>
              <a:ext cx="4089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Excesso de inflamação</a:t>
              </a:r>
              <a:endParaRPr lang="pt-BR" sz="2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203200" y="3136900"/>
              <a:ext cx="5001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Existência de </a:t>
              </a:r>
              <a:r>
                <a:rPr lang="pt-BR" sz="2400" b="1" dirty="0" err="1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comorbidades</a:t>
              </a:r>
              <a:endParaRPr lang="pt-BR" sz="2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79400" y="4038600"/>
              <a:ext cx="4116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Doenças heterogêneas</a:t>
              </a:r>
              <a:endParaRPr lang="pt-BR" sz="2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3" name="Conector de seta reta 12"/>
            <p:cNvCxnSpPr/>
            <p:nvPr/>
          </p:nvCxnSpPr>
          <p:spPr>
            <a:xfrm>
              <a:off x="1991790" y="1790700"/>
              <a:ext cx="0" cy="40640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2004490" y="2654300"/>
              <a:ext cx="0" cy="40640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>
              <a:off x="2004490" y="3606800"/>
              <a:ext cx="0" cy="40640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279400" y="4927600"/>
              <a:ext cx="5277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Identificar moléculas/células</a:t>
              </a:r>
              <a:endParaRPr lang="pt-BR" sz="2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7" name="Conector de seta reta 16"/>
            <p:cNvCxnSpPr/>
            <p:nvPr/>
          </p:nvCxnSpPr>
          <p:spPr>
            <a:xfrm>
              <a:off x="2004490" y="4533900"/>
              <a:ext cx="0" cy="40640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2017190" y="5410200"/>
              <a:ext cx="0" cy="40640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6731000" y="3810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Asma</a:t>
            </a:r>
            <a:endParaRPr lang="pt-BR" sz="2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398000" y="3848100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Pneumonia</a:t>
            </a:r>
            <a:endParaRPr lang="pt-BR" sz="2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448800" y="4635500"/>
            <a:ext cx="1994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Obesidade</a:t>
            </a:r>
          </a:p>
          <a:p>
            <a:pPr algn="ctr"/>
            <a:r>
              <a:rPr lang="pt-BR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Diabetes</a:t>
            </a:r>
            <a:endParaRPr lang="pt-BR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324600" y="4800600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Tuberculose</a:t>
            </a:r>
            <a:endParaRPr lang="pt-BR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464300" y="5740400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COVID-19</a:t>
            </a:r>
            <a:endParaRPr lang="pt-BR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50400" y="57785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Asma</a:t>
            </a:r>
            <a:endParaRPr lang="pt-BR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353810" y="1587500"/>
            <a:ext cx="2110490" cy="2019300"/>
          </a:xfrm>
          <a:prstGeom prst="straightConnector1">
            <a:avLst/>
          </a:prstGeom>
          <a:ln w="76200">
            <a:solidFill>
              <a:srgbClr val="5F5F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118600" y="3251200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omorbidades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5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7382" cy="3556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12346"/>
          <a:stretch/>
        </p:blipFill>
        <p:spPr>
          <a:xfrm>
            <a:off x="4475480" y="0"/>
            <a:ext cx="4057650" cy="355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5"/>
          <a:stretch/>
        </p:blipFill>
        <p:spPr>
          <a:xfrm>
            <a:off x="0" y="3556000"/>
            <a:ext cx="3820886" cy="26543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19601" y="83235"/>
            <a:ext cx="359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cap="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INSTITUTE OF ALLERGY AND INFECTIOUS </a:t>
            </a:r>
            <a:r>
              <a:rPr lang="en-US" sz="12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DISEASES</a:t>
            </a:r>
          </a:p>
          <a:p>
            <a:pPr algn="just"/>
            <a:r>
              <a:rPr lang="en-US" sz="1200" b="1" cap="all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</a:t>
            </a:r>
            <a:r>
              <a:rPr lang="en-US" sz="1200" b="1" cap="al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Geographic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4719" y="6241534"/>
            <a:ext cx="3169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DÉBORA F. BARRETO-VIEIRA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IOC/FIOCRUZ.</a:t>
            </a:r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57" y="3499535"/>
            <a:ext cx="3866243" cy="33411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57" y="3526052"/>
            <a:ext cx="3840843" cy="33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092" y="687044"/>
            <a:ext cx="6096000" cy="61093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dirty="0" err="1">
                <a:latin typeface="Verdana"/>
                <a:cs typeface="Verdana"/>
              </a:rPr>
              <a:t>Mundo</a:t>
            </a:r>
            <a:endParaRPr lang="en-US" sz="1700" dirty="0">
              <a:latin typeface="Verdana"/>
              <a:cs typeface="Verdana"/>
            </a:endParaRPr>
          </a:p>
          <a:p>
            <a:r>
              <a:rPr lang="en-US" sz="1700" dirty="0">
                <a:latin typeface="Verdana"/>
                <a:cs typeface="Verdana"/>
              </a:rPr>
              <a:t>20.730.456 </a:t>
            </a:r>
            <a:r>
              <a:rPr lang="en-US" sz="1700" dirty="0" err="1">
                <a:latin typeface="Verdana"/>
                <a:cs typeface="Verdana"/>
              </a:rPr>
              <a:t>confirmados</a:t>
            </a:r>
            <a:r>
              <a:rPr lang="en-US" sz="1700" dirty="0">
                <a:latin typeface="Verdana"/>
                <a:cs typeface="Verdana"/>
              </a:rPr>
              <a:t> (286.710 </a:t>
            </a:r>
            <a:r>
              <a:rPr lang="en-US" sz="1700" dirty="0" err="1">
                <a:latin typeface="Verdana"/>
                <a:cs typeface="Verdana"/>
              </a:rPr>
              <a:t>novos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r>
              <a:rPr lang="en-US" sz="1700" dirty="0">
                <a:latin typeface="Verdana"/>
                <a:cs typeface="Verdana"/>
              </a:rPr>
              <a:t>751.154 </a:t>
            </a:r>
            <a:r>
              <a:rPr lang="en-US" sz="1700" dirty="0" err="1">
                <a:latin typeface="Verdana"/>
                <a:cs typeface="Verdana"/>
              </a:rPr>
              <a:t>mortes</a:t>
            </a:r>
            <a:r>
              <a:rPr lang="en-US" sz="1700" dirty="0">
                <a:latin typeface="Verdana"/>
                <a:cs typeface="Verdana"/>
              </a:rPr>
              <a:t> (6.713 </a:t>
            </a:r>
            <a:r>
              <a:rPr lang="en-US" sz="1700" dirty="0" err="1">
                <a:latin typeface="Verdana"/>
                <a:cs typeface="Verdana"/>
              </a:rPr>
              <a:t>novas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endParaRPr lang="en-US" sz="1700" dirty="0">
              <a:latin typeface="Verdana"/>
              <a:cs typeface="Verdana"/>
            </a:endParaRPr>
          </a:p>
          <a:p>
            <a:r>
              <a:rPr lang="en-US" sz="1700" dirty="0" err="1">
                <a:latin typeface="Verdana"/>
                <a:cs typeface="Verdana"/>
              </a:rPr>
              <a:t>Região</a:t>
            </a:r>
            <a:r>
              <a:rPr lang="en-US" sz="1700" dirty="0">
                <a:latin typeface="Verdana"/>
                <a:cs typeface="Verdana"/>
              </a:rPr>
              <a:t> Africana</a:t>
            </a:r>
          </a:p>
          <a:p>
            <a:r>
              <a:rPr lang="en-US" sz="1700" dirty="0">
                <a:latin typeface="Verdana"/>
                <a:cs typeface="Verdana"/>
              </a:rPr>
              <a:t>925.297 </a:t>
            </a:r>
            <a:r>
              <a:rPr lang="en-US" sz="1700" dirty="0" err="1">
                <a:latin typeface="Verdana"/>
                <a:cs typeface="Verdana"/>
              </a:rPr>
              <a:t>casos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confirmados</a:t>
            </a:r>
            <a:r>
              <a:rPr lang="en-US" sz="1700" dirty="0">
                <a:latin typeface="Verdana"/>
                <a:cs typeface="Verdana"/>
              </a:rPr>
              <a:t> (8.653 </a:t>
            </a:r>
            <a:r>
              <a:rPr lang="en-US" sz="1700" dirty="0" err="1">
                <a:latin typeface="Verdana"/>
                <a:cs typeface="Verdana"/>
              </a:rPr>
              <a:t>novos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r>
              <a:rPr lang="en-US" sz="1700" dirty="0">
                <a:latin typeface="Verdana"/>
                <a:cs typeface="Verdana"/>
              </a:rPr>
              <a:t>17.904 </a:t>
            </a:r>
            <a:r>
              <a:rPr lang="en-US" sz="1700" dirty="0" err="1">
                <a:latin typeface="Verdana"/>
                <a:cs typeface="Verdana"/>
              </a:rPr>
              <a:t>mortes</a:t>
            </a:r>
            <a:r>
              <a:rPr lang="en-US" sz="1700" dirty="0">
                <a:latin typeface="Verdana"/>
                <a:cs typeface="Verdana"/>
              </a:rPr>
              <a:t> (347 </a:t>
            </a:r>
            <a:r>
              <a:rPr lang="en-US" sz="1700" dirty="0" err="1">
                <a:latin typeface="Verdana"/>
                <a:cs typeface="Verdana"/>
              </a:rPr>
              <a:t>novas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endParaRPr lang="en-US" sz="1700" dirty="0">
              <a:latin typeface="Verdana"/>
              <a:cs typeface="Verdana"/>
            </a:endParaRPr>
          </a:p>
          <a:p>
            <a:r>
              <a:rPr lang="en-US" sz="1700" dirty="0" err="1">
                <a:latin typeface="Verdana"/>
                <a:cs typeface="Verdana"/>
              </a:rPr>
              <a:t>Região</a:t>
            </a:r>
            <a:r>
              <a:rPr lang="en-US" sz="1700" dirty="0">
                <a:latin typeface="Verdana"/>
                <a:cs typeface="Verdana"/>
              </a:rPr>
              <a:t> das </a:t>
            </a:r>
            <a:r>
              <a:rPr lang="en-US" sz="1700" dirty="0" err="1">
                <a:latin typeface="Verdana"/>
                <a:cs typeface="Verdana"/>
              </a:rPr>
              <a:t>Américas</a:t>
            </a:r>
            <a:endParaRPr lang="en-US" sz="1700" dirty="0">
              <a:latin typeface="Verdana"/>
              <a:cs typeface="Verdana"/>
            </a:endParaRPr>
          </a:p>
          <a:p>
            <a:r>
              <a:rPr lang="en-US" sz="1700" dirty="0">
                <a:latin typeface="Verdana"/>
                <a:cs typeface="Verdana"/>
              </a:rPr>
              <a:t>11.109.443 </a:t>
            </a:r>
            <a:r>
              <a:rPr lang="en-US" sz="1700" dirty="0" err="1">
                <a:latin typeface="Verdana"/>
                <a:cs typeface="Verdana"/>
              </a:rPr>
              <a:t>casos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confirmados</a:t>
            </a:r>
            <a:r>
              <a:rPr lang="en-US" sz="1700" dirty="0">
                <a:latin typeface="Verdana"/>
                <a:cs typeface="Verdana"/>
              </a:rPr>
              <a:t> (157.676 </a:t>
            </a:r>
            <a:r>
              <a:rPr lang="en-US" sz="1700" dirty="0" err="1">
                <a:latin typeface="Verdana"/>
                <a:cs typeface="Verdana"/>
              </a:rPr>
              <a:t>novos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r>
              <a:rPr lang="en-US" sz="1700" dirty="0">
                <a:latin typeface="Verdana"/>
                <a:cs typeface="Verdana"/>
              </a:rPr>
              <a:t>402.734 </a:t>
            </a:r>
            <a:r>
              <a:rPr lang="en-US" sz="1700" dirty="0" err="1">
                <a:latin typeface="Verdana"/>
                <a:cs typeface="Verdana"/>
              </a:rPr>
              <a:t>mortes</a:t>
            </a:r>
            <a:r>
              <a:rPr lang="en-US" sz="1700" dirty="0">
                <a:latin typeface="Verdana"/>
                <a:cs typeface="Verdana"/>
              </a:rPr>
              <a:t> (4.472 </a:t>
            </a:r>
            <a:r>
              <a:rPr lang="en-US" sz="1700" dirty="0" err="1">
                <a:latin typeface="Verdana"/>
                <a:cs typeface="Verdana"/>
              </a:rPr>
              <a:t>novas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 smtClean="0">
                <a:latin typeface="Verdana"/>
                <a:cs typeface="Verdana"/>
              </a:rPr>
              <a:t>ao</a:t>
            </a:r>
            <a:r>
              <a:rPr lang="en-US" sz="1700" dirty="0" smtClean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endParaRPr lang="en-US" sz="1700" dirty="0">
              <a:latin typeface="Verdana"/>
              <a:cs typeface="Verdana"/>
            </a:endParaRPr>
          </a:p>
          <a:p>
            <a:r>
              <a:rPr lang="en-US" sz="1700" dirty="0" err="1">
                <a:latin typeface="Verdana"/>
                <a:cs typeface="Verdana"/>
              </a:rPr>
              <a:t>Região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Europeia</a:t>
            </a:r>
            <a:endParaRPr lang="en-US" sz="1700" dirty="0">
              <a:latin typeface="Verdana"/>
              <a:cs typeface="Verdana"/>
            </a:endParaRPr>
          </a:p>
          <a:p>
            <a:r>
              <a:rPr lang="en-US" sz="1700" dirty="0">
                <a:latin typeface="Verdana"/>
                <a:cs typeface="Verdana"/>
              </a:rPr>
              <a:t>3.702.640 </a:t>
            </a:r>
            <a:r>
              <a:rPr lang="en-US" sz="1700" dirty="0" err="1">
                <a:latin typeface="Verdana"/>
                <a:cs typeface="Verdana"/>
              </a:rPr>
              <a:t>casos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confirmados</a:t>
            </a:r>
            <a:r>
              <a:rPr lang="en-US" sz="1700" dirty="0">
                <a:latin typeface="Verdana"/>
                <a:cs typeface="Verdana"/>
              </a:rPr>
              <a:t> (31.585 </a:t>
            </a:r>
            <a:r>
              <a:rPr lang="en-US" sz="1700" dirty="0" err="1">
                <a:latin typeface="Verdana"/>
                <a:cs typeface="Verdana"/>
              </a:rPr>
              <a:t>novos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r>
              <a:rPr lang="en-US" sz="1700" dirty="0">
                <a:latin typeface="Verdana"/>
                <a:cs typeface="Verdana"/>
              </a:rPr>
              <a:t>218.662 </a:t>
            </a:r>
            <a:r>
              <a:rPr lang="en-US" sz="1700" dirty="0" err="1">
                <a:latin typeface="Verdana"/>
                <a:cs typeface="Verdana"/>
              </a:rPr>
              <a:t>mortes</a:t>
            </a:r>
            <a:r>
              <a:rPr lang="en-US" sz="1700" dirty="0">
                <a:latin typeface="Verdana"/>
                <a:cs typeface="Verdana"/>
              </a:rPr>
              <a:t> (384 </a:t>
            </a:r>
            <a:r>
              <a:rPr lang="en-US" sz="1700" dirty="0" err="1">
                <a:latin typeface="Verdana"/>
                <a:cs typeface="Verdana"/>
              </a:rPr>
              <a:t>novas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5352" y="914545"/>
            <a:ext cx="6096000" cy="5909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dirty="0" err="1">
                <a:latin typeface="Verdana"/>
                <a:cs typeface="Verdana"/>
              </a:rPr>
              <a:t>Região</a:t>
            </a:r>
            <a:r>
              <a:rPr lang="en-US" sz="1700" dirty="0">
                <a:latin typeface="Verdana"/>
                <a:cs typeface="Verdana"/>
              </a:rPr>
              <a:t> do </a:t>
            </a:r>
            <a:r>
              <a:rPr lang="en-US" sz="1700" dirty="0" err="1">
                <a:latin typeface="Verdana"/>
                <a:cs typeface="Verdana"/>
              </a:rPr>
              <a:t>Mediterrâneo</a:t>
            </a:r>
            <a:r>
              <a:rPr lang="en-US" sz="1700" dirty="0">
                <a:latin typeface="Verdana"/>
                <a:cs typeface="Verdana"/>
              </a:rPr>
              <a:t> Oriental</a:t>
            </a:r>
          </a:p>
          <a:p>
            <a:r>
              <a:rPr lang="en-US" sz="1700" dirty="0">
                <a:latin typeface="Verdana"/>
                <a:cs typeface="Verdana"/>
              </a:rPr>
              <a:t>1.696.890 </a:t>
            </a:r>
            <a:r>
              <a:rPr lang="en-US" sz="1700" dirty="0" err="1">
                <a:latin typeface="Verdana"/>
                <a:cs typeface="Verdana"/>
              </a:rPr>
              <a:t>casos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confirmados</a:t>
            </a:r>
            <a:r>
              <a:rPr lang="en-US" sz="1700" dirty="0">
                <a:latin typeface="Verdana"/>
                <a:cs typeface="Verdana"/>
              </a:rPr>
              <a:t> (13.379 </a:t>
            </a:r>
            <a:r>
              <a:rPr lang="en-US" sz="1700" dirty="0" err="1">
                <a:latin typeface="Verdana"/>
                <a:cs typeface="Verdana"/>
              </a:rPr>
              <a:t>novos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r>
              <a:rPr lang="en-US" sz="1700" dirty="0">
                <a:latin typeface="Verdana"/>
                <a:cs typeface="Verdana"/>
              </a:rPr>
              <a:t>45.004 </a:t>
            </a:r>
            <a:r>
              <a:rPr lang="en-US" sz="1700" dirty="0" err="1">
                <a:latin typeface="Verdana"/>
                <a:cs typeface="Verdana"/>
              </a:rPr>
              <a:t>mortes</a:t>
            </a:r>
            <a:r>
              <a:rPr lang="en-US" sz="1700" dirty="0">
                <a:latin typeface="Verdana"/>
                <a:cs typeface="Verdana"/>
              </a:rPr>
              <a:t> (343 </a:t>
            </a:r>
            <a:r>
              <a:rPr lang="en-US" sz="1700" dirty="0" err="1">
                <a:latin typeface="Verdana"/>
                <a:cs typeface="Verdana"/>
              </a:rPr>
              <a:t>novas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endParaRPr lang="en-US" sz="1700" dirty="0">
              <a:latin typeface="Verdana"/>
              <a:cs typeface="Verdana"/>
            </a:endParaRPr>
          </a:p>
          <a:p>
            <a:r>
              <a:rPr lang="en-US" sz="1700" dirty="0" err="1">
                <a:latin typeface="Verdana"/>
                <a:cs typeface="Verdana"/>
              </a:rPr>
              <a:t>Região</a:t>
            </a:r>
            <a:r>
              <a:rPr lang="en-US" sz="1700" dirty="0">
                <a:latin typeface="Verdana"/>
                <a:cs typeface="Verdana"/>
              </a:rPr>
              <a:t> do </a:t>
            </a:r>
            <a:r>
              <a:rPr lang="en-US" sz="1700" dirty="0" err="1">
                <a:latin typeface="Verdana"/>
                <a:cs typeface="Verdana"/>
              </a:rPr>
              <a:t>Pacífico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Ocidental</a:t>
            </a:r>
            <a:endParaRPr lang="en-US" sz="1700" dirty="0">
              <a:latin typeface="Verdana"/>
              <a:cs typeface="Verdana"/>
            </a:endParaRPr>
          </a:p>
          <a:p>
            <a:r>
              <a:rPr lang="en-US" sz="1700" dirty="0">
                <a:latin typeface="Verdana"/>
                <a:cs typeface="Verdana"/>
              </a:rPr>
              <a:t>395.098 </a:t>
            </a:r>
            <a:r>
              <a:rPr lang="en-US" sz="1700" dirty="0" err="1">
                <a:latin typeface="Verdana"/>
                <a:cs typeface="Verdana"/>
              </a:rPr>
              <a:t>casos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confirmados</a:t>
            </a:r>
            <a:r>
              <a:rPr lang="en-US" sz="1700" dirty="0">
                <a:latin typeface="Verdana"/>
                <a:cs typeface="Verdana"/>
              </a:rPr>
              <a:t> (5.474 </a:t>
            </a:r>
            <a:r>
              <a:rPr lang="en-US" sz="1700" dirty="0" err="1">
                <a:latin typeface="Verdana"/>
                <a:cs typeface="Verdana"/>
              </a:rPr>
              <a:t>novos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r>
              <a:rPr lang="en-US" sz="1700" dirty="0">
                <a:latin typeface="Verdana"/>
                <a:cs typeface="Verdana"/>
              </a:rPr>
              <a:t>9.081 </a:t>
            </a:r>
            <a:r>
              <a:rPr lang="en-US" sz="1700" dirty="0" err="1">
                <a:latin typeface="Verdana"/>
                <a:cs typeface="Verdana"/>
              </a:rPr>
              <a:t>mortes</a:t>
            </a:r>
            <a:r>
              <a:rPr lang="en-US" sz="1700" dirty="0">
                <a:latin typeface="Verdana"/>
                <a:cs typeface="Verdana"/>
              </a:rPr>
              <a:t> (47 </a:t>
            </a:r>
            <a:r>
              <a:rPr lang="en-US" sz="1700" dirty="0" err="1">
                <a:latin typeface="Verdana"/>
                <a:cs typeface="Verdana"/>
              </a:rPr>
              <a:t>novas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endParaRPr lang="en-US" sz="1700" dirty="0">
              <a:latin typeface="Verdana"/>
              <a:cs typeface="Verdana"/>
            </a:endParaRPr>
          </a:p>
          <a:p>
            <a:r>
              <a:rPr lang="en-US" sz="1700" dirty="0" err="1">
                <a:latin typeface="Verdana"/>
                <a:cs typeface="Verdana"/>
              </a:rPr>
              <a:t>Região</a:t>
            </a:r>
            <a:r>
              <a:rPr lang="en-US" sz="1700" dirty="0">
                <a:latin typeface="Verdana"/>
                <a:cs typeface="Verdana"/>
              </a:rPr>
              <a:t> do </a:t>
            </a:r>
            <a:r>
              <a:rPr lang="en-US" sz="1700" dirty="0" err="1">
                <a:latin typeface="Verdana"/>
                <a:cs typeface="Verdana"/>
              </a:rPr>
              <a:t>Sudeste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Asiático</a:t>
            </a:r>
            <a:endParaRPr lang="en-US" sz="1700" dirty="0">
              <a:latin typeface="Verdana"/>
              <a:cs typeface="Verdana"/>
            </a:endParaRPr>
          </a:p>
          <a:p>
            <a:r>
              <a:rPr lang="en-US" sz="1700" dirty="0">
                <a:latin typeface="Verdana"/>
                <a:cs typeface="Verdana"/>
              </a:rPr>
              <a:t>2.900.347 </a:t>
            </a:r>
            <a:r>
              <a:rPr lang="en-US" sz="1700" dirty="0" err="1">
                <a:latin typeface="Verdana"/>
                <a:cs typeface="Verdana"/>
              </a:rPr>
              <a:t>casos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confirmados</a:t>
            </a:r>
            <a:r>
              <a:rPr lang="en-US" sz="1700" dirty="0">
                <a:latin typeface="Verdana"/>
                <a:cs typeface="Verdana"/>
              </a:rPr>
              <a:t> (69.943 </a:t>
            </a:r>
            <a:r>
              <a:rPr lang="en-US" sz="1700" dirty="0" err="1">
                <a:latin typeface="Verdana"/>
                <a:cs typeface="Verdana"/>
              </a:rPr>
              <a:t>novos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r>
              <a:rPr lang="en-US" sz="1700" dirty="0">
                <a:latin typeface="Verdana"/>
                <a:cs typeface="Verdana"/>
              </a:rPr>
              <a:t>57.756 </a:t>
            </a:r>
            <a:r>
              <a:rPr lang="en-US" sz="1700" dirty="0" err="1">
                <a:latin typeface="Verdana"/>
                <a:cs typeface="Verdana"/>
              </a:rPr>
              <a:t>mortes</a:t>
            </a:r>
            <a:r>
              <a:rPr lang="en-US" sz="1700" dirty="0">
                <a:latin typeface="Verdana"/>
                <a:cs typeface="Verdana"/>
              </a:rPr>
              <a:t> (1.120 </a:t>
            </a:r>
            <a:r>
              <a:rPr lang="en-US" sz="1700" dirty="0" err="1">
                <a:latin typeface="Verdana"/>
                <a:cs typeface="Verdana"/>
              </a:rPr>
              <a:t>novas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em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relação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ao</a:t>
            </a:r>
            <a:r>
              <a:rPr lang="en-US" sz="1700" dirty="0">
                <a:latin typeface="Verdana"/>
                <a:cs typeface="Verdana"/>
              </a:rPr>
              <a:t> </a:t>
            </a:r>
            <a:r>
              <a:rPr lang="en-US" sz="1700" dirty="0" err="1">
                <a:latin typeface="Verdana"/>
                <a:cs typeface="Verdana"/>
              </a:rPr>
              <a:t>dia</a:t>
            </a:r>
            <a:r>
              <a:rPr lang="en-US" sz="1700" dirty="0">
                <a:latin typeface="Verdana"/>
                <a:cs typeface="Verdana"/>
              </a:rPr>
              <a:t> anterior)</a:t>
            </a:r>
          </a:p>
          <a:p>
            <a:endParaRPr lang="en-US" dirty="0">
              <a:latin typeface="Verdana"/>
              <a:cs typeface="Verdana"/>
            </a:endParaRPr>
          </a:p>
          <a:p>
            <a:r>
              <a:rPr lang="en-US" sz="1400" dirty="0" err="1">
                <a:latin typeface="Verdana"/>
                <a:cs typeface="Verdana"/>
              </a:rPr>
              <a:t>Veja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os</a:t>
            </a:r>
            <a:r>
              <a:rPr lang="en-US" sz="1400" dirty="0">
                <a:latin typeface="Verdana"/>
                <a:cs typeface="Verdana"/>
              </a:rPr>
              <a:t> dados </a:t>
            </a:r>
            <a:r>
              <a:rPr lang="en-US" sz="1400" dirty="0" err="1">
                <a:latin typeface="Verdana"/>
                <a:cs typeface="Verdana"/>
              </a:rPr>
              <a:t>por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país</a:t>
            </a:r>
            <a:r>
              <a:rPr lang="en-US" sz="1400" dirty="0">
                <a:latin typeface="Verdana"/>
                <a:cs typeface="Verdana"/>
              </a:rPr>
              <a:t> no </a:t>
            </a:r>
            <a:r>
              <a:rPr lang="en-US" sz="1400" dirty="0" err="1">
                <a:latin typeface="Verdana"/>
                <a:cs typeface="Verdana"/>
              </a:rPr>
              <a:t>relatório</a:t>
            </a:r>
            <a:r>
              <a:rPr lang="en-US" sz="1400" dirty="0">
                <a:latin typeface="Verdana"/>
                <a:cs typeface="Verdana"/>
              </a:rPr>
              <a:t> de </a:t>
            </a:r>
            <a:r>
              <a:rPr lang="en-US" sz="1400" dirty="0" err="1">
                <a:latin typeface="Verdana"/>
                <a:cs typeface="Verdana"/>
              </a:rPr>
              <a:t>situação</a:t>
            </a:r>
            <a:r>
              <a:rPr lang="en-US" sz="1400" dirty="0">
                <a:latin typeface="Verdana"/>
                <a:cs typeface="Verdana"/>
              </a:rPr>
              <a:t> da OMS nº 184*</a:t>
            </a:r>
          </a:p>
          <a:p>
            <a:endParaRPr lang="en-US" dirty="0">
              <a:latin typeface="Verdana"/>
              <a:cs typeface="Verdana"/>
            </a:endParaRPr>
          </a:p>
          <a:p>
            <a:r>
              <a:rPr lang="en-US" sz="1400" dirty="0" err="1">
                <a:latin typeface="Verdana"/>
                <a:cs typeface="Verdana"/>
              </a:rPr>
              <a:t>Mais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informações</a:t>
            </a:r>
            <a:r>
              <a:rPr lang="en-US" sz="1400" dirty="0">
                <a:latin typeface="Verdana"/>
                <a:cs typeface="Verdana"/>
              </a:rPr>
              <a:t>: https://</a:t>
            </a:r>
            <a:r>
              <a:rPr lang="en-US" sz="1400" dirty="0" err="1">
                <a:latin typeface="Verdana"/>
                <a:cs typeface="Verdana"/>
              </a:rPr>
              <a:t>www.who.int</a:t>
            </a:r>
            <a:r>
              <a:rPr lang="en-US" sz="1400" dirty="0">
                <a:latin typeface="Verdana"/>
                <a:cs typeface="Verdana"/>
              </a:rPr>
              <a:t>/emergencies/diseases/novel-coronavirus-2019/situation-reports/</a:t>
            </a:r>
            <a:r>
              <a:rPr lang="en-US" sz="1400" dirty="0" smtClean="0">
                <a:latin typeface="Verdana"/>
                <a:cs typeface="Verdana"/>
              </a:rPr>
              <a:t>.</a:t>
            </a:r>
            <a:endParaRPr lang="en-US" dirty="0">
              <a:latin typeface="Verdana"/>
              <a:cs typeface="Verdana"/>
            </a:endParaRPr>
          </a:p>
          <a:p>
            <a:r>
              <a:rPr lang="en-US" sz="1400" dirty="0">
                <a:latin typeface="Verdana"/>
                <a:cs typeface="Verdana"/>
              </a:rPr>
              <a:t>*</a:t>
            </a:r>
            <a:r>
              <a:rPr lang="en-US" sz="1400" dirty="0" err="1">
                <a:latin typeface="Verdana"/>
                <a:cs typeface="Verdana"/>
              </a:rPr>
              <a:t>Os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países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podem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ter</a:t>
            </a:r>
            <a:r>
              <a:rPr lang="en-US" sz="1400" dirty="0">
                <a:latin typeface="Verdana"/>
                <a:cs typeface="Verdana"/>
              </a:rPr>
              <a:t> dados </a:t>
            </a:r>
            <a:r>
              <a:rPr lang="en-US" sz="1400" dirty="0" err="1">
                <a:latin typeface="Verdana"/>
                <a:cs typeface="Verdana"/>
              </a:rPr>
              <a:t>mais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atualizados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sobre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suas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situações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específicas</a:t>
            </a:r>
            <a:r>
              <a:rPr lang="en-US" sz="1400" dirty="0">
                <a:latin typeface="Verdana"/>
                <a:cs typeface="Verdana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9172" y="77559"/>
            <a:ext cx="548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Verdana"/>
                <a:cs typeface="Verdana"/>
              </a:rPr>
              <a:t>Número</a:t>
            </a:r>
            <a:r>
              <a:rPr lang="en-US" b="1" dirty="0">
                <a:solidFill>
                  <a:srgbClr val="FF0000"/>
                </a:solidFill>
                <a:latin typeface="Verdana"/>
                <a:cs typeface="Verdana"/>
              </a:rPr>
              <a:t> de </a:t>
            </a:r>
            <a:r>
              <a:rPr lang="en-US" b="1" dirty="0" err="1">
                <a:solidFill>
                  <a:srgbClr val="FF0000"/>
                </a:solidFill>
                <a:latin typeface="Verdana"/>
                <a:cs typeface="Verdana"/>
              </a:rPr>
              <a:t>casos</a:t>
            </a:r>
            <a:r>
              <a:rPr lang="en-US" b="1" dirty="0">
                <a:solidFill>
                  <a:srgbClr val="FF0000"/>
                </a:solidFill>
                <a:latin typeface="Verdana"/>
                <a:cs typeface="Verdana"/>
              </a:rPr>
              <a:t> - 14 de </a:t>
            </a:r>
            <a:r>
              <a:rPr lang="en-US" b="1" dirty="0" err="1">
                <a:solidFill>
                  <a:srgbClr val="FF0000"/>
                </a:solidFill>
                <a:latin typeface="Verdana"/>
                <a:cs typeface="Verdana"/>
              </a:rPr>
              <a:t>agosto</a:t>
            </a:r>
            <a:r>
              <a:rPr lang="en-US" b="1" dirty="0">
                <a:solidFill>
                  <a:srgbClr val="FF0000"/>
                </a:solidFill>
                <a:latin typeface="Verdana"/>
                <a:cs typeface="Verdana"/>
              </a:rPr>
              <a:t> de 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5733" y="77559"/>
            <a:ext cx="6099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90"/>
                </a:solidFill>
                <a:latin typeface="Verdana"/>
                <a:cs typeface="Verdana"/>
              </a:rPr>
              <a:t>Organização</a:t>
            </a:r>
            <a:r>
              <a:rPr lang="en-US" b="1" dirty="0">
                <a:solidFill>
                  <a:srgbClr val="000090"/>
                </a:solidFill>
                <a:latin typeface="Verdana"/>
                <a:cs typeface="Verdana"/>
              </a:rPr>
              <a:t> Pan-Americana da </a:t>
            </a:r>
            <a:r>
              <a:rPr lang="en-US" b="1" dirty="0" err="1" smtClean="0">
                <a:solidFill>
                  <a:srgbClr val="000090"/>
                </a:solidFill>
                <a:latin typeface="Verdana"/>
                <a:cs typeface="Verdana"/>
              </a:rPr>
              <a:t>Saúde</a:t>
            </a:r>
            <a:r>
              <a:rPr lang="en-US" b="1" dirty="0" smtClean="0">
                <a:solidFill>
                  <a:srgbClr val="000090"/>
                </a:solidFill>
                <a:latin typeface="Verdana"/>
                <a:cs typeface="Verdana"/>
              </a:rPr>
              <a:t> - OPAS</a:t>
            </a:r>
            <a:endParaRPr lang="en-US" b="1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988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444" y="204611"/>
            <a:ext cx="6898922" cy="1497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356" y="296339"/>
            <a:ext cx="203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3" y="46507"/>
            <a:ext cx="11585225" cy="67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32" t="4172"/>
          <a:stretch/>
        </p:blipFill>
        <p:spPr>
          <a:xfrm>
            <a:off x="-2162" y="860776"/>
            <a:ext cx="12230188" cy="59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45" t="1266"/>
          <a:stretch/>
        </p:blipFill>
        <p:spPr>
          <a:xfrm>
            <a:off x="5291667" y="28223"/>
            <a:ext cx="6900321" cy="6836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5" y="397934"/>
            <a:ext cx="49784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2" y="993422"/>
            <a:ext cx="5969000" cy="343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56" y="1453445"/>
            <a:ext cx="3461176" cy="592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454" y="2067582"/>
            <a:ext cx="2705101" cy="47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6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4" y="282220"/>
            <a:ext cx="11684434" cy="61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3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9" y="2984500"/>
            <a:ext cx="11817221" cy="16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1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</TotalTime>
  <Words>324</Words>
  <Application>Microsoft Macintosh PowerPoint</Application>
  <PresentationFormat>Custom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Vania</dc:creator>
  <cp:lastModifiedBy>Vania Bonato</cp:lastModifiedBy>
  <cp:revision>171</cp:revision>
  <dcterms:created xsi:type="dcterms:W3CDTF">2020-06-16T11:40:08Z</dcterms:created>
  <dcterms:modified xsi:type="dcterms:W3CDTF">2020-08-19T22:58:02Z</dcterms:modified>
</cp:coreProperties>
</file>