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2" r:id="rId9"/>
    <p:sldId id="257" r:id="rId10"/>
    <p:sldId id="258" r:id="rId11"/>
    <p:sldId id="259" r:id="rId12"/>
    <p:sldId id="267" r:id="rId13"/>
    <p:sldId id="273" r:id="rId14"/>
    <p:sldId id="274" r:id="rId15"/>
    <p:sldId id="268" r:id="rId16"/>
    <p:sldId id="275" r:id="rId17"/>
    <p:sldId id="276" r:id="rId18"/>
    <p:sldId id="277" r:id="rId19"/>
    <p:sldId id="269" r:id="rId20"/>
    <p:sldId id="270" r:id="rId21"/>
    <p:sldId id="278" r:id="rId22"/>
    <p:sldId id="279" r:id="rId23"/>
    <p:sldId id="271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2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9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1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1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7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4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3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8BEC44CD-E290-4D60-A056-5BA05B182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3" descr="Cores pastéis gradientes vistas de cima">
            <a:extLst>
              <a:ext uri="{FF2B5EF4-FFF2-40B4-BE49-F238E27FC236}">
                <a16:creationId xmlns:a16="http://schemas.microsoft.com/office/drawing/2014/main" id="{861A3F3C-F14D-4DFD-FFA7-240D95D71D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2345" b="3386"/>
          <a:stretch/>
        </p:blipFill>
        <p:spPr>
          <a:xfrm>
            <a:off x="-2" y="-4"/>
            <a:ext cx="12192001" cy="68580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EF23D8D-0270-212C-5A9E-EF472F557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3039410"/>
          </a:xfrm>
        </p:spPr>
        <p:txBody>
          <a:bodyPr anchor="t">
            <a:normAutofit fontScale="90000"/>
          </a:bodyPr>
          <a:lstStyle/>
          <a:p>
            <a:r>
              <a:rPr lang="pt-BR" b="1" i="0" dirty="0">
                <a:solidFill>
                  <a:srgbClr val="1D2125"/>
                </a:solidFill>
                <a:effectLst/>
                <a:latin typeface="-apple-system"/>
              </a:rPr>
              <a:t> Desmonte trabalhista – Parte III: a “reforma” trabalhista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1CEBCF-E367-0371-E3E1-AE2FE7D2F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366" y="4017818"/>
            <a:ext cx="5040785" cy="1828799"/>
          </a:xfrm>
        </p:spPr>
        <p:txBody>
          <a:bodyPr anchor="b"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Disciplina: História do Direito do Trabalho no Brasil</a:t>
            </a:r>
          </a:p>
          <a:p>
            <a:r>
              <a:rPr lang="pt-BR" dirty="0">
                <a:solidFill>
                  <a:srgbClr val="FFFFFF"/>
                </a:solidFill>
              </a:rPr>
              <a:t>Professor: Jorge Luiz Souto Maior</a:t>
            </a:r>
          </a:p>
          <a:p>
            <a:r>
              <a:rPr lang="pt-BR" dirty="0">
                <a:solidFill>
                  <a:srgbClr val="FFFFFF"/>
                </a:solidFill>
              </a:rPr>
              <a:t>Faculdade de Direito da USP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28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FF762-204E-CF72-5146-DE5C581C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281098" cy="4870457"/>
          </a:xfrm>
        </p:spPr>
        <p:txBody>
          <a:bodyPr>
            <a:normAutofit/>
          </a:bodyPr>
          <a:lstStyle/>
          <a:p>
            <a:r>
              <a:rPr lang="pt-BR" sz="2800" dirty="0"/>
              <a:t>- 06/04/2016: a CNA se manifesta a favor do impeachment;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14/04/2016: a CNI e a CNT, ou seja, três dias antes da votação na Câmara, que se deu em 17/04/16, também se manifestam a favor do impeachment.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7857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83015-E2D7-AA41-BC5B-2695D7423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944214" cy="4870457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- Um dia antes da votação na Câmara, como forma de justificar o impeachment, já vislumbrado como essencial para a “recuperação da economia”, o Presidente da FIESP, Paulo Skaf, em entrevista concedida ao jornal O Estado de S. Paulo, publicada na edição de 16/04/16, anunciou: “Com a retomada da confiança [leia-se: com o impeachment de Dilma e um governo Temer], a economia retomará o crescimento, e não demorará muito. É necessário que se dê um crédito para o presidente que assuma. (...) Não tinha como resolver a economia sem mudar o governo.”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- E o Presidente da CNA (Confederação Nacional da Agricultura e da Pecuária), João Martins, no mesmo dia, discursando para Deputados da bancada ruralista, disse: “A dura realidade é que o atual governo optou pelo caminho errado ao adotar medidas que afetaram a estabilidade da economia e provocaram o crescimento do desemprego (...) o fechamento de 100 mil estabelecimentos comerciais em todo país, gerando 10 milhões de desempregados e com o governo perdendo toda credibilidade junto à população e à comunidade financeira internacional (...). Mudar o país, reconstruir a economia, fazer as reformas estruturais, por exemplo, da previdência social e da legislação trabalhista, são tarefas complexas a serem executadas a partir da aprovação do impeachment.”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842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09E77-785F-8B49-9D2C-6865C883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10398783" cy="4870457"/>
          </a:xfrm>
        </p:spPr>
        <p:txBody>
          <a:bodyPr>
            <a:normAutofit/>
          </a:bodyPr>
          <a:lstStyle/>
          <a:p>
            <a:r>
              <a:rPr lang="pt-BR" sz="3600" dirty="0"/>
              <a:t>- Lava Jato: enfraquecimento da classe política</a:t>
            </a:r>
            <a:br>
              <a:rPr lang="pt-BR" sz="3600" dirty="0"/>
            </a:br>
            <a:br>
              <a:rPr lang="pt-BR" sz="3600" dirty="0"/>
            </a:br>
            <a:r>
              <a:rPr lang="pt-BR" sz="3600" dirty="0"/>
              <a:t>- 22/12/16: grande palanque no Palácio do Planalto para anunciar a apresentação de um projeto de lei que prometia efetivar a liberação, a partir de 1º de fevereiro de 2017, das contas inativas do FGTS.</a:t>
            </a:r>
            <a:br>
              <a:rPr lang="pt-BR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991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DA7E1-6BD3-A27B-611E-E11A4A06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10647435" cy="4870457"/>
          </a:xfrm>
        </p:spPr>
        <p:txBody>
          <a:bodyPr>
            <a:normAutofit/>
          </a:bodyPr>
          <a:lstStyle/>
          <a:p>
            <a:r>
              <a:rPr lang="pt-BR" sz="2000" dirty="0"/>
              <a:t>- 23/12/2016: apresentação ao Congresso Nacional de um Projeto de Lei (que recebeu o número PL 6.787/16), feito às pressas para abafar a crise política, contendo míseras 9 páginas, incluindo a justificativa, e alteração de apenas 7 artigos da CLT, além de propor uma reformulação na Lei n. 6.019/16 (trabalho temporário). 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- A grande imprensa, Globo, Folha de S. Paulo e Estadão, sempre atenta, chamou o projeto de uma “minirreforma”, deixando claro que o capital exigiria bem mais.</a:t>
            </a:r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3238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33CE3-9F97-B1FE-E785-9E8A38F2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318572" cy="4870457"/>
          </a:xfrm>
        </p:spPr>
        <p:txBody>
          <a:bodyPr>
            <a:normAutofit/>
          </a:bodyPr>
          <a:lstStyle/>
          <a:p>
            <a:r>
              <a:rPr lang="pt-BR" sz="2000" dirty="0"/>
              <a:t>- 11/07/17: o plenário do Senado aprova, sem modificações, o Projeto de Lei que veio da Câmara, cumprindo consignar que, na ocasião, o portal do Senado apresentava pesquisa na qual 172.168 pessoas se posicionaram contra a reforma e somente 16.791 a favor.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- 12/07/17: em mais uma coincidência, que serviu para abafar a notícia da aprovação da “reforma” trabalhista, é noticiada a sentença de condenação do ex-Presidente Lula; e o dólar abaixa, demonstrando a enorme satisfação do poder econômico com tudo isso.</a:t>
            </a:r>
            <a:br>
              <a:rPr lang="pt-BR" sz="2000" dirty="0"/>
            </a:br>
            <a:r>
              <a:rPr lang="pt-BR" sz="2000" dirty="0"/>
              <a:t>Em cerimônia no Planalto, no dia 13/07/17, o governo sanciona o projeto de lei da “reforma” e, finalmente, em 14/07/17, é publicada a Lei nº 13.467/17, com vigência prevista para 11/11/17.</a:t>
            </a:r>
            <a:br>
              <a:rPr lang="pt-BR" sz="2000" dirty="0"/>
            </a:br>
            <a:r>
              <a:rPr lang="pt-BR" sz="2000" dirty="0"/>
              <a:t>- 02/08/17: a denúncia contra Temer é rejeitada na Câmara dos Deputados.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4117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40F78-A9E6-CAFA-8C04-321ADF12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10663477" cy="4870457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. O que a “reforma” tenta fazer: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a) no Direito Material</a:t>
            </a:r>
            <a:br>
              <a:rPr lang="pt-BR" sz="2000" dirty="0"/>
            </a:br>
            <a:r>
              <a:rPr lang="pt-BR" sz="2000" dirty="0"/>
              <a:t>- Ampliar o banco de horas (válido também mediante acordo individual – para o lapso de 6 meses);</a:t>
            </a:r>
            <a:br>
              <a:rPr lang="pt-BR" sz="2000" dirty="0"/>
            </a:br>
            <a:r>
              <a:rPr lang="pt-BR" sz="2000" dirty="0"/>
              <a:t>- Ampliar o trabalho temporário (aumento do prazo para 180 dias, consecutivos ou não, podendo-se ampliar por mais 90 dias – nos termos da Lei n. 13.429/17);</a:t>
            </a:r>
            <a:br>
              <a:rPr lang="pt-BR" sz="2000" dirty="0"/>
            </a:br>
            <a:r>
              <a:rPr lang="pt-BR" sz="2000" dirty="0"/>
              <a:t>- Ampliar o trabalho a tempo parcial (aumento para 36 horas semanais – com possibilidade de trabalho em horas extras);</a:t>
            </a:r>
            <a:br>
              <a:rPr lang="pt-BR" sz="2000" dirty="0"/>
            </a:br>
            <a:r>
              <a:rPr lang="pt-BR" sz="2000" dirty="0"/>
              <a:t>- Manter a recuperação judicial (Lei n. 11.101/05);</a:t>
            </a:r>
            <a:br>
              <a:rPr lang="pt-BR" sz="2000" dirty="0"/>
            </a:br>
            <a:r>
              <a:rPr lang="pt-BR" sz="2000" dirty="0"/>
              <a:t>- Autorizar a terceirização da atividade-fim, com responsabilidade apenas subsidiária do tomador, prevendo “quarteirização”;</a:t>
            </a:r>
            <a:br>
              <a:rPr lang="pt-BR" sz="2000" dirty="0"/>
            </a:br>
            <a:r>
              <a:rPr lang="pt-BR" sz="2000" dirty="0"/>
              <a:t>- Criar o trabalho intermitente, para qualquer atividade e sem garantia sequer do recebimento do salário mínimo;</a:t>
            </a:r>
            <a:br>
              <a:rPr lang="pt-BR" sz="2000" dirty="0"/>
            </a:br>
            <a:r>
              <a:rPr lang="pt-BR" sz="2000" dirty="0"/>
              <a:t>- Negociado sobre o legislado, sem garantia efetiva para um questionamento na Justiça;</a:t>
            </a:r>
            <a:br>
              <a:rPr lang="pt-BR" sz="2000" dirty="0"/>
            </a:br>
            <a:r>
              <a:rPr lang="pt-BR" sz="2000" dirty="0"/>
              <a:t>- Dificultar a configuração do grupo econômico (exige prova do controle efetivo);</a:t>
            </a:r>
            <a:br>
              <a:rPr lang="pt-BR" sz="2000" dirty="0"/>
            </a:br>
            <a:r>
              <a:rPr lang="pt-BR" sz="2000" dirty="0"/>
              <a:t>- Prescrição com compreensão restritiva (intercorrente – e pronunciamento de ofício);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510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9DDBA-172E-7C1C-5B81-2E937F9D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9885435" cy="4870457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- Autorizar a jornada 12x36 por acordo individual – com possibilidade, ainda, de realização de horas extras, suprimindo DSR e feriados;</a:t>
            </a:r>
            <a:br>
              <a:rPr lang="pt-BR" sz="2000" dirty="0"/>
            </a:br>
            <a:r>
              <a:rPr lang="pt-BR" sz="2000" dirty="0"/>
              <a:t>- Teletrabalho (sem limitação da jornada, dificulta responsabilização do empregador por acidentes e permite a transferência dos custos ao empregado);</a:t>
            </a:r>
            <a:br>
              <a:rPr lang="pt-BR" sz="2000" dirty="0"/>
            </a:br>
            <a:r>
              <a:rPr lang="pt-BR" sz="2000" dirty="0"/>
              <a:t>- Limitar as condenações por dano moral (com exclusão de responsabilidade da empresa tomadora dos serviços);</a:t>
            </a:r>
            <a:br>
              <a:rPr lang="pt-BR" sz="2000" dirty="0"/>
            </a:br>
            <a:r>
              <a:rPr lang="pt-BR" sz="2000" dirty="0"/>
              <a:t>- Condenação do empregado por dano extrapatrimonial;</a:t>
            </a:r>
            <a:br>
              <a:rPr lang="pt-BR" sz="2000" dirty="0"/>
            </a:br>
            <a:r>
              <a:rPr lang="pt-BR" sz="2000" dirty="0"/>
              <a:t>- Parametrizar a indenização por dano moral (ofensa de natureza leve, até três vezes o último salário contratual do ofendido; ofensa de natureza média, até cinco vezes o último salário contratual do ofendido; ofensa de natureza grave, até vinte vezes o último salário contratual do ofendido; ofensa de natureza gravíssima, até cinquenta vezes o último salário contratual do ofendido);</a:t>
            </a:r>
            <a:br>
              <a:rPr lang="pt-BR" sz="2000" dirty="0"/>
            </a:br>
            <a:r>
              <a:rPr lang="pt-BR" sz="2000" dirty="0"/>
              <a:t>- Criar a figura do “autônomo”, que trabalha com ou sem exclusividade, de forma contínua ou não;</a:t>
            </a:r>
            <a:br>
              <a:rPr lang="pt-BR" sz="2000" dirty="0"/>
            </a:br>
            <a:r>
              <a:rPr lang="pt-BR" sz="2000" dirty="0"/>
              <a:t>- Prevalência do disposto em contrato individual sobre o legislado para os empregados com nível superior e que receba salário de R$11.062,62 ou mais;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2189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2C399-3176-D28A-ADF8-EBC951B7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182214" cy="4870457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- Criação do termo de quitação anual ampla por ajuste extrajudicial, firmando também durante a vigência do contrato;</a:t>
            </a:r>
            <a:br>
              <a:rPr lang="pt-BR" sz="2000" dirty="0"/>
            </a:br>
            <a:r>
              <a:rPr lang="pt-BR" sz="2000" dirty="0"/>
              <a:t>- Permitir e incentivar as dispensas coletivas e o PDV;</a:t>
            </a:r>
            <a:br>
              <a:rPr lang="pt-BR" sz="2000" dirty="0"/>
            </a:br>
            <a:r>
              <a:rPr lang="pt-BR" sz="2000" dirty="0"/>
              <a:t>- Estabelecer mecanismos processuais que, em concreto, impossibilitam a anulação das cláusulas de negociação coletiva por ação individual, dificultando a ação coletiva;</a:t>
            </a:r>
            <a:br>
              <a:rPr lang="pt-BR" sz="2000" dirty="0"/>
            </a:br>
            <a:r>
              <a:rPr lang="pt-BR" sz="2000" dirty="0"/>
              <a:t>- Eliminar a ultratividade nas normas coletivas;</a:t>
            </a:r>
            <a:br>
              <a:rPr lang="pt-BR" sz="2000" dirty="0"/>
            </a:br>
            <a:r>
              <a:rPr lang="pt-BR" sz="2000" dirty="0"/>
              <a:t>- Acordo coletivo prevalecer sempre sobre a convenção;</a:t>
            </a:r>
            <a:br>
              <a:rPr lang="pt-BR" sz="2000" dirty="0"/>
            </a:br>
            <a:r>
              <a:rPr lang="pt-BR" sz="2000" dirty="0"/>
              <a:t>- Enfraquecer os sindicatos, tornando facultativa a contribuição obrigatória e não criando outra fonte de sustentação;</a:t>
            </a:r>
            <a:br>
              <a:rPr lang="pt-BR" sz="2000" dirty="0"/>
            </a:br>
            <a:r>
              <a:rPr lang="pt-BR" sz="2000" dirty="0"/>
              <a:t>- Atrair a lógica do Direito Civil como fonte subsidiária, sem restrições do Direito do Trabalho, valendo-se das normas cíveis, inclusive, apenas parcialmente;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b) no Direito Processual</a:t>
            </a:r>
            <a:br>
              <a:rPr lang="pt-BR" sz="2000" dirty="0"/>
            </a:br>
            <a:r>
              <a:rPr lang="pt-BR" sz="2000" dirty="0"/>
              <a:t>- Impedir o acesso à Justiça do Trabalho;</a:t>
            </a:r>
            <a:br>
              <a:rPr lang="pt-BR" sz="2000" dirty="0"/>
            </a:br>
            <a:r>
              <a:rPr lang="pt-BR" sz="2000" dirty="0"/>
              <a:t>- Impor aos juízes uma forma de julgar: conforme Código Civil;</a:t>
            </a:r>
            <a:br>
              <a:rPr lang="pt-BR" sz="2000" dirty="0"/>
            </a:br>
            <a:r>
              <a:rPr lang="pt-BR" sz="2000" dirty="0"/>
              <a:t>- Dificultar a criação de súmulas pelo TST;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684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DD607-ABD0-FD88-292E-DE4E68089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10583267" cy="4870457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- Estimular a arbitragem para quem ganha R$11.062,62 ou mais;</a:t>
            </a:r>
            <a:br>
              <a:rPr lang="pt-BR" sz="2000" dirty="0"/>
            </a:br>
            <a:r>
              <a:rPr lang="pt-BR" sz="2000" dirty="0"/>
              <a:t>- Instituir a homologação de acordo extrajudicial – estimulando a mediação;</a:t>
            </a:r>
            <a:br>
              <a:rPr lang="pt-BR" sz="2000" dirty="0"/>
            </a:br>
            <a:r>
              <a:rPr lang="pt-BR" sz="2000" dirty="0"/>
              <a:t>- Assistência judiciária gratuita apenas para quem ganha até R$1.659,39;</a:t>
            </a:r>
            <a:br>
              <a:rPr lang="pt-BR" sz="2000" dirty="0"/>
            </a:br>
            <a:r>
              <a:rPr lang="pt-BR" sz="2000" dirty="0"/>
              <a:t>- Exigência de pedidos certos e com valores especificados;</a:t>
            </a:r>
            <a:br>
              <a:rPr lang="pt-BR" sz="2000" dirty="0"/>
            </a:br>
            <a:r>
              <a:rPr lang="pt-BR" sz="2000" dirty="0"/>
              <a:t>- Impor o pagamento de honorários periciais, mesmo na assistência judiciária gratuita;</a:t>
            </a:r>
            <a:br>
              <a:rPr lang="pt-BR" sz="2000" dirty="0"/>
            </a:br>
            <a:r>
              <a:rPr lang="pt-BR" sz="2000" dirty="0"/>
              <a:t>- Impedir que o juiz de exija honorários prévios, dificultando a realização da perícia;</a:t>
            </a:r>
            <a:br>
              <a:rPr lang="pt-BR" sz="2000" dirty="0"/>
            </a:br>
            <a:r>
              <a:rPr lang="pt-BR" sz="2000" dirty="0"/>
              <a:t>- Estabelecimento de honorários advocatícios em sucumbência recíproca;</a:t>
            </a:r>
            <a:br>
              <a:rPr lang="pt-BR" sz="2000" dirty="0"/>
            </a:br>
            <a:r>
              <a:rPr lang="pt-BR" sz="2000" dirty="0"/>
              <a:t>- Procedimento prévio para a exceção de incompetência;</a:t>
            </a:r>
            <a:br>
              <a:rPr lang="pt-BR" sz="2000" dirty="0"/>
            </a:br>
            <a:r>
              <a:rPr lang="pt-BR" sz="2000" dirty="0"/>
              <a:t>- Ônus da prova no padrão do CPC;</a:t>
            </a:r>
            <a:br>
              <a:rPr lang="pt-BR" sz="2000" dirty="0"/>
            </a:br>
            <a:r>
              <a:rPr lang="pt-BR" sz="2000" dirty="0"/>
              <a:t>- Legitimação da figura do “preposto profissional”;</a:t>
            </a:r>
            <a:br>
              <a:rPr lang="pt-BR" sz="2000" dirty="0"/>
            </a:br>
            <a:r>
              <a:rPr lang="pt-BR" sz="2000" dirty="0"/>
              <a:t>- Acolhimento do incidente de desconsideração da personalidade jurídica;</a:t>
            </a:r>
            <a:br>
              <a:rPr lang="pt-BR" sz="2000" dirty="0"/>
            </a:br>
            <a:r>
              <a:rPr lang="pt-BR" sz="2000" dirty="0"/>
              <a:t>- Procedimento de liquidação da forma mais onerosa para o trabalhador;</a:t>
            </a:r>
            <a:br>
              <a:rPr lang="pt-BR" sz="2000" dirty="0"/>
            </a:br>
            <a:r>
              <a:rPr lang="pt-BR" sz="2000" dirty="0"/>
              <a:t>- Impedir a aplicação do IPCA para atualização do crédito do trabalhador, acarretando perda real de valores;</a:t>
            </a:r>
            <a:br>
              <a:rPr lang="pt-BR" sz="2000" dirty="0"/>
            </a:br>
            <a:r>
              <a:rPr lang="pt-BR" sz="2000" dirty="0"/>
              <a:t>- Eliminar a execução “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officio</a:t>
            </a:r>
            <a:r>
              <a:rPr lang="pt-BR" sz="2000" dirty="0"/>
              <a:t>”.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2811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20625-ECB9-8E51-4F73-E7E5BCFA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270446" cy="4870457"/>
          </a:xfrm>
        </p:spPr>
        <p:txBody>
          <a:bodyPr>
            <a:normAutofit/>
          </a:bodyPr>
          <a:lstStyle/>
          <a:p>
            <a:r>
              <a:rPr lang="pt-BR" sz="2000" dirty="0"/>
              <a:t>PROMESSA: gerar 2 milhões de empregos formais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REALIDADE (no final de 2018): 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1. aumento dos lucros das 308 empresas de capital aberto que atuam no Brasil, que chegou, em 2018, ao montante de R$ 177, 5 bilhões, representando um aumento de R$52,3 bilhões com relação ao ano de 2017;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2. aumento de 12,3%, em 2018, dos lucros dos quatro maiores Bancos que atuam no país (Itaú, Bradesco, Santander e Banco do Brasil), os quais seriam, inclusive, os maiores legatários da reforma da Previdência que se pretende implementar no Brasil.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86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8AF72-A601-794E-F44D-F2F58710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9516467" cy="4870457"/>
          </a:xfrm>
        </p:spPr>
        <p:txBody>
          <a:bodyPr>
            <a:normAutofit/>
          </a:bodyPr>
          <a:lstStyle/>
          <a:p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1994 -Banco Mundial – Reforma do Judiciário para a América Latina e o Caribe – 1994 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1996 - Documento n. 319 – 1996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1999 - Lei 9.868, de 1999, essa questão foi, enfim, positivada. O artigo 27 da referida lei estabeleceu que: 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27. Ao declarar a inconstitucionalidade de lei ou ato normativo, e tendo em vista razões de segurança jurídica ou de excepcional interesse social, poderá o Supremo Tribunal Federal, por maioria de dois terços de seus membros, restringir os efeitos daquela declaração ou decidir que ela só tenha eficácia a partir de seu trânsito em julgado ou de outro momento que venha a ser fixado.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2004 - Reforma do Judiciário – 2004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Súmula Vinculante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2843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5F8D4-4BA7-C299-10D1-0EA62E9A1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10294509" cy="4870457"/>
          </a:xfrm>
        </p:spPr>
        <p:txBody>
          <a:bodyPr>
            <a:normAutofit/>
          </a:bodyPr>
          <a:lstStyle/>
          <a:p>
            <a:r>
              <a:rPr lang="pt-BR" sz="2000" dirty="0"/>
              <a:t>1. aumento do desemprego, que chegou a 12,7% em abril de 2019, atingindo 13,4 milhões de pessoas;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2. o número de pessoas com carteira assinada tem se mantido praticamente estável, atualmente na faixa de 32,9 milhões de pessoas, isto é, sem aumento considerável, e isto considerando o patamar de 2015, que já trazia a perda de 4 milhões de empregos formais com relação a 2014, sendo que entre os jovens até 24 anos o que se mantém é o fechamento de vagas em número cada vez maior;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3. número recorde de desalentados (4,8 milhões);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4. elevação da informalidade (11,1 milhões);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5. aumento da precariedade ;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6972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1D525-2624-9E40-064B-9FF67F4D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254404" cy="4870457"/>
          </a:xfrm>
        </p:spPr>
        <p:txBody>
          <a:bodyPr>
            <a:normAutofit/>
          </a:bodyPr>
          <a:lstStyle/>
          <a:p>
            <a:r>
              <a:rPr lang="pt-BR" sz="2000" dirty="0"/>
              <a:t>6. redução, na ordem de 34%, do acesso do trabalhador à Justiça do Trabalho;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7. aumento do sofrimento no trabalho;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8. piora generalizada das condições de trabalho, com aumento do número de acidentes do trabalho, isso em um país em que já se verificava a marca de 700 mil acidentes do trabalho por ano e que já ostentava o posto de quarto país do mundo em número de mortes por acidentes do trabalho;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9. diminuição dos direitos e ganhos normativos dos trabalhadores, com redução da média salarial, fazendo com que a renda média do brasileiro caísse. A inflação em 2018 foi da ordem de 4% e a “elevação” do salário, em 2018, na média, foi da ordem de 2,9%;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4621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A8355-5DB4-39AB-6D33-E30F90384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045856" cy="5093529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10. diminuição do consumo;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11. endividamento das famílias;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12. redução da arrecadação tributária e previdenciária;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13. ampliação do déficit da Previdência;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14. majoração do déficit público em geral;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15. aumento da miséria;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16. aumento da desigualdade social, sendo que, precisamente, já se chegou, aqui, no último período, ao resultado de que a renda dos 1% mais ricos foi 36 vezes superior à média dos mais pobres, sendo que nem mesmo esse acúmulo fica no país, já que os ricos aumentaram, de forma recorde, o volume de suas remessas ao exterior;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17. fragilização dos sindicatos.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121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020CA-C909-16FC-3BB3-0CDF84A6A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A8D0D9-3EA3-456C-E6D3-1CC0B837D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26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B9D91-9DD2-6A66-7448-A49FAA09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14F40B-ACC4-B26D-D335-AC29FB057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2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872F9-1F69-47A9-7298-D1E1FC48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9973667" cy="4870457"/>
          </a:xfrm>
        </p:spPr>
        <p:txBody>
          <a:bodyPr>
            <a:normAutofit fontScale="90000"/>
          </a:bodyPr>
          <a:lstStyle/>
          <a:p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2005 – Criação do CNJ</a:t>
            </a: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2005 – Lei da Recuperação Judicial </a:t>
            </a: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2006: Repercussão geral - Lei 11.418/2006</a:t>
            </a: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2008 - Súmula vinculante 4 – salário mínimo e adicional de insalubridade</a:t>
            </a: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2009: </a:t>
            </a:r>
            <a:r>
              <a:rPr lang="pt-B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2 - julgamento definitivo dos processos iniciados até 31/12/05.</a:t>
            </a: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Treinamento de juízes feito por profissionais da Administração da Fundação Getúlio Vargas: juiz gestor.</a:t>
            </a:r>
            <a:br>
              <a:rPr lang="pt-B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Critérios para promoção: desempenho (20 pontos), produtividade (30 pontos), a presteza (25 pontos), aperfeiçoamento técnico (10 pontos).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149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2A4FC-7084-DF9C-62B0-A901D0FD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9989709" cy="4870457"/>
          </a:xfrm>
        </p:spPr>
        <p:txBody>
          <a:bodyPr>
            <a:normAutofit/>
          </a:bodyPr>
          <a:lstStyle/>
          <a:p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- Lei n. 12.690, de 19 de julho de 2012, dispôs sobre “o funcionamento das Cooperativas de Trabalho”, instituindo “o Programa Nacional de Fomento às Cooperativas de Trabalho — PRONACOOP” e revogando o parágrafo único do art. 442 da Consolidação das Leis do Trabalho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</a:t>
            </a:r>
            <a:b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</a:br>
            <a:b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89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ADF6A-BCDC-11DB-3204-49453D226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10110025" cy="4870457"/>
          </a:xfrm>
        </p:spPr>
        <p:txBody>
          <a:bodyPr/>
          <a:lstStyle/>
          <a:p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 meados de 2012, um anteprojeto de lei gestado no Sindicato dos Metalúrgicos do ABC, filiado à CUT, propondo a institucionalização de um Acordo Coletivo Especial (ACE), foi enviado ao governo para que fosse apresentado pelo Executivo ao Congresso Nacional. O projeto, em certo sentido, revigorava a tentativa do governo de Fernando Henrique Cardoso de implementar o negociado sobre o legislado, favorecendo, no jogo livre das forças, em uma conjuntura de desemprego estrutural, aos interesses empresariais.</a:t>
            </a:r>
            <a:b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</a:br>
            <a:b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nionPro-Regular"/>
                <a:ea typeface="Calibri" panose="020F0502020204030204" pitchFamily="34" charset="0"/>
                <a:cs typeface="MinionPro-Regular"/>
              </a:rPr>
            </a:br>
            <a:r>
              <a:rPr kumimoji="0" lang="pt-BR" sz="1800" b="1" i="0" u="none" strike="noStrike" kern="120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Coincidência ou não, no mesmo ano de 2012, a Confederação Nacional da Indústria (CNI) apresentou um </a:t>
            </a:r>
            <a:r>
              <a:rPr kumimoji="0" lang="pt-BR" sz="1800" b="1" i="1" u="none" strike="noStrike" kern="1200" cap="none" spc="-5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paper</a:t>
            </a:r>
            <a:r>
              <a:rPr kumimoji="0" lang="pt-BR" sz="1800" b="1" i="0" u="none" strike="noStrike" kern="120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com o título, “101 Propostas para Modernização Trabalhista”, tendo por objetivo explícito defender a redução dos “altos custos” do emprego formal, vistos como um dos mais graves entraves ao aumento da competitividade das empresas brasileiras. Em certo sentido, esse documento refletiu o avanço doutrinário e jurisprudencial vivenciado pelo Direito do Trabalho desde 2002, pois que, a par de continuar fazendo críticas à “vetusta CLT”, pôs-se no ataque às posições assumidas pelo Tribunal Superior do Trabalho nos últimos anos, acusando-as de “irracionais”.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4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C0991-CF7D-4BF4-13F6-9925329D8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408"/>
            <a:ext cx="9885435" cy="4870457"/>
          </a:xfrm>
        </p:spPr>
        <p:txBody>
          <a:bodyPr>
            <a:normAutofit/>
          </a:bodyPr>
          <a:lstStyle/>
          <a:p>
            <a:r>
              <a:rPr lang="pt-BR" sz="2000" dirty="0"/>
              <a:t>- 2014: 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Medidas Provisórias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664 e 665 </a:t>
            </a: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- 2015: Medida Provisória n. 680</a:t>
            </a: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 29 de outubro de 2015: O PMDB, mesmo compondo o governo, apresenta ao setor econômico o seu programa “Uma Ponte para o Futuro”, o qual previa a realização de “reformas estruturais” necessárias para alavancar a economia, falando, inclusive, de alterações nas leis e na Constituição, cujas “disfuncionalidades” deveriam ser corrigidas.</a:t>
            </a: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700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7D25A-E8E0-1F3B-38D5-8260B835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9556572" cy="4870457"/>
          </a:xfrm>
        </p:spPr>
        <p:txBody>
          <a:bodyPr>
            <a:normAutofit/>
          </a:bodyPr>
          <a:lstStyle/>
          <a:p>
            <a:r>
              <a:rPr lang="pt-BR" sz="2000" dirty="0"/>
              <a:t>- 02/12/15: Eduardo Cunha, Presidente da Câmara, acolhe o pedido de impeachment da Presidente Dilma;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- 04/12/15: o pedido de impeachment começa a tramitar na Câmara </a:t>
            </a:r>
            <a:br>
              <a:rPr lang="pt-BR" sz="2000" dirty="0"/>
            </a:br>
            <a:br>
              <a:rPr lang="pt-BR" sz="2000" dirty="0"/>
            </a:br>
            <a:r>
              <a:rPr lang="pt-BR" sz="2000" dirty="0"/>
              <a:t>- 14/12/15: FIESP e CIESP se manifestam, expressamente, a favor do impeachment em 14/12/2015; </a:t>
            </a:r>
            <a:br>
              <a:rPr lang="pt-BR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362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B9333-BC3F-700B-8C0A-11F17CA6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182214" cy="4870457"/>
          </a:xfrm>
        </p:spPr>
        <p:txBody>
          <a:bodyPr>
            <a:normAutofit/>
          </a:bodyPr>
          <a:lstStyle/>
          <a:p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 – Novo CPC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artigos 489 a 495 constituem a sela do juiz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“incidente de assunção de competência”; “arguição de inconstitucionalidade”; “incidente de resolução de demandas repetitivas” e “Reclamação”</a:t>
            </a:r>
            <a:br>
              <a:rPr lang="pt-BR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Institutos a serviço da limitação dos poderes do juiz e que conduzem os processos ao Supremo Tribunal Federal sem qualquer limitação dos sujeitos legitimados: podem fazê-lo as partes e o Ministério Público (</a:t>
            </a:r>
            <a:r>
              <a:rPr lang="pt-BR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arts</a:t>
            </a:r>
            <a:r>
              <a:rPr lang="pt-BR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947, § 1o; 977 e 988), ou mesmo entidades alheias ao processo (art. 950, §§ 1º, 2o e 3o).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Efeito: </a:t>
            </a: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58 Súmulas, sendo 56 até 2016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Decisões monocráticas</a:t>
            </a:r>
            <a:br>
              <a:rPr lang="pt-B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716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CF9B1-CA57-5596-1396-1A9AC3234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1281098" cy="4870457"/>
          </a:xfrm>
        </p:spPr>
        <p:txBody>
          <a:bodyPr>
            <a:normAutofit/>
          </a:bodyPr>
          <a:lstStyle/>
          <a:p>
            <a:pPr indent="304800">
              <a:lnSpc>
                <a:spcPct val="120000"/>
              </a:lnSpc>
              <a:spcAft>
                <a:spcPts val="600"/>
              </a:spcAft>
            </a:pPr>
            <a:r>
              <a:rPr lang="pt-BR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- Ao final de 2015 a Comissão Mista do Orçamento — CMO, fixou uma redução de 20% nas dotações para o custeio da Justiça do Trabalho, além de um corte de 90% nos gastos destinados a investimentos dessa especializada.</a:t>
            </a:r>
            <a:br>
              <a:rPr lang="pt-BR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</a:br>
            <a:br>
              <a:rPr lang="pt-BR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</a:br>
            <a:r>
              <a:rPr lang="pt-BR" sz="2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- Em 04 de abril de 2016: 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 próprio Presidente do TST, Ives Gandra da Silva Martins Filho, envia ao Presidente da Câmara dos Deputados, mensagem solicitando a retirada da pauta da casa legislativa de 32 projetos de lei que previam a criação de novos cargos de juízes e desembargadores e a contratação de servidores na Justiça do Trabalho. </a:t>
            </a:r>
            <a:br>
              <a:rPr lang="en-US" sz="28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1241615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6E8"/>
      </a:lt2>
      <a:accent1>
        <a:srgbClr val="C39983"/>
      </a:accent1>
      <a:accent2>
        <a:srgbClr val="BF7A7F"/>
      </a:accent2>
      <a:accent3>
        <a:srgbClr val="CB92AE"/>
      </a:accent3>
      <a:accent4>
        <a:srgbClr val="BF7AB9"/>
      </a:accent4>
      <a:accent5>
        <a:srgbClr val="B892CB"/>
      </a:accent5>
      <a:accent6>
        <a:srgbClr val="8B7ABF"/>
      </a:accent6>
      <a:hlink>
        <a:srgbClr val="5B879D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2783</Words>
  <Application>Microsoft Office PowerPoint</Application>
  <PresentationFormat>Widescreen</PresentationFormat>
  <Paragraphs>25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1" baseType="lpstr">
      <vt:lpstr>-apple-system</vt:lpstr>
      <vt:lpstr>Arial</vt:lpstr>
      <vt:lpstr>Bierstadt</vt:lpstr>
      <vt:lpstr>Calibri</vt:lpstr>
      <vt:lpstr>MinionPro-Regular</vt:lpstr>
      <vt:lpstr>Times New Roman</vt:lpstr>
      <vt:lpstr>GestaltVTI</vt:lpstr>
      <vt:lpstr> Desmonte trabalhista – Parte III: a “reforma” trabalhista</vt:lpstr>
      <vt:lpstr>1994 -Banco Mundial – Reforma do Judiciário para a América Latina e o Caribe – 1994    1996 - Documento n. 319 – 1996   1999 - Lei 9.868, de 1999, essa questão foi, enfim, positivada. O artigo 27 da referida lei estabeleceu que:  Art. 27. Ao declarar a inconstitucionalidade de lei ou ato normativo, e tendo em vista razões de segurança jurídica ou de excepcional interesse social, poderá o Supremo Tribunal Federal, por maioria de dois terços de seus membros, restringir os efeitos daquela declaração ou decidir que ela só tenha eficácia a partir de seu trânsito em julgado ou de outro momento que venha a ser fixado.   2004 - Reforma do Judiciário – 2004 Súmula Vinculante</vt:lpstr>
      <vt:lpstr>2005 – Criação do CNJ  2005 – Lei da Recuperação Judicial    2006: Repercussão geral - Lei 11.418/2006   2008 - Súmula vinculante 4 – salário mínimo e adicional de insalubridade   2009: Meta 2 - julgamento definitivo dos processos iniciados até 31/12/05. Treinamento de juízes feito por profissionais da Administração da Fundação Getúlio Vargas: juiz gestor.  Critérios para promoção: desempenho (20 pontos), produtividade (30 pontos), a presteza (25 pontos), aperfeiçoamento técnico (10 pontos).</vt:lpstr>
      <vt:lpstr>- Lei n. 12.690, de 19 de julho de 2012, dispôs sobre “o funcionamento das Cooperativas de Trabalho”, instituindo “o Programa Nacional de Fomento às Cooperativas de Trabalho — PRONACOOP” e revogando o parágrafo único do art. 442 da Consolidação das Leis do Trabalho.  </vt:lpstr>
      <vt:lpstr>Em meados de 2012, um anteprojeto de lei gestado no Sindicato dos Metalúrgicos do ABC, filiado à CUT, propondo a institucionalização de um Acordo Coletivo Especial (ACE), foi enviado ao governo para que fosse apresentado pelo Executivo ao Congresso Nacional. O projeto, em certo sentido, revigorava a tentativa do governo de Fernando Henrique Cardoso de implementar o negociado sobre o legislado, favorecendo, no jogo livre das forças, em uma conjuntura de desemprego estrutural, aos interesses empresariais.   Coincidência ou não, no mesmo ano de 2012, a Confederação Nacional da Indústria (CNI) apresentou um paper com o título, “101 Propostas para Modernização Trabalhista”, tendo por objetivo explícito defender a redução dos “altos custos” do emprego formal, vistos como um dos mais graves entraves ao aumento da competitividade das empresas brasileiras. Em certo sentido, esse documento refletiu o avanço doutrinário e jurisprudencial vivenciado pelo Direito do Trabalho desde 2002, pois que, a par de continuar fazendo críticas à “vetusta CLT”, pôs-se no ataque às posições assumidas pelo Tribunal Superior do Trabalho nos últimos anos, acusando-as de “irracionais”.</vt:lpstr>
      <vt:lpstr>- 2014: Medidas Provisórias ns. 664 e 665   - 2015: Medida Provisória n. 680   -  29 de outubro de 2015: O PMDB, mesmo compondo o governo, apresenta ao setor econômico o seu programa “Uma Ponte para o Futuro”, o qual previa a realização de “reformas estruturais” necessárias para alavancar a economia, falando, inclusive, de alterações nas leis e na Constituição, cujas “disfuncionalidades” deveriam ser corrigidas.   </vt:lpstr>
      <vt:lpstr>- 02/12/15: Eduardo Cunha, Presidente da Câmara, acolhe o pedido de impeachment da Presidente Dilma;  - 04/12/15: o pedido de impeachment começa a tramitar na Câmara   - 14/12/15: FIESP e CIESP se manifestam, expressamente, a favor do impeachment em 14/12/2015;  </vt:lpstr>
      <vt:lpstr>2015 – Novo CPC  Os artigos 489 a 495 constituem a sela do juiz   - “incidente de assunção de competência”; “arguição de inconstitucionalidade”; “incidente de resolução de demandas repetitivas” e “Reclamação”  Institutos a serviço da limitação dos poderes do juiz e que conduzem os processos ao Supremo Tribunal Federal sem qualquer limitação dos sujeitos legitimados: podem fazê-lo as partes e o Ministério Público (arts. 947, § 1o; 977 e 988), ou mesmo entidades alheias ao processo (art. 950, §§ 1º, 2o e 3o). Efeito: 58 Súmulas, sendo 56 até 2016   Decisões monocráticas </vt:lpstr>
      <vt:lpstr>- Ao final de 2015 a Comissão Mista do Orçamento — CMO, fixou uma redução de 20% nas dotações para o custeio da Justiça do Trabalho, além de um corte de 90% nos gastos destinados a investimentos dessa especializada.  - Em 04 de abril de 2016: o próprio Presidente do TST, Ives Gandra da Silva Martins Filho, envia ao Presidente da Câmara dos Deputados, mensagem solicitando a retirada da pauta da casa legislativa de 32 projetos de lei que previam a criação de novos cargos de juízes e desembargadores e a contratação de servidores na Justiça do Trabalho.  </vt:lpstr>
      <vt:lpstr>- 06/04/2016: a CNA se manifesta a favor do impeachment;  14/04/2016: a CNI e a CNT, ou seja, três dias antes da votação na Câmara, que se deu em 17/04/16, também se manifestam a favor do impeachment.</vt:lpstr>
      <vt:lpstr>- Um dia antes da votação na Câmara, como forma de justificar o impeachment, já vislumbrado como essencial para a “recuperação da economia”, o Presidente da FIESP, Paulo Skaf, em entrevista concedida ao jornal O Estado de S. Paulo, publicada na edição de 16/04/16, anunciou: “Com a retomada da confiança [leia-se: com o impeachment de Dilma e um governo Temer], a economia retomará o crescimento, e não demorará muito. É necessário que se dê um crédito para o presidente que assuma. (...) Não tinha como resolver a economia sem mudar o governo.”  - E o Presidente da CNA (Confederação Nacional da Agricultura e da Pecuária), João Martins, no mesmo dia, discursando para Deputados da bancada ruralista, disse: “A dura realidade é que o atual governo optou pelo caminho errado ao adotar medidas que afetaram a estabilidade da economia e provocaram o crescimento do desemprego (...) o fechamento de 100 mil estabelecimentos comerciais em todo país, gerando 10 milhões de desempregados e com o governo perdendo toda credibilidade junto à população e à comunidade financeira internacional (...). Mudar o país, reconstruir a economia, fazer as reformas estruturais, por exemplo, da previdência social e da legislação trabalhista, são tarefas complexas a serem executadas a partir da aprovação do impeachment.” </vt:lpstr>
      <vt:lpstr>- Lava Jato: enfraquecimento da classe política  - 22/12/16: grande palanque no Palácio do Planalto para anunciar a apresentação de um projeto de lei que prometia efetivar a liberação, a partir de 1º de fevereiro de 2017, das contas inativas do FGTS. </vt:lpstr>
      <vt:lpstr>- 23/12/2016: apresentação ao Congresso Nacional de um Projeto de Lei (que recebeu o número PL 6.787/16), feito às pressas para abafar a crise política, contendo míseras 9 páginas, incluindo a justificativa, e alteração de apenas 7 artigos da CLT, além de propor uma reformulação na Lei n. 6.019/16 (trabalho temporário).   - A grande imprensa, Globo, Folha de S. Paulo e Estadão, sempre atenta, chamou o projeto de uma “minirreforma”, deixando claro que o capital exigiria bem mais.   </vt:lpstr>
      <vt:lpstr>- 11/07/17: o plenário do Senado aprova, sem modificações, o Projeto de Lei que veio da Câmara, cumprindo consignar que, na ocasião, o portal do Senado apresentava pesquisa na qual 172.168 pessoas se posicionaram contra a reforma e somente 16.791 a favor.  - 12/07/17: em mais uma coincidência, que serviu para abafar a notícia da aprovação da “reforma” trabalhista, é noticiada a sentença de condenação do ex-Presidente Lula; e o dólar abaixa, demonstrando a enorme satisfação do poder econômico com tudo isso. Em cerimônia no Planalto, no dia 13/07/17, o governo sanciona o projeto de lei da “reforma” e, finalmente, em 14/07/17, é publicada a Lei nº 13.467/17, com vigência prevista para 11/11/17. - 02/08/17: a denúncia contra Temer é rejeitada na Câmara dos Deputados. </vt:lpstr>
      <vt:lpstr>. O que a “reforma” tenta fazer:  a) no Direito Material - Ampliar o banco de horas (válido também mediante acordo individual – para o lapso de 6 meses); - Ampliar o trabalho temporário (aumento do prazo para 180 dias, consecutivos ou não, podendo-se ampliar por mais 90 dias – nos termos da Lei n. 13.429/17); - Ampliar o trabalho a tempo parcial (aumento para 36 horas semanais – com possibilidade de trabalho em horas extras); - Manter a recuperação judicial (Lei n. 11.101/05); - Autorizar a terceirização da atividade-fim, com responsabilidade apenas subsidiária do tomador, prevendo “quarteirização”; - Criar o trabalho intermitente, para qualquer atividade e sem garantia sequer do recebimento do salário mínimo; - Negociado sobre o legislado, sem garantia efetiva para um questionamento na Justiça; - Dificultar a configuração do grupo econômico (exige prova do controle efetivo); - Prescrição com compreensão restritiva (intercorrente – e pronunciamento de ofício); </vt:lpstr>
      <vt:lpstr>- Autorizar a jornada 12x36 por acordo individual – com possibilidade, ainda, de realização de horas extras, suprimindo DSR e feriados; - Teletrabalho (sem limitação da jornada, dificulta responsabilização do empregador por acidentes e permite a transferência dos custos ao empregado); - Limitar as condenações por dano moral (com exclusão de responsabilidade da empresa tomadora dos serviços); - Condenação do empregado por dano extrapatrimonial; - Parametrizar a indenização por dano moral (ofensa de natureza leve, até três vezes o último salário contratual do ofendido; ofensa de natureza média, até cinco vezes o último salário contratual do ofendido; ofensa de natureza grave, até vinte vezes o último salário contratual do ofendido; ofensa de natureza gravíssima, até cinquenta vezes o último salário contratual do ofendido); - Criar a figura do “autônomo”, que trabalha com ou sem exclusividade, de forma contínua ou não; - Prevalência do disposto em contrato individual sobre o legislado para os empregados com nível superior e que receba salário de R$11.062,62 ou mais; </vt:lpstr>
      <vt:lpstr>- Criação do termo de quitação anual ampla por ajuste extrajudicial, firmando também durante a vigência do contrato; - Permitir e incentivar as dispensas coletivas e o PDV; - Estabelecer mecanismos processuais que, em concreto, impossibilitam a anulação das cláusulas de negociação coletiva por ação individual, dificultando a ação coletiva; - Eliminar a ultratividade nas normas coletivas; - Acordo coletivo prevalecer sempre sobre a convenção; - Enfraquecer os sindicatos, tornando facultativa a contribuição obrigatória e não criando outra fonte de sustentação; - Atrair a lógica do Direito Civil como fonte subsidiária, sem restrições do Direito do Trabalho, valendo-se das normas cíveis, inclusive, apenas parcialmente;  b) no Direito Processual - Impedir o acesso à Justiça do Trabalho; - Impor aos juízes uma forma de julgar: conforme Código Civil; - Dificultar a criação de súmulas pelo TST; </vt:lpstr>
      <vt:lpstr>- Estimular a arbitragem para quem ganha R$11.062,62 ou mais; - Instituir a homologação de acordo extrajudicial – estimulando a mediação; - Assistência judiciária gratuita apenas para quem ganha até R$1.659,39; - Exigência de pedidos certos e com valores especificados; - Impor o pagamento de honorários periciais, mesmo na assistência judiciária gratuita; - Impedir que o juiz de exija honorários prévios, dificultando a realização da perícia; - Estabelecimento de honorários advocatícios em sucumbência recíproca; - Procedimento prévio para a exceção de incompetência; - Ônus da prova no padrão do CPC; - Legitimação da figura do “preposto profissional”; - Acolhimento do incidente de desconsideração da personalidade jurídica; - Procedimento de liquidação da forma mais onerosa para o trabalhador; - Impedir a aplicação do IPCA para atualização do crédito do trabalhador, acarretando perda real de valores; - Eliminar a execução “ex officio”. </vt:lpstr>
      <vt:lpstr>PROMESSA: gerar 2 milhões de empregos formais  REALIDADE (no final de 2018):   1. aumento dos lucros das 308 empresas de capital aberto que atuam no Brasil, que chegou, em 2018, ao montante de R$ 177, 5 bilhões, representando um aumento de R$52,3 bilhões com relação ao ano de 2017;  2. aumento de 12,3%, em 2018, dos lucros dos quatro maiores Bancos que atuam no país (Itaú, Bradesco, Santander e Banco do Brasil), os quais seriam, inclusive, os maiores legatários da reforma da Previdência que se pretende implementar no Brasil. </vt:lpstr>
      <vt:lpstr>1. aumento do desemprego, que chegou a 12,7% em abril de 2019, atingindo 13,4 milhões de pessoas;  2. o número de pessoas com carteira assinada tem se mantido praticamente estável, atualmente na faixa de 32,9 milhões de pessoas, isto é, sem aumento considerável, e isto considerando o patamar de 2015, que já trazia a perda de 4 milhões de empregos formais com relação a 2014, sendo que entre os jovens até 24 anos o que se mantém é o fechamento de vagas em número cada vez maior;  3. número recorde de desalentados (4,8 milhões);  4. elevação da informalidade (11,1 milhões);  5. aumento da precariedade ; </vt:lpstr>
      <vt:lpstr>6. redução, na ordem de 34%, do acesso do trabalhador à Justiça do Trabalho;  7. aumento do sofrimento no trabalho;  8. piora generalizada das condições de trabalho, com aumento do número de acidentes do trabalho, isso em um país em que já se verificava a marca de 700 mil acidentes do trabalho por ano e que já ostentava o posto de quarto país do mundo em número de mortes por acidentes do trabalho;  9. diminuição dos direitos e ganhos normativos dos trabalhadores, com redução da média salarial, fazendo com que a renda média do brasileiro caísse. A inflação em 2018 foi da ordem de 4% e a “elevação” do salário, em 2018, na média, foi da ordem de 2,9%; </vt:lpstr>
      <vt:lpstr>10. diminuição do consumo;  11. endividamento das famílias;  12. redução da arrecadação tributária e previdenciária;  13. ampliação do déficit da Previdência;  14. majoração do déficit público em geral;  15. aumento da miséria;  16. aumento da desigualdade social, sendo que, precisamente, já se chegou, aqui, no último período, ao resultado de que a renda dos 1% mais ricos foi 36 vezes superior à média dos mais pobres, sendo que nem mesmo esse acúmulo fica no país, já que os ricos aumentaram, de forma recorde, o volume de suas remessas ao exterior;  17. fragilização dos sindicatos.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Desmonte trabalhista – Parte III: a “reforma” trabalhista</dc:title>
  <dc:creator>Jorge Luiz Souto Maior</dc:creator>
  <cp:lastModifiedBy>Jorge Luiz Souto Maior</cp:lastModifiedBy>
  <cp:revision>1</cp:revision>
  <dcterms:created xsi:type="dcterms:W3CDTF">2023-11-23T08:47:51Z</dcterms:created>
  <dcterms:modified xsi:type="dcterms:W3CDTF">2023-11-23T10:26:59Z</dcterms:modified>
</cp:coreProperties>
</file>