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0"/>
  </p:notesMasterIdLst>
  <p:sldIdLst>
    <p:sldId id="256" r:id="rId3"/>
    <p:sldId id="261" r:id="rId4"/>
    <p:sldId id="257" r:id="rId5"/>
    <p:sldId id="307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7" autoAdjust="0"/>
    <p:restoredTop sz="94660"/>
  </p:normalViewPr>
  <p:slideViewPr>
    <p:cSldViewPr>
      <p:cViewPr varScale="1">
        <p:scale>
          <a:sx n="67" d="100"/>
          <a:sy n="67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Andrade" userId="cf8a3b972948635a" providerId="LiveId" clId="{A04C79E3-167B-4B0D-95B4-9B1A3C987C08}"/>
    <pc:docChg chg="delSld delMainMaster">
      <pc:chgData name="Douglas Andrade" userId="cf8a3b972948635a" providerId="LiveId" clId="{A04C79E3-167B-4B0D-95B4-9B1A3C987C08}" dt="2022-05-02T13:00:19.510" v="1" actId="47"/>
      <pc:docMkLst>
        <pc:docMk/>
      </pc:docMkLst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300227732" sldId="267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101284070" sldId="268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923823668" sldId="269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850658798" sldId="270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4256303692" sldId="271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161481444" sldId="272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492685527" sldId="273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945555197" sldId="274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324575261" sldId="275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079309729" sldId="276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246867937" sldId="277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192811734" sldId="278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571678672" sldId="279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798942621" sldId="280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008756379" sldId="281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734733102" sldId="282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685886275" sldId="283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685017751" sldId="285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929053342" sldId="286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460608277" sldId="287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159832938" sldId="288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776640633" sldId="289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507681945" sldId="290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730038895" sldId="291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797782903" sldId="292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949801105" sldId="293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646548307" sldId="294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11377921" sldId="295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76879476" sldId="296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95947441" sldId="297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344867846" sldId="298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977779060" sldId="299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612343326" sldId="300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85921303" sldId="301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307973138" sldId="308"/>
        </pc:sldMkLst>
      </pc:sldChg>
      <pc:sldChg chg="del">
        <pc:chgData name="Douglas Andrade" userId="cf8a3b972948635a" providerId="LiveId" clId="{A04C79E3-167B-4B0D-95B4-9B1A3C987C08}" dt="2022-05-02T13:00:13.390" v="0" actId="47"/>
        <pc:sldMkLst>
          <pc:docMk/>
          <pc:sldMk cId="2845357976" sldId="309"/>
        </pc:sldMkLst>
      </pc:sldChg>
      <pc:sldChg chg="del">
        <pc:chgData name="Douglas Andrade" userId="cf8a3b972948635a" providerId="LiveId" clId="{A04C79E3-167B-4B0D-95B4-9B1A3C987C08}" dt="2022-05-02T13:00:19.510" v="1" actId="47"/>
        <pc:sldMkLst>
          <pc:docMk/>
          <pc:sldMk cId="1022613325" sldId="310"/>
        </pc:sldMkLst>
      </pc:sldChg>
      <pc:sldMasterChg chg="delSldLayout">
        <pc:chgData name="Douglas Andrade" userId="cf8a3b972948635a" providerId="LiveId" clId="{A04C79E3-167B-4B0D-95B4-9B1A3C987C08}" dt="2022-05-02T13:00:13.390" v="0" actId="47"/>
        <pc:sldMasterMkLst>
          <pc:docMk/>
          <pc:sldMasterMk cId="0" sldId="2147483648"/>
        </pc:sldMasterMkLst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0" sldId="2147483648"/>
            <pc:sldLayoutMk cId="1665994933" sldId="2147483660"/>
          </pc:sldLayoutMkLst>
        </pc:sldLayoutChg>
      </pc:sldMasterChg>
      <pc:sldMasterChg chg="del delSldLayout">
        <pc:chgData name="Douglas Andrade" userId="cf8a3b972948635a" providerId="LiveId" clId="{A04C79E3-167B-4B0D-95B4-9B1A3C987C08}" dt="2022-05-02T13:00:13.390" v="0" actId="47"/>
        <pc:sldMasterMkLst>
          <pc:docMk/>
          <pc:sldMasterMk cId="2244603037" sldId="2147483661"/>
        </pc:sldMasterMkLst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3540158837" sldId="2147483662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3025190188" sldId="2147483663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2172836404" sldId="2147483664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1329428458" sldId="2147483665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2083005966" sldId="2147483666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3590843469" sldId="2147483667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3131672506" sldId="2147483668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2636053855" sldId="2147483669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319299519" sldId="2147483670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4043058944" sldId="2147483671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2244603037" sldId="2147483661"/>
            <pc:sldLayoutMk cId="2916465972" sldId="2147483672"/>
          </pc:sldLayoutMkLst>
        </pc:sldLayoutChg>
      </pc:sldMasterChg>
      <pc:sldMasterChg chg="del delSldLayout">
        <pc:chgData name="Douglas Andrade" userId="cf8a3b972948635a" providerId="LiveId" clId="{A04C79E3-167B-4B0D-95B4-9B1A3C987C08}" dt="2022-05-02T13:00:13.390" v="0" actId="47"/>
        <pc:sldMasterMkLst>
          <pc:docMk/>
          <pc:sldMasterMk cId="3733950567" sldId="2147483673"/>
        </pc:sldMasterMkLst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2728363287" sldId="2147483674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3413783810" sldId="2147483675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1890371830" sldId="2147483676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3751247349" sldId="2147483677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21712422" sldId="2147483678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1399283537" sldId="2147483679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769256901" sldId="2147483680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2893707163" sldId="2147483681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2975535249" sldId="2147483682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4018153710" sldId="2147483683"/>
          </pc:sldLayoutMkLst>
        </pc:sldLayoutChg>
        <pc:sldLayoutChg chg="del">
          <pc:chgData name="Douglas Andrade" userId="cf8a3b972948635a" providerId="LiveId" clId="{A04C79E3-167B-4B0D-95B4-9B1A3C987C08}" dt="2022-05-02T13:00:13.390" v="0" actId="47"/>
          <pc:sldLayoutMkLst>
            <pc:docMk/>
            <pc:sldMasterMk cId="3733950567" sldId="2147483673"/>
            <pc:sldLayoutMk cId="1643706929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8B8F-22B3-4EC6-AD0B-45FA89417C88}" type="datetimeFigureOut">
              <a:rPr lang="pt-BR" smtClean="0"/>
              <a:t>02/05/2022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805AC-F33A-4D53-A50E-EA2CE0435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18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8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3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71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41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8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5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6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1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87">
              <a:defRPr/>
            </a:pPr>
            <a:fld id="{0DF7AD1C-0E52-403E-99F8-569DA52B18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87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87">
              <a:defRPr/>
            </a:pPr>
            <a:fld id="{0E3C303F-2BBB-4CE0-9AF0-A6AA5A33FBB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514387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7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798633"/>
            <a:ext cx="5511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949100"/>
            <a:ext cx="26751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949100"/>
            <a:ext cx="2675100" cy="3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62315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69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A40F-0978-478D-807C-20621EE4B332}" type="datetimeFigureOut">
              <a:rPr lang="pt-BR" smtClean="0"/>
              <a:pPr/>
              <a:t>02/05/2022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1BAE-02AD-4981-82A2-FD5DA10C229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9CA3DCF8-B11F-4629-959E-635A122910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02/05/2022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C3312E4C-96CF-4495-89A4-9EB8E0D28F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7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/>
              <a:t>ESTUDO DE CASO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UBS VILA CISPER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7" t="11719" r="29167" b="33593"/>
          <a:stretch>
            <a:fillRect/>
          </a:stretch>
        </p:blipFill>
        <p:spPr bwMode="auto">
          <a:xfrm>
            <a:off x="-32" y="285752"/>
            <a:ext cx="9080533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4414" r="25000" b="6250"/>
          <a:stretch>
            <a:fillRect/>
          </a:stretch>
        </p:blipFill>
        <p:spPr bwMode="auto">
          <a:xfrm>
            <a:off x="89549" y="71414"/>
            <a:ext cx="898304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8750" t="24414" r="25000" b="6250"/>
          <a:stretch>
            <a:fillRect/>
          </a:stretch>
        </p:blipFill>
        <p:spPr bwMode="auto">
          <a:xfrm>
            <a:off x="1583703" y="1208539"/>
            <a:ext cx="5988697" cy="44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o Explicativo Retangular 1"/>
          <p:cNvSpPr/>
          <p:nvPr/>
        </p:nvSpPr>
        <p:spPr>
          <a:xfrm>
            <a:off x="5132293" y="3599330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Escola</a:t>
            </a:r>
          </a:p>
        </p:txBody>
      </p:sp>
      <p:sp>
        <p:nvSpPr>
          <p:cNvPr id="4" name="Texto Explicativo Retangular 3"/>
          <p:cNvSpPr/>
          <p:nvPr/>
        </p:nvSpPr>
        <p:spPr>
          <a:xfrm>
            <a:off x="6913287" y="3384180"/>
            <a:ext cx="1087717" cy="394447"/>
          </a:xfrm>
          <a:prstGeom prst="wedgeRectCallout">
            <a:avLst>
              <a:gd name="adj1" fmla="val -22115"/>
              <a:gd name="adj2" fmla="val 8022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Centro de Treinamento</a:t>
            </a:r>
          </a:p>
        </p:txBody>
      </p:sp>
      <p:sp>
        <p:nvSpPr>
          <p:cNvPr id="5" name="Texto Explicativo Retangular 4"/>
          <p:cNvSpPr/>
          <p:nvPr/>
        </p:nvSpPr>
        <p:spPr>
          <a:xfrm>
            <a:off x="3139889" y="4058218"/>
            <a:ext cx="1092898" cy="288547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Ruas de lazer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3452531" y="2126226"/>
            <a:ext cx="971550" cy="186579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EACH - USP</a:t>
            </a:r>
          </a:p>
        </p:txBody>
      </p:sp>
      <p:sp>
        <p:nvSpPr>
          <p:cNvPr id="8" name="Texto Explicativo Retangular 7"/>
          <p:cNvSpPr/>
          <p:nvPr/>
        </p:nvSpPr>
        <p:spPr>
          <a:xfrm>
            <a:off x="1583700" y="3294531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Parque</a:t>
            </a:r>
          </a:p>
        </p:txBody>
      </p:sp>
      <p:sp>
        <p:nvSpPr>
          <p:cNvPr id="9" name="Texto Explicativo Retangular 8"/>
          <p:cNvSpPr/>
          <p:nvPr/>
        </p:nvSpPr>
        <p:spPr>
          <a:xfrm>
            <a:off x="4424081" y="4439210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Campo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5481920" y="4325472"/>
            <a:ext cx="424973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ALL</a:t>
            </a:r>
          </a:p>
        </p:txBody>
      </p:sp>
      <p:sp>
        <p:nvSpPr>
          <p:cNvPr id="11" name="Texto Explicativo Retangular 10"/>
          <p:cNvSpPr/>
          <p:nvPr/>
        </p:nvSpPr>
        <p:spPr>
          <a:xfrm>
            <a:off x="2785034" y="2639733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Ciclovia</a:t>
            </a:r>
          </a:p>
        </p:txBody>
      </p:sp>
      <p:sp>
        <p:nvSpPr>
          <p:cNvPr id="12" name="Texto Explicativo Retangular 11"/>
          <p:cNvSpPr/>
          <p:nvPr/>
        </p:nvSpPr>
        <p:spPr>
          <a:xfrm>
            <a:off x="4961968" y="2418792"/>
            <a:ext cx="804651" cy="27828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 err="1">
                <a:solidFill>
                  <a:prstClr val="black"/>
                </a:solidFill>
                <a:latin typeface="Calibri" panose="020F0502020204030204"/>
                <a:sym typeface="Arial"/>
              </a:rPr>
              <a:t>Ciclofaixa</a:t>
            </a:r>
            <a:endParaRPr lang="pt-BR" sz="1200" b="1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" name="Texto Explicativo Retangular 12"/>
          <p:cNvSpPr/>
          <p:nvPr/>
        </p:nvSpPr>
        <p:spPr>
          <a:xfrm>
            <a:off x="3385669" y="4712634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Igreja</a:t>
            </a:r>
          </a:p>
        </p:txBody>
      </p:sp>
      <p:sp>
        <p:nvSpPr>
          <p:cNvPr id="14" name="Texto Explicativo Retangular 13"/>
          <p:cNvSpPr/>
          <p:nvPr/>
        </p:nvSpPr>
        <p:spPr>
          <a:xfrm>
            <a:off x="5225572" y="4802281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CEU</a:t>
            </a:r>
          </a:p>
        </p:txBody>
      </p:sp>
      <p:sp>
        <p:nvSpPr>
          <p:cNvPr id="17" name="Texto Explicativo Retangular 16"/>
          <p:cNvSpPr/>
          <p:nvPr/>
        </p:nvSpPr>
        <p:spPr>
          <a:xfrm>
            <a:off x="4373282" y="4971114"/>
            <a:ext cx="699248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CDC</a:t>
            </a:r>
          </a:p>
        </p:txBody>
      </p:sp>
      <p:sp>
        <p:nvSpPr>
          <p:cNvPr id="18" name="Texto Explicativo Retangular 17"/>
          <p:cNvSpPr/>
          <p:nvPr/>
        </p:nvSpPr>
        <p:spPr>
          <a:xfrm>
            <a:off x="5422151" y="3878923"/>
            <a:ext cx="573069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UBS</a:t>
            </a:r>
          </a:p>
        </p:txBody>
      </p:sp>
      <p:sp>
        <p:nvSpPr>
          <p:cNvPr id="19" name="Texto Explicativo Retangular 18"/>
          <p:cNvSpPr/>
          <p:nvPr/>
        </p:nvSpPr>
        <p:spPr>
          <a:xfrm>
            <a:off x="4609353" y="2036863"/>
            <a:ext cx="522940" cy="186579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UBS</a:t>
            </a:r>
          </a:p>
        </p:txBody>
      </p:sp>
      <p:sp>
        <p:nvSpPr>
          <p:cNvPr id="20" name="Texto Explicativo Retangular 17">
            <a:extLst>
              <a:ext uri="{FF2B5EF4-FFF2-40B4-BE49-F238E27FC236}">
                <a16:creationId xmlns:a16="http://schemas.microsoft.com/office/drawing/2014/main" id="{671F54DB-568C-480B-8A5E-2310C3498DE5}"/>
              </a:ext>
            </a:extLst>
          </p:cNvPr>
          <p:cNvSpPr/>
          <p:nvPr/>
        </p:nvSpPr>
        <p:spPr>
          <a:xfrm>
            <a:off x="7392207" y="4439209"/>
            <a:ext cx="573069" cy="179295"/>
          </a:xfrm>
          <a:prstGeom prst="wedgeRectCallout">
            <a:avLst>
              <a:gd name="adj1" fmla="val -22115"/>
              <a:gd name="adj2" fmla="val 132500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CPN</a:t>
            </a:r>
          </a:p>
        </p:txBody>
      </p:sp>
      <p:sp>
        <p:nvSpPr>
          <p:cNvPr id="21" name="Texto Explicativo Retangular 3">
            <a:extLst>
              <a:ext uri="{FF2B5EF4-FFF2-40B4-BE49-F238E27FC236}">
                <a16:creationId xmlns:a16="http://schemas.microsoft.com/office/drawing/2014/main" id="{9BCD22BC-C7A9-47DF-9087-A344DD0EC85C}"/>
              </a:ext>
            </a:extLst>
          </p:cNvPr>
          <p:cNvSpPr/>
          <p:nvPr/>
        </p:nvSpPr>
        <p:spPr>
          <a:xfrm>
            <a:off x="7932794" y="5440456"/>
            <a:ext cx="1087717" cy="394447"/>
          </a:xfrm>
          <a:prstGeom prst="wedgeRectCallout">
            <a:avLst>
              <a:gd name="adj1" fmla="val -22115"/>
              <a:gd name="adj2" fmla="val 8022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8">
              <a:defRPr/>
            </a:pPr>
            <a:r>
              <a:rPr lang="pt-BR" sz="1200" b="1" dirty="0">
                <a:solidFill>
                  <a:srgbClr val="FFFF00"/>
                </a:solidFill>
                <a:latin typeface="Calibri" panose="020F0502020204030204"/>
                <a:sym typeface="Arial"/>
              </a:rPr>
              <a:t>Terceiro Setor</a:t>
            </a:r>
          </a:p>
        </p:txBody>
      </p:sp>
    </p:spTree>
    <p:extLst>
      <p:ext uri="{BB962C8B-B14F-4D97-AF65-F5344CB8AC3E}">
        <p14:creationId xmlns:p14="http://schemas.microsoft.com/office/powerpoint/2010/main" val="58920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883" t="24414" r="8007" b="4297"/>
          <a:stretch>
            <a:fillRect/>
          </a:stretch>
        </p:blipFill>
        <p:spPr bwMode="auto">
          <a:xfrm>
            <a:off x="0" y="417894"/>
            <a:ext cx="9144000" cy="62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883" t="24414" r="6836" b="6250"/>
          <a:stretch>
            <a:fillRect/>
          </a:stretch>
        </p:blipFill>
        <p:spPr bwMode="auto">
          <a:xfrm>
            <a:off x="0" y="418091"/>
            <a:ext cx="9144000" cy="60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r>
              <a:rPr lang="pt-BR" b="1" dirty="0"/>
              <a:t>UBS Vila Cisper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r>
              <a:rPr lang="pt-BR" dirty="0"/>
              <a:t>ADM: Serviço Social da Construção Civil do</a:t>
            </a:r>
            <a:br>
              <a:rPr lang="pt-BR" dirty="0"/>
            </a:br>
            <a:r>
              <a:rPr lang="pt-BR" dirty="0"/>
              <a:t>Estado de São Paulo - SECONCI </a:t>
            </a:r>
          </a:p>
          <a:p>
            <a:r>
              <a:rPr lang="pt-BR" dirty="0"/>
              <a:t>7 equipes ESF</a:t>
            </a:r>
          </a:p>
          <a:p>
            <a:r>
              <a:rPr lang="pt-BR" dirty="0"/>
              <a:t>35 ACS</a:t>
            </a:r>
          </a:p>
          <a:p>
            <a:r>
              <a:rPr lang="pt-BR" dirty="0"/>
              <a:t>Aproximadamente </a:t>
            </a:r>
          </a:p>
          <a:p>
            <a:pPr lvl="1"/>
            <a:r>
              <a:rPr lang="pt-BR" dirty="0"/>
              <a:t>7 mil famílias cadastradas</a:t>
            </a:r>
          </a:p>
          <a:p>
            <a:pPr lvl="1"/>
            <a:r>
              <a:rPr lang="pt-BR" dirty="0"/>
              <a:t>30 mil pessoas</a:t>
            </a:r>
          </a:p>
          <a:p>
            <a:r>
              <a:rPr lang="pt-BR" dirty="0"/>
              <a:t>NASF: </a:t>
            </a:r>
          </a:p>
          <a:p>
            <a:pPr lvl="1"/>
            <a:r>
              <a:rPr lang="pt-BR" dirty="0"/>
              <a:t>Nutricionista, Fisioterapia, Fonoaudióloga.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68</Words>
  <Application>Microsoft Office PowerPoint</Application>
  <PresentationFormat>Apresentação na tela (4:3)</PresentationFormat>
  <Paragraphs>27</Paragraphs>
  <Slides>7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6_Tema do Office</vt:lpstr>
      <vt:lpstr>ESTUDO DE CASO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UBS Vila Cisper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Andrade</dc:creator>
  <cp:lastModifiedBy>Douglas Andrade</cp:lastModifiedBy>
  <cp:revision>13</cp:revision>
  <dcterms:created xsi:type="dcterms:W3CDTF">2012-05-10T18:34:57Z</dcterms:created>
  <dcterms:modified xsi:type="dcterms:W3CDTF">2022-05-02T13:00:22Z</dcterms:modified>
</cp:coreProperties>
</file>