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6"/>
  </p:notesMasterIdLst>
  <p:sldIdLst>
    <p:sldId id="266" r:id="rId5"/>
    <p:sldId id="271" r:id="rId6"/>
    <p:sldId id="276" r:id="rId7"/>
    <p:sldId id="272" r:id="rId8"/>
    <p:sldId id="288" r:id="rId9"/>
    <p:sldId id="273" r:id="rId10"/>
    <p:sldId id="264" r:id="rId11"/>
    <p:sldId id="265" r:id="rId12"/>
    <p:sldId id="267" r:id="rId13"/>
    <p:sldId id="281" r:id="rId14"/>
    <p:sldId id="286" r:id="rId15"/>
    <p:sldId id="282" r:id="rId16"/>
    <p:sldId id="283" r:id="rId17"/>
    <p:sldId id="284" r:id="rId18"/>
    <p:sldId id="285" r:id="rId19"/>
    <p:sldId id="287" r:id="rId20"/>
    <p:sldId id="268" r:id="rId21"/>
    <p:sldId id="270" r:id="rId22"/>
    <p:sldId id="269" r:id="rId23"/>
    <p:sldId id="274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8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79FF2-2C68-5447-BDBD-F4E9E2018082}" type="datetimeFigureOut">
              <a:rPr lang="en-US" smtClean="0"/>
              <a:t>8/14/17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4DDA-5303-1F43-A15C-42A65D20B6E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26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SÃO AS FORÇAS QUE DIRECIONAM A CONCORRÊNCIA EM UM MERCADO.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C5D1-3C99-7F49-81B2-15670D11ED53}" type="slidenum">
              <a:rPr lang="pt-BR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pt-BR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r>
              <a:rPr lang="pt-BR" baseline="0" dirty="0" smtClean="0"/>
              <a:t> de alta Bar. Entrada e Saída: Planos de saúde individuais.</a:t>
            </a:r>
          </a:p>
          <a:p>
            <a:r>
              <a:rPr lang="pt-BR" baseline="0" dirty="0" smtClean="0"/>
              <a:t>CADE tenta disciplinar as empresas rumo ao quadrante 1. </a:t>
            </a:r>
          </a:p>
          <a:p>
            <a:r>
              <a:rPr lang="pt-BR" baseline="0" dirty="0" smtClean="0"/>
              <a:t>MAS ESTE QUADRO, COMO TODO MODELO, TEM DE SER ANALISADO COM CAUTELA. EX. CIAS. AÉREAS (ALTA BARREIRA DE ENTRADA E MÉDIA DE SAÍDA, MAS A RENTABILIDADE É PÉSSIMA)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0D5BA-85CE-B34B-84DA-9DAC9645A79B}" type="slidenum">
              <a:rPr lang="pt-BR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pt-BR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280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Fernando</a:t>
            </a:r>
            <a:r>
              <a:rPr lang="pt-BR" baseline="0" dirty="0" smtClean="0"/>
              <a:t> </a:t>
            </a:r>
            <a:r>
              <a:rPr lang="pt-BR" baseline="0" dirty="0" err="1" smtClean="0"/>
              <a:t>Scheller</a:t>
            </a:r>
            <a:r>
              <a:rPr lang="pt-BR" baseline="0" dirty="0" smtClean="0"/>
              <a:t>, “Vulcabrás agora aposta no mercado da Azaleia”, B1, OESP, 17/8/15.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0D5BA-85CE-B34B-84DA-9DAC9645A79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108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Concêntrica: ex. Abril Educação comprou Anglo, </a:t>
            </a:r>
            <a:r>
              <a:rPr lang="pt-BR" dirty="0" err="1" smtClean="0"/>
              <a:t>Wise-up</a:t>
            </a:r>
            <a:r>
              <a:rPr lang="pt-BR" dirty="0" smtClean="0"/>
              <a:t>,...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84DDA-5303-1F43-A15C-42A65D20B6E6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56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838D-2973-F047-A14B-DA5C24A8B994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236289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A52E-3A61-9A4D-ACF8-584D1CD0CBE0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569601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F35B-97AA-A747-A97F-EBC257DA1340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6949792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836E-34DD-3349-B91F-054631FFF5A2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5253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6D55-B859-1340-A191-35D6333D3EA2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2515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064C-F7FA-8440-A81C-8EC20F93602F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3117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374C-3014-2C4A-B4FF-767DB0D8E13E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206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96C6-BB0C-8048-B242-94317A3D0658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8111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808A-22D9-E242-920D-32261BB93105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3021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38D8-5A9C-7C44-A2A1-17DC1EE944F0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2209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2592-E09F-8848-BFD8-DBE37FE97752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868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2A39-0053-544A-80DD-752676C6ABFE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8645783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C857-75D0-8546-B861-05DA5054B43F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32438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9701-75D3-4646-9066-0E63042FDA99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2259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0C51-0482-3D45-8D7F-4081C864F3BA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983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836E-34DD-3349-B91F-054631FFF5A2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2693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6D55-B859-1340-A191-35D6333D3EA2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27275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064C-F7FA-8440-A81C-8EC20F93602F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3199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374C-3014-2C4A-B4FF-767DB0D8E13E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4968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96C6-BB0C-8048-B242-94317A3D0658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19248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808A-22D9-E242-920D-32261BB93105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40188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38D8-5A9C-7C44-A2A1-17DC1EE944F0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411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DAD6-726E-BD48-8D15-3FB023868504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3639334"/>
      </p:ext>
    </p:extLst>
  </p:cSld>
  <p:clrMapOvr>
    <a:masterClrMapping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2592-E09F-8848-BFD8-DBE37FE97752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60072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C857-75D0-8546-B861-05DA5054B43F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98303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9701-75D3-4646-9066-0E63042FDA99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42768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0C51-0482-3D45-8D7F-4081C864F3BA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72252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838D-2973-F047-A14B-DA5C24A8B994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852757"/>
      </p:ext>
    </p:extLst>
  </p:cSld>
  <p:clrMapOvr>
    <a:masterClrMapping/>
  </p:clrMapOvr>
  <p:transition spd="slow">
    <p:push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2A39-0053-544A-80DD-752676C6ABFE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048699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DAD6-726E-BD48-8D15-3FB023868504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4954683"/>
      </p:ext>
    </p:extLst>
  </p:cSld>
  <p:clrMapOvr>
    <a:masterClrMapping/>
  </p:clrMapOvr>
  <p:transition spd="slow">
    <p:push dir="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2794-D67A-9F44-BFD9-BE6987B5D24D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3676836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8F33-C803-2C41-BE1A-B34E9A9BB68A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0787015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CEFE-7783-EC4F-ACDA-990AF6492136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121279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2794-D67A-9F44-BFD9-BE6987B5D24D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6003296"/>
      </p:ext>
    </p:extLst>
  </p:cSld>
  <p:clrMapOvr>
    <a:masterClrMapping/>
  </p:clrMapOvr>
  <p:transition spd="slow">
    <p:push dir="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BAD5-CD7E-F943-A64D-38FB5A7F6F52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9219490"/>
      </p:ext>
    </p:extLst>
  </p:cSld>
  <p:clrMapOvr>
    <a:masterClrMapping/>
  </p:clrMapOvr>
  <p:transition spd="slow">
    <p:push dir="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E510-113E-C64D-A543-C40482B2D59D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1151526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E345-AF06-0D41-9965-A6AAC0B22C56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2517090"/>
      </p:ext>
    </p:extLst>
  </p:cSld>
  <p:clrMapOvr>
    <a:masterClrMapping/>
  </p:clrMapOvr>
  <p:transition spd="slow">
    <p:push dir="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A52E-3A61-9A4D-ACF8-584D1CD0CBE0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8283515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F35B-97AA-A747-A97F-EBC257DA1340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103854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8F33-C803-2C41-BE1A-B34E9A9BB68A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516070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CEFE-7783-EC4F-ACDA-990AF6492136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35596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BAD5-CD7E-F943-A64D-38FB5A7F6F52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015470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E510-113E-C64D-A543-C40482B2D59D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692491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E345-AF06-0D41-9965-A6AAC0B22C56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712666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09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4772"/>
            <a:ext cx="8229600" cy="5291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93FF4-99AD-B64F-855B-2FC3ABD1939F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386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2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1146"/>
            <a:ext cx="8229600" cy="5205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79F8-752C-4045-B48D-E091ADC68011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394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2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1146"/>
            <a:ext cx="8229600" cy="5205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79F8-752C-4045-B48D-E091ADC68011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Prof. Eduardo Luzio</a:t>
            </a:r>
            <a:endParaRPr lang="pt-BR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98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09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4772"/>
            <a:ext cx="8229600" cy="5291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93FF4-99AD-B64F-855B-2FC3ABD1939F}" type="datetime1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14/08/17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08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eduardo@gerovalor.com.b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5790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Organização Industrial </a:t>
            </a:r>
            <a:br>
              <a:rPr lang="pt-BR" sz="3600" dirty="0" smtClean="0"/>
            </a:br>
            <a:r>
              <a:rPr lang="pt-BR" sz="3600" dirty="0" smtClean="0"/>
              <a:t>(EAE 508) – ORIENTAÇÕES PARA TRABALHO EM GRUPO DE “ANÁLISE SETORIAL”</a:t>
            </a:r>
            <a:endParaRPr lang="pt-BR" sz="3600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685800" y="4762500"/>
            <a:ext cx="6400800" cy="175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  <a:ea typeface="+mn-ea"/>
                <a:cs typeface="+mn-cs"/>
              </a:rPr>
              <a:t>Prof. Dr. Eduardo Luzio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  <a:ea typeface="+mn-ea"/>
                <a:cs typeface="+mn-cs"/>
                <a:hlinkClick r:id="rId2"/>
              </a:rPr>
              <a:t>eluzio@usp.br</a:t>
            </a:r>
            <a:endParaRPr lang="pt-BR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  <a:ea typeface="+mn-ea"/>
                <a:cs typeface="+mn-cs"/>
              </a:rPr>
              <a:t>Blog: </a:t>
            </a:r>
            <a:r>
              <a:rPr lang="pt-BR" dirty="0" err="1" smtClean="0">
                <a:solidFill>
                  <a:schemeClr val="tx1"/>
                </a:solidFill>
                <a:ea typeface="+mn-ea"/>
                <a:cs typeface="+mn-cs"/>
              </a:rPr>
              <a:t>http</a:t>
            </a:r>
            <a:r>
              <a:rPr lang="pt-BR" dirty="0" smtClean="0">
                <a:solidFill>
                  <a:schemeClr val="tx1"/>
                </a:solidFill>
                <a:ea typeface="+mn-ea"/>
                <a:cs typeface="+mn-cs"/>
              </a:rPr>
              <a:t>:/</a:t>
            </a:r>
            <a:r>
              <a:rPr lang="pt-BR" dirty="0" err="1" smtClean="0">
                <a:solidFill>
                  <a:schemeClr val="tx1"/>
                </a:solidFill>
                <a:ea typeface="+mn-ea"/>
                <a:cs typeface="+mn-cs"/>
              </a:rPr>
              <a:t>eduardoluzio.wordpress.com</a:t>
            </a:r>
            <a:endParaRPr lang="pt-BR" dirty="0" smtClean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21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57200" y="1080079"/>
            <a:ext cx="8229600" cy="4524232"/>
          </a:xfrm>
          <a:prstGeom prst="rect">
            <a:avLst/>
          </a:prstGeom>
          <a:noFill/>
        </p:spPr>
        <p:txBody>
          <a:bodyPr wrap="square" lIns="91353" tIns="45678" rIns="91353" bIns="45678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O que move a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competição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 no meu mercado? </a:t>
            </a:r>
          </a:p>
          <a:p>
            <a:pPr marL="285750" indent="-285750">
              <a:buFont typeface="Arial"/>
              <a:buChar char="•"/>
            </a:pPr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Quais são os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fatores críticos de sucesso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, oportunidades e ameaças do meu mercado? </a:t>
            </a:r>
          </a:p>
          <a:p>
            <a:pPr marL="742950" lvl="1" indent="-285750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Aqui é importante definir o que é mercado. Ex. Universidades privadas </a:t>
            </a:r>
            <a:r>
              <a:rPr lang="pt-BR" dirty="0" err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 públicas</a:t>
            </a:r>
          </a:p>
          <a:p>
            <a:pPr marL="285750" indent="-285750">
              <a:buFont typeface="Arial"/>
              <a:buChar char="•"/>
            </a:pPr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Como a concorrência no meu mercado evoluirá? Quais são as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forças e fraquezas competitivas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 de meus principais concorrentes? Como as empresas mais bem posicionadas deverão competir no LP?</a:t>
            </a:r>
          </a:p>
          <a:p>
            <a:pPr marL="285750" indent="-285750">
              <a:buFont typeface="Arial"/>
              <a:buChar char="•"/>
            </a:pPr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Quais são as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forças e fraquezas competitivas 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de minha empresa frente aos atuais e concorrentes? E frente aos futuros concorrentes? </a:t>
            </a:r>
          </a:p>
          <a:p>
            <a:pPr marL="285750" indent="-285750">
              <a:buFont typeface="Arial"/>
              <a:buChar char="•"/>
            </a:pPr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Qual é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a estratégia implícita ou explícita 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de minha empresa? Esta estratégia esta alinhada com a minha percepção da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SWOT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?</a:t>
            </a:r>
            <a:endParaRPr lang="pt-B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457200" y="274650"/>
            <a:ext cx="8229600" cy="595425"/>
          </a:xfrm>
        </p:spPr>
        <p:txBody>
          <a:bodyPr>
            <a:normAutofit/>
          </a:bodyPr>
          <a:lstStyle/>
          <a:p>
            <a:r>
              <a:rPr lang="pt-BR" dirty="0"/>
              <a:t>Diagnóstico da Estrutura: As Cinco Forças de Porter</a:t>
            </a:r>
          </a:p>
        </p:txBody>
      </p:sp>
    </p:spTree>
    <p:extLst>
      <p:ext uri="{BB962C8B-B14F-4D97-AF65-F5344CB8AC3E}">
        <p14:creationId xmlns:p14="http://schemas.microsoft.com/office/powerpoint/2010/main" val="1985670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81000" y="1115422"/>
            <a:ext cx="823321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b="1" dirty="0" smtClean="0"/>
              <a:t>Ex. Análise SWOT: Livraria (Segmento de Livros)</a:t>
            </a:r>
            <a:endParaRPr lang="pt-BR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434720"/>
              </p:ext>
            </p:extLst>
          </p:nvPr>
        </p:nvGraphicFramePr>
        <p:xfrm>
          <a:off x="529463" y="1835878"/>
          <a:ext cx="503994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459"/>
                <a:gridCol w="226448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Oportunidades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Ameaças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“Era do conhecimento”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Vendas internet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Consumo das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Classes</a:t>
                      </a:r>
                      <a:r>
                        <a:rPr lang="pt-BR" baseline="0" dirty="0" smtClean="0"/>
                        <a:t> C&amp;D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Ebooks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Políticas educacionais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Livros importados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3125"/>
              </p:ext>
            </p:extLst>
          </p:nvPr>
        </p:nvGraphicFramePr>
        <p:xfrm>
          <a:off x="529462" y="3885411"/>
          <a:ext cx="6233387" cy="21234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234477"/>
                <a:gridCol w="299891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Forças Competitivas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Fraquezas</a:t>
                      </a:r>
                      <a:r>
                        <a:rPr lang="pt-BR" baseline="0" dirty="0" smtClean="0"/>
                        <a:t> Competitivas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Rede de lojas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Estrutura societária fragmentada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Poder de barganha com</a:t>
                      </a:r>
                      <a:r>
                        <a:rPr lang="pt-BR" baseline="0" dirty="0" smtClean="0"/>
                        <a:t> editoras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Sistemas ultrapassados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Pouca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Atendentes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x</a:t>
                      </a:r>
                      <a:r>
                        <a:rPr lang="pt-BR" baseline="0" dirty="0" smtClean="0"/>
                        <a:t> vendedores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Boa margem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Margem declinante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Left Arrow 2"/>
          <p:cNvSpPr/>
          <p:nvPr/>
        </p:nvSpPr>
        <p:spPr>
          <a:xfrm>
            <a:off x="5722401" y="2320721"/>
            <a:ext cx="673224" cy="50488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6594538" y="2320721"/>
            <a:ext cx="2019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Do mercado</a:t>
            </a:r>
            <a:endParaRPr lang="pt-BR" sz="2400" b="1" dirty="0"/>
          </a:p>
        </p:txBody>
      </p:sp>
      <p:sp>
        <p:nvSpPr>
          <p:cNvPr id="17" name="Left Arrow 16"/>
          <p:cNvSpPr/>
          <p:nvPr/>
        </p:nvSpPr>
        <p:spPr>
          <a:xfrm>
            <a:off x="6930570" y="4660878"/>
            <a:ext cx="673224" cy="50488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extBox 17"/>
          <p:cNvSpPr txBox="1"/>
          <p:nvPr/>
        </p:nvSpPr>
        <p:spPr>
          <a:xfrm>
            <a:off x="7676962" y="4660878"/>
            <a:ext cx="2019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Da </a:t>
            </a:r>
          </a:p>
          <a:p>
            <a:r>
              <a:rPr lang="pt-BR" sz="2400" b="1" dirty="0" smtClean="0"/>
              <a:t>Empresa</a:t>
            </a:r>
            <a:endParaRPr lang="pt-BR" sz="2400" b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09164"/>
          </a:xfrm>
        </p:spPr>
        <p:txBody>
          <a:bodyPr/>
          <a:lstStyle/>
          <a:p>
            <a:r>
              <a:rPr lang="pt-BR" sz="2400" dirty="0" smtClean="0"/>
              <a:t>Análise SWOT para as Empresas de Capital Aberto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75498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200400" y="1087438"/>
            <a:ext cx="2514600" cy="665162"/>
          </a:xfrm>
          <a:prstGeom prst="rect">
            <a:avLst/>
          </a:prstGeom>
          <a:solidFill>
            <a:srgbClr val="86AD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353" tIns="45678" rIns="91353" bIns="45678" anchor="ctr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673350" y="1090625"/>
            <a:ext cx="3600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7" tIns="45993" rIns="91987" bIns="45993" anchor="ctr" anchorCtr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pt-BR" sz="1600" b="1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Possíveis </a:t>
            </a:r>
            <a:br>
              <a:rPr lang="pt-BR" sz="1600" b="1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</a:br>
            <a:r>
              <a:rPr lang="pt-BR" sz="1600" b="1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novos competidores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031041" y="3048000"/>
            <a:ext cx="1808162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353" tIns="45678" rIns="91353" bIns="45678" anchor="ctr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86600" y="3276612"/>
            <a:ext cx="172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7" tIns="45993" rIns="91987" bIns="45993" anchor="ctr" anchorCtr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pt-BR" sz="1600" b="1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Consumidores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276600" y="5172087"/>
            <a:ext cx="2286000" cy="695325"/>
          </a:xfrm>
          <a:prstGeom prst="rect">
            <a:avLst/>
          </a:prstGeom>
          <a:solidFill>
            <a:srgbClr val="FFB85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353" tIns="45678" rIns="91353" bIns="45678" anchor="ctr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971812" y="5334000"/>
            <a:ext cx="2809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7" tIns="45993" rIns="91987" bIns="45993" anchor="ctr" anchorCtr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pt-BR" sz="1600" b="1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Substitutos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28600" y="3048000"/>
            <a:ext cx="1752600" cy="914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53" tIns="45678" rIns="91353" bIns="45678" anchor="ctr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28612" y="3229957"/>
            <a:ext cx="1762125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7" tIns="45993" rIns="91987" bIns="45993" anchor="ctr" anchorCtr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pt-BR" sz="16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Fornecedores</a:t>
            </a:r>
            <a:br>
              <a:rPr lang="pt-BR" sz="16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</a:br>
            <a:r>
              <a:rPr lang="pt-BR" sz="16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(</a:t>
            </a:r>
            <a:r>
              <a:rPr lang="pt-BR" sz="1600" b="1" dirty="0" err="1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incl</a:t>
            </a:r>
            <a:r>
              <a:rPr lang="pt-BR" sz="16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. MDO)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803525" y="2606675"/>
            <a:ext cx="3340100" cy="17399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53" tIns="45678" rIns="91353" bIns="45678" anchor="ctr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068650" y="2674989"/>
            <a:ext cx="2809875" cy="523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7" tIns="45993" rIns="91987" bIns="45993" anchor="ctr" anchorCtr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pt-BR" sz="14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(2) Rivalidade Competidores </a:t>
            </a:r>
            <a:br>
              <a:rPr lang="pt-BR" sz="14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</a:br>
            <a:r>
              <a:rPr lang="pt-BR" sz="14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existentes</a:t>
            </a: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V="1">
            <a:off x="4419600" y="4349750"/>
            <a:ext cx="0" cy="831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353" tIns="45678" rIns="91353" bIns="45678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rot="5400000" flipV="1">
            <a:off x="2416175" y="3146425"/>
            <a:ext cx="1588" cy="871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353" tIns="45678" rIns="91353" bIns="45678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rot="16200000" flipV="1">
            <a:off x="6579394" y="3074194"/>
            <a:ext cx="11112" cy="850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353" tIns="45678" rIns="91353" bIns="45678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6099811" y="3930214"/>
            <a:ext cx="1250401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987" tIns="45993" rIns="91987" bIns="45993" anchor="ctr" anchorCtr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pt-BR" sz="12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(5) Poder de barganha dos clientes</a:t>
            </a: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4038612" y="4754566"/>
            <a:ext cx="280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7" tIns="45993" rIns="91987" bIns="45993" anchor="ctr" anchorCtr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2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 (3) Ameaça de substitutos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3581400" y="1962150"/>
            <a:ext cx="36004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7" tIns="45993" rIns="91987" bIns="45993" anchor="ctr" anchorCtr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2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(1) Ameaça de entrada</a:t>
            </a:r>
            <a:br>
              <a:rPr lang="pt-BR" sz="12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</a:br>
            <a:r>
              <a:rPr lang="pt-BR" sz="12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novos competidores</a:t>
            </a: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1662612" y="3956518"/>
            <a:ext cx="1223963" cy="831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7" tIns="45993" rIns="91987" bIns="45993" anchor="ctr" anchorCtr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pt-BR" sz="1200" b="1" dirty="0" smtClean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(4) </a:t>
            </a:r>
            <a:r>
              <a:rPr lang="pt-BR" sz="12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Poder de barganha </a:t>
            </a:r>
            <a:br>
              <a:rPr lang="pt-BR" sz="12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</a:br>
            <a:r>
              <a:rPr lang="pt-BR" sz="1200" b="1" dirty="0">
                <a:solidFill>
                  <a:prstClr val="black"/>
                </a:solidFill>
                <a:latin typeface="Tahoma" charset="0"/>
                <a:ea typeface="Times New Roman" charset="0"/>
                <a:cs typeface="Times New Roman" charset="0"/>
              </a:rPr>
              <a:t>dos fornecedores</a:t>
            </a:r>
          </a:p>
        </p:txBody>
      </p:sp>
      <p:sp>
        <p:nvSpPr>
          <p:cNvPr id="39" name="Curved Up Arrow 38"/>
          <p:cNvSpPr/>
          <p:nvPr/>
        </p:nvSpPr>
        <p:spPr>
          <a:xfrm>
            <a:off x="3886200" y="3352800"/>
            <a:ext cx="1219200" cy="76200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3" tIns="45678" rIns="91353" bIns="45678" anchor="ctr"/>
          <a:lstStyle/>
          <a:p>
            <a:pPr algn="ctr"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2" name="Straight Arrow Connector 41"/>
          <p:cNvCxnSpPr>
            <a:stCxn id="3076" idx="2"/>
            <a:endCxn id="3085" idx="0"/>
          </p:cNvCxnSpPr>
          <p:nvPr/>
        </p:nvCxnSpPr>
        <p:spPr>
          <a:xfrm rot="16200000" flipH="1">
            <a:off x="4038601" y="2171712"/>
            <a:ext cx="854075" cy="15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le 6"/>
          <p:cNvSpPr>
            <a:spLocks noGrp="1"/>
          </p:cNvSpPr>
          <p:nvPr>
            <p:ph type="title"/>
          </p:nvPr>
        </p:nvSpPr>
        <p:spPr>
          <a:xfrm>
            <a:off x="457200" y="274650"/>
            <a:ext cx="8229600" cy="595425"/>
          </a:xfrm>
        </p:spPr>
        <p:txBody>
          <a:bodyPr>
            <a:normAutofit/>
          </a:bodyPr>
          <a:lstStyle/>
          <a:p>
            <a:r>
              <a:rPr lang="pt-BR" dirty="0"/>
              <a:t>Diagnóstico da Estrutura: As Cinco Forças de Porter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9811" y="5075422"/>
            <a:ext cx="286220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prstClr val="black"/>
                </a:solidFill>
                <a:latin typeface="Calibri"/>
              </a:rPr>
              <a:t>Diagrama “5 Forças” complementa a matriz SWOT e vice-versa!</a:t>
            </a:r>
            <a:endParaRPr lang="pt-B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6083649"/>
            <a:ext cx="8458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prstClr val="black"/>
                </a:solidFill>
                <a:latin typeface="Calibri"/>
              </a:rPr>
              <a:t>Em essência, o diagrama de Porter mapeia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o poder nas relações externas da empresa 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com seus rivais (atuais e potenciais), seus clientes e fornecedores.</a:t>
            </a:r>
            <a:endParaRPr lang="pt-B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6994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/>
      <p:bldP spid="3078" grpId="0" animBg="1"/>
      <p:bldP spid="3079" grpId="0"/>
      <p:bldP spid="3080" grpId="0" animBg="1"/>
      <p:bldP spid="3081" grpId="0"/>
      <p:bldP spid="3082" grpId="0" animBg="1"/>
      <p:bldP spid="3083" grpId="0"/>
      <p:bldP spid="3085" grpId="0" animBg="1"/>
      <p:bldP spid="3086" grpId="0"/>
      <p:bldP spid="3088" grpId="0" animBg="1"/>
      <p:bldP spid="3092" grpId="0" animBg="1"/>
      <p:bldP spid="3093" grpId="0" animBg="1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57200" y="926065"/>
            <a:ext cx="8229600" cy="3139237"/>
          </a:xfrm>
          <a:prstGeom prst="rect">
            <a:avLst/>
          </a:prstGeom>
          <a:noFill/>
        </p:spPr>
        <p:txBody>
          <a:bodyPr wrap="square" lIns="91353" tIns="45678" rIns="91353" bIns="45678" rtlCol="0">
            <a:spAutoFit/>
          </a:bodyPr>
          <a:lstStyle/>
          <a:p>
            <a:pPr marL="342583" indent="-342583">
              <a:buFont typeface="+mj-lt"/>
              <a:buAutoNum type="arabicPeriod"/>
            </a:pPr>
            <a:r>
              <a:rPr lang="pt-BR" b="1" dirty="0" smtClean="0">
                <a:solidFill>
                  <a:prstClr val="black"/>
                </a:solidFill>
                <a:latin typeface="Calibri"/>
              </a:rPr>
              <a:t>Ameaça de entrada de novos competidores depende de:</a:t>
            </a:r>
          </a:p>
          <a:p>
            <a:pPr marL="799356" lvl="1" indent="-342583">
              <a:buFont typeface="Arial"/>
              <a:buChar char="•"/>
            </a:pPr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marL="342156" indent="-342583">
              <a:buFont typeface="Arial"/>
              <a:buChar char="•"/>
            </a:pPr>
            <a:r>
              <a:rPr lang="pt-BR" b="1" dirty="0" smtClean="0">
                <a:solidFill>
                  <a:prstClr val="black"/>
                </a:solidFill>
                <a:latin typeface="Calibri"/>
              </a:rPr>
              <a:t>Barreiras de entrada 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((i) economias de escala, (</a:t>
            </a:r>
            <a:r>
              <a:rPr lang="pt-BR" dirty="0" err="1" smtClean="0">
                <a:solidFill>
                  <a:prstClr val="black"/>
                </a:solidFill>
                <a:latin typeface="Calibri"/>
              </a:rPr>
              <a:t>ii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) diferenciação de produtos (percebida ou real), (iii) volume de capital necessário, (iv) custos de conversão (</a:t>
            </a:r>
            <a:r>
              <a:rPr lang="pt-BR" i="1" dirty="0" err="1" smtClean="0">
                <a:solidFill>
                  <a:prstClr val="black"/>
                </a:solidFill>
                <a:latin typeface="Calibri"/>
              </a:rPr>
              <a:t>switching</a:t>
            </a:r>
            <a:r>
              <a:rPr lang="pt-BR" i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pt-BR" i="1" dirty="0" err="1" smtClean="0">
                <a:solidFill>
                  <a:prstClr val="black"/>
                </a:solidFill>
                <a:latin typeface="Calibri"/>
              </a:rPr>
              <a:t>costs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), (v) acesso à canais de distribuição, (vi) desvantagens de custos (independente da escala, como tecnologia proprietária, localização, subsídios, experiência,...), (vii) políticas do Governo)</a:t>
            </a:r>
          </a:p>
          <a:p>
            <a:pPr marL="342156" indent="-342583">
              <a:buFont typeface="Arial"/>
              <a:buChar char="•"/>
            </a:pPr>
            <a:r>
              <a:rPr lang="pt-BR" b="1" dirty="0" smtClean="0">
                <a:solidFill>
                  <a:prstClr val="black"/>
                </a:solidFill>
                <a:latin typeface="Calibri"/>
              </a:rPr>
              <a:t>Barreiras de Saída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: ativos especializados, multas contratuais, obrigações regulatórias... Ex.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Lei das Falências 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(Ex. EUA – Napster </a:t>
            </a:r>
            <a:r>
              <a:rPr lang="pt-BR" dirty="0" err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 Brasil)</a:t>
            </a:r>
          </a:p>
          <a:p>
            <a:pPr marL="342156" indent="-342583">
              <a:buFont typeface="Arial"/>
              <a:buChar char="•"/>
            </a:pPr>
            <a:r>
              <a:rPr lang="pt-BR" dirty="0">
                <a:solidFill>
                  <a:prstClr val="black"/>
                </a:solidFill>
                <a:latin typeface="Calibri"/>
              </a:rPr>
              <a:t>A ação do Governo..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.</a:t>
            </a:r>
            <a:endParaRPr lang="pt-BR" b="1" dirty="0" smtClean="0">
              <a:solidFill>
                <a:prstClr val="black"/>
              </a:solidFill>
              <a:latin typeface="Calibri"/>
            </a:endParaRPr>
          </a:p>
          <a:p>
            <a:pPr marL="342156" indent="-342583">
              <a:buFont typeface="Arial"/>
              <a:buChar char="•"/>
            </a:pPr>
            <a:r>
              <a:rPr lang="pt-BR" b="1" dirty="0" smtClean="0">
                <a:solidFill>
                  <a:prstClr val="black"/>
                </a:solidFill>
                <a:latin typeface="Calibri"/>
              </a:rPr>
              <a:t>Reação dos competidores </a:t>
            </a:r>
          </a:p>
        </p:txBody>
      </p:sp>
      <p:sp>
        <p:nvSpPr>
          <p:cNvPr id="25" name="Title 6"/>
          <p:cNvSpPr>
            <a:spLocks noGrp="1"/>
          </p:cNvSpPr>
          <p:nvPr>
            <p:ph type="title"/>
          </p:nvPr>
        </p:nvSpPr>
        <p:spPr>
          <a:xfrm>
            <a:off x="457200" y="274650"/>
            <a:ext cx="8229600" cy="595425"/>
          </a:xfrm>
        </p:spPr>
        <p:txBody>
          <a:bodyPr>
            <a:normAutofit/>
          </a:bodyPr>
          <a:lstStyle/>
          <a:p>
            <a:r>
              <a:rPr lang="pt-BR" dirty="0"/>
              <a:t>Diagnóstico da Estrutura: As Cinco Forças de Porter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16407"/>
              </p:ext>
            </p:extLst>
          </p:nvPr>
        </p:nvGraphicFramePr>
        <p:xfrm>
          <a:off x="568130" y="4086964"/>
          <a:ext cx="5245566" cy="258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673566"/>
                <a:gridCol w="1524000"/>
                <a:gridCol w="1524000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Barreiras de Saída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Baixa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Alta</a:t>
                      </a:r>
                    </a:p>
                  </a:txBody>
                  <a:tcPr/>
                </a:tc>
              </a:tr>
              <a:tr h="922980">
                <a:tc rowSpan="2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Barreiras de Entrada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Baixa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Baixos</a:t>
                      </a:r>
                    </a:p>
                    <a:p>
                      <a:pPr algn="ctr"/>
                      <a:r>
                        <a:rPr lang="pt-BR" sz="1800" dirty="0" smtClean="0"/>
                        <a:t>Retornos &amp;</a:t>
                      </a:r>
                      <a:r>
                        <a:rPr lang="pt-BR" sz="1800" baseline="0" dirty="0" smtClean="0"/>
                        <a:t> Estáveis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Baixos</a:t>
                      </a:r>
                    </a:p>
                    <a:p>
                      <a:pPr algn="ctr"/>
                      <a:r>
                        <a:rPr lang="pt-BR" sz="1800" dirty="0" smtClean="0"/>
                        <a:t>Retornos &amp;</a:t>
                      </a:r>
                      <a:r>
                        <a:rPr lang="pt-BR" sz="1800" baseline="0" dirty="0" smtClean="0"/>
                        <a:t> Voláteis</a:t>
                      </a:r>
                      <a:endParaRPr lang="pt-BR" sz="1800" dirty="0" smtClean="0"/>
                    </a:p>
                  </a:txBody>
                  <a:tcPr/>
                </a:tc>
              </a:tr>
              <a:tr h="92298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Alta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Altos</a:t>
                      </a:r>
                    </a:p>
                    <a:p>
                      <a:pPr algn="ctr"/>
                      <a:r>
                        <a:rPr lang="pt-BR" sz="1800" dirty="0" smtClean="0"/>
                        <a:t>Retornos &amp;</a:t>
                      </a:r>
                      <a:r>
                        <a:rPr lang="pt-BR" sz="1800" baseline="0" dirty="0" smtClean="0"/>
                        <a:t> Estáveis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Altos</a:t>
                      </a:r>
                    </a:p>
                    <a:p>
                      <a:pPr algn="ctr"/>
                      <a:r>
                        <a:rPr lang="pt-BR" sz="1800" dirty="0" smtClean="0"/>
                        <a:t>Retornos &amp;</a:t>
                      </a:r>
                      <a:r>
                        <a:rPr lang="pt-BR" sz="1800" baseline="0" dirty="0" smtClean="0"/>
                        <a:t> Voláteis</a:t>
                      </a:r>
                      <a:endParaRPr lang="pt-BR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 txBox="1">
            <a:spLocks/>
          </p:cNvSpPr>
          <p:nvPr/>
        </p:nvSpPr>
        <p:spPr>
          <a:xfrm>
            <a:off x="5975946" y="4216998"/>
            <a:ext cx="2710854" cy="595425"/>
          </a:xfrm>
          <a:prstGeom prst="rect">
            <a:avLst/>
          </a:prstGeom>
        </p:spPr>
        <p:txBody>
          <a:bodyPr vert="horz" lIns="91353" tIns="45678" rIns="91353" bIns="45678" rtlCol="0" anchor="ctr">
            <a:normAutofit lnSpcReduction="10000"/>
          </a:bodyPr>
          <a:lstStyle/>
          <a:p>
            <a:pPr defTabSz="456775">
              <a:spcBef>
                <a:spcPct val="0"/>
              </a:spcBef>
              <a:defRPr/>
            </a:pPr>
            <a:r>
              <a:rPr lang="pt-BR" b="1" dirty="0">
                <a:solidFill>
                  <a:prstClr val="black"/>
                </a:solidFill>
                <a:latin typeface="Calibri"/>
              </a:rPr>
              <a:t>Barreiras de Entrada &amp; Saída x Rentabilidade</a:t>
            </a:r>
          </a:p>
        </p:txBody>
      </p:sp>
    </p:spTree>
    <p:extLst>
      <p:ext uri="{BB962C8B-B14F-4D97-AF65-F5344CB8AC3E}">
        <p14:creationId xmlns:p14="http://schemas.microsoft.com/office/powerpoint/2010/main" val="304902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57200" y="957187"/>
            <a:ext cx="8229600" cy="6740223"/>
          </a:xfrm>
          <a:prstGeom prst="rect">
            <a:avLst/>
          </a:prstGeom>
          <a:noFill/>
        </p:spPr>
        <p:txBody>
          <a:bodyPr wrap="square" lIns="91353" tIns="45678" rIns="91353" bIns="45678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pt-BR" b="1" dirty="0" smtClean="0">
                <a:solidFill>
                  <a:prstClr val="black"/>
                </a:solidFill>
                <a:latin typeface="Calibri"/>
              </a:rPr>
              <a:t>Rivalidade entre concorrentes atuais depende de:</a:t>
            </a:r>
          </a:p>
          <a:p>
            <a:pPr marL="342583" indent="-342583">
              <a:buFont typeface="+mj-lt"/>
              <a:buAutoNum type="arabicPeriod" startAt="2"/>
            </a:pPr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Número e tamanho dos concorrentes</a:t>
            </a: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Taxa de crescimento do mercado</a:t>
            </a: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Custos de estocagem</a:t>
            </a: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Baixa diferenciação ou custos de conversão (</a:t>
            </a:r>
            <a:r>
              <a:rPr lang="pt-BR" i="1" dirty="0" err="1" smtClean="0">
                <a:solidFill>
                  <a:prstClr val="black"/>
                </a:solidFill>
                <a:latin typeface="Calibri"/>
              </a:rPr>
              <a:t>switching</a:t>
            </a:r>
            <a:r>
              <a:rPr lang="pt-BR" i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pt-BR" i="1" dirty="0" err="1" smtClean="0">
                <a:solidFill>
                  <a:prstClr val="black"/>
                </a:solidFill>
                <a:latin typeface="Calibri"/>
              </a:rPr>
              <a:t>costs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Expansão da capacidade em grandes incrementos (ex. Celulose)</a:t>
            </a: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Diversidade de estratégias</a:t>
            </a: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Barreiras de saída (ativos específicos, custos fixos, dependência estratégica com outras subsidiárias)</a:t>
            </a: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Possibilidade de M&amp;A  </a:t>
            </a:r>
          </a:p>
          <a:p>
            <a:endParaRPr lang="pt-BR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pt-BR" b="1" dirty="0">
                <a:solidFill>
                  <a:prstClr val="black"/>
                </a:solidFill>
                <a:latin typeface="Calibri"/>
              </a:rPr>
              <a:t>Ameaça de substitutos (ex. </a:t>
            </a:r>
            <a:r>
              <a:rPr lang="pt-BR" b="1" i="1" dirty="0" err="1">
                <a:solidFill>
                  <a:prstClr val="black"/>
                </a:solidFill>
                <a:latin typeface="Calibri"/>
              </a:rPr>
              <a:t>lap</a:t>
            </a:r>
            <a:r>
              <a:rPr lang="pt-BR" b="1" i="1" dirty="0">
                <a:solidFill>
                  <a:prstClr val="black"/>
                </a:solidFill>
                <a:latin typeface="Calibri"/>
              </a:rPr>
              <a:t> tops </a:t>
            </a:r>
            <a:r>
              <a:rPr lang="pt-BR" b="1" i="1" dirty="0" err="1">
                <a:solidFill>
                  <a:prstClr val="black"/>
                </a:solidFill>
                <a:latin typeface="Calibri"/>
              </a:rPr>
              <a:t>x</a:t>
            </a:r>
            <a:r>
              <a:rPr lang="pt-BR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pt-BR" b="1" i="1" dirty="0" err="1">
                <a:solidFill>
                  <a:prstClr val="black"/>
                </a:solidFill>
                <a:latin typeface="Calibri"/>
              </a:rPr>
              <a:t>tablets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342583" indent="-342583">
              <a:buFont typeface="+mj-lt"/>
              <a:buAutoNum type="arabicPeriod" startAt="3"/>
            </a:pPr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marL="342583" indent="-342583">
              <a:buFont typeface="+mj-lt"/>
              <a:buAutoNum type="arabicPeriod" startAt="3"/>
            </a:pPr>
            <a:r>
              <a:rPr lang="pt-BR" b="1" dirty="0" smtClean="0">
                <a:solidFill>
                  <a:prstClr val="black"/>
                </a:solidFill>
                <a:latin typeface="Calibri"/>
              </a:rPr>
              <a:t>Poder </a:t>
            </a:r>
            <a:r>
              <a:rPr lang="pt-BR" b="1" dirty="0">
                <a:solidFill>
                  <a:prstClr val="black"/>
                </a:solidFill>
                <a:latin typeface="Calibri"/>
              </a:rPr>
              <a:t>de barganha dos fornecedores (inclusive MDO) depende de:</a:t>
            </a:r>
          </a:p>
          <a:p>
            <a:pPr marL="799356" lvl="1" indent="-342583">
              <a:buFont typeface="Arial"/>
              <a:buChar char="•"/>
            </a:pPr>
            <a:endParaRPr lang="pt-BR" dirty="0">
              <a:solidFill>
                <a:prstClr val="black"/>
              </a:solidFill>
              <a:latin typeface="Calibri"/>
            </a:endParaRPr>
          </a:p>
          <a:p>
            <a:pPr marL="342156" indent="-342583">
              <a:buFont typeface="Arial"/>
              <a:buChar char="•"/>
            </a:pPr>
            <a:r>
              <a:rPr lang="pt-BR" dirty="0">
                <a:solidFill>
                  <a:prstClr val="black"/>
                </a:solidFill>
                <a:latin typeface="Calibri"/>
              </a:rPr>
              <a:t>Concentração entre fornecedores</a:t>
            </a:r>
          </a:p>
          <a:p>
            <a:pPr marL="342156" indent="-342583">
              <a:buFont typeface="Arial"/>
              <a:buChar char="•"/>
            </a:pPr>
            <a:r>
              <a:rPr lang="pt-BR" dirty="0">
                <a:solidFill>
                  <a:prstClr val="black"/>
                </a:solidFill>
                <a:latin typeface="Calibri"/>
              </a:rPr>
              <a:t>Importância do mercado para o fornecedor</a:t>
            </a:r>
          </a:p>
          <a:p>
            <a:pPr marL="342156" indent="-342583">
              <a:buFont typeface="Arial"/>
              <a:buChar char="•"/>
            </a:pPr>
            <a:r>
              <a:rPr lang="pt-BR" dirty="0">
                <a:solidFill>
                  <a:prstClr val="black"/>
                </a:solidFill>
                <a:latin typeface="Calibri"/>
              </a:rPr>
              <a:t>Produtos diferenciados e/ou custos de conversão</a:t>
            </a:r>
          </a:p>
          <a:p>
            <a:pPr marL="342156" indent="-342583">
              <a:buFont typeface="Arial"/>
              <a:buChar char="•"/>
            </a:pPr>
            <a:r>
              <a:rPr lang="pt-BR" dirty="0">
                <a:solidFill>
                  <a:prstClr val="black"/>
                </a:solidFill>
                <a:latin typeface="Calibri"/>
              </a:rPr>
              <a:t>Demanda pelo produto 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fornecido</a:t>
            </a: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Sindicatos</a:t>
            </a:r>
            <a:endParaRPr lang="pt-BR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rabicPeriod" startAt="3"/>
            </a:pPr>
            <a:endParaRPr lang="pt-BR" dirty="0">
              <a:solidFill>
                <a:prstClr val="black"/>
              </a:solidFill>
              <a:latin typeface="Calibri"/>
            </a:endParaRPr>
          </a:p>
          <a:p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marL="799356" lvl="1" indent="-342583">
              <a:buFont typeface="Arial"/>
              <a:buChar char="•"/>
            </a:pPr>
            <a:endParaRPr lang="pt-B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itle 6"/>
          <p:cNvSpPr>
            <a:spLocks noGrp="1"/>
          </p:cNvSpPr>
          <p:nvPr>
            <p:ph type="title"/>
          </p:nvPr>
        </p:nvSpPr>
        <p:spPr>
          <a:xfrm>
            <a:off x="457200" y="274650"/>
            <a:ext cx="8229600" cy="595425"/>
          </a:xfrm>
        </p:spPr>
        <p:txBody>
          <a:bodyPr>
            <a:normAutofit/>
          </a:bodyPr>
          <a:lstStyle/>
          <a:p>
            <a:r>
              <a:rPr lang="pt-BR" dirty="0"/>
              <a:t>Diagnóstico da Estrutura: As Cinco Forças de Porter</a:t>
            </a:r>
          </a:p>
        </p:txBody>
      </p:sp>
    </p:spTree>
    <p:extLst>
      <p:ext uri="{BB962C8B-B14F-4D97-AF65-F5344CB8AC3E}">
        <p14:creationId xmlns:p14="http://schemas.microsoft.com/office/powerpoint/2010/main" val="3247396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57200" y="1080081"/>
            <a:ext cx="8229600" cy="3693234"/>
          </a:xfrm>
          <a:prstGeom prst="rect">
            <a:avLst/>
          </a:prstGeom>
          <a:noFill/>
        </p:spPr>
        <p:txBody>
          <a:bodyPr wrap="square" lIns="91353" tIns="45678" rIns="91353" bIns="45678" rtlCol="0">
            <a:spAutoFit/>
          </a:bodyPr>
          <a:lstStyle/>
          <a:p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pt-BR" b="1" dirty="0" smtClean="0">
                <a:solidFill>
                  <a:prstClr val="black"/>
                </a:solidFill>
                <a:latin typeface="Calibri"/>
              </a:rPr>
              <a:t>Poder de barganha dos clientes depende de:</a:t>
            </a:r>
          </a:p>
          <a:p>
            <a:pPr marL="342583" indent="-342583">
              <a:buFont typeface="+mj-lt"/>
              <a:buAutoNum type="arabicPeriod" startAt="5"/>
            </a:pPr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Concentração das vendas entre clientes</a:t>
            </a: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Representatividade do preço do produto no orçamento do clientes</a:t>
            </a: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Custos de conversão</a:t>
            </a: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Lucratividade / renda dos clientes</a:t>
            </a: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Importância do produto para o cliente</a:t>
            </a:r>
          </a:p>
          <a:p>
            <a:pPr marL="342156" indent="-342583">
              <a:buFont typeface="Arial"/>
              <a:buChar char="•"/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Informação disponível ao cliente sobre alternativas e/ou acessos diferenciados (ex. Reserva de hotéis na Europa) </a:t>
            </a:r>
          </a:p>
          <a:p>
            <a:pPr marL="456773" lvl="1"/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marL="799356" lvl="1" indent="-342583">
              <a:buFont typeface="Arial"/>
              <a:buChar char="•"/>
            </a:pPr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marL="799356" lvl="1" indent="-342583">
              <a:buFont typeface="Arial"/>
              <a:buChar char="•"/>
            </a:pPr>
            <a:endParaRPr lang="pt-B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457200" y="274650"/>
            <a:ext cx="8229600" cy="595425"/>
          </a:xfrm>
        </p:spPr>
        <p:txBody>
          <a:bodyPr>
            <a:normAutofit/>
          </a:bodyPr>
          <a:lstStyle/>
          <a:p>
            <a:r>
              <a:rPr lang="pt-BR" dirty="0"/>
              <a:t>Diagnóstico da Estrutura: As Cinco Forças de Porter</a:t>
            </a:r>
          </a:p>
        </p:txBody>
      </p:sp>
    </p:spTree>
    <p:extLst>
      <p:ext uri="{BB962C8B-B14F-4D97-AF65-F5344CB8AC3E}">
        <p14:creationId xmlns:p14="http://schemas.microsoft.com/office/powerpoint/2010/main" val="3965772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236" y="135571"/>
            <a:ext cx="7772400" cy="591949"/>
          </a:xfrm>
        </p:spPr>
        <p:txBody>
          <a:bodyPr>
            <a:normAutofit/>
          </a:bodyPr>
          <a:lstStyle/>
          <a:p>
            <a:r>
              <a:rPr lang="pt-BR" sz="2800" cap="none" dirty="0" smtClean="0"/>
              <a:t>Estratégias de Negócio</a:t>
            </a:r>
            <a:endParaRPr lang="pt-BR" sz="2800" cap="none" dirty="0"/>
          </a:p>
        </p:txBody>
      </p:sp>
      <p:sp>
        <p:nvSpPr>
          <p:cNvPr id="6" name="TextBox 5"/>
          <p:cNvSpPr txBox="1"/>
          <p:nvPr/>
        </p:nvSpPr>
        <p:spPr>
          <a:xfrm>
            <a:off x="6948783" y="135571"/>
            <a:ext cx="2160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Luzio (2015)</a:t>
            </a:r>
            <a:endParaRPr lang="pt-BR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06236" y="5812403"/>
            <a:ext cx="7622820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As empresas, geralmente, optam por uma, no máximo duas estratégias.</a:t>
            </a:r>
            <a:endParaRPr lang="pt-BR" sz="1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36" y="878428"/>
            <a:ext cx="7622820" cy="507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69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Conduta</a:t>
            </a:r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8118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Elementos de Conduta e Possíveis Fontes de Informação</a:t>
            </a:r>
            <a:endParaRPr lang="pt-B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34772"/>
            <a:ext cx="8229600" cy="1827866"/>
          </a:xfrm>
        </p:spPr>
        <p:txBody>
          <a:bodyPr/>
          <a:lstStyle/>
          <a:p>
            <a:r>
              <a:rPr lang="pt-BR" dirty="0" smtClean="0"/>
              <a:t>Identifique empresas de capital aberto na BOVESPA e acesse seus as páginas de “Relações com Investidores” (RI) nos sites corporativos oficiais</a:t>
            </a:r>
          </a:p>
          <a:p>
            <a:r>
              <a:rPr lang="pt-BR" dirty="0" smtClean="0"/>
              <a:t>Na página do RI, faça o download de apresentações corporativas e demonstrativos contábeis dos últimos 5 anos. Haverá muitas informações sobre a estrutura, conduta e performance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128690"/>
              </p:ext>
            </p:extLst>
          </p:nvPr>
        </p:nvGraphicFramePr>
        <p:xfrm>
          <a:off x="218486" y="2555241"/>
          <a:ext cx="8925514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845"/>
                <a:gridCol w="590766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Conduta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Fonte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Evolução preços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Associações de classe, apresentação corporativas, demonstrativos contábeis. Comparar evolução dos preços com o índice</a:t>
                      </a:r>
                      <a:r>
                        <a:rPr lang="pt-BR" baseline="0" dirty="0" smtClean="0"/>
                        <a:t> de inflação pertinente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Evolução dos Investimentos (P&amp;D</a:t>
                      </a:r>
                      <a:r>
                        <a:rPr lang="pt-BR" baseline="0" dirty="0" smtClean="0"/>
                        <a:t> e outros)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Histórico dos valores</a:t>
                      </a:r>
                      <a:r>
                        <a:rPr lang="pt-BR" baseline="0" dirty="0" smtClean="0"/>
                        <a:t> investidos e relação Investimentos / </a:t>
                      </a:r>
                      <a:r>
                        <a:rPr lang="pt-BR" dirty="0" smtClean="0"/>
                        <a:t>Receita Operacional Líquida. Apresentação corporativas, demonstrativos contábeis (Demonstrativo</a:t>
                      </a:r>
                      <a:r>
                        <a:rPr lang="pt-BR" baseline="0" dirty="0" smtClean="0"/>
                        <a:t> de Fluxo de Caixa)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Evolução das Despesas com Propaganda (ou Despesas com Vendas)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Histórico dos valores</a:t>
                      </a:r>
                      <a:r>
                        <a:rPr lang="pt-BR" baseline="0" dirty="0" smtClean="0"/>
                        <a:t> gastos e relação Despesas / </a:t>
                      </a:r>
                      <a:r>
                        <a:rPr lang="pt-BR" dirty="0" smtClean="0"/>
                        <a:t>Receita Operacional Líquida. apresentação corporativas, demonstrativos contábeis (Demonstrativo de Resultado do Exercício) 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Transações de Fusões &amp; Aquisições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Relatórios da Administração,</a:t>
                      </a:r>
                      <a:r>
                        <a:rPr lang="pt-BR" baseline="0" dirty="0" smtClean="0"/>
                        <a:t> Fatos Relevantes, notícias de jornal. F&amp;A horizontais, verticais, concêntricas ou conglomerado?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564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Performance </a:t>
            </a:r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9664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Setorial – Parte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46" y="921146"/>
            <a:ext cx="8473434" cy="59368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dirty="0" smtClean="0"/>
              <a:t>Organizar-se em grupos de 2 até 3 alunos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Até o dia 9/8</a:t>
            </a:r>
            <a:r>
              <a:rPr lang="pt-BR" dirty="0" smtClean="0"/>
              <a:t>, cada grupo escolhe um setor da economia para estudar sua estrutura, conduta, </a:t>
            </a:r>
            <a:r>
              <a:rPr lang="pt-BR" dirty="0"/>
              <a:t>performance. os grupos submeterão ao Professor seus componentes e duas opções de setor para </a:t>
            </a:r>
            <a:r>
              <a:rPr lang="pt-BR" dirty="0" smtClean="0"/>
              <a:t>estudo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dirty="0" smtClean="0"/>
              <a:t>Ex. educação, sucroalcooleiro, bancos, siderurgia, petroquímica, mineração, papel e celulose, distribuição de combustíveis, supermercados, varejo da moda, farmácias, seguradoras, construtoras, laboratórios de análises clínicas,...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u="sng" dirty="0" smtClean="0">
                <a:solidFill>
                  <a:srgbClr val="0000FF"/>
                </a:solidFill>
              </a:rPr>
              <a:t>É FUNDAMENTAL QUE OS SETORES ESCOLHIDOS TENHAM EMPRESAS LISTADAS NO BOVESPA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dirty="0" smtClean="0"/>
              <a:t>Em </a:t>
            </a:r>
            <a:r>
              <a:rPr lang="pt-BR" b="1" dirty="0" smtClean="0"/>
              <a:t>27/9 (até as 19:00</a:t>
            </a:r>
            <a:r>
              <a:rPr lang="pt-BR" dirty="0" smtClean="0"/>
              <a:t>), TODOS os grupos deverão mandar por email ao Professor, a </a:t>
            </a:r>
            <a:r>
              <a:rPr lang="pt-BR" b="1" dirty="0" smtClean="0"/>
              <a:t>PRIMEIRA VERSÃO </a:t>
            </a:r>
            <a:r>
              <a:rPr lang="pt-BR" dirty="0" smtClean="0"/>
              <a:t>do trabalho (descrito no próximo slide)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dirty="0" smtClean="0"/>
              <a:t>Objetivo é ter uma apresentação em sala </a:t>
            </a:r>
            <a:r>
              <a:rPr lang="pt-BR" b="1" dirty="0" smtClean="0"/>
              <a:t>toda 2af, a partir de 09/10</a:t>
            </a:r>
            <a:r>
              <a:rPr lang="pt-BR" dirty="0" smtClean="0"/>
              <a:t>, a serem sorteadas e comunicadas pelo professor no início da aula. Portanto, os alunos devem estar sempre preparados para apresentar.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068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742028"/>
              </p:ext>
            </p:extLst>
          </p:nvPr>
        </p:nvGraphicFramePr>
        <p:xfrm>
          <a:off x="322609" y="150201"/>
          <a:ext cx="8821391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582"/>
                <a:gridCol w="5571809"/>
              </a:tblGrid>
              <a:tr h="361421">
                <a:tc>
                  <a:txBody>
                    <a:bodyPr/>
                    <a:lstStyle/>
                    <a:p>
                      <a:r>
                        <a:rPr lang="pt-BR" dirty="0" smtClean="0"/>
                        <a:t>Performance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Fonte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Evolução da Eficiência e Lucratividade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apresentação corporativas, demonstrativos contábeis (Demonstrativo de Resultado do Exercício, Demonstrativo</a:t>
                      </a:r>
                      <a:r>
                        <a:rPr lang="pt-BR" baseline="0" dirty="0" smtClean="0"/>
                        <a:t> de Fluxo de Caixa</a:t>
                      </a:r>
                      <a:r>
                        <a:rPr lang="pt-BR" dirty="0" smtClean="0"/>
                        <a:t>). Exemplo de indicadores: Margem EBITDA, Margem Líquida, Margem Fluxo livre de Caixa,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Variedade de produtos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Relatórios da Administração,</a:t>
                      </a:r>
                      <a:r>
                        <a:rPr lang="pt-BR" baseline="0" dirty="0" smtClean="0"/>
                        <a:t> Fatos Relevantes, notícias de jornal, </a:t>
                      </a:r>
                      <a:r>
                        <a:rPr lang="pt-BR" dirty="0" smtClean="0"/>
                        <a:t>apresentação corporativas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Poder de barganha com consumidores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Demonstrativo de Resultado do Exercício, Balanço Patrimonial. Exemplo de indicadores: Saldo do Contas a Receber / Receita Operacional Líquida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Eficiência logística / canais de distribuição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Demonstrativo de Resultado do Exercício, Balanço Patrimonial. Exemplo de indicadores: Saldo dos estoques / custo da mercadoria vendida, despesas com vendas / Receita Operacional Líquida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Poder de barganha com fornecedores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Demonstrativo de Resultado do Exercício, Balanço Patrimonial. Exemplo de indicadores: Saldo do Contas a pagar / Receita Operacional Líquida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Evolução do Endividamento</a:t>
                      </a:r>
                      <a:br>
                        <a:rPr lang="pt-BR" dirty="0" smtClean="0"/>
                      </a:br>
                      <a:r>
                        <a:rPr lang="pt-BR" dirty="0" smtClean="0"/>
                        <a:t>(covenants financeiros)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demonstrativos contábeis (Demonstrativo de Resultado do Exercício, Balanço Patrimonial,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Demonstrativo</a:t>
                      </a:r>
                      <a:r>
                        <a:rPr lang="pt-BR" baseline="0" dirty="0" smtClean="0"/>
                        <a:t> de Fluxo de Caixa)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314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Covenants Financeiros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91" y="3717640"/>
            <a:ext cx="8229600" cy="22494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LAJIDA ou EBITDA geralmente é publicado no “Relatório da Administração” que se encontra nas primeiras páginas do Relatório Anual das empresas de capital aberto.</a:t>
            </a:r>
          </a:p>
          <a:p>
            <a:r>
              <a:rPr lang="pt-BR" dirty="0" smtClean="0"/>
              <a:t>Despesas com Juros e amortizações podem ser encontradas no Demonstrativo de Fluxo de Caixa</a:t>
            </a:r>
          </a:p>
          <a:p>
            <a:r>
              <a:rPr lang="pt-BR" dirty="0" smtClean="0"/>
              <a:t>O saldo da dívida bruta (incluir só dívidas com bancos e debentures) pode ser encontrado no Passivo Circulante e no Passivo Exigível a Longo Prazo do Balanço Patrimonial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DA76-B1AD-9E47-AEA0-414C16144AD1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5" name="Object 2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753424"/>
              </p:ext>
            </p:extLst>
          </p:nvPr>
        </p:nvGraphicFramePr>
        <p:xfrm>
          <a:off x="457200" y="1234446"/>
          <a:ext cx="36766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1828800" imgH="368300" progId="Equation.3">
                  <p:embed/>
                </p:oleObj>
              </mc:Choice>
              <mc:Fallback>
                <p:oleObj name="Equation" r:id="rId3" imgW="18288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34446"/>
                        <a:ext cx="3676650" cy="7397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391095"/>
              </p:ext>
            </p:extLst>
          </p:nvPr>
        </p:nvGraphicFramePr>
        <p:xfrm>
          <a:off x="457200" y="2563765"/>
          <a:ext cx="53403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5" imgW="2565400" imgH="355600" progId="Equation.3">
                  <p:embed/>
                </p:oleObj>
              </mc:Choice>
              <mc:Fallback>
                <p:oleObj name="Equation" r:id="rId5" imgW="25654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63765"/>
                        <a:ext cx="5340350" cy="7381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9895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Setorial– </a:t>
            </a:r>
            <a:r>
              <a:rPr lang="pt-BR" dirty="0" smtClean="0"/>
              <a:t>Parte 2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59368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dirty="0" smtClean="0"/>
              <a:t>A medida que a matéria da EAE 508 for sendo dada, os alunos deverão aplicar conceitos e modelos aos suas análises setoriais. No dia da apresentação, o grupo sorteado deverá apresentar a versão mais atualizada da sua análise, que poderá ser diferente daquela entregue no dia 27/9.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dirty="0" smtClean="0"/>
              <a:t>Todos os participantes do grupo deverão participar da apresentação em sala e receberão notas individuais (vale como um </a:t>
            </a:r>
            <a:r>
              <a:rPr lang="pt-BR" dirty="0" err="1" smtClean="0"/>
              <a:t>quizz</a:t>
            </a:r>
            <a:r>
              <a:rPr lang="pt-BR" dirty="0" smtClean="0"/>
              <a:t>) além da nota do grupo como um todo na apresentação.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dirty="0" smtClean="0"/>
              <a:t>A falta de membros do grupo acarretará em nota zero de apresentação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Na prova intermediária (4/10) e na prova final (4/12)</a:t>
            </a:r>
            <a:r>
              <a:rPr lang="pt-BR" dirty="0" smtClean="0"/>
              <a:t> haverá questões sobre as apresentações que todos os alunos deverão responder. Portanto, todos os alunos deverão estar atentos à apresentação dos colegas.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dirty="0" smtClean="0"/>
              <a:t>Ao longo do curso, os grupos poderão (e deverão) aprimorar seus trabalhos, introduzindo conceitos novos aprendidos e novas informações coletadas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No dia 27/11 (até as 19:00)</a:t>
            </a:r>
            <a:r>
              <a:rPr lang="pt-BR" dirty="0" smtClean="0"/>
              <a:t>, </a:t>
            </a:r>
            <a:r>
              <a:rPr lang="pt-BR" dirty="0"/>
              <a:t>TODOS os grupos deverão mandar por email ao Professor, o </a:t>
            </a:r>
            <a:r>
              <a:rPr lang="pt-BR" dirty="0" smtClean="0"/>
              <a:t>TRABALHO FINAL REVISADO. </a:t>
            </a:r>
            <a:r>
              <a:rPr lang="pt-BR" b="1" dirty="0" smtClean="0"/>
              <a:t>Se o trabalho final for igual ao entregue em 27/9, a nota será zero.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881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56"/>
            <a:ext cx="8229600" cy="492983"/>
          </a:xfrm>
        </p:spPr>
        <p:txBody>
          <a:bodyPr/>
          <a:lstStyle/>
          <a:p>
            <a:r>
              <a:rPr lang="pt-BR" dirty="0" smtClean="0"/>
              <a:t>Conteúdo Obrigatório do Trabalho</a:t>
            </a:r>
            <a:endParaRPr lang="pt-B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700746"/>
              </p:ext>
            </p:extLst>
          </p:nvPr>
        </p:nvGraphicFramePr>
        <p:xfrm>
          <a:off x="204831" y="587945"/>
          <a:ext cx="8835047" cy="395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14"/>
                <a:gridCol w="8043033"/>
              </a:tblGrid>
              <a:tr h="376735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Seções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Conteúdo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Definição do mercado: principais produtos / serviços e consumidores (ex. classe A ou classes C?), % no PIB,</a:t>
                      </a:r>
                      <a:r>
                        <a:rPr lang="pt-BR" sz="1600" baseline="0" dirty="0" smtClean="0"/>
                        <a:t> bens substitutos e complementares, dispersão geográfica, sazonalidade, tecnologia, economias de escala e escopo, sindicatos, regulação pelo Governo...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Estrutura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Evolução histórica da demanda (vendas em </a:t>
                      </a:r>
                      <a:r>
                        <a:rPr lang="pt-BR" sz="1600" dirty="0" err="1" smtClean="0"/>
                        <a:t>R</a:t>
                      </a:r>
                      <a:r>
                        <a:rPr lang="pt-BR" sz="1600" dirty="0" smtClean="0"/>
                        <a:t>$,</a:t>
                      </a:r>
                      <a:r>
                        <a:rPr lang="pt-BR" sz="1600" baseline="0" dirty="0" smtClean="0"/>
                        <a:t> unidade de produto</a:t>
                      </a:r>
                      <a:r>
                        <a:rPr lang="pt-BR" sz="1600" dirty="0" smtClean="0"/>
                        <a:t>)</a:t>
                      </a:r>
                      <a:r>
                        <a:rPr lang="pt-BR" sz="1600" baseline="0" dirty="0" smtClean="0"/>
                        <a:t> 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Evolução histórica do número de empresas participantes, grau de concentração, possíveis barreiras de entrada e saída, diferenciação dos produtos, integração vertical, estrutura de </a:t>
                      </a:r>
                      <a:r>
                        <a:rPr lang="pt-BR" sz="1600" dirty="0" smtClean="0"/>
                        <a:t>custos. ELABORAR DIAGRAMA DE 5 FORÇAS DE PORTER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Conduta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prstClr val="black"/>
                          </a:solidFill>
                          <a:latin typeface="+mn-lt"/>
                        </a:rPr>
                        <a:t>Evolução dos preços (ou receitas das principais empresas comparada com a inflação), investimentos com P&amp;D, endividamento, gastos com propaganda, táticas legais, Fusões &amp; Aquisições...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18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56"/>
            <a:ext cx="8229600" cy="492983"/>
          </a:xfrm>
        </p:spPr>
        <p:txBody>
          <a:bodyPr/>
          <a:lstStyle/>
          <a:p>
            <a:r>
              <a:rPr lang="pt-BR" dirty="0" smtClean="0"/>
              <a:t>Conteúdo Obrigatório do </a:t>
            </a:r>
            <a:r>
              <a:rPr lang="pt-BR" dirty="0" smtClean="0"/>
              <a:t>Trabalho (Continuação)</a:t>
            </a:r>
            <a:endParaRPr lang="pt-B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292806"/>
              </p:ext>
            </p:extLst>
          </p:nvPr>
        </p:nvGraphicFramePr>
        <p:xfrm>
          <a:off x="204831" y="587945"/>
          <a:ext cx="8835047" cy="329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14"/>
                <a:gridCol w="8043033"/>
              </a:tblGrid>
              <a:tr h="376735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Seções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Conteúdo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Performance das</a:t>
                      </a:r>
                      <a:r>
                        <a:rPr lang="pt-BR" sz="1600" b="1" baseline="0" dirty="0" smtClean="0"/>
                        <a:t> Empresas de Capital Aberto na BOVESPA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prstClr val="black"/>
                          </a:solidFill>
                          <a:latin typeface="+mn-lt"/>
                        </a:rPr>
                        <a:t>Matriz SWOT de cada uma das empresas</a:t>
                      </a:r>
                      <a:r>
                        <a:rPr lang="pt-BR" sz="1600" baseline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 de capital aberto. Evolução da produção, dos preços médios unitários (</a:t>
                      </a:r>
                      <a:r>
                        <a:rPr lang="pt-BR" sz="1600" baseline="0" dirty="0" err="1" smtClean="0">
                          <a:solidFill>
                            <a:prstClr val="black"/>
                          </a:solidFill>
                          <a:latin typeface="+mn-lt"/>
                        </a:rPr>
                        <a:t>x</a:t>
                      </a:r>
                      <a:r>
                        <a:rPr lang="pt-BR" sz="1600" baseline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 IPCA)</a:t>
                      </a:r>
                      <a:r>
                        <a:rPr lang="pt-BR" sz="1600" dirty="0" smtClean="0">
                          <a:solidFill>
                            <a:prstClr val="black"/>
                          </a:solidFill>
                          <a:latin typeface="+mn-lt"/>
                        </a:rPr>
                        <a:t>, margem</a:t>
                      </a:r>
                      <a:r>
                        <a:rPr lang="pt-BR" sz="1600" baseline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 EBITDA, Fluxo das Operações, Fluxos do Investimentos, Fluxo Livre de Caixa</a:t>
                      </a:r>
                      <a:r>
                        <a:rPr lang="pt-BR" sz="1600" dirty="0" smtClean="0">
                          <a:solidFill>
                            <a:prstClr val="black"/>
                          </a:solidFill>
                          <a:latin typeface="+mn-lt"/>
                        </a:rPr>
                        <a:t>, </a:t>
                      </a:r>
                      <a:r>
                        <a:rPr lang="pt-BR" sz="1600" dirty="0" smtClean="0">
                          <a:solidFill>
                            <a:prstClr val="black"/>
                          </a:solidFill>
                          <a:latin typeface="+mn-lt"/>
                        </a:rPr>
                        <a:t>variedade de produtos, </a:t>
                      </a:r>
                      <a:r>
                        <a:rPr lang="pt-BR" sz="1600" dirty="0" smtClean="0">
                          <a:solidFill>
                            <a:prstClr val="black"/>
                          </a:solidFill>
                          <a:latin typeface="+mn-lt"/>
                        </a:rPr>
                        <a:t>investimentos</a:t>
                      </a:r>
                      <a:r>
                        <a:rPr lang="pt-BR" sz="1600" smtClean="0">
                          <a:solidFill>
                            <a:prstClr val="black"/>
                          </a:solidFill>
                          <a:latin typeface="+mn-lt"/>
                        </a:rPr>
                        <a:t>, endividamento (ICSD e IA)... </a:t>
                      </a:r>
                      <a:r>
                        <a:rPr lang="pt-BR" sz="1600" dirty="0" smtClean="0">
                          <a:solidFill>
                            <a:prstClr val="black"/>
                          </a:solidFill>
                          <a:latin typeface="+mn-lt"/>
                        </a:rPr>
                        <a:t>DOS ÚLTIMOS 5 ANOS</a:t>
                      </a:r>
                      <a:endParaRPr lang="pt-BR" sz="1600" dirty="0" smtClean="0">
                        <a:solidFill>
                          <a:prstClr val="black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Regulação do Mercado (agencia reguladora (se existir) e principais regras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Tendências</a:t>
                      </a:r>
                      <a:r>
                        <a:rPr lang="pt-BR" sz="1600" b="0" baseline="0" dirty="0" smtClean="0"/>
                        <a:t> futuras e empresas que poderão liderar e sair do mercado</a:t>
                      </a:r>
                      <a:endParaRPr lang="pt-BR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Questões sobre a ECP (potenciais temas para </a:t>
                      </a:r>
                      <a:r>
                        <a:rPr lang="pt-BR" sz="1600" b="0" dirty="0" err="1" smtClean="0"/>
                        <a:t>TCCs</a:t>
                      </a:r>
                      <a:r>
                        <a:rPr lang="pt-BR" sz="1600" b="0" dirty="0" smtClean="0"/>
                        <a:t>?)</a:t>
                      </a:r>
                      <a:endParaRPr lang="pt-BR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Referências Bibliográficas (CUIDADO COM PLÁGIO)</a:t>
                      </a:r>
                      <a:endParaRPr lang="pt-BR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204831" y="4244715"/>
            <a:ext cx="8468314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 smtClean="0"/>
              <a:t>OBJETIVOS:</a:t>
            </a:r>
          </a:p>
          <a:p>
            <a:r>
              <a:rPr lang="pt-BR" sz="2400" b="1" dirty="0" smtClean="0"/>
              <a:t>Aplicar conceitos e modelos aprendidos em EAE 508</a:t>
            </a:r>
          </a:p>
          <a:p>
            <a:r>
              <a:rPr lang="pt-BR" sz="2400" b="1" dirty="0" smtClean="0"/>
              <a:t>Identificar qual das atuais empresas de sua indústria sobreviverá como líder nos próximos 10 anos?</a:t>
            </a:r>
          </a:p>
          <a:p>
            <a:r>
              <a:rPr lang="pt-BR" sz="2400" b="1" dirty="0" smtClean="0"/>
              <a:t>Elaborar questões para pesquisas futuras que surgiram ao longo do trabalho.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93834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Fontes de Informações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409348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Apresentações corporativas na seção “Relações com Investidores” dos sites das empresas de capital aberto do setor </a:t>
            </a:r>
          </a:p>
          <a:p>
            <a:r>
              <a:rPr lang="pt-BR" dirty="0" smtClean="0"/>
              <a:t>Associações de classe</a:t>
            </a:r>
          </a:p>
          <a:p>
            <a:r>
              <a:rPr lang="pt-BR" dirty="0" smtClean="0"/>
              <a:t>BNDES, IBGE, BACEN, Banco Mundial, FMI, e outros órgãos públicos nacionais e estrangeiros que produzem pesquisas setoriais  </a:t>
            </a:r>
          </a:p>
          <a:p>
            <a:r>
              <a:rPr lang="pt-BR" dirty="0" smtClean="0"/>
              <a:t>Trabalhos universitários (ex. </a:t>
            </a:r>
            <a:r>
              <a:rPr lang="pt-BR" dirty="0"/>
              <a:t>Biblioteca </a:t>
            </a:r>
            <a:r>
              <a:rPr lang="pt-BR" dirty="0" smtClean="0"/>
              <a:t>FEAUSP)</a:t>
            </a:r>
          </a:p>
          <a:p>
            <a:r>
              <a:rPr lang="pt-BR" dirty="0" smtClean="0"/>
              <a:t>Artigos de jornais (ex. Estudos Setoriais do Valor Econômico) e revistas especializadas</a:t>
            </a:r>
          </a:p>
          <a:p>
            <a:r>
              <a:rPr lang="pt-BR" dirty="0" smtClean="0"/>
              <a:t>Apresentações e relatórios anuais de empresas atuantes no setor e de capital aberto no Brasil e no Exterior</a:t>
            </a:r>
          </a:p>
          <a:p>
            <a:r>
              <a:rPr lang="pt-BR" dirty="0" smtClean="0"/>
              <a:t>Visitas à campo (ex. se o setor for de chocolates, ir ao supermercado para pesquisar marcas, variedades,...)</a:t>
            </a:r>
          </a:p>
          <a:p>
            <a:r>
              <a:rPr lang="pt-BR" dirty="0" smtClean="0"/>
              <a:t>Relatórios de analistas de bancos</a:t>
            </a:r>
          </a:p>
          <a:p>
            <a:r>
              <a:rPr lang="pt-BR" dirty="0" smtClean="0"/>
              <a:t>Google...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278557"/>
            <a:ext cx="82296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  <a:latin typeface="Calibri"/>
              </a:rPr>
              <a:t>LEMBRE-SE QUE ESTE É UM TRABALHO UNIVERSITÁRIO QUE VALORIZA A ANÁLISE E O ESPÍRITO CRÍTICO PRÓPRIO DO ALUNOS. COLEÇÕES DE SLIDES DE TERCEIROS FEITAS NO ESTILO “COPIAR-COLAR” NÃO SERÃO ACEITOS.</a:t>
            </a:r>
          </a:p>
        </p:txBody>
      </p:sp>
    </p:spTree>
    <p:extLst>
      <p:ext uri="{BB962C8B-B14F-4D97-AF65-F5344CB8AC3E}">
        <p14:creationId xmlns:p14="http://schemas.microsoft.com/office/powerpoint/2010/main" val="236251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Estrutura, Conduta, Performance </a:t>
            </a:r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492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356"/>
            <a:ext cx="4765450" cy="492983"/>
          </a:xfrm>
        </p:spPr>
        <p:txBody>
          <a:bodyPr/>
          <a:lstStyle/>
          <a:p>
            <a:pPr algn="r"/>
            <a:r>
              <a:rPr lang="pt-BR" dirty="0" smtClean="0"/>
              <a:t>Estrutura, Conduta &amp; Performance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953698" y="1085403"/>
            <a:ext cx="1967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prstClr val="black"/>
                </a:solidFill>
                <a:latin typeface="Calibri"/>
              </a:rPr>
              <a:t>Condições Básicas</a:t>
            </a:r>
            <a:endParaRPr lang="pt-B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240351"/>
              </p:ext>
            </p:extLst>
          </p:nvPr>
        </p:nvGraphicFramePr>
        <p:xfrm>
          <a:off x="457200" y="1453196"/>
          <a:ext cx="5138747" cy="1955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68715"/>
                <a:gridCol w="24700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Demanda do Consumidor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Produção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Elasticidade da deman</a:t>
                      </a:r>
                      <a:r>
                        <a:rPr lang="pt-BR" sz="1400" dirty="0" smtClean="0"/>
                        <a:t>da</a:t>
                      </a:r>
                    </a:p>
                    <a:p>
                      <a:r>
                        <a:rPr lang="pt-BR" sz="1400" dirty="0" smtClean="0"/>
                        <a:t>Substitutos</a:t>
                      </a:r>
                    </a:p>
                    <a:p>
                      <a:r>
                        <a:rPr lang="pt-BR" sz="1400" dirty="0" smtClean="0"/>
                        <a:t>Sazonalidade</a:t>
                      </a:r>
                    </a:p>
                    <a:p>
                      <a:r>
                        <a:rPr lang="pt-BR" sz="1400" dirty="0" smtClean="0"/>
                        <a:t>Taxa de crescimento</a:t>
                      </a:r>
                    </a:p>
                    <a:p>
                      <a:r>
                        <a:rPr lang="pt-BR" sz="1400" dirty="0" smtClean="0"/>
                        <a:t>Localização</a:t>
                      </a:r>
                    </a:p>
                    <a:p>
                      <a:r>
                        <a:rPr lang="pt-BR" sz="1400" dirty="0" smtClean="0"/>
                        <a:t>Tamanho das ordens</a:t>
                      </a:r>
                    </a:p>
                    <a:p>
                      <a:r>
                        <a:rPr lang="pt-BR" sz="1400" dirty="0" smtClean="0"/>
                        <a:t>Método de compra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Tecnologia</a:t>
                      </a:r>
                    </a:p>
                    <a:p>
                      <a:r>
                        <a:rPr lang="pt-BR" sz="1400" dirty="0" smtClean="0"/>
                        <a:t>Insumos</a:t>
                      </a:r>
                    </a:p>
                    <a:p>
                      <a:r>
                        <a:rPr lang="pt-BR" sz="1400" dirty="0" smtClean="0"/>
                        <a:t>Sindicatos</a:t>
                      </a:r>
                    </a:p>
                    <a:p>
                      <a:r>
                        <a:rPr lang="pt-BR" sz="1400" dirty="0" smtClean="0"/>
                        <a:t>Durabilidade do produto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Localização</a:t>
                      </a:r>
                    </a:p>
                    <a:p>
                      <a:r>
                        <a:rPr lang="pt-BR" sz="1400" b="1" dirty="0" smtClean="0"/>
                        <a:t>Economias de escala</a:t>
                      </a:r>
                    </a:p>
                    <a:p>
                      <a:r>
                        <a:rPr lang="pt-BR" sz="1400" b="1" dirty="0" smtClean="0"/>
                        <a:t>Economias de escopo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272086"/>
              </p:ext>
            </p:extLst>
          </p:nvPr>
        </p:nvGraphicFramePr>
        <p:xfrm>
          <a:off x="331605" y="4004807"/>
          <a:ext cx="2668715" cy="1529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6871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Estrutura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# compradores &amp; vendedores</a:t>
                      </a:r>
                    </a:p>
                    <a:p>
                      <a:r>
                        <a:rPr lang="pt-BR" sz="1400" b="1" dirty="0" smtClean="0"/>
                        <a:t>Barreiras</a:t>
                      </a:r>
                      <a:r>
                        <a:rPr lang="pt-BR" sz="1400" b="1" baseline="0" dirty="0" smtClean="0"/>
                        <a:t> de entrada</a:t>
                      </a:r>
                    </a:p>
                    <a:p>
                      <a:r>
                        <a:rPr lang="pt-BR" sz="1400" baseline="0" dirty="0" smtClean="0"/>
                        <a:t>Diferenciação do produto</a:t>
                      </a:r>
                    </a:p>
                    <a:p>
                      <a:r>
                        <a:rPr lang="pt-BR" sz="1400" b="1" baseline="0" dirty="0" smtClean="0"/>
                        <a:t>Integração vertical</a:t>
                      </a:r>
                    </a:p>
                    <a:p>
                      <a:r>
                        <a:rPr lang="pt-BR" sz="1400" baseline="0" dirty="0" smtClean="0"/>
                        <a:t>Diversificação</a:t>
                      </a:r>
                      <a:endParaRPr lang="pt-BR" sz="1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281074"/>
              </p:ext>
            </p:extLst>
          </p:nvPr>
        </p:nvGraphicFramePr>
        <p:xfrm>
          <a:off x="3290061" y="4004807"/>
          <a:ext cx="2668715" cy="1955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6871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Conduta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Publicidade</a:t>
                      </a:r>
                    </a:p>
                    <a:p>
                      <a:r>
                        <a:rPr lang="pt-BR" sz="1400" dirty="0" smtClean="0"/>
                        <a:t>R&amp;D</a:t>
                      </a:r>
                    </a:p>
                    <a:p>
                      <a:r>
                        <a:rPr lang="pt-BR" sz="1400" dirty="0" smtClean="0"/>
                        <a:t>Comportamento</a:t>
                      </a:r>
                      <a:r>
                        <a:rPr lang="pt-BR" sz="1400" baseline="0" dirty="0" smtClean="0"/>
                        <a:t> de preços</a:t>
                      </a:r>
                    </a:p>
                    <a:p>
                      <a:r>
                        <a:rPr lang="pt-BR" sz="1400" baseline="0" dirty="0" smtClean="0"/>
                        <a:t>Investimentos (Capex)</a:t>
                      </a:r>
                    </a:p>
                    <a:p>
                      <a:r>
                        <a:rPr lang="pt-BR" sz="1400" baseline="0" dirty="0" smtClean="0"/>
                        <a:t>Táticas legais</a:t>
                      </a:r>
                    </a:p>
                    <a:p>
                      <a:r>
                        <a:rPr lang="pt-BR" sz="1400" i="0" baseline="0" dirty="0" smtClean="0">
                          <a:solidFill>
                            <a:srgbClr val="000000"/>
                          </a:solidFill>
                        </a:rPr>
                        <a:t>Conluio (</a:t>
                      </a:r>
                      <a:r>
                        <a:rPr lang="pt-BR" sz="1400" i="1" baseline="0" dirty="0" err="1" smtClean="0">
                          <a:solidFill>
                            <a:srgbClr val="000000"/>
                          </a:solidFill>
                        </a:rPr>
                        <a:t>collusion</a:t>
                      </a:r>
                      <a:r>
                        <a:rPr lang="pt-BR" sz="1400" i="0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r>
                        <a:rPr lang="pt-BR" sz="1400" dirty="0" smtClean="0"/>
                        <a:t>Fusões &amp; Aquisições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937178"/>
              </p:ext>
            </p:extLst>
          </p:nvPr>
        </p:nvGraphicFramePr>
        <p:xfrm>
          <a:off x="6224095" y="4004807"/>
          <a:ext cx="2668715" cy="1529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6871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Performance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Eficiência produtiva</a:t>
                      </a:r>
                    </a:p>
                    <a:p>
                      <a:r>
                        <a:rPr lang="pt-BR" sz="1400" b="1" dirty="0" smtClean="0"/>
                        <a:t>Eficiência na alocação</a:t>
                      </a:r>
                    </a:p>
                    <a:p>
                      <a:r>
                        <a:rPr lang="pt-BR" sz="1400" dirty="0" smtClean="0"/>
                        <a:t>Qualidade de produto</a:t>
                      </a:r>
                    </a:p>
                    <a:p>
                      <a:r>
                        <a:rPr lang="pt-BR" sz="1400" dirty="0" smtClean="0"/>
                        <a:t>Progresso tecnológico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Lucros (remuneração do capital)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6224095" y="851362"/>
            <a:ext cx="2741803" cy="255763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prstClr val="black"/>
                </a:solidFill>
                <a:latin typeface="Calibri"/>
              </a:rPr>
              <a:t>Governo:</a:t>
            </a:r>
            <a:br>
              <a:rPr lang="pt-BR" sz="1400" b="1" dirty="0">
                <a:solidFill>
                  <a:prstClr val="black"/>
                </a:solidFill>
                <a:latin typeface="Calibri"/>
              </a:rPr>
            </a:br>
            <a:r>
              <a:rPr lang="pt-BR" sz="1400" dirty="0">
                <a:solidFill>
                  <a:prstClr val="black"/>
                </a:solidFill>
                <a:latin typeface="Calibri"/>
              </a:rPr>
              <a:t>Regulamentação</a:t>
            </a:r>
            <a:br>
              <a:rPr lang="pt-BR" sz="1400" dirty="0">
                <a:solidFill>
                  <a:prstClr val="black"/>
                </a:solidFill>
                <a:latin typeface="Calibri"/>
              </a:rPr>
            </a:br>
            <a:r>
              <a:rPr lang="pt-BR" sz="1400" dirty="0" err="1">
                <a:solidFill>
                  <a:prstClr val="black"/>
                </a:solidFill>
                <a:latin typeface="Calibri"/>
              </a:rPr>
              <a:t>Antitrust</a:t>
            </a:r>
            <a:r>
              <a:rPr lang="pt-BR" sz="1400" dirty="0">
                <a:solidFill>
                  <a:prstClr val="black"/>
                </a:solidFill>
                <a:latin typeface="Calibri"/>
              </a:rPr>
              <a:t/>
            </a:r>
            <a:br>
              <a:rPr lang="pt-BR" sz="1400" dirty="0">
                <a:solidFill>
                  <a:prstClr val="black"/>
                </a:solidFill>
                <a:latin typeface="Calibri"/>
              </a:rPr>
            </a:br>
            <a:r>
              <a:rPr lang="pt-BR" sz="1400" dirty="0">
                <a:solidFill>
                  <a:prstClr val="black"/>
                </a:solidFill>
                <a:latin typeface="Calibri"/>
              </a:rPr>
              <a:t>Barreiras de entrada</a:t>
            </a:r>
            <a:br>
              <a:rPr lang="pt-BR" sz="1400" dirty="0">
                <a:solidFill>
                  <a:prstClr val="black"/>
                </a:solidFill>
                <a:latin typeface="Calibri"/>
              </a:rPr>
            </a:br>
            <a:r>
              <a:rPr lang="pt-BR" sz="1400" dirty="0">
                <a:solidFill>
                  <a:prstClr val="black"/>
                </a:solidFill>
                <a:latin typeface="Calibri"/>
              </a:rPr>
              <a:t>Impostos</a:t>
            </a:r>
          </a:p>
          <a:p>
            <a:pPr algn="ctr"/>
            <a:r>
              <a:rPr lang="pt-BR" sz="1400" dirty="0">
                <a:solidFill>
                  <a:prstClr val="black"/>
                </a:solidFill>
                <a:latin typeface="Calibri"/>
              </a:rPr>
              <a:t>Incentivos ao investimento, emprego</a:t>
            </a:r>
            <a:br>
              <a:rPr lang="pt-BR" sz="1400" dirty="0">
                <a:solidFill>
                  <a:prstClr val="black"/>
                </a:solidFill>
                <a:latin typeface="Calibri"/>
              </a:rPr>
            </a:br>
            <a:r>
              <a:rPr lang="pt-BR" sz="1400" dirty="0">
                <a:solidFill>
                  <a:prstClr val="black"/>
                </a:solidFill>
                <a:latin typeface="Calibri"/>
              </a:rPr>
              <a:t>Políticas macroeconômicas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6364280"/>
            <a:ext cx="4217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prstClr val="black"/>
                </a:solidFill>
                <a:latin typeface="Calibri"/>
              </a:rPr>
              <a:t>Fonte: CARLTON &amp; PERLOFF (1990) p. 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687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</a:t>
            </a:r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811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2109</Words>
  <Application>Microsoft Macintosh PowerPoint</Application>
  <PresentationFormat>Apresentação na tela (4:3)</PresentationFormat>
  <Paragraphs>263</Paragraphs>
  <Slides>21</Slides>
  <Notes>4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30" baseType="lpstr">
      <vt:lpstr>Calibri</vt:lpstr>
      <vt:lpstr>Tahoma</vt:lpstr>
      <vt:lpstr>Times New Roman</vt:lpstr>
      <vt:lpstr>Arial</vt:lpstr>
      <vt:lpstr>1_Office Theme</vt:lpstr>
      <vt:lpstr>2_Office Theme</vt:lpstr>
      <vt:lpstr>Office Theme</vt:lpstr>
      <vt:lpstr>3_Office Theme</vt:lpstr>
      <vt:lpstr>Equation</vt:lpstr>
      <vt:lpstr>Organização Industrial  (EAE 508) – ORIENTAÇÕES PARA TRABALHO EM GRUPO DE “ANÁLISE SETORIAL”</vt:lpstr>
      <vt:lpstr>Análise Setorial – Parte 1</vt:lpstr>
      <vt:lpstr>Análise Setorial– Parte 2</vt:lpstr>
      <vt:lpstr>Conteúdo Obrigatório do Trabalho</vt:lpstr>
      <vt:lpstr>Conteúdo Obrigatório do Trabalho (Continuação)</vt:lpstr>
      <vt:lpstr>Fontes de Informações</vt:lpstr>
      <vt:lpstr>Estrutura, Conduta, Performance </vt:lpstr>
      <vt:lpstr>Estrutura, Conduta &amp; Performance</vt:lpstr>
      <vt:lpstr>Estrutura</vt:lpstr>
      <vt:lpstr>Diagnóstico da Estrutura: As Cinco Forças de Porter</vt:lpstr>
      <vt:lpstr>Análise SWOT para as Empresas de Capital Aberto</vt:lpstr>
      <vt:lpstr>Diagnóstico da Estrutura: As Cinco Forças de Porter</vt:lpstr>
      <vt:lpstr>Diagnóstico da Estrutura: As Cinco Forças de Porter</vt:lpstr>
      <vt:lpstr>Diagnóstico da Estrutura: As Cinco Forças de Porter</vt:lpstr>
      <vt:lpstr>Diagnóstico da Estrutura: As Cinco Forças de Porter</vt:lpstr>
      <vt:lpstr>Estratégias de Negócio</vt:lpstr>
      <vt:lpstr>Conduta</vt:lpstr>
      <vt:lpstr>Elementos de Conduta e Possíveis Fontes de Informação</vt:lpstr>
      <vt:lpstr>Performance </vt:lpstr>
      <vt:lpstr>Apresentação do PowerPoint</vt:lpstr>
      <vt:lpstr>Covenants Financeiros</vt:lpstr>
    </vt:vector>
  </TitlesOfParts>
  <Company>Gero Consultoria Econômico Financeira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Industrial  (EAE 508) – ORIENTAÇÕES PARA TRABALHO EM GRUPO</dc:title>
  <dc:creator>Eduardo Luzio</dc:creator>
  <cp:lastModifiedBy>Usuário do Microsoft Office</cp:lastModifiedBy>
  <cp:revision>28</cp:revision>
  <dcterms:created xsi:type="dcterms:W3CDTF">2015-08-13T14:04:13Z</dcterms:created>
  <dcterms:modified xsi:type="dcterms:W3CDTF">2017-08-16T21:20:31Z</dcterms:modified>
</cp:coreProperties>
</file>