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004B5-86BB-4A5C-A533-3F92CC9426A6}" type="datetimeFigureOut">
              <a:rPr lang="pt-BR" smtClean="0"/>
              <a:pPr/>
              <a:t>01/03/2019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AC1EF-34CD-47A1-B4B0-F539195A07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72D895-D739-4BFE-A871-58C8E18AECDD}" type="slidenum">
              <a:rPr lang="pt-BR" altLang="pt-BR" smtClean="0"/>
              <a:pPr/>
              <a:t>14</a:t>
            </a:fld>
            <a:endParaRPr lang="pt-BR" alt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657BAB-F79E-48E9-805B-00B413E95C06}" type="slidenum">
              <a:rPr lang="pt-BR" altLang="pt-BR" smtClean="0"/>
              <a:pPr/>
              <a:t>15</a:t>
            </a:fld>
            <a:endParaRPr lang="pt-BR" altLang="pt-BR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EA2C2B-BF3F-4486-92C4-D34E1D48DCA1}" type="slidenum">
              <a:rPr lang="pt-BR" altLang="pt-BR" smtClean="0"/>
              <a:pPr/>
              <a:t>16</a:t>
            </a:fld>
            <a:endParaRPr lang="pt-BR" alt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98F-DD91-4762-8D8C-131A51FE9E70}" type="datetimeFigureOut">
              <a:rPr lang="pt-BR" smtClean="0"/>
              <a:pPr/>
              <a:t>01/03/2019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A24-0A2B-47DC-8FAC-7C26D7A3F4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98F-DD91-4762-8D8C-131A51FE9E70}" type="datetimeFigureOut">
              <a:rPr lang="pt-BR" smtClean="0"/>
              <a:pPr/>
              <a:t>01/03/2019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A24-0A2B-47DC-8FAC-7C26D7A3F4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98F-DD91-4762-8D8C-131A51FE9E70}" type="datetimeFigureOut">
              <a:rPr lang="pt-BR" smtClean="0"/>
              <a:pPr/>
              <a:t>01/03/2019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A24-0A2B-47DC-8FAC-7C26D7A3F4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D4958-14CB-4249-A8F4-337D3CF717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98F-DD91-4762-8D8C-131A51FE9E70}" type="datetimeFigureOut">
              <a:rPr lang="pt-BR" smtClean="0"/>
              <a:pPr/>
              <a:t>01/03/2019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A24-0A2B-47DC-8FAC-7C26D7A3F4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98F-DD91-4762-8D8C-131A51FE9E70}" type="datetimeFigureOut">
              <a:rPr lang="pt-BR" smtClean="0"/>
              <a:pPr/>
              <a:t>01/03/2019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A24-0A2B-47DC-8FAC-7C26D7A3F4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98F-DD91-4762-8D8C-131A51FE9E70}" type="datetimeFigureOut">
              <a:rPr lang="pt-BR" smtClean="0"/>
              <a:pPr/>
              <a:t>01/03/2019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A24-0A2B-47DC-8FAC-7C26D7A3F4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98F-DD91-4762-8D8C-131A51FE9E70}" type="datetimeFigureOut">
              <a:rPr lang="pt-BR" smtClean="0"/>
              <a:pPr/>
              <a:t>01/03/2019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A24-0A2B-47DC-8FAC-7C26D7A3F4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98F-DD91-4762-8D8C-131A51FE9E70}" type="datetimeFigureOut">
              <a:rPr lang="pt-BR" smtClean="0"/>
              <a:pPr/>
              <a:t>01/03/2019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A24-0A2B-47DC-8FAC-7C26D7A3F4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98F-DD91-4762-8D8C-131A51FE9E70}" type="datetimeFigureOut">
              <a:rPr lang="pt-BR" smtClean="0"/>
              <a:pPr/>
              <a:t>01/03/2019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A24-0A2B-47DC-8FAC-7C26D7A3F4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98F-DD91-4762-8D8C-131A51FE9E70}" type="datetimeFigureOut">
              <a:rPr lang="pt-BR" smtClean="0"/>
              <a:pPr/>
              <a:t>01/03/2019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A24-0A2B-47DC-8FAC-7C26D7A3F4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98F-DD91-4762-8D8C-131A51FE9E70}" type="datetimeFigureOut">
              <a:rPr lang="pt-BR" smtClean="0"/>
              <a:pPr/>
              <a:t>01/03/2019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A24-0A2B-47DC-8FAC-7C26D7A3F4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B098F-DD91-4762-8D8C-131A51FE9E70}" type="datetimeFigureOut">
              <a:rPr lang="pt-BR" smtClean="0"/>
              <a:pPr/>
              <a:t>01/03/2019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49A24-0A2B-47DC-8FAC-7C26D7A3F4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j4o7-ttvTSAhVGgZAKHe9FDMIQjRwIBw&amp;url=http://ricardoschneider.com.br/cirurgia-cardiaca/&amp;bvm=bv.150729734,d.Y2I&amp;psig=AFQjCNG8IGrUlb7riQMfzXKvqA13N5S97w&amp;ust=1490626281660189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0ahUKEwi-lIbb44bVAhXKGJAKHXvdCRUQjRwIBw&amp;url=https://jmarcosrs.wordpress.com/tag/vasos-linfaticos/&amp;psig=AFQjCNE3WedDSmarLWMFAYoIu2dDy6_Awg&amp;ust=1500053137485691" TargetMode="Externa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hyperlink" Target="https://www.google.com.br/url?sa=i&amp;rct=j&amp;q=&amp;esrc=s&amp;source=images&amp;cd=&amp;cad=rja&amp;uact=8&amp;ved=0ahUKEwjs7e2l5IbVAhXKkJAKHXMkCi4QjRwIBw&amp;url=https://es.slideshare.net/lucianayohai/sistema-linftico-imgenes&amp;psig=AFQjCNE3WedDSmarLWMFAYoIu2dDy6_Awg&amp;ust=1500053137485691" TargetMode="Externa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jRz_-drfTSAhXDl5AKHYzQCXkQjRwIBw&amp;url=http://anatomiacirculatoriaerespiratoria.blogspot.com/2014_05_01_archive.html&amp;psig=AFQjCNGiIJZfkeyUqZQF42nYFnHe83BrUQ&amp;ust=1490623966858059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://www.misodor.com/CORACAO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4387552"/>
            <a:ext cx="8964488" cy="1201688"/>
          </a:xfrm>
          <a:solidFill>
            <a:srgbClr val="FF0000"/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SISTÊMICA</a:t>
            </a:r>
          </a:p>
          <a:p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Circulatório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00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4400550" cy="1143000"/>
          </a:xfrm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pt-BR" sz="3600" b="1" smtClean="0">
                <a:solidFill>
                  <a:schemeClr val="bg1"/>
                </a:solidFill>
                <a:ea typeface="ＭＳ Ｐゴシック" pitchFamily="34" charset="-128"/>
              </a:rPr>
              <a:t>Isquemia cardíaca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pt-BR" smtClean="0">
              <a:ea typeface="ＭＳ Ｐゴシック" pitchFamily="34" charset="-128"/>
            </a:endParaRPr>
          </a:p>
        </p:txBody>
      </p:sp>
      <p:sp>
        <p:nvSpPr>
          <p:cNvPr id="14340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t-BR" dirty="0" smtClean="0">
              <a:ea typeface="ＭＳ Ｐゴシック" pitchFamily="34" charset="-128"/>
            </a:endParaRPr>
          </a:p>
        </p:txBody>
      </p:sp>
      <p:pic>
        <p:nvPicPr>
          <p:cNvPr id="14341" name="Picture 2" descr="http://www.scielo.br/img/revistas/abc/v94n2/03f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566988"/>
            <a:ext cx="54387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Resultado de imagem para revascularização do miocárdi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500063"/>
            <a:ext cx="3805238" cy="2924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9940" name="Picture 4" descr="http://www.scielo.br/img/revistas/abc/v94n2/03f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508324"/>
            <a:ext cx="5500687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http://www.scielo.br/img/revistas/abc/v94n2/03f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2459682"/>
            <a:ext cx="5486400" cy="500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940152" y="3356992"/>
            <a:ext cx="2448272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1"/>
                </a:solidFill>
              </a:rPr>
              <a:t>Causas: </a:t>
            </a:r>
            <a:r>
              <a:rPr lang="pt-BR" b="1" dirty="0" err="1" smtClean="0"/>
              <a:t>hipercolesterolemia</a:t>
            </a:r>
            <a:r>
              <a:rPr lang="pt-BR" b="1" dirty="0" smtClean="0"/>
              <a:t>, hipertensão arterial, fumo, </a:t>
            </a:r>
            <a:r>
              <a:rPr lang="pt-BR" b="1" dirty="0" err="1" smtClean="0"/>
              <a:t>etc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15888"/>
            <a:ext cx="7543800" cy="1431925"/>
          </a:xfrm>
        </p:spPr>
        <p:txBody>
          <a:bodyPr/>
          <a:lstStyle/>
          <a:p>
            <a:pPr eaLnBrk="1" hangingPunct="1"/>
            <a:r>
              <a:rPr lang="pt-BR" altLang="pt-BR" sz="2000" b="1" smtClean="0">
                <a:solidFill>
                  <a:srgbClr val="FF0000"/>
                </a:solidFill>
              </a:rPr>
              <a:t>Sistema de condução do coração:</a:t>
            </a:r>
            <a:r>
              <a:rPr lang="pt-BR" altLang="pt-BR" sz="2000" b="1" smtClean="0"/>
              <a:t> nó sinuatrial e atrioventricular – feixe atrioventricular (=de His) e fibras de Purkinje</a:t>
            </a:r>
          </a:p>
        </p:txBody>
      </p:sp>
      <p:pic>
        <p:nvPicPr>
          <p:cNvPr id="11267" name="Picture 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357313"/>
            <a:ext cx="407352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4284663" y="2924175"/>
            <a:ext cx="215900" cy="360363"/>
          </a:xfrm>
          <a:prstGeom prst="ellips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3348038" y="2565400"/>
            <a:ext cx="576262" cy="142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pic>
        <p:nvPicPr>
          <p:cNvPr id="16390" name="Picture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714500"/>
            <a:ext cx="5183187" cy="4751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netter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43250" y="1428750"/>
            <a:ext cx="4200525" cy="5256213"/>
          </a:xfrm>
          <a:noFill/>
          <a:ln>
            <a:solidFill>
              <a:srgbClr val="0070C0"/>
            </a:solidFill>
          </a:ln>
        </p:spPr>
      </p:pic>
      <p:sp>
        <p:nvSpPr>
          <p:cNvPr id="17411" name="CaixaDeTexto 1"/>
          <p:cNvSpPr txBox="1">
            <a:spLocks noChangeArrowheads="1"/>
          </p:cNvSpPr>
          <p:nvPr/>
        </p:nvSpPr>
        <p:spPr bwMode="auto">
          <a:xfrm>
            <a:off x="500063" y="549275"/>
            <a:ext cx="4824412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FF0000"/>
                </a:solidFill>
              </a:rPr>
              <a:t>Principais vasos </a:t>
            </a:r>
            <a:r>
              <a:rPr lang="pt-BR" b="1"/>
              <a:t> arteriais e venosos</a:t>
            </a:r>
          </a:p>
        </p:txBody>
      </p:sp>
      <p:pic>
        <p:nvPicPr>
          <p:cNvPr id="17412" name="Picture 5" descr="Sem título-30có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71438"/>
            <a:ext cx="2962275" cy="37703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3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857500"/>
            <a:ext cx="3568700" cy="335756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chemeClr val="tx2"/>
                </a:solidFill>
              </a:rPr>
              <a:t>Veias superficiais e profundas</a:t>
            </a:r>
            <a:br>
              <a:rPr lang="pt-BR" sz="2400" b="1" dirty="0" smtClean="0">
                <a:solidFill>
                  <a:schemeClr val="tx2"/>
                </a:solidFill>
              </a:rPr>
            </a:br>
            <a:endParaRPr lang="pt-BR" sz="2800" b="1" dirty="0" smtClean="0">
              <a:solidFill>
                <a:srgbClr val="0070C0"/>
              </a:solidFill>
            </a:endParaRPr>
          </a:p>
        </p:txBody>
      </p:sp>
      <p:pic>
        <p:nvPicPr>
          <p:cNvPr id="18435" name="Picture 3" descr="pagina 363 - 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349500"/>
            <a:ext cx="4572000" cy="3016250"/>
          </a:xfrm>
          <a:noFill/>
        </p:spPr>
      </p:pic>
      <p:pic>
        <p:nvPicPr>
          <p:cNvPr id="15364" name="Picture 4" descr="Varicose_vein_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9188" y="1606550"/>
            <a:ext cx="3963987" cy="4786313"/>
          </a:xfrm>
          <a:ln>
            <a:solidFill>
              <a:schemeClr val="accent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3635896" y="1484784"/>
            <a:ext cx="16561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Veias varicosas</a:t>
            </a:r>
            <a:endParaRPr lang="pt-BR" dirty="0"/>
          </a:p>
        </p:txBody>
      </p:sp>
      <p:sp>
        <p:nvSpPr>
          <p:cNvPr id="6" name="Seta para baixo 5"/>
          <p:cNvSpPr/>
          <p:nvPr/>
        </p:nvSpPr>
        <p:spPr>
          <a:xfrm>
            <a:off x="2339752" y="3573016"/>
            <a:ext cx="216024" cy="8640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331913" y="1773238"/>
            <a:ext cx="3668712" cy="93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buFont typeface="Wingdings" pitchFamily="-106" charset="2"/>
              <a:buNone/>
              <a:defRPr/>
            </a:pPr>
            <a:r>
              <a:rPr lang="en-US" altLang="pt-BR" sz="2400" b="1" dirty="0" err="1">
                <a:solidFill>
                  <a:schemeClr val="accent1"/>
                </a:solidFill>
                <a:latin typeface="Arial" charset="0"/>
              </a:rPr>
              <a:t>Espaço</a:t>
            </a:r>
            <a:r>
              <a:rPr lang="en-US" altLang="pt-BR" sz="2400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altLang="pt-BR" sz="2400" b="1" dirty="0" err="1">
                <a:solidFill>
                  <a:schemeClr val="accent1"/>
                </a:solidFill>
                <a:latin typeface="Arial" charset="0"/>
              </a:rPr>
              <a:t>intersticial</a:t>
            </a:r>
            <a:r>
              <a:rPr lang="en-US" altLang="pt-BR" sz="2400" b="1" dirty="0">
                <a:solidFill>
                  <a:schemeClr val="accent1"/>
                </a:solidFill>
                <a:latin typeface="Arial" charset="0"/>
              </a:rPr>
              <a:t> dos </a:t>
            </a:r>
            <a:r>
              <a:rPr lang="en-US" altLang="pt-BR" sz="2400" b="1" dirty="0" err="1">
                <a:solidFill>
                  <a:schemeClr val="accent1"/>
                </a:solidFill>
                <a:latin typeface="Arial" charset="0"/>
              </a:rPr>
              <a:t>tecidos</a:t>
            </a:r>
            <a:endParaRPr lang="pt-BR" altLang="pt-BR" sz="24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42875" y="836613"/>
            <a:ext cx="4714875" cy="46196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-106" charset="2"/>
              <a:buNone/>
              <a:defRPr/>
            </a:pPr>
            <a:r>
              <a:rPr lang="en-US" alt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2.</a:t>
            </a:r>
            <a:r>
              <a:rPr lang="en-US" altLang="pt-BR" sz="2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alt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SISTEMA VASCULAR LINFÁTICO</a:t>
            </a:r>
            <a:endParaRPr lang="pt-BR" alt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403350" y="2997200"/>
            <a:ext cx="3024188" cy="49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-106" charset="2"/>
              <a:buNone/>
              <a:defRPr/>
            </a:pPr>
            <a:r>
              <a:rPr lang="en-US" altLang="pt-BR" sz="2400" b="1" dirty="0" err="1">
                <a:solidFill>
                  <a:schemeClr val="accent1"/>
                </a:solidFill>
                <a:latin typeface="Arial" charset="0"/>
              </a:rPr>
              <a:t>Capilares</a:t>
            </a:r>
            <a:r>
              <a:rPr lang="en-US" altLang="pt-BR" sz="2400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altLang="pt-BR" sz="2400" b="1" dirty="0" err="1">
                <a:solidFill>
                  <a:schemeClr val="accent1"/>
                </a:solidFill>
                <a:latin typeface="Arial" charset="0"/>
              </a:rPr>
              <a:t>linfáticos</a:t>
            </a:r>
            <a:endParaRPr lang="pt-BR" altLang="pt-BR" sz="24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827088" y="2060575"/>
            <a:ext cx="431800" cy="1584325"/>
          </a:xfrm>
          <a:prstGeom prst="curvedRightArrow">
            <a:avLst>
              <a:gd name="adj1" fmla="val 73382"/>
              <a:gd name="adj2" fmla="val 146765"/>
              <a:gd name="adj3" fmla="val 33333"/>
            </a:avLst>
          </a:prstGeom>
          <a:gradFill rotWithShape="1">
            <a:gsLst>
              <a:gs pos="0">
                <a:srgbClr val="FF3300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4427538" y="3141663"/>
            <a:ext cx="647700" cy="358775"/>
          </a:xfrm>
          <a:prstGeom prst="rightArrow">
            <a:avLst>
              <a:gd name="adj1" fmla="val 50000"/>
              <a:gd name="adj2" fmla="val 45133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148263" y="3043238"/>
            <a:ext cx="2519362" cy="49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-106" charset="2"/>
              <a:buNone/>
              <a:defRPr/>
            </a:pPr>
            <a:r>
              <a:rPr lang="en-US" altLang="pt-BR" sz="2400" b="1" dirty="0" err="1">
                <a:solidFill>
                  <a:schemeClr val="accent1"/>
                </a:solidFill>
                <a:latin typeface="Arial" charset="0"/>
              </a:rPr>
              <a:t>vasos</a:t>
            </a:r>
            <a:r>
              <a:rPr lang="en-US" altLang="pt-BR" sz="2400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altLang="pt-BR" sz="2400" b="1" dirty="0" err="1">
                <a:solidFill>
                  <a:schemeClr val="accent1"/>
                </a:solidFill>
                <a:latin typeface="Arial" charset="0"/>
              </a:rPr>
              <a:t>linfáticos</a:t>
            </a:r>
            <a:endParaRPr lang="pt-BR" altLang="pt-BR" sz="24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7883525" y="3286125"/>
            <a:ext cx="431800" cy="1079500"/>
          </a:xfrm>
          <a:prstGeom prst="curvedLeftArrow">
            <a:avLst>
              <a:gd name="adj1" fmla="val 50000"/>
              <a:gd name="adj2" fmla="val 100000"/>
              <a:gd name="adj3" fmla="val 33333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005388" y="3860800"/>
            <a:ext cx="2951162" cy="49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-106" charset="2"/>
              <a:buNone/>
              <a:defRPr/>
            </a:pPr>
            <a:r>
              <a:rPr lang="en-US" altLang="pt-BR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Troncos</a:t>
            </a:r>
            <a:r>
              <a:rPr lang="en-US" altLang="pt-B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pt-BR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linfáticos</a:t>
            </a:r>
            <a:endParaRPr lang="pt-BR" altLang="pt-BR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4211638" y="4078288"/>
            <a:ext cx="792162" cy="142875"/>
          </a:xfrm>
          <a:prstGeom prst="leftArrow">
            <a:avLst>
              <a:gd name="adj1" fmla="val 50000"/>
              <a:gd name="adj2" fmla="val 138611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971550" y="3860800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-106" charset="2"/>
              <a:buNone/>
              <a:defRPr/>
            </a:pPr>
            <a:r>
              <a:rPr lang="en-US" altLang="pt-B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Ductos</a:t>
            </a:r>
            <a:r>
              <a:rPr lang="en-US" alt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pt-B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linfáticos</a:t>
            </a:r>
            <a:endParaRPr lang="pt-BR" altLang="pt-BR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 rot="5400000">
            <a:off x="1978819" y="4798219"/>
            <a:ext cx="1223962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419475" y="5084763"/>
            <a:ext cx="4367213" cy="5349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buFont typeface="Wingdings" pitchFamily="-106" charset="2"/>
              <a:buNone/>
              <a:defRPr/>
            </a:pPr>
            <a:r>
              <a:rPr lang="en-US" altLang="pt-B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Corrente</a:t>
            </a:r>
            <a:r>
              <a:rPr lang="en-US" alt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pt-B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sanguínea</a:t>
            </a:r>
            <a:r>
              <a:rPr lang="en-US" alt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pt-B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venosa</a:t>
            </a:r>
            <a:endParaRPr lang="pt-BR" altLang="pt-BR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9470" name="Picture 7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3013" y="-214313"/>
            <a:ext cx="4233862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Imagem relacionad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3714750"/>
            <a:ext cx="4000500" cy="3000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" name="Picture 5" descr="IM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0" y="-106363"/>
            <a:ext cx="3786188" cy="3178176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594600" y="90488"/>
            <a:ext cx="14414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endParaRPr lang="pt-BR" altLang="pt-BR" sz="16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rgbClr val="00B050"/>
                </a:solidFill>
              </a:rPr>
              <a:t>Ducto torácico e ducto linfático </a:t>
            </a:r>
            <a:r>
              <a:rPr lang="pt-BR" altLang="pt-BR" sz="2400" b="1" dirty="0" smtClean="0">
                <a:solidFill>
                  <a:srgbClr val="00B050"/>
                </a:solidFill>
              </a:rPr>
              <a:t>direito</a:t>
            </a:r>
            <a:br>
              <a:rPr lang="pt-BR" altLang="pt-BR" sz="2400" b="1" dirty="0" smtClean="0">
                <a:solidFill>
                  <a:srgbClr val="00B050"/>
                </a:solidFill>
              </a:rPr>
            </a:br>
            <a:endParaRPr lang="pt-BR" altLang="pt-BR" sz="2400" b="1" dirty="0" smtClean="0">
              <a:solidFill>
                <a:srgbClr val="00B050"/>
              </a:solidFill>
            </a:endParaRPr>
          </a:p>
        </p:txBody>
      </p:sp>
      <p:pic>
        <p:nvPicPr>
          <p:cNvPr id="20484" name="Picture 5" descr="netter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925" y="1600200"/>
            <a:ext cx="3257550" cy="5068888"/>
          </a:xfrm>
          <a:noFill/>
        </p:spPr>
      </p:pic>
      <p:pic>
        <p:nvPicPr>
          <p:cNvPr id="20485" name="Picture 4" descr="Im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0563" y="1604963"/>
            <a:ext cx="4495800" cy="4967287"/>
          </a:xfrm>
          <a:noFill/>
        </p:spPr>
      </p:pic>
      <p:pic>
        <p:nvPicPr>
          <p:cNvPr id="20486" name="Picture 6" descr="show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9788" y="1571625"/>
            <a:ext cx="4621212" cy="50006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Picture 11" descr="pagina - 500 - 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63" y="1500188"/>
            <a:ext cx="4714875" cy="3402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2123728" y="908720"/>
            <a:ext cx="518457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Desembocam nos ângulos </a:t>
            </a:r>
            <a:r>
              <a:rPr lang="pt-BR" b="1" dirty="0" err="1" smtClean="0">
                <a:solidFill>
                  <a:srgbClr val="0070C0"/>
                </a:solidFill>
              </a:rPr>
              <a:t>júgulos-subclávios</a:t>
            </a:r>
            <a:r>
              <a:rPr lang="pt-BR" b="1" dirty="0" smtClean="0">
                <a:solidFill>
                  <a:srgbClr val="0070C0"/>
                </a:solidFill>
              </a:rPr>
              <a:t> D e </a:t>
            </a:r>
            <a:r>
              <a:rPr lang="pt-BR" b="1" dirty="0" err="1" smtClean="0">
                <a:solidFill>
                  <a:srgbClr val="0070C0"/>
                </a:solidFill>
              </a:rPr>
              <a:t>E</a:t>
            </a:r>
            <a:endParaRPr lang="pt-BR" dirty="0"/>
          </a:p>
        </p:txBody>
      </p:sp>
      <p:sp>
        <p:nvSpPr>
          <p:cNvPr id="10" name="Forma livre 9"/>
          <p:cNvSpPr/>
          <p:nvPr/>
        </p:nvSpPr>
        <p:spPr>
          <a:xfrm>
            <a:off x="6497782" y="1856509"/>
            <a:ext cx="214745" cy="748146"/>
          </a:xfrm>
          <a:custGeom>
            <a:avLst/>
            <a:gdLst>
              <a:gd name="connsiteX0" fmla="*/ 138545 w 214745"/>
              <a:gd name="connsiteY0" fmla="*/ 0 h 748146"/>
              <a:gd name="connsiteX1" fmla="*/ 207818 w 214745"/>
              <a:gd name="connsiteY1" fmla="*/ 346364 h 748146"/>
              <a:gd name="connsiteX2" fmla="*/ 180109 w 214745"/>
              <a:gd name="connsiteY2" fmla="*/ 623455 h 748146"/>
              <a:gd name="connsiteX3" fmla="*/ 0 w 214745"/>
              <a:gd name="connsiteY3" fmla="*/ 748146 h 748146"/>
              <a:gd name="connsiteX4" fmla="*/ 0 w 214745"/>
              <a:gd name="connsiteY4" fmla="*/ 748146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745" h="748146">
                <a:moveTo>
                  <a:pt x="138545" y="0"/>
                </a:moveTo>
                <a:cubicBezTo>
                  <a:pt x="169718" y="121227"/>
                  <a:pt x="200891" y="242455"/>
                  <a:pt x="207818" y="346364"/>
                </a:cubicBezTo>
                <a:cubicBezTo>
                  <a:pt x="214745" y="450273"/>
                  <a:pt x="214745" y="556491"/>
                  <a:pt x="180109" y="623455"/>
                </a:cubicBezTo>
                <a:cubicBezTo>
                  <a:pt x="145473" y="690419"/>
                  <a:pt x="0" y="748146"/>
                  <a:pt x="0" y="748146"/>
                </a:cubicBezTo>
                <a:lnTo>
                  <a:pt x="0" y="748146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476375" y="1844675"/>
            <a:ext cx="7488238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-106" charset="2"/>
              <a:buBlip>
                <a:blip r:embed="rId3"/>
              </a:buBlip>
              <a:defRPr/>
            </a:pPr>
            <a:r>
              <a:rPr lang="pt-BR" altLang="pt-B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altLang="pt-BR" sz="2400" b="1" dirty="0">
                <a:solidFill>
                  <a:schemeClr val="tx2"/>
                </a:solidFill>
                <a:latin typeface="Arial" charset="0"/>
              </a:rPr>
              <a:t>São órgãos intimamente ligados aos vasos sanguíneos e linfáticos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971550" y="836613"/>
            <a:ext cx="77041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-106" charset="2"/>
              <a:buNone/>
              <a:defRPr/>
            </a:pPr>
            <a:r>
              <a:rPr lang="en-US" alt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 ÓRGÃOS ANEXOS DO SISTEMA CIRCULATÓRIO</a:t>
            </a:r>
            <a:endParaRPr lang="pt-BR" alt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052638" y="3546475"/>
            <a:ext cx="4319587" cy="49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-106" charset="2"/>
              <a:buBlip>
                <a:blip r:embed="rId3"/>
              </a:buBlip>
              <a:defRPr/>
            </a:pPr>
            <a:r>
              <a:rPr lang="pt-BR" altLang="pt-B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altLang="pt-BR" sz="2400" b="1" dirty="0">
                <a:solidFill>
                  <a:schemeClr val="tx2"/>
                </a:solidFill>
                <a:latin typeface="Arial" charset="0"/>
              </a:rPr>
              <a:t>Medula óssea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051050" y="4405313"/>
            <a:ext cx="6842125" cy="49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-106" charset="2"/>
              <a:buBlip>
                <a:blip r:embed="rId3"/>
              </a:buBlip>
              <a:defRPr/>
            </a:pPr>
            <a:r>
              <a:rPr lang="pt-BR" altLang="pt-B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altLang="pt-BR" sz="2400" b="1" dirty="0">
                <a:solidFill>
                  <a:schemeClr val="tx2"/>
                </a:solidFill>
                <a:latin typeface="Arial" charset="0"/>
              </a:rPr>
              <a:t>Baço, timo, tonsilas e </a:t>
            </a:r>
            <a:r>
              <a:rPr lang="pt-BR" altLang="pt-BR" sz="2400" b="1" dirty="0" err="1">
                <a:solidFill>
                  <a:schemeClr val="tx2"/>
                </a:solidFill>
                <a:latin typeface="Arial" charset="0"/>
              </a:rPr>
              <a:t>linfonodos</a:t>
            </a:r>
            <a:endParaRPr lang="pt-BR" altLang="pt-BR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323850" y="2349500"/>
            <a:ext cx="1079500" cy="2447925"/>
          </a:xfrm>
          <a:prstGeom prst="curvedRightArrow">
            <a:avLst>
              <a:gd name="adj1" fmla="val 45353"/>
              <a:gd name="adj2" fmla="val 90706"/>
              <a:gd name="adj3" fmla="val 33333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6887" r="43214" b="6921"/>
          <a:stretch>
            <a:fillRect/>
          </a:stretch>
        </p:blipFill>
        <p:spPr>
          <a:xfrm>
            <a:off x="468313" y="260350"/>
            <a:ext cx="3168650" cy="6192838"/>
          </a:xfrm>
          <a:noFill/>
          <a:ln w="28575">
            <a:solidFill>
              <a:schemeClr val="accent1"/>
            </a:solidFill>
          </a:ln>
        </p:spPr>
      </p:pic>
      <p:pic>
        <p:nvPicPr>
          <p:cNvPr id="19459" name="Picture 3" descr="7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75" y="214313"/>
            <a:ext cx="3368675" cy="4857750"/>
          </a:xfrm>
          <a:noFill/>
          <a:ln>
            <a:solidFill>
              <a:schemeClr val="tx2"/>
            </a:solidFill>
          </a:ln>
        </p:spPr>
      </p:pic>
      <p:pic>
        <p:nvPicPr>
          <p:cNvPr id="4" name="Picture 2" descr="Sem título-31cóp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3095625"/>
            <a:ext cx="3765550" cy="3690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142875"/>
            <a:ext cx="3714750" cy="3214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9461" name="Picture 5" descr="Resultado de imagem para canal medular do oss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815230">
            <a:off x="-350838" y="3832226"/>
            <a:ext cx="4621213" cy="130651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954107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3568" y="4010288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Sistema Vascular Sanguíneo;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Sistema Linfático;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.Órgãos anexos do Sistema circulatório.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CIRCULATPO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788024" cy="35910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0486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33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"/>
            <a:ext cx="8229600" cy="1341438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pt-BR" altLang="pt-BR" sz="2000" b="1" dirty="0" smtClean="0">
                <a:solidFill>
                  <a:schemeClr val="tx2"/>
                </a:solidFill>
              </a:rPr>
              <a:t>Sistema Circulatório: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/>
            </a:r>
            <a:br>
              <a:rPr lang="pt-BR" altLang="pt-BR" sz="2000" b="1" dirty="0" smtClean="0">
                <a:solidFill>
                  <a:srgbClr val="FF0000"/>
                </a:solidFill>
              </a:rPr>
            </a:br>
            <a:r>
              <a:rPr lang="pt-BR" altLang="pt-BR" sz="2000" b="1" dirty="0" smtClean="0">
                <a:solidFill>
                  <a:srgbClr val="FF0000"/>
                </a:solidFill>
              </a:rPr>
              <a:t>Sistema vascular sanguíneo; Sistema linfático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>; Órgãos anexos.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/>
            </a:r>
            <a:br>
              <a:rPr lang="pt-BR" altLang="pt-BR" sz="2000" b="1" dirty="0" smtClean="0">
                <a:solidFill>
                  <a:srgbClr val="FF0000"/>
                </a:solidFill>
              </a:rPr>
            </a:br>
            <a:endParaRPr lang="pt-BR" altLang="pt-BR" sz="2000" b="1" dirty="0" smtClean="0">
              <a:solidFill>
                <a:schemeClr val="tx2"/>
              </a:solidFill>
            </a:endParaRPr>
          </a:p>
        </p:txBody>
      </p:sp>
      <p:pic>
        <p:nvPicPr>
          <p:cNvPr id="6147" name="Picture 3" descr="gray 636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428750"/>
            <a:ext cx="5256212" cy="5184775"/>
          </a:xfrm>
          <a:noFill/>
          <a:ln>
            <a:solidFill>
              <a:srgbClr val="FF0000"/>
            </a:solidFill>
          </a:ln>
        </p:spPr>
      </p:pic>
      <p:pic>
        <p:nvPicPr>
          <p:cNvPr id="4" name="Picture 4" descr="Sem título-29có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285875"/>
            <a:ext cx="3802063" cy="3451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cxnSp>
        <p:nvCxnSpPr>
          <p:cNvPr id="6" name="Conector em curva 5"/>
          <p:cNvCxnSpPr/>
          <p:nvPr/>
        </p:nvCxnSpPr>
        <p:spPr>
          <a:xfrm flipV="1">
            <a:off x="3000375" y="1500188"/>
            <a:ext cx="2714625" cy="500062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7" descr="C:\Users\LuisFernando\Desktop\anas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1357313"/>
            <a:ext cx="4191000" cy="35004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0" name="Conector de seta reta 9"/>
          <p:cNvCxnSpPr/>
          <p:nvPr/>
        </p:nvCxnSpPr>
        <p:spPr>
          <a:xfrm flipV="1">
            <a:off x="3143250" y="3500438"/>
            <a:ext cx="2928938" cy="20002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923928" y="5013176"/>
            <a:ext cx="504056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Funções:</a:t>
            </a:r>
          </a:p>
          <a:p>
            <a:pPr marL="342900" indent="-342900">
              <a:buAutoNum type="arabicParenR"/>
            </a:pPr>
            <a:r>
              <a:rPr lang="pt-BR" b="1" dirty="0" smtClean="0"/>
              <a:t>Oxigenação e nutrição das células;</a:t>
            </a:r>
          </a:p>
          <a:p>
            <a:pPr marL="342900" indent="-342900">
              <a:buAutoNum type="arabicParenR"/>
            </a:pPr>
            <a:r>
              <a:rPr lang="pt-BR" b="1" dirty="0" smtClean="0"/>
              <a:t>Retirada de CO2 e metabólitos celulares;</a:t>
            </a:r>
          </a:p>
          <a:p>
            <a:pPr marL="342900" indent="-342900">
              <a:buAutoNum type="arabicParenR"/>
            </a:pPr>
            <a:r>
              <a:rPr lang="pt-BR" b="1" dirty="0" smtClean="0"/>
              <a:t>Transporte de substâncias.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362950" cy="1350962"/>
          </a:xfrm>
        </p:spPr>
        <p:txBody>
          <a:bodyPr/>
          <a:lstStyle/>
          <a:p>
            <a:pPr marL="838200" indent="-838200" eaLnBrk="1" hangingPunct="1"/>
            <a:r>
              <a:rPr lang="pt-BR" altLang="pt-BR" sz="2400" b="1" smtClean="0">
                <a:solidFill>
                  <a:srgbClr val="FF0000"/>
                </a:solidFill>
              </a:rPr>
              <a:t>1.SISTEMA VASCULAR SANGUÍNEO</a:t>
            </a:r>
            <a:r>
              <a:rPr lang="pt-BR" altLang="pt-BR" sz="2400" b="1" smtClean="0">
                <a:solidFill>
                  <a:srgbClr val="FFCC00"/>
                </a:solidFill>
              </a:rPr>
              <a:t/>
            </a:r>
            <a:br>
              <a:rPr lang="pt-BR" altLang="pt-BR" sz="2400" b="1" smtClean="0">
                <a:solidFill>
                  <a:srgbClr val="FFCC00"/>
                </a:solidFill>
              </a:rPr>
            </a:br>
            <a:r>
              <a:rPr lang="pt-BR" altLang="pt-BR" sz="2000" b="1" smtClean="0">
                <a:solidFill>
                  <a:schemeClr val="tx2"/>
                </a:solidFill>
              </a:rPr>
              <a:t>1.1 Coração: vasos da base</a:t>
            </a:r>
          </a:p>
        </p:txBody>
      </p:sp>
      <p:pic>
        <p:nvPicPr>
          <p:cNvPr id="7171" name="Picture 3" descr="netter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57338"/>
            <a:ext cx="4038600" cy="4824412"/>
          </a:xfrm>
          <a:noFill/>
        </p:spPr>
      </p:pic>
      <p:pic>
        <p:nvPicPr>
          <p:cNvPr id="7172" name="Picture 4" descr="netter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1550" y="1628775"/>
            <a:ext cx="4038600" cy="4708525"/>
          </a:xfrm>
          <a:noFill/>
        </p:spPr>
      </p:pic>
      <p:cxnSp>
        <p:nvCxnSpPr>
          <p:cNvPr id="6" name="Conector reto 5"/>
          <p:cNvCxnSpPr/>
          <p:nvPr/>
        </p:nvCxnSpPr>
        <p:spPr>
          <a:xfrm>
            <a:off x="2483768" y="1988840"/>
            <a:ext cx="144016" cy="4104456"/>
          </a:xfrm>
          <a:prstGeom prst="line">
            <a:avLst/>
          </a:prstGeom>
          <a:ln w="28575">
            <a:solidFill>
              <a:schemeClr val="tx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4535487" cy="1143000"/>
          </a:xfrm>
        </p:spPr>
        <p:txBody>
          <a:bodyPr/>
          <a:lstStyle/>
          <a:p>
            <a:pPr eaLnBrk="1" hangingPunct="1"/>
            <a:r>
              <a:rPr lang="pt-BR" sz="2400" b="1" smtClean="0">
                <a:solidFill>
                  <a:srgbClr val="FF0000"/>
                </a:solidFill>
                <a:cs typeface="Arial" charset="0"/>
              </a:rPr>
              <a:t> Pericárdio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376363"/>
            <a:ext cx="2952750" cy="4789487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-106" charset="2"/>
              <a:buNone/>
              <a:defRPr/>
            </a:pPr>
            <a:r>
              <a:rPr lang="pt-BR" sz="2000" b="1" dirty="0" smtClean="0">
                <a:solidFill>
                  <a:schemeClr val="hlink"/>
                </a:solidFill>
              </a:rPr>
              <a:t>1. Fibroso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-106" charset="2"/>
              <a:buNone/>
              <a:defRPr/>
            </a:pPr>
            <a:endParaRPr lang="pt-BR" sz="2000" b="1" dirty="0" smtClean="0">
              <a:solidFill>
                <a:schemeClr val="hlink"/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-106" charset="2"/>
              <a:buNone/>
              <a:defRPr/>
            </a:pPr>
            <a:r>
              <a:rPr lang="pt-BR" sz="2000" b="1" dirty="0" smtClean="0">
                <a:solidFill>
                  <a:schemeClr val="hlink"/>
                </a:solidFill>
              </a:rPr>
              <a:t>2. Seroso: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-106" charset="2"/>
              <a:buNone/>
              <a:defRPr/>
            </a:pPr>
            <a:endParaRPr lang="pt-BR" sz="2000" b="1" dirty="0" smtClean="0">
              <a:solidFill>
                <a:schemeClr val="hlink"/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-106" charset="2"/>
              <a:buNone/>
              <a:defRPr/>
            </a:pPr>
            <a:r>
              <a:rPr lang="pt-BR" sz="2000" b="1" dirty="0" smtClean="0">
                <a:solidFill>
                  <a:schemeClr val="hlink"/>
                </a:solidFill>
              </a:rPr>
              <a:t>	</a:t>
            </a:r>
            <a:r>
              <a:rPr lang="pt-BR" sz="2000" b="1" dirty="0" smtClean="0"/>
              <a:t>2.1. Lâmina Parietal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-106" charset="2"/>
              <a:buNone/>
              <a:defRPr/>
            </a:pPr>
            <a:endParaRPr lang="pt-BR" sz="2000" b="1" dirty="0" smtClean="0">
              <a:solidFill>
                <a:schemeClr val="hlink"/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-106" charset="2"/>
              <a:buNone/>
              <a:defRPr/>
            </a:pPr>
            <a:r>
              <a:rPr lang="pt-BR" sz="2000" b="1" dirty="0" smtClean="0"/>
              <a:t>- </a:t>
            </a:r>
            <a:r>
              <a:rPr lang="pt-BR" sz="2000" b="1" dirty="0" smtClean="0">
                <a:solidFill>
                  <a:srgbClr val="FF0000"/>
                </a:solidFill>
              </a:rPr>
              <a:t>Cavidade pericárdica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-106" charset="2"/>
              <a:buNone/>
              <a:defRPr/>
            </a:pPr>
            <a:endParaRPr lang="pt-BR" sz="2000" b="1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-106" charset="2"/>
              <a:buNone/>
              <a:defRPr/>
            </a:pPr>
            <a:r>
              <a:rPr lang="pt-BR" sz="2000" b="1" dirty="0" smtClean="0">
                <a:solidFill>
                  <a:schemeClr val="hlink"/>
                </a:solidFill>
              </a:rPr>
              <a:t>	</a:t>
            </a:r>
            <a:r>
              <a:rPr lang="pt-BR" sz="2000" b="1" dirty="0" smtClean="0"/>
              <a:t>2.2. Lâmina Visceral = </a:t>
            </a:r>
            <a:r>
              <a:rPr lang="pt-BR" sz="2000" b="1" dirty="0" err="1" smtClean="0"/>
              <a:t>epicárdio</a:t>
            </a:r>
            <a:r>
              <a:rPr lang="pt-BR" sz="2000" b="1" dirty="0" smtClean="0"/>
              <a:t>. </a:t>
            </a:r>
          </a:p>
        </p:txBody>
      </p:sp>
      <p:pic>
        <p:nvPicPr>
          <p:cNvPr id="8196" name="Picture 1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0263" y="1052513"/>
            <a:ext cx="56657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 flipH="1" flipV="1">
            <a:off x="4932363" y="3500438"/>
            <a:ext cx="360362" cy="73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5795963" y="4221163"/>
            <a:ext cx="0" cy="1444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Resultado de imagem para anatomia do pericardi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1071563"/>
            <a:ext cx="9001125" cy="4857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3347864" y="6021288"/>
            <a:ext cx="57961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427984" y="1772816"/>
            <a:ext cx="187220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139952" y="1763524"/>
            <a:ext cx="24482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Cavidade pericárdica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147900"/>
            <a:ext cx="244827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As 3 túnicas do coração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chemeClr val="tx2"/>
                </a:solidFill>
              </a:rPr>
              <a:t>Câmaras cardíacas: </a:t>
            </a:r>
            <a:r>
              <a:rPr lang="pt-BR" altLang="pt-BR" sz="2800" smtClean="0">
                <a:solidFill>
                  <a:srgbClr val="FF0000"/>
                </a:solidFill>
              </a:rPr>
              <a:t>AD, AE, VD e VE</a:t>
            </a:r>
          </a:p>
        </p:txBody>
      </p:sp>
      <p:pic>
        <p:nvPicPr>
          <p:cNvPr id="9219" name="Picture 3" descr="netter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1260475"/>
            <a:ext cx="5448300" cy="5883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856" y="333375"/>
            <a:ext cx="8229600" cy="11430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rgbClr val="FF0000"/>
                </a:solidFill>
              </a:rPr>
              <a:t>Átrio direito: </a:t>
            </a:r>
            <a:r>
              <a:rPr lang="pt-BR" altLang="pt-BR" sz="2400" b="1" dirty="0" smtClean="0">
                <a:solidFill>
                  <a:schemeClr val="hlink"/>
                </a:solidFill>
              </a:rPr>
              <a:t>mm. </a:t>
            </a:r>
            <a:r>
              <a:rPr lang="pt-BR" altLang="pt-BR" sz="2400" b="1" dirty="0" smtClean="0">
                <a:solidFill>
                  <a:schemeClr val="hlink"/>
                </a:solidFill>
              </a:rPr>
              <a:t>pectíneos </a:t>
            </a:r>
            <a:r>
              <a:rPr lang="pt-BR" altLang="pt-BR" sz="2400" b="1" dirty="0" smtClean="0">
                <a:solidFill>
                  <a:schemeClr val="hlink"/>
                </a:solidFill>
              </a:rPr>
              <a:t>e </a:t>
            </a:r>
            <a:r>
              <a:rPr lang="pt-BR" altLang="pt-BR" sz="2400" b="1" dirty="0" err="1" smtClean="0">
                <a:solidFill>
                  <a:schemeClr val="hlink"/>
                </a:solidFill>
              </a:rPr>
              <a:t>óstio</a:t>
            </a:r>
            <a:r>
              <a:rPr lang="pt-BR" altLang="pt-BR" sz="2400" b="1" dirty="0" smtClean="0">
                <a:solidFill>
                  <a:schemeClr val="hlink"/>
                </a:solidFill>
              </a:rPr>
              <a:t> do seio coronário.</a:t>
            </a:r>
            <a:br>
              <a:rPr lang="pt-BR" altLang="pt-BR" sz="2400" b="1" dirty="0" smtClean="0">
                <a:solidFill>
                  <a:schemeClr val="hlink"/>
                </a:solidFill>
              </a:rPr>
            </a:br>
            <a:r>
              <a:rPr lang="pt-BR" altLang="pt-BR" sz="2400" b="1" dirty="0" smtClean="0">
                <a:solidFill>
                  <a:srgbClr val="FF0000"/>
                </a:solidFill>
              </a:rPr>
              <a:t>Ventrículo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direito: </a:t>
            </a:r>
            <a:r>
              <a:rPr lang="pt-BR" altLang="pt-BR" sz="2400" b="1" dirty="0" smtClean="0">
                <a:solidFill>
                  <a:schemeClr val="accent1"/>
                </a:solidFill>
              </a:rPr>
              <a:t>trabéculas cárneas  e valva tricúspide</a:t>
            </a:r>
            <a:r>
              <a:rPr lang="pt-BR" altLang="pt-BR" sz="2400" b="1" dirty="0" smtClean="0">
                <a:solidFill>
                  <a:schemeClr val="accent1"/>
                </a:solidFill>
              </a:rPr>
              <a:t/>
            </a:r>
            <a:br>
              <a:rPr lang="pt-BR" altLang="pt-BR" sz="2400" b="1" dirty="0" smtClean="0">
                <a:solidFill>
                  <a:schemeClr val="accent1"/>
                </a:solidFill>
              </a:rPr>
            </a:br>
            <a:endParaRPr lang="pt-BR" altLang="pt-BR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10243" name="Picture 3" descr="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73550" y="1928813"/>
            <a:ext cx="4870450" cy="3956050"/>
          </a:xfrm>
          <a:noFill/>
        </p:spPr>
      </p:pic>
      <p:pic>
        <p:nvPicPr>
          <p:cNvPr id="4" name="Picture 4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1524000"/>
            <a:ext cx="4929188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1463" y="414338"/>
            <a:ext cx="8229600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rgbClr val="FF0000"/>
                </a:solidFill>
              </a:rPr>
              <a:t>Átrio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esquerdo: </a:t>
            </a:r>
            <a:r>
              <a:rPr lang="pt-BR" altLang="pt-BR" sz="2400" b="1" dirty="0" err="1" smtClean="0">
                <a:solidFill>
                  <a:schemeClr val="accent1"/>
                </a:solidFill>
              </a:rPr>
              <a:t>óstios</a:t>
            </a:r>
            <a:r>
              <a:rPr lang="pt-BR" altLang="pt-BR" sz="2400" b="1" dirty="0" smtClean="0">
                <a:solidFill>
                  <a:schemeClr val="accent1"/>
                </a:solidFill>
              </a:rPr>
              <a:t> das 4 vv. pulmonares;</a:t>
            </a:r>
            <a:br>
              <a:rPr lang="pt-BR" altLang="pt-BR" sz="2400" b="1" dirty="0" smtClean="0">
                <a:solidFill>
                  <a:schemeClr val="accent1"/>
                </a:solidFill>
              </a:rPr>
            </a:br>
            <a:r>
              <a:rPr lang="pt-BR" altLang="pt-BR" sz="2400" b="1" dirty="0" smtClean="0">
                <a:solidFill>
                  <a:srgbClr val="FF0000"/>
                </a:solidFill>
              </a:rPr>
              <a:t>Ventrículo esquerdo: </a:t>
            </a:r>
            <a:r>
              <a:rPr lang="pt-BR" altLang="pt-BR" sz="2400" b="1" dirty="0" smtClean="0">
                <a:solidFill>
                  <a:schemeClr val="accent1"/>
                </a:solidFill>
              </a:rPr>
              <a:t>valva mitral.</a:t>
            </a:r>
            <a:endParaRPr lang="pt-BR" altLang="pt-BR" sz="2400" b="1" dirty="0" smtClean="0">
              <a:solidFill>
                <a:schemeClr val="accent1"/>
              </a:solidFill>
            </a:endParaRPr>
          </a:p>
        </p:txBody>
      </p:sp>
      <p:pic>
        <p:nvPicPr>
          <p:cNvPr id="13315" name="Picture 3" descr="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9088" y="1820863"/>
            <a:ext cx="4038600" cy="4465637"/>
          </a:xfrm>
          <a:noFill/>
        </p:spPr>
      </p:pic>
      <p:pic>
        <p:nvPicPr>
          <p:cNvPr id="11268" name="Picture 4" descr="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7750" y="1643063"/>
            <a:ext cx="4143375" cy="4581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57213"/>
            <a:ext cx="8329613" cy="585787"/>
          </a:xfrm>
          <a:ln>
            <a:solidFill>
              <a:srgbClr val="FF00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2400" b="1" dirty="0" smtClean="0">
                <a:solidFill>
                  <a:srgbClr val="FF0000"/>
                </a:solidFill>
              </a:rPr>
              <a:t/>
            </a:r>
            <a:br>
              <a:rPr lang="pt-BR" altLang="pt-BR" sz="2400" b="1" dirty="0" smtClean="0">
                <a:solidFill>
                  <a:srgbClr val="FF0000"/>
                </a:solidFill>
              </a:rPr>
            </a:br>
            <a:r>
              <a:rPr lang="pt-BR" altLang="pt-BR" sz="2400" b="1" dirty="0" smtClean="0">
                <a:solidFill>
                  <a:srgbClr val="FF0000"/>
                </a:solidFill>
              </a:rPr>
              <a:t>Valvas cardíacas</a:t>
            </a:r>
            <a:br>
              <a:rPr lang="pt-BR" altLang="pt-BR" sz="2400" b="1" dirty="0" smtClean="0">
                <a:solidFill>
                  <a:srgbClr val="FF0000"/>
                </a:solidFill>
              </a:rPr>
            </a:br>
            <a:endParaRPr lang="pt-BR" altLang="pt-BR" sz="2400" b="1" dirty="0" smtClean="0">
              <a:solidFill>
                <a:schemeClr val="hlink"/>
              </a:solidFill>
            </a:endParaRPr>
          </a:p>
        </p:txBody>
      </p:sp>
      <p:pic>
        <p:nvPicPr>
          <p:cNvPr id="12291" name="Picture 3" descr="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" y="2000250"/>
            <a:ext cx="4171950" cy="4248150"/>
          </a:xfrm>
          <a:noFill/>
        </p:spPr>
      </p:pic>
      <p:pic>
        <p:nvPicPr>
          <p:cNvPr id="9220" name="Picture 4" descr="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51388" y="2060575"/>
            <a:ext cx="4392612" cy="4248150"/>
          </a:xfrm>
          <a:noFill/>
        </p:spPr>
      </p:pic>
      <p:sp>
        <p:nvSpPr>
          <p:cNvPr id="5" name="CaixaDeTexto 4"/>
          <p:cNvSpPr txBox="1"/>
          <p:nvPr/>
        </p:nvSpPr>
        <p:spPr>
          <a:xfrm>
            <a:off x="2195736" y="1124744"/>
            <a:ext cx="4464496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Valva tricúspide</a:t>
            </a:r>
          </a:p>
          <a:p>
            <a:pPr algn="ctr"/>
            <a:r>
              <a:rPr lang="pt-BR" b="1" dirty="0" smtClean="0"/>
              <a:t>Valva bicúspide = mitral</a:t>
            </a:r>
          </a:p>
          <a:p>
            <a:pPr algn="ctr"/>
            <a:r>
              <a:rPr lang="pt-BR" b="1" dirty="0" smtClean="0"/>
              <a:t>Valva do tronco pulmonar</a:t>
            </a:r>
          </a:p>
          <a:p>
            <a:pPr algn="ctr"/>
            <a:r>
              <a:rPr lang="pt-BR" b="1" dirty="0" smtClean="0"/>
              <a:t>Valva aórtica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8" y="260350"/>
            <a:ext cx="9129712" cy="1143000"/>
          </a:xfrm>
        </p:spPr>
        <p:txBody>
          <a:bodyPr/>
          <a:lstStyle/>
          <a:p>
            <a:pPr eaLnBrk="1" hangingPunct="1"/>
            <a:r>
              <a:rPr lang="pt-BR" altLang="pt-BR" sz="2400" b="1" smtClean="0">
                <a:solidFill>
                  <a:srgbClr val="FF0000"/>
                </a:solidFill>
              </a:rPr>
              <a:t>Irrigação do coração:</a:t>
            </a:r>
            <a:r>
              <a:rPr lang="pt-BR" altLang="pt-BR" sz="2400" b="1" smtClean="0">
                <a:solidFill>
                  <a:schemeClr val="hlink"/>
                </a:solidFill>
              </a:rPr>
              <a:t> aa. coronárias direita e esquerda;</a:t>
            </a:r>
            <a:br>
              <a:rPr lang="pt-BR" altLang="pt-BR" sz="2400" b="1" smtClean="0">
                <a:solidFill>
                  <a:schemeClr val="hlink"/>
                </a:solidFill>
              </a:rPr>
            </a:br>
            <a:r>
              <a:rPr lang="pt-BR" altLang="pt-BR" sz="2400" b="1" smtClean="0">
                <a:solidFill>
                  <a:schemeClr val="hlink"/>
                </a:solidFill>
              </a:rPr>
              <a:t> </a:t>
            </a:r>
            <a:r>
              <a:rPr lang="pt-BR" altLang="pt-BR" sz="2400" b="1" smtClean="0">
                <a:solidFill>
                  <a:srgbClr val="FF0000"/>
                </a:solidFill>
              </a:rPr>
              <a:t>Drenagem venosa: </a:t>
            </a:r>
            <a:r>
              <a:rPr lang="pt-BR" altLang="pt-BR" sz="2400" b="1" smtClean="0">
                <a:solidFill>
                  <a:schemeClr val="hlink"/>
                </a:solidFill>
              </a:rPr>
              <a:t>seio coronário.</a:t>
            </a:r>
            <a:r>
              <a:rPr lang="pt-BR" altLang="pt-BR" sz="2800" b="1" smtClean="0">
                <a:solidFill>
                  <a:schemeClr val="hlink"/>
                </a:solidFill>
              </a:rPr>
              <a:t> </a:t>
            </a:r>
            <a:endParaRPr lang="pt-BR" altLang="pt-BR" sz="2800" b="1" smtClean="0"/>
          </a:p>
        </p:txBody>
      </p:sp>
      <p:pic>
        <p:nvPicPr>
          <p:cNvPr id="13315" name="Picture 3" descr="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28775"/>
            <a:ext cx="4356100" cy="4824413"/>
          </a:xfrm>
          <a:noFill/>
        </p:spPr>
      </p:pic>
      <p:pic>
        <p:nvPicPr>
          <p:cNvPr id="13316" name="Picture 4" descr="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99025" y="1628775"/>
            <a:ext cx="4244975" cy="4824413"/>
          </a:xfrm>
          <a:noFill/>
        </p:spPr>
      </p:pic>
      <p:pic>
        <p:nvPicPr>
          <p:cNvPr id="5" name="Picture 9" descr="Resultado de imagem para anatomia do coraçã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6038" y="1323975"/>
            <a:ext cx="3914775" cy="2819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Elipse 5"/>
          <p:cNvSpPr/>
          <p:nvPr/>
        </p:nvSpPr>
        <p:spPr>
          <a:xfrm flipV="1">
            <a:off x="4429125" y="2928938"/>
            <a:ext cx="285750" cy="260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 flipV="1">
            <a:off x="4714875" y="3525838"/>
            <a:ext cx="285750" cy="260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387</Words>
  <Application>Microsoft Office PowerPoint</Application>
  <PresentationFormat>Apresentação na tela (4:3)</PresentationFormat>
  <Paragraphs>76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Slide 1</vt:lpstr>
      <vt:lpstr>Sistema Circulatório: Sistema vascular sanguíneo; Sistema linfático; Órgãos anexos. </vt:lpstr>
      <vt:lpstr>1.SISTEMA VASCULAR SANGUÍNEO 1.1 Coração: vasos da base</vt:lpstr>
      <vt:lpstr> Pericárdio</vt:lpstr>
      <vt:lpstr>Câmaras cardíacas: AD, AE, VD e VE</vt:lpstr>
      <vt:lpstr>Átrio direito: mm. pectíneos e óstio do seio coronário. Ventrículo direito: trabéculas cárneas  e valva tricúspide </vt:lpstr>
      <vt:lpstr>Átrio esquerdo: óstios das 4 vv. pulmonares; Ventrículo esquerdo: valva mitral.</vt:lpstr>
      <vt:lpstr> Valvas cardíacas </vt:lpstr>
      <vt:lpstr>Irrigação do coração: aa. coronárias direita e esquerda;  Drenagem venosa: seio coronário. </vt:lpstr>
      <vt:lpstr>Isquemia cardíaca</vt:lpstr>
      <vt:lpstr>Sistema de condução do coração: nó sinuatrial e atrioventricular – feixe atrioventricular (=de His) e fibras de Purkinje</vt:lpstr>
      <vt:lpstr>Slide 12</vt:lpstr>
      <vt:lpstr>Veias superficiais e profundas </vt:lpstr>
      <vt:lpstr>Slide 14</vt:lpstr>
      <vt:lpstr>Ducto torácico e ducto linfático direito </vt:lpstr>
      <vt:lpstr>Slide 16</vt:lpstr>
      <vt:lpstr>Slide 17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tirapelli</cp:lastModifiedBy>
  <cp:revision>9</cp:revision>
  <dcterms:created xsi:type="dcterms:W3CDTF">2019-02-20T00:57:11Z</dcterms:created>
  <dcterms:modified xsi:type="dcterms:W3CDTF">2019-03-01T05:01:18Z</dcterms:modified>
</cp:coreProperties>
</file>