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2"/>
  </p:notesMasterIdLst>
  <p:sldIdLst>
    <p:sldId id="390" r:id="rId2"/>
    <p:sldId id="460" r:id="rId3"/>
    <p:sldId id="354" r:id="rId4"/>
    <p:sldId id="459" r:id="rId5"/>
    <p:sldId id="335" r:id="rId6"/>
    <p:sldId id="331" r:id="rId7"/>
    <p:sldId id="332" r:id="rId8"/>
    <p:sldId id="333" r:id="rId9"/>
    <p:sldId id="336" r:id="rId10"/>
    <p:sldId id="337" r:id="rId11"/>
    <p:sldId id="338" r:id="rId12"/>
    <p:sldId id="339" r:id="rId13"/>
    <p:sldId id="340" r:id="rId14"/>
    <p:sldId id="341" r:id="rId15"/>
    <p:sldId id="344" r:id="rId16"/>
    <p:sldId id="345" r:id="rId17"/>
    <p:sldId id="391" r:id="rId18"/>
    <p:sldId id="392" r:id="rId19"/>
    <p:sldId id="422" r:id="rId20"/>
    <p:sldId id="393" r:id="rId21"/>
    <p:sldId id="394" r:id="rId22"/>
    <p:sldId id="423" r:id="rId23"/>
    <p:sldId id="395" r:id="rId24"/>
    <p:sldId id="424" r:id="rId25"/>
    <p:sldId id="396" r:id="rId26"/>
    <p:sldId id="397" r:id="rId27"/>
    <p:sldId id="398" r:id="rId28"/>
    <p:sldId id="401" r:id="rId29"/>
    <p:sldId id="402" r:id="rId30"/>
    <p:sldId id="458" r:id="rId31"/>
    <p:sldId id="405" r:id="rId32"/>
    <p:sldId id="406" r:id="rId33"/>
    <p:sldId id="409" r:id="rId34"/>
    <p:sldId id="411" r:id="rId35"/>
    <p:sldId id="412" r:id="rId36"/>
    <p:sldId id="413" r:id="rId37"/>
    <p:sldId id="414" r:id="rId38"/>
    <p:sldId id="415" r:id="rId39"/>
    <p:sldId id="416" r:id="rId40"/>
    <p:sldId id="425" r:id="rId41"/>
    <p:sldId id="417" r:id="rId42"/>
    <p:sldId id="418" r:id="rId43"/>
    <p:sldId id="419" r:id="rId44"/>
    <p:sldId id="420" r:id="rId45"/>
    <p:sldId id="421" r:id="rId46"/>
    <p:sldId id="346" r:id="rId47"/>
    <p:sldId id="347" r:id="rId48"/>
    <p:sldId id="348" r:id="rId49"/>
    <p:sldId id="349" r:id="rId50"/>
    <p:sldId id="350" r:id="rId51"/>
    <p:sldId id="296" r:id="rId52"/>
    <p:sldId id="373" r:id="rId53"/>
    <p:sldId id="374" r:id="rId54"/>
    <p:sldId id="304" r:id="rId55"/>
    <p:sldId id="305" r:id="rId56"/>
    <p:sldId id="306" r:id="rId57"/>
    <p:sldId id="307" r:id="rId58"/>
    <p:sldId id="308" r:id="rId59"/>
    <p:sldId id="369" r:id="rId60"/>
    <p:sldId id="366" r:id="rId6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CAA2B7-BE87-4D70-A80B-9458A7414B44}" type="datetimeFigureOut">
              <a:rPr lang="pt-BR" smtClean="0"/>
              <a:t>29/05/2019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23558-3E8A-498E-ABEA-7E24FE563C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6832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6D176AF-7169-4FA3-9E01-757B4AA0E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6A1CC-C910-4230-9F4B-077E26BD6DDF}" type="datetimeFigureOut">
              <a:rPr lang="pt-BR"/>
              <a:pPr>
                <a:defRPr/>
              </a:pPr>
              <a:t>29/05/2019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514B1F5-627D-4168-A390-19F971DAA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DEFCD0B-A188-4DEA-9481-F54A0EBCC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A40C53-DD8F-476B-A7BA-8B3E4742552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83204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D046F0-213B-4EA1-9804-893EF69CD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A6F7C-306C-4CEC-9A4E-78A9BCCC11D6}" type="datetimeFigureOut">
              <a:rPr lang="pt-BR"/>
              <a:pPr>
                <a:defRPr/>
              </a:pPr>
              <a:t>29/05/2019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142547C-E861-4525-99C5-A8F06828D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BD99EAB-1D1D-4E54-80BD-3C8A9BECE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E18BAB-211C-4858-B340-C31B19524F1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51386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B501C86-6F1B-4C44-B7CD-A8BCF104A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14B5B-D76E-4CA3-8624-66143A30BF0C}" type="datetimeFigureOut">
              <a:rPr lang="pt-BR"/>
              <a:pPr>
                <a:defRPr/>
              </a:pPr>
              <a:t>29/05/2019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726C181-F7D4-4409-A4A1-C2216ECD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E6DAF43-96D6-4799-AFEC-6F373E31F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C854CC-8B2B-4BE1-B2D8-A105351C7C1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74669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3B47389-02F3-486D-BEA6-09E8EBB1E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C6C3D-A7A5-4FC2-9BCF-37A930F218DA}" type="datetimeFigureOut">
              <a:rPr lang="pt-BR"/>
              <a:pPr>
                <a:defRPr/>
              </a:pPr>
              <a:t>29/05/2019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3B45710-E71F-43C9-818C-891E55767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628A270-D708-4FD1-B51D-A49DFD909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50F96F-4EF9-4A3D-92CB-6ACEA82CAF4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84861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62F881-70CC-4079-8FF7-BF7868E0B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BD7E5-6AB6-4043-9452-6B97D674BD97}" type="datetimeFigureOut">
              <a:rPr lang="pt-BR"/>
              <a:pPr>
                <a:defRPr/>
              </a:pPr>
              <a:t>29/05/2019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161B783-8914-4AF6-9DAB-17D41C97E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89098EA-B61C-4697-A657-2EA836E1E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746388-3A93-4888-9301-86F9F3F2651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34775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A7F6F6C9-38C4-4497-B8FE-8359F9A01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B2B17-9DEB-4BD9-816C-323465693926}" type="datetimeFigureOut">
              <a:rPr lang="pt-BR"/>
              <a:pPr>
                <a:defRPr/>
              </a:pPr>
              <a:t>29/05/2019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8E0FF4A9-25A3-4BA3-9D55-6201EAFB8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AA1ED442-CE76-46BF-8ED2-C20603B0E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ACBBB4-24CD-4DAF-816C-9DAE7B5294E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40680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>
            <a:extLst>
              <a:ext uri="{FF2B5EF4-FFF2-40B4-BE49-F238E27FC236}">
                <a16:creationId xmlns:a16="http://schemas.microsoft.com/office/drawing/2014/main" id="{3FDAC535-9519-43D8-9D4B-77E3E032A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EDE4E-E608-4F9F-B212-B154600C6859}" type="datetimeFigureOut">
              <a:rPr lang="pt-BR"/>
              <a:pPr>
                <a:defRPr/>
              </a:pPr>
              <a:t>29/05/2019</a:t>
            </a:fld>
            <a:endParaRPr lang="pt-BR"/>
          </a:p>
        </p:txBody>
      </p:sp>
      <p:sp>
        <p:nvSpPr>
          <p:cNvPr id="8" name="Espaço Reservado para Rodapé 4">
            <a:extLst>
              <a:ext uri="{FF2B5EF4-FFF2-40B4-BE49-F238E27FC236}">
                <a16:creationId xmlns:a16="http://schemas.microsoft.com/office/drawing/2014/main" id="{9326998D-5EB5-4573-8C96-E2B3ACBF3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>
            <a:extLst>
              <a:ext uri="{FF2B5EF4-FFF2-40B4-BE49-F238E27FC236}">
                <a16:creationId xmlns:a16="http://schemas.microsoft.com/office/drawing/2014/main" id="{BD72542F-813B-4619-9619-D59A39CE7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C0CEF0-B6CE-4D8B-812A-8418B6F3AC1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8762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3">
            <a:extLst>
              <a:ext uri="{FF2B5EF4-FFF2-40B4-BE49-F238E27FC236}">
                <a16:creationId xmlns:a16="http://schemas.microsoft.com/office/drawing/2014/main" id="{ABAD1F1B-E9A9-4AA2-9A59-22208C0ED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B70B6-0AF4-458C-94E8-B399FF7C7FD4}" type="datetimeFigureOut">
              <a:rPr lang="pt-BR"/>
              <a:pPr>
                <a:defRPr/>
              </a:pPr>
              <a:t>29/05/2019</a:t>
            </a:fld>
            <a:endParaRPr lang="pt-BR"/>
          </a:p>
        </p:txBody>
      </p:sp>
      <p:sp>
        <p:nvSpPr>
          <p:cNvPr id="4" name="Espaço Reservado para Rodapé 4">
            <a:extLst>
              <a:ext uri="{FF2B5EF4-FFF2-40B4-BE49-F238E27FC236}">
                <a16:creationId xmlns:a16="http://schemas.microsoft.com/office/drawing/2014/main" id="{E6C18568-361C-425C-B375-26F714A35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>
            <a:extLst>
              <a:ext uri="{FF2B5EF4-FFF2-40B4-BE49-F238E27FC236}">
                <a16:creationId xmlns:a16="http://schemas.microsoft.com/office/drawing/2014/main" id="{0E0C7CFF-2DB2-463D-BE93-2FF9CDC63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AB40DC-D4BA-4F5A-BE6E-B90F0A1E6A1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67396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>
            <a:extLst>
              <a:ext uri="{FF2B5EF4-FFF2-40B4-BE49-F238E27FC236}">
                <a16:creationId xmlns:a16="http://schemas.microsoft.com/office/drawing/2014/main" id="{DF9CF19B-BEEA-4D54-B836-CD15FC49E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0C821-A90D-44D5-AD64-37F9A728452D}" type="datetimeFigureOut">
              <a:rPr lang="pt-BR"/>
              <a:pPr>
                <a:defRPr/>
              </a:pPr>
              <a:t>29/05/2019</a:t>
            </a:fld>
            <a:endParaRPr lang="pt-BR"/>
          </a:p>
        </p:txBody>
      </p:sp>
      <p:sp>
        <p:nvSpPr>
          <p:cNvPr id="3" name="Espaço Reservado para Rodapé 4">
            <a:extLst>
              <a:ext uri="{FF2B5EF4-FFF2-40B4-BE49-F238E27FC236}">
                <a16:creationId xmlns:a16="http://schemas.microsoft.com/office/drawing/2014/main" id="{5F8A6FB3-FF9E-4DB2-9B19-03C585B8A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>
            <a:extLst>
              <a:ext uri="{FF2B5EF4-FFF2-40B4-BE49-F238E27FC236}">
                <a16:creationId xmlns:a16="http://schemas.microsoft.com/office/drawing/2014/main" id="{99CEC157-7C4F-40C6-95DB-DD9FB8EB7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92BB57-0502-4A59-80FE-63C9B47D3B6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97313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8A435344-1150-48B8-A0A8-39330562C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B62A-D5B6-4A67-8784-44CB7910760E}" type="datetimeFigureOut">
              <a:rPr lang="pt-BR"/>
              <a:pPr>
                <a:defRPr/>
              </a:pPr>
              <a:t>29/05/2019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626092F9-43B9-47A4-B1A3-39BE1F263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6D15D884-FC1C-4B48-8EC1-FAD2CFB9C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6BA0AE-B886-4227-B669-EAF164CEB8B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73538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790E82FB-48BE-4FDF-B7C7-1E6BC6A5C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26C60-0E78-4E5E-B9EF-7FBD716D0BC8}" type="datetimeFigureOut">
              <a:rPr lang="pt-BR"/>
              <a:pPr>
                <a:defRPr/>
              </a:pPr>
              <a:t>29/05/2019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69CDF241-B217-4C94-8D60-0127C047D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4574D79E-27A3-4D2A-BBBC-A520F7CEC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B8854A-485C-459E-8427-981BE1AC62C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3850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>
            <a:extLst>
              <a:ext uri="{FF2B5EF4-FFF2-40B4-BE49-F238E27FC236}">
                <a16:creationId xmlns:a16="http://schemas.microsoft.com/office/drawing/2014/main" id="{8758256B-D4D0-4877-8104-25C4A505BB5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título mestre</a:t>
            </a:r>
          </a:p>
        </p:txBody>
      </p:sp>
      <p:sp>
        <p:nvSpPr>
          <p:cNvPr id="1027" name="Espaço Reservado para Texto 2">
            <a:extLst>
              <a:ext uri="{FF2B5EF4-FFF2-40B4-BE49-F238E27FC236}">
                <a16:creationId xmlns:a16="http://schemas.microsoft.com/office/drawing/2014/main" id="{DDE3B59C-A51F-4ACD-BA6D-085506F250C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CA3C6A9-A0F2-423C-9AEC-78F97161E3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C21DDE6-F1AE-4192-A851-E76EB336543C}" type="datetimeFigureOut">
              <a:rPr lang="pt-BR"/>
              <a:pPr>
                <a:defRPr/>
              </a:pPr>
              <a:t>29/05/2019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DAD2D25-8E19-4356-AA94-DE7B9FF9EF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69BCC96-7D81-41E6-ADF2-9273ED795A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D8D8F"/>
                </a:solidFill>
                <a:latin typeface="Calibri" panose="020F0502020204030204" pitchFamily="34" charset="0"/>
              </a:defRPr>
            </a:lvl1pPr>
          </a:lstStyle>
          <a:p>
            <a:fld id="{238AA877-5B45-48E2-95C6-8B4CF76FBFC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0494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ítulo 1">
            <a:extLst>
              <a:ext uri="{FF2B5EF4-FFF2-40B4-BE49-F238E27FC236}">
                <a16:creationId xmlns:a16="http://schemas.microsoft.com/office/drawing/2014/main" id="{854E2107-52C5-438D-B698-75E80F46DF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altLang="pt-BR" b="1" dirty="0"/>
              <a:t>Liberdade sindical e o reconhecimento efetivo do direito de negociação coletiva</a:t>
            </a:r>
          </a:p>
        </p:txBody>
      </p:sp>
      <p:sp>
        <p:nvSpPr>
          <p:cNvPr id="75779" name="Subtítulo 2">
            <a:extLst>
              <a:ext uri="{FF2B5EF4-FFF2-40B4-BE49-F238E27FC236}">
                <a16:creationId xmlns:a16="http://schemas.microsoft.com/office/drawing/2014/main" id="{386604D3-6BFD-495E-B5A3-EDADB8A0CE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altLang="pt-BR" dirty="0">
                <a:solidFill>
                  <a:schemeClr val="tx1"/>
                </a:solidFill>
              </a:rPr>
              <a:t>Otavio Pinto e Silva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850F75-7656-4F3A-A7F5-3DC0D4840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b="1" dirty="0"/>
              <a:t>Convenção nº 87 da </a:t>
            </a:r>
            <a:br>
              <a:rPr lang="pt-BR" b="1" dirty="0"/>
            </a:br>
            <a:r>
              <a:rPr lang="pt-BR" b="1" dirty="0"/>
              <a:t>Organização Internacional do Trabalho (OIT</a:t>
            </a:r>
            <a:r>
              <a:rPr lang="pt-BR" dirty="0"/>
              <a:t>) </a:t>
            </a:r>
          </a:p>
        </p:txBody>
      </p:sp>
      <p:sp>
        <p:nvSpPr>
          <p:cNvPr id="83971" name="Espaço Reservado para Conteúdo 2">
            <a:extLst>
              <a:ext uri="{FF2B5EF4-FFF2-40B4-BE49-F238E27FC236}">
                <a16:creationId xmlns:a16="http://schemas.microsoft.com/office/drawing/2014/main" id="{47F374F8-11BC-4089-83D5-378CB95820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935164"/>
            <a:ext cx="8229600" cy="4733925"/>
          </a:xfrm>
        </p:spPr>
        <p:txBody>
          <a:bodyPr/>
          <a:lstStyle/>
          <a:p>
            <a:pPr algn="just" eaLnBrk="1" hangingPunct="1"/>
            <a:r>
              <a:rPr lang="pt-BR" altLang="pt-BR"/>
              <a:t>Os trabalhadores e os empregadores, sem distinção de qualquer espécie, devem ter garantido o direito de constituir, sem autorização prévia, organizações de sua escolha, bem como o direito de se filiar a essas organizações, sob a única condição de aceitar os seus estatutos (artigo 2</a:t>
            </a:r>
            <a:r>
              <a:rPr lang="pt-BR" altLang="pt-BR" baseline="30000"/>
              <a:t>o</a:t>
            </a:r>
            <a:r>
              <a:rPr lang="pt-BR" altLang="pt-BR"/>
              <a:t>) </a:t>
            </a:r>
          </a:p>
          <a:p>
            <a:pPr eaLnBrk="1" hangingPunct="1"/>
            <a:endParaRPr lang="pt-BR" altLang="pt-BR" sz="36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F0FBE7-02E2-41B8-8827-AFB53117F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b="1" dirty="0"/>
              <a:t>Convenção nº 87 da </a:t>
            </a:r>
            <a:br>
              <a:rPr lang="pt-BR" b="1" dirty="0"/>
            </a:br>
            <a:r>
              <a:rPr lang="pt-BR" b="1" dirty="0"/>
              <a:t>Organização Internacional do Trabalho (OIT)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BAF1BF2-1364-42CA-B0DF-BE5CEC794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t-BR" dirty="0"/>
          </a:p>
          <a:p>
            <a:pPr marL="571500" indent="-571500" algn="just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pt-BR" sz="3600" dirty="0"/>
              <a:t>As organizações de trabalhadores e empregadores devem ter o direito de elaborar os seus estatutos e regulamentos administrativos, de eleger livremente os seus representantes, de organizar suas atividades e sua gestão, de formular o seu programa de ação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623D20-13F0-40B1-8ACD-782F125FF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b="1" dirty="0"/>
              <a:t>Convenção nº 87 da </a:t>
            </a:r>
            <a:br>
              <a:rPr lang="pt-BR" b="1" dirty="0"/>
            </a:br>
            <a:r>
              <a:rPr lang="pt-BR" b="1" dirty="0"/>
              <a:t>Organização Internacional do Trabalho (OIT) </a:t>
            </a:r>
          </a:p>
        </p:txBody>
      </p:sp>
      <p:sp>
        <p:nvSpPr>
          <p:cNvPr id="86019" name="Espaço Reservado para Conteúdo 2">
            <a:extLst>
              <a:ext uri="{FF2B5EF4-FFF2-40B4-BE49-F238E27FC236}">
                <a16:creationId xmlns:a16="http://schemas.microsoft.com/office/drawing/2014/main" id="{F3081E4A-5475-4676-B54C-26724000C8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pt-BR" altLang="pt-BR"/>
          </a:p>
          <a:p>
            <a:pPr algn="just" eaLnBrk="1" hangingPunct="1"/>
            <a:r>
              <a:rPr lang="pt-BR" altLang="pt-BR" sz="3600"/>
              <a:t>O Estado deve adotar uma postura de não intervenção, de modo que as autoridades públicas se abstenham de adotar quaisquer medidas que possam limitar o direito de livre organização sindical ou entravar o seu exercício</a:t>
            </a:r>
          </a:p>
          <a:p>
            <a:pPr algn="just" eaLnBrk="1" hangingPunct="1"/>
            <a:endParaRPr lang="pt-BR" altLang="pt-B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66AEA2-64D0-408D-8498-A625FBE87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b="1" dirty="0"/>
              <a:t>Convenção nº 87 da </a:t>
            </a:r>
            <a:br>
              <a:rPr lang="pt-BR" b="1" dirty="0"/>
            </a:br>
            <a:r>
              <a:rPr lang="pt-BR" b="1" dirty="0"/>
              <a:t>Organização Internacional do Trabalho (OIT) </a:t>
            </a:r>
          </a:p>
        </p:txBody>
      </p:sp>
      <p:sp>
        <p:nvSpPr>
          <p:cNvPr id="7171" name="Espaço Reservado para Conteúdo 2">
            <a:extLst>
              <a:ext uri="{FF2B5EF4-FFF2-40B4-BE49-F238E27FC236}">
                <a16:creationId xmlns:a16="http://schemas.microsoft.com/office/drawing/2014/main" id="{97A65A8F-A1CA-462A-AFF9-69AA1F121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pt-BR" dirty="0"/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dirty="0"/>
              <a:t>A Convenção 87 tem sido ignorada em um grande número de países, inúmeras queixas formais de contravenções já foram examinadas pelos órgãos de controle da OIT (como a Comissão de Peritos e o Comitê de Liberdade Sindical)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endParaRPr lang="pt-BR" dirty="0"/>
          </a:p>
          <a:p>
            <a:pPr marL="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26F8AE-EFB9-4207-AC85-DD621EB88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b="1" dirty="0"/>
              <a:t>Convenção nº 87 da </a:t>
            </a:r>
            <a:br>
              <a:rPr lang="pt-BR" b="1" dirty="0"/>
            </a:br>
            <a:r>
              <a:rPr lang="pt-BR" b="1" dirty="0"/>
              <a:t>Organização Internacional do Trabalho (OIT) </a:t>
            </a:r>
          </a:p>
        </p:txBody>
      </p:sp>
      <p:sp>
        <p:nvSpPr>
          <p:cNvPr id="7171" name="Espaço Reservado para Conteúdo 2">
            <a:extLst>
              <a:ext uri="{FF2B5EF4-FFF2-40B4-BE49-F238E27FC236}">
                <a16:creationId xmlns:a16="http://schemas.microsoft.com/office/drawing/2014/main" id="{577BD231-E0BD-4CA5-9F57-6E89AE713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dirty="0"/>
              <a:t>Sério </a:t>
            </a:r>
            <a:r>
              <a:rPr lang="pt-BR" b="1" i="1" dirty="0"/>
              <a:t>desafio</a:t>
            </a:r>
            <a:r>
              <a:rPr lang="pt-BR" dirty="0"/>
              <a:t> se apresenta ao movimento sindical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endParaRPr lang="pt-BR" dirty="0"/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dirty="0"/>
              <a:t>De que maneira os trabalhadores poderão usar eficazmente a negociação coletiva como um meio de proteger os seus interesses, se não lhes for permitido formar organizações e a elas se associarem livremente, sem interferência de empregadores e do governo?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ítulo 1">
            <a:extLst>
              <a:ext uri="{FF2B5EF4-FFF2-40B4-BE49-F238E27FC236}">
                <a16:creationId xmlns:a16="http://schemas.microsoft.com/office/drawing/2014/main" id="{6B8F7A76-A519-457D-B0C4-3B2F203C3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/>
              <a:t>Direitos humanos fundamentais</a:t>
            </a:r>
          </a:p>
        </p:txBody>
      </p:sp>
      <p:sp>
        <p:nvSpPr>
          <p:cNvPr id="20483" name="Espaço Reservado para Conteúdo 2">
            <a:extLst>
              <a:ext uri="{FF2B5EF4-FFF2-40B4-BE49-F238E27FC236}">
                <a16:creationId xmlns:a16="http://schemas.microsoft.com/office/drawing/2014/main" id="{D6D18124-0345-402A-8BE1-FD5F18858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altLang="pt-BR" dirty="0"/>
              <a:t>Direito à liberdade sindical não pode ser visto apenas como um direito dos trabalhadores: deve ser concebido como um </a:t>
            </a:r>
            <a:r>
              <a:rPr lang="pt-BR" altLang="pt-BR" b="1" i="1" dirty="0"/>
              <a:t>direito humano fundamental</a:t>
            </a:r>
            <a:r>
              <a:rPr lang="pt-BR" altLang="pt-BR" dirty="0"/>
              <a:t>, pois possibilita o equilíbrio de forças necessário para a garantia das condições de trabalho e para a construção de um sistema produtivo eficiente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endParaRPr lang="pt-BR" altLang="pt-BR" dirty="0"/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altLang="pt-BR" dirty="0"/>
              <a:t>Desse modo, beneficia o conjunto da sociedade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pt-BR" alt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ítulo 1">
            <a:extLst>
              <a:ext uri="{FF2B5EF4-FFF2-40B4-BE49-F238E27FC236}">
                <a16:creationId xmlns:a16="http://schemas.microsoft.com/office/drawing/2014/main" id="{A6F11E4F-EB15-44BB-9387-7F7CE7CD0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 dirty="0"/>
              <a:t>As cinco dimensões da liberdade sindical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3DE758-8413-4FC6-895D-CF068E996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dirty="0"/>
              <a:t>Amauri Mascaro Nascimento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endParaRPr lang="pt-BR" dirty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dirty="0"/>
              <a:t>a) liberdade de associação;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dirty="0"/>
              <a:t>b) liberdade de organização;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dirty="0"/>
              <a:t>c) liberdade de administração;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dirty="0"/>
              <a:t>d) liberdade de exercício das funções;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dirty="0"/>
              <a:t>e) liberdade de filiação e desfiliação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ítulo 1">
            <a:extLst>
              <a:ext uri="{FF2B5EF4-FFF2-40B4-BE49-F238E27FC236}">
                <a16:creationId xmlns:a16="http://schemas.microsoft.com/office/drawing/2014/main" id="{B9FC44C8-C610-427A-BD76-4E72BBCDF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/>
              <a:t>Liberdade de associação</a:t>
            </a:r>
          </a:p>
        </p:txBody>
      </p:sp>
      <p:sp>
        <p:nvSpPr>
          <p:cNvPr id="91139" name="Espaço Reservado para Conteúdo 2">
            <a:extLst>
              <a:ext uri="{FF2B5EF4-FFF2-40B4-BE49-F238E27FC236}">
                <a16:creationId xmlns:a16="http://schemas.microsoft.com/office/drawing/2014/main" id="{DD377E72-4A01-48A7-A75D-75C4398E19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484313"/>
            <a:ext cx="8229600" cy="4641850"/>
          </a:xfrm>
        </p:spPr>
        <p:txBody>
          <a:bodyPr/>
          <a:lstStyle/>
          <a:p>
            <a:pPr algn="just" eaLnBrk="1" hangingPunct="1"/>
            <a:r>
              <a:rPr lang="pt-BR" altLang="pt-BR"/>
              <a:t>Aplicação do </a:t>
            </a:r>
            <a:r>
              <a:rPr lang="pt-BR" altLang="pt-BR" b="1" i="1"/>
              <a:t>direito de associação </a:t>
            </a:r>
            <a:r>
              <a:rPr lang="pt-BR" altLang="pt-BR"/>
              <a:t>no terreno das entidades sindicais</a:t>
            </a:r>
          </a:p>
          <a:p>
            <a:pPr algn="just" eaLnBrk="1" hangingPunct="1"/>
            <a:r>
              <a:rPr lang="pt-BR" altLang="pt-BR"/>
              <a:t>Se as leis de um Estado permitem e incentivam que as pessoas se agrupem em organizações, para a defesa de seus interesses profissionais e econômicos, fala-se em </a:t>
            </a:r>
            <a:r>
              <a:rPr lang="pt-BR" altLang="pt-BR" b="1"/>
              <a:t>liberdade sindical</a:t>
            </a:r>
          </a:p>
          <a:p>
            <a:pPr algn="just" eaLnBrk="1" hangingPunct="1"/>
            <a:r>
              <a:rPr lang="pt-BR" altLang="pt-BR"/>
              <a:t>Caracterizada pelo reconhecimento, pela ordem jurídica, de que devem existir essas associações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ítulo 1">
            <a:extLst>
              <a:ext uri="{FF2B5EF4-FFF2-40B4-BE49-F238E27FC236}">
                <a16:creationId xmlns:a16="http://schemas.microsoft.com/office/drawing/2014/main" id="{571BB790-E8A5-44BF-BB59-298CDD52F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313" y="333376"/>
            <a:ext cx="8229600" cy="995363"/>
          </a:xfrm>
        </p:spPr>
        <p:txBody>
          <a:bodyPr/>
          <a:lstStyle/>
          <a:p>
            <a:pPr eaLnBrk="1" hangingPunct="1"/>
            <a:r>
              <a:rPr lang="pt-BR" altLang="pt-BR" b="1"/>
              <a:t>Liberdade de associação</a:t>
            </a:r>
          </a:p>
        </p:txBody>
      </p:sp>
      <p:sp>
        <p:nvSpPr>
          <p:cNvPr id="92163" name="Espaço Reservado para Conteúdo 2">
            <a:extLst>
              <a:ext uri="{FF2B5EF4-FFF2-40B4-BE49-F238E27FC236}">
                <a16:creationId xmlns:a16="http://schemas.microsoft.com/office/drawing/2014/main" id="{D66C7695-3109-4866-A451-4682381F2D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9288" y="1196975"/>
            <a:ext cx="8229600" cy="4624388"/>
          </a:xfrm>
        </p:spPr>
        <p:txBody>
          <a:bodyPr/>
          <a:lstStyle/>
          <a:p>
            <a:pPr algn="just" eaLnBrk="1" hangingPunct="1"/>
            <a:r>
              <a:rPr lang="pt-BR" altLang="pt-BR"/>
              <a:t>Aplicação da ideia do direito de associação ao âmbito trabalhista</a:t>
            </a:r>
          </a:p>
          <a:p>
            <a:pPr algn="just" eaLnBrk="1" hangingPunct="1"/>
            <a:r>
              <a:rPr lang="pt-BR" altLang="pt-BR" b="1"/>
              <a:t>Direito de reunião</a:t>
            </a:r>
            <a:r>
              <a:rPr lang="pt-BR" altLang="pt-BR"/>
              <a:t>: </a:t>
            </a:r>
            <a:r>
              <a:rPr lang="pt-BR" altLang="pt-BR" b="1"/>
              <a:t>Constituição</a:t>
            </a:r>
            <a:r>
              <a:rPr lang="pt-BR" altLang="pt-BR"/>
              <a:t> </a:t>
            </a:r>
            <a:r>
              <a:rPr lang="pt-BR" altLang="pt-BR" b="1"/>
              <a:t>Federal, artigo 5º, inciso XVI </a:t>
            </a:r>
          </a:p>
          <a:p>
            <a:pPr algn="just" eaLnBrk="1" hangingPunct="1"/>
            <a:r>
              <a:rPr lang="pt-BR" altLang="pt-BR"/>
              <a:t>“</a:t>
            </a:r>
            <a:r>
              <a:rPr lang="pt-BR" altLang="pt-BR" i="1"/>
              <a:t>Todos podem reunir-se pacificamente, sem armas, em locais abertos ao público, independentemente de autorização, desde que não frustrem outra reunião anteriormente convocada para o mesmo local, sendo apenas exigido prévio aviso à autoridade competente</a:t>
            </a:r>
            <a:r>
              <a:rPr lang="pt-BR" altLang="pt-BR"/>
              <a:t>”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ítulo 1">
            <a:extLst>
              <a:ext uri="{FF2B5EF4-FFF2-40B4-BE49-F238E27FC236}">
                <a16:creationId xmlns:a16="http://schemas.microsoft.com/office/drawing/2014/main" id="{E70F35F5-9009-4744-89BE-6916C1D83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313" y="476251"/>
            <a:ext cx="8229600" cy="995363"/>
          </a:xfrm>
        </p:spPr>
        <p:txBody>
          <a:bodyPr/>
          <a:lstStyle/>
          <a:p>
            <a:pPr eaLnBrk="1" hangingPunct="1"/>
            <a:r>
              <a:rPr lang="pt-BR" altLang="pt-BR" b="1"/>
              <a:t>Liberdade de associação</a:t>
            </a:r>
          </a:p>
        </p:txBody>
      </p:sp>
      <p:sp>
        <p:nvSpPr>
          <p:cNvPr id="93187" name="Espaço Reservado para Conteúdo 2">
            <a:extLst>
              <a:ext uri="{FF2B5EF4-FFF2-40B4-BE49-F238E27FC236}">
                <a16:creationId xmlns:a16="http://schemas.microsoft.com/office/drawing/2014/main" id="{15700D34-081E-43DA-B1AB-5CE20777B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9288" y="1412875"/>
            <a:ext cx="8229600" cy="4624388"/>
          </a:xfrm>
        </p:spPr>
        <p:txBody>
          <a:bodyPr/>
          <a:lstStyle/>
          <a:p>
            <a:pPr algn="just" eaLnBrk="1" hangingPunct="1"/>
            <a:endParaRPr lang="pt-BR" altLang="pt-BR" b="1"/>
          </a:p>
          <a:p>
            <a:pPr algn="just" eaLnBrk="1" hangingPunct="1"/>
            <a:r>
              <a:rPr lang="pt-BR" altLang="pt-BR" b="1"/>
              <a:t>Constituição Federal, artigo 5º, inciso XVII 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endParaRPr lang="pt-BR" altLang="pt-BR"/>
          </a:p>
          <a:p>
            <a:pPr algn="just" eaLnBrk="1" hangingPunct="1"/>
            <a:r>
              <a:rPr lang="pt-BR" altLang="pt-BR"/>
              <a:t>“</a:t>
            </a:r>
            <a:r>
              <a:rPr lang="pt-BR" altLang="pt-BR" i="1"/>
              <a:t>É plena a liberdade de associação para fins lícitos, vedada a de caráter paramilitar</a:t>
            </a:r>
            <a:r>
              <a:rPr lang="pt-BR" altLang="pt-BR"/>
              <a:t>”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ítulo 1">
            <a:extLst>
              <a:ext uri="{FF2B5EF4-FFF2-40B4-BE49-F238E27FC236}">
                <a16:creationId xmlns:a16="http://schemas.microsoft.com/office/drawing/2014/main" id="{26556A3F-5F8C-4259-B94A-F479D6D8B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 dirty="0"/>
              <a:t>Organização Internacional do Trabalho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BAA299E-2B20-49F4-84D8-9A62071B1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b="1" dirty="0"/>
              <a:t>DECLARAÇÃO DA OIT SOBRE OS PRINCÍPIOS E DIREITOS FUNDAMENTAIS NO TRABALHO (1998)</a:t>
            </a:r>
          </a:p>
          <a:p>
            <a:pPr marL="137160" indent="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dirty="0"/>
              <a:t>  Objetivo: manter o vínculo entre progresso social e crescimento econômico</a:t>
            </a:r>
          </a:p>
          <a:p>
            <a:pPr marL="137160" indent="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dirty="0"/>
              <a:t> Declara que todos os Membros, ainda que não tenham ratificado as convenções, têm um compromisso derivado do fato de pertencer à Organização de respeitar, promover e tornar realidade, de boa fé e de conformidade com a Constituição, os princípios relativos aos direitos fundamentais</a:t>
            </a:r>
          </a:p>
        </p:txBody>
      </p:sp>
    </p:spTree>
    <p:extLst>
      <p:ext uri="{BB962C8B-B14F-4D97-AF65-F5344CB8AC3E}">
        <p14:creationId xmlns:p14="http://schemas.microsoft.com/office/powerpoint/2010/main" val="31262647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ítulo 1">
            <a:extLst>
              <a:ext uri="{FF2B5EF4-FFF2-40B4-BE49-F238E27FC236}">
                <a16:creationId xmlns:a16="http://schemas.microsoft.com/office/drawing/2014/main" id="{3B5D7341-5A96-40E9-B418-6A877111E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/>
              <a:t>Liberdade de associação</a:t>
            </a:r>
          </a:p>
        </p:txBody>
      </p:sp>
      <p:sp>
        <p:nvSpPr>
          <p:cNvPr id="94211" name="Espaço Reservado para Conteúdo 2">
            <a:extLst>
              <a:ext uri="{FF2B5EF4-FFF2-40B4-BE49-F238E27FC236}">
                <a16:creationId xmlns:a16="http://schemas.microsoft.com/office/drawing/2014/main" id="{29CB0FA5-00A8-469F-9FF8-9A2CDBFFF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BR" altLang="pt-BR"/>
              <a:t>O direito de associação é especificado para o campo sindical: </a:t>
            </a:r>
            <a:r>
              <a:rPr lang="pt-BR" altLang="pt-BR" b="1"/>
              <a:t>Constituição Federal, artigo 8º, “caput”, da CF </a:t>
            </a:r>
          </a:p>
          <a:p>
            <a:pPr algn="just" eaLnBrk="1" hangingPunct="1"/>
            <a:r>
              <a:rPr lang="pt-BR" altLang="pt-BR"/>
              <a:t>“</a:t>
            </a:r>
            <a:r>
              <a:rPr lang="pt-BR" altLang="pt-BR" i="1"/>
              <a:t>É livre a associação profissional ou sindical</a:t>
            </a:r>
            <a:r>
              <a:rPr lang="pt-BR" altLang="pt-BR"/>
              <a:t>”</a:t>
            </a:r>
          </a:p>
          <a:p>
            <a:pPr algn="just" eaLnBrk="1" hangingPunct="1"/>
            <a:r>
              <a:rPr lang="pt-BR" altLang="pt-BR"/>
              <a:t>Mas a mera garantia formal da existência de sindicatos é insuficiente: é necessário ir mais longe e averiguar o </a:t>
            </a:r>
            <a:r>
              <a:rPr lang="pt-BR" altLang="pt-BR" b="1"/>
              <a:t>modo</a:t>
            </a:r>
            <a:r>
              <a:rPr lang="pt-BR" altLang="pt-BR"/>
              <a:t> como o sindicato é concebido, e a maneira como se relaciona com seus representados, com outras entidades e com o próprio Estado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ítulo 1">
            <a:extLst>
              <a:ext uri="{FF2B5EF4-FFF2-40B4-BE49-F238E27FC236}">
                <a16:creationId xmlns:a16="http://schemas.microsoft.com/office/drawing/2014/main" id="{B79FD238-456B-479F-908F-E37F3C124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/>
              <a:t>Liberdade de organização</a:t>
            </a:r>
          </a:p>
        </p:txBody>
      </p:sp>
      <p:sp>
        <p:nvSpPr>
          <p:cNvPr id="95235" name="Espaço Reservado para Conteúdo 2">
            <a:extLst>
              <a:ext uri="{FF2B5EF4-FFF2-40B4-BE49-F238E27FC236}">
                <a16:creationId xmlns:a16="http://schemas.microsoft.com/office/drawing/2014/main" id="{657D1494-9339-4833-9ED5-DD028E622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BR" altLang="pt-BR"/>
              <a:t>Significa reconhecer a necessidade dos indivíduos promoverem a defesa de seus interesses comuns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endParaRPr lang="pt-BR" altLang="pt-BR"/>
          </a:p>
          <a:p>
            <a:pPr algn="just" eaLnBrk="1" hangingPunct="1"/>
            <a:r>
              <a:rPr lang="pt-BR" altLang="pt-BR"/>
              <a:t>Isso afeta o sistema de relações de trabalho, pois transpõe o diálogo trabalhista do plano individual para o coletivo</a:t>
            </a:r>
          </a:p>
          <a:p>
            <a:pPr algn="just" eaLnBrk="1" hangingPunct="1"/>
            <a:endParaRPr lang="pt-BR" altLang="pt-BR"/>
          </a:p>
          <a:p>
            <a:pPr algn="just" eaLnBrk="1" hangingPunct="1"/>
            <a:r>
              <a:rPr lang="pt-BR" altLang="pt-BR" b="1"/>
              <a:t>Autonomia</a:t>
            </a:r>
            <a:r>
              <a:rPr lang="pt-BR" altLang="pt-BR"/>
              <a:t> para a organização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ítulo 1">
            <a:extLst>
              <a:ext uri="{FF2B5EF4-FFF2-40B4-BE49-F238E27FC236}">
                <a16:creationId xmlns:a16="http://schemas.microsoft.com/office/drawing/2014/main" id="{9DD39BEF-D3FF-489E-80AD-070A5E9F9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/>
              <a:t>Liberdade de organização</a:t>
            </a:r>
          </a:p>
        </p:txBody>
      </p:sp>
      <p:sp>
        <p:nvSpPr>
          <p:cNvPr id="96259" name="Espaço Reservado para Conteúdo 2">
            <a:extLst>
              <a:ext uri="{FF2B5EF4-FFF2-40B4-BE49-F238E27FC236}">
                <a16:creationId xmlns:a16="http://schemas.microsoft.com/office/drawing/2014/main" id="{110CFDC6-D220-44FD-9D75-5A6B4B94E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BR" altLang="pt-BR"/>
              <a:t>Os trabalhadores organizados podem se valer de mecanismos de resistência contra os empregadores</a:t>
            </a:r>
          </a:p>
          <a:p>
            <a:pPr algn="just" eaLnBrk="1" hangingPunct="1"/>
            <a:endParaRPr lang="pt-BR" altLang="pt-BR"/>
          </a:p>
          <a:p>
            <a:pPr algn="just" eaLnBrk="1" hangingPunct="1"/>
            <a:r>
              <a:rPr lang="pt-BR" altLang="pt-BR"/>
              <a:t>Paralisação da prestação de serviços, utilizada como uma forma de pressão: o </a:t>
            </a:r>
            <a:r>
              <a:rPr lang="pt-BR" altLang="pt-BR" b="1"/>
              <a:t>direito de greve</a:t>
            </a:r>
            <a:r>
              <a:rPr lang="pt-BR" altLang="pt-BR"/>
              <a:t> (</a:t>
            </a:r>
            <a:r>
              <a:rPr lang="pt-BR" altLang="pt-BR" b="1"/>
              <a:t>artigo 9º da CF</a:t>
            </a:r>
            <a:r>
              <a:rPr lang="pt-BR" altLang="pt-BR"/>
              <a:t>)</a:t>
            </a:r>
          </a:p>
          <a:p>
            <a:pPr eaLnBrk="1" hangingPunct="1"/>
            <a:endParaRPr lang="pt-BR" altLang="pt-B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ítulo 1">
            <a:extLst>
              <a:ext uri="{FF2B5EF4-FFF2-40B4-BE49-F238E27FC236}">
                <a16:creationId xmlns:a16="http://schemas.microsoft.com/office/drawing/2014/main" id="{058B83EC-9D34-41E7-95D6-0B779CF2E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/>
              <a:t>Liberdade de organização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EAE2973-844F-4B24-93A6-6FF268229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Arial" charset="0"/>
              <a:buChar char="•"/>
              <a:defRPr/>
            </a:pPr>
            <a:r>
              <a:rPr lang="pt-BR" dirty="0"/>
              <a:t>São diversas as formas de organização que podem ser adotadas em um modelo de liberdade</a:t>
            </a:r>
          </a:p>
          <a:p>
            <a:pPr algn="just" eaLnBrk="1" hangingPunct="1">
              <a:buFont typeface="Arial" charset="0"/>
              <a:buNone/>
              <a:defRPr/>
            </a:pPr>
            <a:endParaRPr lang="pt-BR" dirty="0"/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pt-BR" dirty="0"/>
              <a:t>Os sindicatos, as centrais sindicais, as federações, as confederações, as seções sindicais, as comissões de fábrica, as representações de trabalhadores</a:t>
            </a:r>
          </a:p>
          <a:p>
            <a:pPr marL="0" indent="0" algn="just" eaLnBrk="1" hangingPunct="1">
              <a:buNone/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ítulo 1">
            <a:extLst>
              <a:ext uri="{FF2B5EF4-FFF2-40B4-BE49-F238E27FC236}">
                <a16:creationId xmlns:a16="http://schemas.microsoft.com/office/drawing/2014/main" id="{CE0C4510-6E67-4337-914B-0DC850C88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/>
              <a:t>Liberdade de organização</a:t>
            </a:r>
          </a:p>
        </p:txBody>
      </p:sp>
      <p:sp>
        <p:nvSpPr>
          <p:cNvPr id="98307" name="Espaço Reservado para Conteúdo 2">
            <a:extLst>
              <a:ext uri="{FF2B5EF4-FFF2-40B4-BE49-F238E27FC236}">
                <a16:creationId xmlns:a16="http://schemas.microsoft.com/office/drawing/2014/main" id="{F3F74962-8FAF-4471-BD6E-D96925207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BR" altLang="pt-BR" b="1"/>
              <a:t>Artigo 11 da CF</a:t>
            </a:r>
          </a:p>
          <a:p>
            <a:pPr algn="just" eaLnBrk="1" hangingPunct="1"/>
            <a:r>
              <a:rPr lang="pt-BR" altLang="pt-BR"/>
              <a:t>Direito dos trabalhadores elegerem representantes, nas empresas com mais de duzentos empregados, com a finalidade exclusiva de promover o entendimento direto com os empregadores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ítulo 1">
            <a:extLst>
              <a:ext uri="{FF2B5EF4-FFF2-40B4-BE49-F238E27FC236}">
                <a16:creationId xmlns:a16="http://schemas.microsoft.com/office/drawing/2014/main" id="{2FF3B651-322A-4F78-A8F8-9B2DC4DB1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/>
              <a:t>Liberdade de organização</a:t>
            </a:r>
          </a:p>
        </p:txBody>
      </p:sp>
      <p:sp>
        <p:nvSpPr>
          <p:cNvPr id="99331" name="Espaço Reservado para Conteúdo 2">
            <a:extLst>
              <a:ext uri="{FF2B5EF4-FFF2-40B4-BE49-F238E27FC236}">
                <a16:creationId xmlns:a16="http://schemas.microsoft.com/office/drawing/2014/main" id="{A9C6424D-330E-46C2-8F45-AF22A23EFE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BR" altLang="pt-BR"/>
              <a:t>A organização pode ser:</a:t>
            </a:r>
          </a:p>
          <a:p>
            <a:pPr algn="just" eaLnBrk="1" hangingPunct="1"/>
            <a:r>
              <a:rPr lang="pt-BR" altLang="pt-BR"/>
              <a:t>a)	</a:t>
            </a:r>
            <a:r>
              <a:rPr lang="pt-BR" altLang="pt-BR" b="1"/>
              <a:t>espontânea</a:t>
            </a:r>
            <a:r>
              <a:rPr lang="pt-BR" altLang="pt-BR"/>
              <a:t>, quando resulta da autonomia dos grupos que, segundo seus próprios critérios, escolhem os meios de união que julgam mais adequados, ou</a:t>
            </a:r>
          </a:p>
          <a:p>
            <a:pPr algn="just" eaLnBrk="1" hangingPunct="1"/>
            <a:r>
              <a:rPr lang="pt-BR" altLang="pt-BR"/>
              <a:t>b)	 </a:t>
            </a:r>
            <a:r>
              <a:rPr lang="pt-BR" altLang="pt-BR" b="1"/>
              <a:t>não-espontânea</a:t>
            </a:r>
            <a:r>
              <a:rPr lang="pt-BR" altLang="pt-BR"/>
              <a:t>, quando os critérios são pré-estabelecidos pelo Estado, por meio de legislação que prevê um modelo fechado</a:t>
            </a:r>
          </a:p>
          <a:p>
            <a:pPr eaLnBrk="1" hangingPunct="1"/>
            <a:endParaRPr lang="pt-BR" altLang="pt-B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ítulo 1">
            <a:extLst>
              <a:ext uri="{FF2B5EF4-FFF2-40B4-BE49-F238E27FC236}">
                <a16:creationId xmlns:a16="http://schemas.microsoft.com/office/drawing/2014/main" id="{1A13520A-6688-47DE-881E-4636CB6BA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/>
              <a:t>Liberdade de organização</a:t>
            </a:r>
          </a:p>
        </p:txBody>
      </p:sp>
      <p:sp>
        <p:nvSpPr>
          <p:cNvPr id="100355" name="Espaço Reservado para Conteúdo 2">
            <a:extLst>
              <a:ext uri="{FF2B5EF4-FFF2-40B4-BE49-F238E27FC236}">
                <a16:creationId xmlns:a16="http://schemas.microsoft.com/office/drawing/2014/main" id="{B6695C1C-8C95-4D51-BFBA-42A152355A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BR" altLang="pt-BR" dirty="0"/>
              <a:t>Pluralidade sindical “</a:t>
            </a:r>
            <a:r>
              <a:rPr lang="pt-BR" altLang="pt-BR" i="1" dirty="0"/>
              <a:t>versus</a:t>
            </a:r>
            <a:r>
              <a:rPr lang="pt-BR" altLang="pt-BR" dirty="0"/>
              <a:t>” sindicato único: a regra do </a:t>
            </a:r>
            <a:r>
              <a:rPr lang="pt-BR" altLang="pt-BR" b="1" dirty="0"/>
              <a:t>inciso II do artigo 8º </a:t>
            </a:r>
            <a:r>
              <a:rPr lang="pt-BR" altLang="pt-BR" dirty="0"/>
              <a:t>da Constituição Federal</a:t>
            </a:r>
          </a:p>
          <a:p>
            <a:pPr algn="just" eaLnBrk="1" hangingPunct="1"/>
            <a:r>
              <a:rPr lang="pt-BR" altLang="pt-BR" dirty="0"/>
              <a:t>O “</a:t>
            </a:r>
            <a:r>
              <a:rPr lang="pt-BR" altLang="pt-BR" i="1" dirty="0"/>
              <a:t>caput</a:t>
            </a:r>
            <a:r>
              <a:rPr lang="pt-BR" altLang="pt-BR" dirty="0"/>
              <a:t>“ assegura que a organização sindical é livre, mas o referido inciso mostra que não é tão livre assim...</a:t>
            </a:r>
          </a:p>
          <a:p>
            <a:pPr algn="just" eaLnBrk="1" hangingPunct="1"/>
            <a:r>
              <a:rPr lang="pt-BR" altLang="pt-BR" dirty="0"/>
              <a:t>Limites: categorias profissionais e econômicas, sindicato único por categoria, território do município</a:t>
            </a:r>
          </a:p>
          <a:p>
            <a:pPr eaLnBrk="1" hangingPunct="1"/>
            <a:endParaRPr lang="pt-BR" altLang="pt-BR" dirty="0"/>
          </a:p>
          <a:p>
            <a:pPr eaLnBrk="1" hangingPunct="1"/>
            <a:r>
              <a:rPr lang="pt-BR" altLang="pt-BR" dirty="0"/>
              <a:t>A questão da contribuição sindical compulsória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ítulo 1">
            <a:extLst>
              <a:ext uri="{FF2B5EF4-FFF2-40B4-BE49-F238E27FC236}">
                <a16:creationId xmlns:a16="http://schemas.microsoft.com/office/drawing/2014/main" id="{5D1B161F-BA77-47D0-9E1B-5365540C3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/>
              <a:t>Liberdade de organização</a:t>
            </a:r>
          </a:p>
        </p:txBody>
      </p:sp>
      <p:sp>
        <p:nvSpPr>
          <p:cNvPr id="101379" name="Espaço Reservado para Conteúdo 2">
            <a:extLst>
              <a:ext uri="{FF2B5EF4-FFF2-40B4-BE49-F238E27FC236}">
                <a16:creationId xmlns:a16="http://schemas.microsoft.com/office/drawing/2014/main" id="{B6464A8F-70EB-47A0-A833-D616BB873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BR" altLang="pt-BR"/>
              <a:t>Reconhecimento e registro: maior será a liberdade se o sindicato puder constituir-se mediante simples registro, independente de ato do Estado</a:t>
            </a:r>
          </a:p>
          <a:p>
            <a:pPr algn="just" eaLnBrk="1" hangingPunct="1"/>
            <a:r>
              <a:rPr lang="pt-BR" altLang="pt-BR"/>
              <a:t> A regra do </a:t>
            </a:r>
            <a:r>
              <a:rPr lang="pt-BR" altLang="pt-BR" b="1"/>
              <a:t>artigo 8º, inciso I</a:t>
            </a:r>
            <a:r>
              <a:rPr lang="pt-BR" altLang="pt-BR"/>
              <a:t>, da CF foi interpretada pelo Supremo Tribunal Federal não como um mecanismo de ingerência do Estado na criação das entidades, mas apenas de ato vinculado, visando o estreito controle da unicidade sindical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ítulo 1">
            <a:extLst>
              <a:ext uri="{FF2B5EF4-FFF2-40B4-BE49-F238E27FC236}">
                <a16:creationId xmlns:a16="http://schemas.microsoft.com/office/drawing/2014/main" id="{40E42C0D-9CA8-4EB5-A24E-8728AB835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/>
              <a:t>Liberdade de administração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724AE7C-F34B-44D7-98D1-95DFD3EE7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endParaRPr lang="pt-BR" dirty="0"/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pt-BR" dirty="0"/>
              <a:t>Duas ideias básicas fundamentam essa terceira dimensão da liberdade sindical, a saber: </a:t>
            </a:r>
          </a:p>
          <a:p>
            <a:pPr marL="0" indent="0" algn="just" eaLnBrk="1" hangingPunct="1">
              <a:buNone/>
              <a:defRPr/>
            </a:pPr>
            <a:endParaRPr lang="pt-BR" dirty="0"/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pt-BR" dirty="0"/>
              <a:t>A </a:t>
            </a:r>
            <a:r>
              <a:rPr lang="pt-BR" b="1" dirty="0"/>
              <a:t>democracia interna</a:t>
            </a:r>
            <a:r>
              <a:rPr lang="pt-BR" dirty="0"/>
              <a:t>  </a:t>
            </a:r>
          </a:p>
          <a:p>
            <a:pPr marL="0" indent="0" algn="just" eaLnBrk="1" hangingPunct="1">
              <a:buNone/>
              <a:defRPr/>
            </a:pPr>
            <a:endParaRPr lang="pt-BR" dirty="0"/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pt-BR" dirty="0"/>
              <a:t>A </a:t>
            </a:r>
            <a:r>
              <a:rPr lang="pt-BR" b="1" dirty="0"/>
              <a:t>não interferência externa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ítulo 1">
            <a:extLst>
              <a:ext uri="{FF2B5EF4-FFF2-40B4-BE49-F238E27FC236}">
                <a16:creationId xmlns:a16="http://schemas.microsoft.com/office/drawing/2014/main" id="{8D892728-BBAE-48E5-91BE-CF1A43646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9288" y="404814"/>
            <a:ext cx="8229600" cy="923925"/>
          </a:xfrm>
        </p:spPr>
        <p:txBody>
          <a:bodyPr/>
          <a:lstStyle/>
          <a:p>
            <a:pPr eaLnBrk="1" hangingPunct="1"/>
            <a:r>
              <a:rPr lang="pt-BR" altLang="pt-BR" b="1"/>
              <a:t>Liberdade de administração</a:t>
            </a:r>
          </a:p>
        </p:txBody>
      </p:sp>
      <p:sp>
        <p:nvSpPr>
          <p:cNvPr id="105475" name="Espaço Reservado para Conteúdo 2">
            <a:extLst>
              <a:ext uri="{FF2B5EF4-FFF2-40B4-BE49-F238E27FC236}">
                <a16:creationId xmlns:a16="http://schemas.microsoft.com/office/drawing/2014/main" id="{83F8624E-ECF4-4A0A-8816-00A6CBBC0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2313" y="1557338"/>
            <a:ext cx="8229600" cy="4551362"/>
          </a:xfrm>
        </p:spPr>
        <p:txBody>
          <a:bodyPr/>
          <a:lstStyle/>
          <a:p>
            <a:pPr algn="just" eaLnBrk="1" hangingPunct="1"/>
            <a:r>
              <a:rPr lang="pt-BR" altLang="pt-BR"/>
              <a:t>A </a:t>
            </a:r>
            <a:r>
              <a:rPr lang="pt-BR" altLang="pt-BR" b="1"/>
              <a:t>democracia interna </a:t>
            </a:r>
            <a:r>
              <a:rPr lang="pt-BR" altLang="pt-BR"/>
              <a:t>é condição de legitimidade do sindicato e pressupõe: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endParaRPr lang="pt-BR" altLang="pt-BR"/>
          </a:p>
          <a:p>
            <a:pPr algn="just" eaLnBrk="1" hangingPunct="1"/>
            <a:r>
              <a:rPr lang="pt-BR" altLang="pt-BR"/>
              <a:t>a redação dos próprios estatutos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endParaRPr lang="pt-BR" altLang="pt-BR"/>
          </a:p>
          <a:p>
            <a:pPr algn="just" eaLnBrk="1" hangingPunct="1"/>
            <a:r>
              <a:rPr lang="pt-BR" altLang="pt-BR"/>
              <a:t>a definição do modelo de eleições para escolha dos dirigentes</a:t>
            </a:r>
          </a:p>
          <a:p>
            <a:pPr algn="just" eaLnBrk="1" hangingPunct="1"/>
            <a:endParaRPr lang="pt-BR" altLang="pt-BR"/>
          </a:p>
          <a:p>
            <a:pPr algn="just" eaLnBrk="1" hangingPunct="1"/>
            <a:r>
              <a:rPr lang="pt-BR" altLang="pt-BR"/>
              <a:t>a alternância no poder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ítulo 1">
            <a:extLst>
              <a:ext uri="{FF2B5EF4-FFF2-40B4-BE49-F238E27FC236}">
                <a16:creationId xmlns:a16="http://schemas.microsoft.com/office/drawing/2014/main" id="{26556A3F-5F8C-4259-B94A-F479D6D8B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 dirty="0"/>
              <a:t>Organização Internacional do Trabalho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BAA299E-2B20-49F4-84D8-9A62071B1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37160" indent="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dirty="0"/>
              <a:t> a) a liberdade sindical e o reconhecimento efetivo do direito de negociação coletiva</a:t>
            </a:r>
          </a:p>
          <a:p>
            <a:pPr marL="137160" indent="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dirty="0"/>
              <a:t> b) a eliminação de todas as formas de trabalho forçado ou obrigatório</a:t>
            </a:r>
          </a:p>
          <a:p>
            <a:pPr marL="137160" indent="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dirty="0"/>
              <a:t> c) a abolição efetiva do trabalho infantil</a:t>
            </a:r>
          </a:p>
          <a:p>
            <a:pPr marL="137160" indent="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dirty="0"/>
              <a:t> d) a eliminação da discriminação em matéria de emprego e ocupação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ítulo 1">
            <a:extLst>
              <a:ext uri="{FF2B5EF4-FFF2-40B4-BE49-F238E27FC236}">
                <a16:creationId xmlns:a16="http://schemas.microsoft.com/office/drawing/2014/main" id="{0D59EA0F-8C1E-4B54-9ED0-71419FC6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9288" y="404814"/>
            <a:ext cx="8229600" cy="923925"/>
          </a:xfrm>
        </p:spPr>
        <p:txBody>
          <a:bodyPr/>
          <a:lstStyle/>
          <a:p>
            <a:pPr eaLnBrk="1" hangingPunct="1"/>
            <a:r>
              <a:rPr lang="pt-BR" altLang="pt-BR" b="1"/>
              <a:t>Liberdade de administração</a:t>
            </a:r>
          </a:p>
        </p:txBody>
      </p:sp>
      <p:sp>
        <p:nvSpPr>
          <p:cNvPr id="106499" name="Espaço Reservado para Conteúdo 2">
            <a:extLst>
              <a:ext uri="{FF2B5EF4-FFF2-40B4-BE49-F238E27FC236}">
                <a16:creationId xmlns:a16="http://schemas.microsoft.com/office/drawing/2014/main" id="{EA4C43A9-EDE9-4D87-AFFE-6FEAB50DC7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773238"/>
            <a:ext cx="8229600" cy="4551362"/>
          </a:xfrm>
        </p:spPr>
        <p:txBody>
          <a:bodyPr/>
          <a:lstStyle/>
          <a:p>
            <a:pPr algn="just" eaLnBrk="1" hangingPunct="1"/>
            <a:r>
              <a:rPr lang="pt-BR" altLang="pt-BR"/>
              <a:t>o respeito às oposições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endParaRPr lang="pt-BR" altLang="pt-BR"/>
          </a:p>
          <a:p>
            <a:pPr algn="just" eaLnBrk="1" hangingPunct="1"/>
            <a:r>
              <a:rPr lang="pt-BR" altLang="pt-BR"/>
              <a:t>a admissão de candidaturas de grupos que divirjam da diretoria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endParaRPr lang="pt-BR" altLang="pt-BR"/>
          </a:p>
          <a:p>
            <a:pPr algn="just" eaLnBrk="1" hangingPunct="1"/>
            <a:r>
              <a:rPr lang="pt-BR" altLang="pt-BR"/>
              <a:t>a livre propaganda de ideias e dos objetivos que cada grupo almeja alcançar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Título 1">
            <a:extLst>
              <a:ext uri="{FF2B5EF4-FFF2-40B4-BE49-F238E27FC236}">
                <a16:creationId xmlns:a16="http://schemas.microsoft.com/office/drawing/2014/main" id="{E838D5B9-24B2-4EEA-9009-6B14ACA0B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/>
              <a:t>Liberdade de administração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4AB9E74-1C7A-4994-A2C5-8641AE01C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pt-BR" dirty="0"/>
              <a:t>Garantia de que o sindicato </a:t>
            </a:r>
            <a:r>
              <a:rPr lang="pt-BR" b="1" dirty="0"/>
              <a:t>não sofra interferências externas </a:t>
            </a:r>
            <a:r>
              <a:rPr lang="pt-BR" dirty="0"/>
              <a:t>em seu dia a dia </a:t>
            </a:r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pt-BR" dirty="0"/>
              <a:t>a escolha dos dirigentes pelos próprios interessados, sem que o Estado possa nomear pessoas para a administração</a:t>
            </a:r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pt-BR" dirty="0"/>
              <a:t>o controle e a fiscalização dos atos da diretoria pelos órgãos do próprio sindicato </a:t>
            </a:r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pt-BR" dirty="0"/>
              <a:t>a proibição do afastamento de dirigentes sem que sejam ouvidos esses órgãos de controle</a:t>
            </a:r>
          </a:p>
          <a:p>
            <a:pPr marL="0" indent="0" algn="just" eaLnBrk="1" hangingPunct="1">
              <a:buNone/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ítulo 1">
            <a:extLst>
              <a:ext uri="{FF2B5EF4-FFF2-40B4-BE49-F238E27FC236}">
                <a16:creationId xmlns:a16="http://schemas.microsoft.com/office/drawing/2014/main" id="{3352E690-5DEF-4C52-88F8-B809C3915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/>
              <a:t>Liberdade de administração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FFB684-3DC6-4AFA-AE4A-9E298652B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Arial" charset="0"/>
              <a:buChar char="•"/>
              <a:defRPr/>
            </a:pPr>
            <a:r>
              <a:rPr lang="pt-BR" dirty="0"/>
              <a:t>a fixação de contribuições financeiras ao sindicato pelos membros do grupo, em assembleia</a:t>
            </a:r>
          </a:p>
          <a:p>
            <a:pPr marL="0" indent="0" algn="just" eaLnBrk="1" hangingPunct="1">
              <a:buNone/>
              <a:defRPr/>
            </a:pPr>
            <a:endParaRPr lang="pt-BR" dirty="0"/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pt-BR" dirty="0"/>
              <a:t> a destinação dos recursos arrecadados por decisão do grupo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ítulo 1">
            <a:extLst>
              <a:ext uri="{FF2B5EF4-FFF2-40B4-BE49-F238E27FC236}">
                <a16:creationId xmlns:a16="http://schemas.microsoft.com/office/drawing/2014/main" id="{F3BB59A6-F3A3-4403-94A4-71309B3FC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/>
              <a:t>Liberdade de administração </a:t>
            </a:r>
          </a:p>
        </p:txBody>
      </p:sp>
      <p:sp>
        <p:nvSpPr>
          <p:cNvPr id="113667" name="Espaço Reservado para Conteúdo 2">
            <a:extLst>
              <a:ext uri="{FF2B5EF4-FFF2-40B4-BE49-F238E27FC236}">
                <a16:creationId xmlns:a16="http://schemas.microsoft.com/office/drawing/2014/main" id="{E04A6E62-2B40-4EEB-AD28-D4C586078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BR" altLang="pt-BR"/>
              <a:t>Para garantir a liberdade de administração, ganha relevância a previsão no ordenamento jurídico de mecanismos que impeçam </a:t>
            </a:r>
            <a:r>
              <a:rPr lang="pt-BR" altLang="pt-BR" b="1"/>
              <a:t>os atos de ingerência</a:t>
            </a:r>
            <a:r>
              <a:rPr lang="pt-BR" altLang="pt-BR"/>
              <a:t> do Estado ou dos empregadores nos sindicatos dos trabalhadores, evitando assim possíveis práticas desleais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endParaRPr lang="pt-BR" altLang="pt-BR"/>
          </a:p>
          <a:p>
            <a:pPr algn="just" eaLnBrk="1" hangingPunct="1"/>
            <a:r>
              <a:rPr lang="pt-BR" altLang="pt-BR"/>
              <a:t>Necessidade de legislação de </a:t>
            </a:r>
            <a:r>
              <a:rPr lang="pt-BR" altLang="pt-BR" b="1"/>
              <a:t>proteção contra os atos antissindicais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Título 1">
            <a:extLst>
              <a:ext uri="{FF2B5EF4-FFF2-40B4-BE49-F238E27FC236}">
                <a16:creationId xmlns:a16="http://schemas.microsoft.com/office/drawing/2014/main" id="{9785A175-B72A-45B6-B9F5-5AB5DC9B4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/>
              <a:t>Liberdade de </a:t>
            </a:r>
            <a:br>
              <a:rPr lang="pt-BR" altLang="pt-BR" b="1"/>
            </a:br>
            <a:r>
              <a:rPr lang="pt-BR" altLang="pt-BR" b="1"/>
              <a:t>exercício das funções</a:t>
            </a:r>
          </a:p>
        </p:txBody>
      </p:sp>
      <p:sp>
        <p:nvSpPr>
          <p:cNvPr id="115715" name="Espaço Reservado para Conteúdo 2">
            <a:extLst>
              <a:ext uri="{FF2B5EF4-FFF2-40B4-BE49-F238E27FC236}">
                <a16:creationId xmlns:a16="http://schemas.microsoft.com/office/drawing/2014/main" id="{B37F9047-FBBF-4E9D-8DE8-04BB7EB43F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pt-BR" altLang="pt-BR" dirty="0"/>
          </a:p>
          <a:p>
            <a:pPr algn="just" eaLnBrk="1" hangingPunct="1"/>
            <a:r>
              <a:rPr lang="pt-BR" altLang="pt-BR" dirty="0"/>
              <a:t>A quarta dimensão da liberdade sindical envolve a questão da definição, pela ordem jurídica, das </a:t>
            </a:r>
            <a:r>
              <a:rPr lang="pt-BR" altLang="pt-BR" b="1" dirty="0"/>
              <a:t>funções do sindicato </a:t>
            </a:r>
            <a:r>
              <a:rPr lang="pt-BR" altLang="pt-BR" dirty="0"/>
              <a:t>e das formas pelas quais essas funções devem ser cumpridas</a:t>
            </a:r>
          </a:p>
          <a:p>
            <a:pPr marL="0" indent="0" algn="just" eaLnBrk="1" hangingPunct="1">
              <a:buNone/>
            </a:pPr>
            <a:endParaRPr lang="pt-BR" altLang="pt-BR" dirty="0"/>
          </a:p>
          <a:p>
            <a:pPr algn="just" eaLnBrk="1" hangingPunct="1"/>
            <a:r>
              <a:rPr lang="pt-BR" altLang="pt-BR" dirty="0"/>
              <a:t>Garantia do exercício das funções sindicais, por meio das quais a entidade poderá desenvolver sua ação, com o objetivo de atingir a consecução de seus fins</a:t>
            </a:r>
          </a:p>
          <a:p>
            <a:pPr eaLnBrk="1" hangingPunct="1"/>
            <a:endParaRPr lang="pt-BR" altLang="pt-B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ítulo 1">
            <a:extLst>
              <a:ext uri="{FF2B5EF4-FFF2-40B4-BE49-F238E27FC236}">
                <a16:creationId xmlns:a16="http://schemas.microsoft.com/office/drawing/2014/main" id="{285A7424-B112-49B4-B9D2-674541E6B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/>
              <a:t>Liberdade de </a:t>
            </a:r>
            <a:br>
              <a:rPr lang="pt-BR" altLang="pt-BR" b="1"/>
            </a:br>
            <a:r>
              <a:rPr lang="pt-BR" altLang="pt-BR" b="1"/>
              <a:t>exercício das funções</a:t>
            </a:r>
          </a:p>
        </p:txBody>
      </p:sp>
      <p:sp>
        <p:nvSpPr>
          <p:cNvPr id="116739" name="Espaço Reservado para Conteúdo 2">
            <a:extLst>
              <a:ext uri="{FF2B5EF4-FFF2-40B4-BE49-F238E27FC236}">
                <a16:creationId xmlns:a16="http://schemas.microsoft.com/office/drawing/2014/main" id="{BCF2D9A2-36BA-4290-BDA1-A31906C304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pt-BR" altLang="pt-BR" b="1" dirty="0"/>
          </a:p>
          <a:p>
            <a:pPr algn="just" eaLnBrk="1" hangingPunct="1"/>
            <a:r>
              <a:rPr lang="pt-BR" altLang="pt-BR" b="1" dirty="0"/>
              <a:t>Representação</a:t>
            </a:r>
            <a:r>
              <a:rPr lang="pt-BR" altLang="pt-BR" dirty="0"/>
              <a:t> dos interesses do grupo nas suas relações com outros órgãos ou com o próprio Estado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endParaRPr lang="pt-BR" altLang="pt-BR" dirty="0"/>
          </a:p>
          <a:p>
            <a:pPr algn="just" eaLnBrk="1" hangingPunct="1"/>
            <a:r>
              <a:rPr lang="pt-BR" altLang="pt-BR" dirty="0"/>
              <a:t>É o que justifica, por exemplo, a necessidade de oitiva das entidades sindicais em audiências públicas quando o Parlamento debate a elaboração de uma determinada lei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ítulo 1">
            <a:extLst>
              <a:ext uri="{FF2B5EF4-FFF2-40B4-BE49-F238E27FC236}">
                <a16:creationId xmlns:a16="http://schemas.microsoft.com/office/drawing/2014/main" id="{183E7CE5-41D0-45B4-9919-D1F2BF61E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/>
              <a:t>Liberdade de </a:t>
            </a:r>
            <a:br>
              <a:rPr lang="pt-BR" altLang="pt-BR" b="1"/>
            </a:br>
            <a:r>
              <a:rPr lang="pt-BR" altLang="pt-BR" b="1"/>
              <a:t>exercício das funções</a:t>
            </a:r>
          </a:p>
        </p:txBody>
      </p:sp>
      <p:sp>
        <p:nvSpPr>
          <p:cNvPr id="117763" name="Espaço Reservado para Conteúdo 2">
            <a:extLst>
              <a:ext uri="{FF2B5EF4-FFF2-40B4-BE49-F238E27FC236}">
                <a16:creationId xmlns:a16="http://schemas.microsoft.com/office/drawing/2014/main" id="{194E27CF-F473-4E4C-92C4-1F32E34B5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pt-BR" altLang="pt-BR" b="1" dirty="0"/>
          </a:p>
          <a:p>
            <a:pPr algn="just" eaLnBrk="1" hangingPunct="1"/>
            <a:r>
              <a:rPr lang="pt-BR" altLang="pt-BR" b="1" dirty="0"/>
              <a:t>Negociação: </a:t>
            </a:r>
            <a:r>
              <a:rPr lang="pt-BR" altLang="pt-BR" dirty="0"/>
              <a:t>os sindicatos exercem o poder de criação de normas jurídicas trabalhistas (convenções e acordos coletivos de trabalho), que devem reger as relações individuais de trabalho</a:t>
            </a:r>
          </a:p>
          <a:p>
            <a:pPr marL="0" indent="0" algn="just" eaLnBrk="1" hangingPunct="1">
              <a:buNone/>
            </a:pPr>
            <a:endParaRPr lang="pt-BR" altLang="pt-BR" dirty="0"/>
          </a:p>
          <a:p>
            <a:pPr algn="just" eaLnBrk="1" hangingPunct="1"/>
            <a:r>
              <a:rPr lang="pt-BR" altLang="pt-BR" b="1" dirty="0"/>
              <a:t>Convenção 98 da OIT</a:t>
            </a:r>
            <a:r>
              <a:rPr lang="pt-BR" altLang="pt-BR" dirty="0"/>
              <a:t>: necessidade da adoção de medidas adequadas para estimular trabalhadores e empregadores ao pleno desenvolvimento dos procedimentos de negociação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ítulo 1">
            <a:extLst>
              <a:ext uri="{FF2B5EF4-FFF2-40B4-BE49-F238E27FC236}">
                <a16:creationId xmlns:a16="http://schemas.microsoft.com/office/drawing/2014/main" id="{12CB4C9E-C40A-4B46-A99D-4423D41DA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/>
              <a:t>Liberdade de </a:t>
            </a:r>
            <a:br>
              <a:rPr lang="pt-BR" altLang="pt-BR" b="1"/>
            </a:br>
            <a:r>
              <a:rPr lang="pt-BR" altLang="pt-BR" b="1"/>
              <a:t>exercício das funções</a:t>
            </a:r>
          </a:p>
        </p:txBody>
      </p:sp>
      <p:sp>
        <p:nvSpPr>
          <p:cNvPr id="118787" name="Espaço Reservado para Conteúdo 2">
            <a:extLst>
              <a:ext uri="{FF2B5EF4-FFF2-40B4-BE49-F238E27FC236}">
                <a16:creationId xmlns:a16="http://schemas.microsoft.com/office/drawing/2014/main" id="{8C1452A8-AA0C-4690-B30B-6089DC52AF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pt-BR" altLang="pt-BR" dirty="0"/>
          </a:p>
          <a:p>
            <a:pPr algn="just" eaLnBrk="1" hangingPunct="1"/>
            <a:r>
              <a:rPr lang="pt-BR" altLang="pt-BR" dirty="0"/>
              <a:t>A função </a:t>
            </a:r>
            <a:r>
              <a:rPr lang="pt-BR" altLang="pt-BR" b="1" dirty="0"/>
              <a:t>assistencial </a:t>
            </a:r>
            <a:r>
              <a:rPr lang="pt-BR" altLang="pt-BR" dirty="0"/>
              <a:t>é bastante criticada, especialmente quando se afirma que o sindicato não deve assumir um papel de mero prestador de serviços</a:t>
            </a:r>
          </a:p>
          <a:p>
            <a:pPr algn="just" eaLnBrk="1" hangingPunct="1"/>
            <a:r>
              <a:rPr lang="pt-BR" altLang="pt-BR" dirty="0"/>
              <a:t>Sindicato concebido como uma entidade que visa prestar serviços de natureza médica, odontológica, ambulatorial; ou ainda como uma espécie de agência de viagens dos trabalhadores, por meio de manutenção de colônias de férias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Título 1">
            <a:extLst>
              <a:ext uri="{FF2B5EF4-FFF2-40B4-BE49-F238E27FC236}">
                <a16:creationId xmlns:a16="http://schemas.microsoft.com/office/drawing/2014/main" id="{27224824-4EAF-4873-A323-01948BEA8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/>
              <a:t>Liberdade de </a:t>
            </a:r>
            <a:br>
              <a:rPr lang="pt-BR" altLang="pt-BR" b="1"/>
            </a:br>
            <a:r>
              <a:rPr lang="pt-BR" altLang="pt-BR" b="1"/>
              <a:t>exercício das funções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A88301-27FC-46F3-B2CA-D37C66C04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Arial" charset="0"/>
              <a:buChar char="•"/>
              <a:defRPr/>
            </a:pPr>
            <a:endParaRPr lang="pt-BR" b="1" dirty="0"/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pt-BR" b="1" dirty="0"/>
              <a:t>Assistência jurídica</a:t>
            </a:r>
            <a:r>
              <a:rPr lang="pt-BR" dirty="0"/>
              <a:t>, por meio da qual o sindicato pode atuar tanto na orientação extrajudicial quanto na defesa judicial dos interesses dos seus membros</a:t>
            </a:r>
          </a:p>
          <a:p>
            <a:pPr marL="0" indent="0" algn="just" eaLnBrk="1" hangingPunct="1">
              <a:buNone/>
              <a:defRPr/>
            </a:pPr>
            <a:endParaRPr lang="pt-BR" dirty="0"/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pt-BR" b="1" dirty="0"/>
              <a:t>Assistência aos desempregados</a:t>
            </a:r>
            <a:r>
              <a:rPr lang="pt-BR" dirty="0"/>
              <a:t>, visando a requalificação profissional e a recolocação no mercado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ítulo 1">
            <a:extLst>
              <a:ext uri="{FF2B5EF4-FFF2-40B4-BE49-F238E27FC236}">
                <a16:creationId xmlns:a16="http://schemas.microsoft.com/office/drawing/2014/main" id="{1D4C8BEB-E8AF-454F-A586-4BAB08004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/>
              <a:t>Liberdade de </a:t>
            </a:r>
            <a:br>
              <a:rPr lang="pt-BR" altLang="pt-BR" b="1"/>
            </a:br>
            <a:r>
              <a:rPr lang="pt-BR" altLang="pt-BR" b="1"/>
              <a:t>exercício das funções</a:t>
            </a:r>
          </a:p>
        </p:txBody>
      </p:sp>
      <p:sp>
        <p:nvSpPr>
          <p:cNvPr id="120835" name="Espaço Reservado para Conteúdo 2">
            <a:extLst>
              <a:ext uri="{FF2B5EF4-FFF2-40B4-BE49-F238E27FC236}">
                <a16:creationId xmlns:a16="http://schemas.microsoft.com/office/drawing/2014/main" id="{FE70FC92-BE4E-4AC1-A635-8BA05D71A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9288" y="1989139"/>
            <a:ext cx="8229600" cy="4389437"/>
          </a:xfrm>
        </p:spPr>
        <p:txBody>
          <a:bodyPr/>
          <a:lstStyle/>
          <a:p>
            <a:pPr algn="just" eaLnBrk="1" hangingPunct="1"/>
            <a:r>
              <a:rPr lang="pt-BR" altLang="pt-BR"/>
              <a:t>Polêmica: as funções </a:t>
            </a:r>
            <a:r>
              <a:rPr lang="pt-BR" altLang="pt-BR" b="1"/>
              <a:t>econômica </a:t>
            </a:r>
            <a:r>
              <a:rPr lang="pt-BR" altLang="pt-BR"/>
              <a:t>e</a:t>
            </a:r>
            <a:r>
              <a:rPr lang="pt-BR" altLang="pt-BR" b="1"/>
              <a:t> política </a:t>
            </a:r>
            <a:r>
              <a:rPr lang="pt-BR" altLang="pt-BR"/>
              <a:t>são questionadas por significativa parte da doutrina</a:t>
            </a:r>
          </a:p>
          <a:p>
            <a:pPr algn="just" eaLnBrk="1" hangingPunct="1"/>
            <a:r>
              <a:rPr lang="pt-BR" altLang="pt-BR"/>
              <a:t>A </a:t>
            </a:r>
            <a:r>
              <a:rPr lang="pt-BR" altLang="pt-BR" b="1"/>
              <a:t>função econômica </a:t>
            </a:r>
            <a:r>
              <a:rPr lang="pt-BR" altLang="pt-BR"/>
              <a:t>é entendida como a faculdade de o sindicato obter receita pelo exercício de atividades econômicas (como, por exemplo, a montagem de negócios ou a participação acionária em empresas)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ítulo 1">
            <a:extLst>
              <a:ext uri="{FF2B5EF4-FFF2-40B4-BE49-F238E27FC236}">
                <a16:creationId xmlns:a16="http://schemas.microsoft.com/office/drawing/2014/main" id="{26556A3F-5F8C-4259-B94A-F479D6D8B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 dirty="0"/>
              <a:t>Reforma Trabalhista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BAA299E-2B20-49F4-84D8-9A62071B1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dirty="0"/>
              <a:t>Congresso Nacional e a sociedade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dirty="0"/>
              <a:t>Trabalhadores e Empregadores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dirty="0"/>
              <a:t>Advogados, Juízes, membros do Ministério Público do Trabalho, auditores fiscais, Universidades</a:t>
            </a:r>
          </a:p>
          <a:p>
            <a:pPr marL="137160" indent="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endParaRPr lang="pt-BR" dirty="0"/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b="1" dirty="0"/>
              <a:t>Jean Claude </a:t>
            </a:r>
            <a:r>
              <a:rPr lang="pt-BR" b="1" dirty="0" err="1"/>
              <a:t>Javillier</a:t>
            </a:r>
            <a:r>
              <a:rPr lang="pt-BR" b="1" dirty="0"/>
              <a:t> (Univ. Paris II)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dirty="0"/>
              <a:t>Missão do Direito do Trabalho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b="1" i="1" u="sng" dirty="0"/>
              <a:t>Proteção</a:t>
            </a:r>
            <a:r>
              <a:rPr lang="pt-BR" dirty="0"/>
              <a:t> dos trabalhadores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b="1" i="1" u="sng" dirty="0"/>
              <a:t>Promoção</a:t>
            </a:r>
            <a:r>
              <a:rPr lang="pt-BR" dirty="0"/>
              <a:t> das relações de trabalho</a:t>
            </a:r>
          </a:p>
          <a:p>
            <a:pPr marL="137160" indent="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325448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ítulo 1">
            <a:extLst>
              <a:ext uri="{FF2B5EF4-FFF2-40B4-BE49-F238E27FC236}">
                <a16:creationId xmlns:a16="http://schemas.microsoft.com/office/drawing/2014/main" id="{310F6B62-2037-4730-B047-6AA7277E5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/>
              <a:t>Liberdade de </a:t>
            </a:r>
            <a:br>
              <a:rPr lang="pt-BR" altLang="pt-BR" b="1"/>
            </a:br>
            <a:r>
              <a:rPr lang="pt-BR" altLang="pt-BR" b="1"/>
              <a:t>exercício das funções</a:t>
            </a:r>
          </a:p>
        </p:txBody>
      </p:sp>
      <p:sp>
        <p:nvSpPr>
          <p:cNvPr id="121859" name="Espaço Reservado para Conteúdo 2">
            <a:extLst>
              <a:ext uri="{FF2B5EF4-FFF2-40B4-BE49-F238E27FC236}">
                <a16:creationId xmlns:a16="http://schemas.microsoft.com/office/drawing/2014/main" id="{AF904CE5-431F-4F10-85EF-120613E38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9288" y="1989139"/>
            <a:ext cx="8229600" cy="4389437"/>
          </a:xfrm>
        </p:spPr>
        <p:txBody>
          <a:bodyPr/>
          <a:lstStyle/>
          <a:p>
            <a:pPr algn="just" eaLnBrk="1" hangingPunct="1"/>
            <a:r>
              <a:rPr lang="pt-BR" altLang="pt-BR"/>
              <a:t>Crítica à essa possibilidade de exercer função econômica: um desvio nas atribuições ordinárias do sindicato, capaz de gerar prejuízos para o grupo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endParaRPr lang="pt-BR" altLang="pt-BR"/>
          </a:p>
          <a:p>
            <a:pPr algn="just" eaLnBrk="1" hangingPunct="1"/>
            <a:r>
              <a:rPr lang="pt-BR" altLang="pt-BR"/>
              <a:t>Argumento favorável: alternativa de custeio para o livre desenvolvimento da atividade sindical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Título 1">
            <a:extLst>
              <a:ext uri="{FF2B5EF4-FFF2-40B4-BE49-F238E27FC236}">
                <a16:creationId xmlns:a16="http://schemas.microsoft.com/office/drawing/2014/main" id="{F67F5E60-D38E-45CE-98BE-D1B45EF51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/>
              <a:t>Liberdade de </a:t>
            </a:r>
            <a:br>
              <a:rPr lang="pt-BR" altLang="pt-BR" b="1"/>
            </a:br>
            <a:r>
              <a:rPr lang="pt-BR" altLang="pt-BR" b="1"/>
              <a:t>exercício das funções</a:t>
            </a:r>
          </a:p>
        </p:txBody>
      </p:sp>
      <p:sp>
        <p:nvSpPr>
          <p:cNvPr id="122883" name="Espaço Reservado para Conteúdo 2">
            <a:extLst>
              <a:ext uri="{FF2B5EF4-FFF2-40B4-BE49-F238E27FC236}">
                <a16:creationId xmlns:a16="http://schemas.microsoft.com/office/drawing/2014/main" id="{456FE2FC-5961-4DF0-A755-AE7C1BBD9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9288" y="1989139"/>
            <a:ext cx="8229600" cy="4389437"/>
          </a:xfrm>
        </p:spPr>
        <p:txBody>
          <a:bodyPr/>
          <a:lstStyle/>
          <a:p>
            <a:pPr algn="just" eaLnBrk="1" hangingPunct="1"/>
            <a:r>
              <a:rPr lang="pt-BR" altLang="pt-BR" b="1"/>
              <a:t>Função política</a:t>
            </a:r>
            <a:r>
              <a:rPr lang="pt-BR" altLang="pt-BR"/>
              <a:t>: é inerente à ação sindical, como meio para atingir os seus fins</a:t>
            </a:r>
          </a:p>
          <a:p>
            <a:pPr algn="just" eaLnBrk="1" hangingPunct="1"/>
            <a:endParaRPr lang="pt-BR" altLang="pt-BR"/>
          </a:p>
          <a:p>
            <a:pPr algn="just" eaLnBrk="1" hangingPunct="1"/>
            <a:r>
              <a:rPr lang="pt-BR" altLang="pt-BR"/>
              <a:t>Existência de normas jurídicas que buscam impedir a política </a:t>
            </a:r>
            <a:r>
              <a:rPr lang="pt-BR" altLang="pt-BR" b="1"/>
              <a:t>partidária</a:t>
            </a:r>
            <a:r>
              <a:rPr lang="pt-BR" altLang="pt-BR"/>
              <a:t>, sob o argumento de que o sindicato deve ser plural, o que não combina com a atuação ao lado de um determinado partido</a:t>
            </a:r>
          </a:p>
          <a:p>
            <a:pPr algn="just" eaLnBrk="1" hangingPunct="1"/>
            <a:endParaRPr lang="pt-BR" altLang="pt-BR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Título 1">
            <a:extLst>
              <a:ext uri="{FF2B5EF4-FFF2-40B4-BE49-F238E27FC236}">
                <a16:creationId xmlns:a16="http://schemas.microsoft.com/office/drawing/2014/main" id="{D4A4C669-BCB6-4B49-B146-260CFC8EF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/>
              <a:t>Liberdade de filiação </a:t>
            </a:r>
            <a:br>
              <a:rPr lang="pt-BR" altLang="pt-BR" b="1"/>
            </a:br>
            <a:r>
              <a:rPr lang="pt-BR" altLang="pt-BR" b="1"/>
              <a:t>e desfiliação</a:t>
            </a:r>
          </a:p>
        </p:txBody>
      </p:sp>
      <p:sp>
        <p:nvSpPr>
          <p:cNvPr id="123907" name="Espaço Reservado para Conteúdo 2">
            <a:extLst>
              <a:ext uri="{FF2B5EF4-FFF2-40B4-BE49-F238E27FC236}">
                <a16:creationId xmlns:a16="http://schemas.microsoft.com/office/drawing/2014/main" id="{06C09960-ADA7-49FD-99DA-2E50F59DE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BR" altLang="pt-BR"/>
              <a:t>A quinta e última dimensão da liberdade sindical </a:t>
            </a:r>
          </a:p>
          <a:p>
            <a:pPr algn="just" eaLnBrk="1" hangingPunct="1"/>
            <a:r>
              <a:rPr lang="pt-BR" altLang="pt-BR"/>
              <a:t>Equação básica, contida nos </a:t>
            </a:r>
            <a:r>
              <a:rPr lang="pt-BR" altLang="pt-BR" b="1"/>
              <a:t>artigos 5º, inciso XX e 8º, inciso V, da CF</a:t>
            </a:r>
          </a:p>
          <a:p>
            <a:pPr algn="just" eaLnBrk="1" hangingPunct="1"/>
            <a:r>
              <a:rPr lang="pt-BR" altLang="pt-BR"/>
              <a:t>Ninguém pode ser obrigado a ingressar ou a não ingressar em uma associação ou em um sindicato</a:t>
            </a:r>
          </a:p>
          <a:p>
            <a:pPr algn="just" eaLnBrk="1" hangingPunct="1"/>
            <a:r>
              <a:rPr lang="pt-BR" altLang="pt-BR"/>
              <a:t>Tríplice aspecto: liberdade de filiação perante o sindicato, o Estado e o empregador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ítulo 1">
            <a:extLst>
              <a:ext uri="{FF2B5EF4-FFF2-40B4-BE49-F238E27FC236}">
                <a16:creationId xmlns:a16="http://schemas.microsoft.com/office/drawing/2014/main" id="{E2A39236-1DB2-429A-8643-6B0B2BB47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313" y="260350"/>
            <a:ext cx="8229600" cy="1143000"/>
          </a:xfrm>
        </p:spPr>
        <p:txBody>
          <a:bodyPr/>
          <a:lstStyle/>
          <a:p>
            <a:pPr eaLnBrk="1" hangingPunct="1"/>
            <a:r>
              <a:rPr lang="pt-BR" altLang="pt-BR" b="1"/>
              <a:t>Liberdade de filiação </a:t>
            </a:r>
            <a:br>
              <a:rPr lang="pt-BR" altLang="pt-BR" b="1"/>
            </a:br>
            <a:r>
              <a:rPr lang="pt-BR" altLang="pt-BR" b="1"/>
              <a:t>e desfiliação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5EED1C7-C517-478C-87FD-3818F31C6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Arial" charset="0"/>
              <a:buChar char="•"/>
              <a:defRPr/>
            </a:pPr>
            <a:r>
              <a:rPr lang="pt-BR" b="1" dirty="0"/>
              <a:t>Sindicato</a:t>
            </a:r>
            <a:r>
              <a:rPr lang="pt-BR" dirty="0"/>
              <a:t>: autoridade do grupo sobre os seus membros e a liberdade dos indivíduos diante da entidade</a:t>
            </a:r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pt-BR" dirty="0"/>
              <a:t>Em conformidade com a </a:t>
            </a:r>
            <a:r>
              <a:rPr lang="pt-BR" b="1" dirty="0"/>
              <a:t>Declaração dos Direitos do Homem</a:t>
            </a:r>
            <a:r>
              <a:rPr lang="pt-BR" dirty="0"/>
              <a:t>, toda pessoa tem o direito de ingressar em um sindicato</a:t>
            </a:r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pt-BR" dirty="0"/>
              <a:t>Direito que deve ser exercido em </a:t>
            </a:r>
            <a:r>
              <a:rPr lang="pt-BR" b="1" dirty="0"/>
              <a:t>mão dupla </a:t>
            </a:r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pt-BR" dirty="0"/>
              <a:t>A liberdade de aderir ao sindicato deve ser acompanhada da liberdade de dele sair, a qualquer tempo</a:t>
            </a:r>
          </a:p>
          <a:p>
            <a:pPr marL="0" indent="0" eaLnBrk="1" hangingPunct="1">
              <a:buNone/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ítulo 1">
            <a:extLst>
              <a:ext uri="{FF2B5EF4-FFF2-40B4-BE49-F238E27FC236}">
                <a16:creationId xmlns:a16="http://schemas.microsoft.com/office/drawing/2014/main" id="{F9A1D092-4F0E-4BAD-B409-36E88CD81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/>
              <a:t>Liberdade de filiação </a:t>
            </a:r>
            <a:br>
              <a:rPr lang="pt-BR" altLang="pt-BR" b="1"/>
            </a:br>
            <a:r>
              <a:rPr lang="pt-BR" altLang="pt-BR" b="1"/>
              <a:t>e desfiliação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F884DC5-B54A-4736-B162-3235440D7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Arial" charset="0"/>
              <a:buChar char="•"/>
              <a:defRPr/>
            </a:pPr>
            <a:r>
              <a:rPr lang="pt-BR" b="1" dirty="0"/>
              <a:t>Estado</a:t>
            </a:r>
            <a:r>
              <a:rPr lang="pt-BR" dirty="0"/>
              <a:t>: deve haver a preservação da garantia de filiação do sindicato a entidades de grau superior (federações, confederações, centrais sindicais), como também a entidades internacionais</a:t>
            </a:r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pt-BR" dirty="0"/>
              <a:t>Proibição de certos grupos de trabalhadores se filiarem a sindicatos: é o que acontece em muitos ordenamentos jurídicos no que se refere a servidores públicos, militares e policiais</a:t>
            </a:r>
          </a:p>
          <a:p>
            <a:pPr marL="0" indent="0" eaLnBrk="1" hangingPunct="1">
              <a:buNone/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ítulo 1">
            <a:extLst>
              <a:ext uri="{FF2B5EF4-FFF2-40B4-BE49-F238E27FC236}">
                <a16:creationId xmlns:a16="http://schemas.microsoft.com/office/drawing/2014/main" id="{8D5D62FF-15F5-4219-9656-BE9C29E20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/>
              <a:t>Liberdade de filiação </a:t>
            </a:r>
            <a:br>
              <a:rPr lang="pt-BR" altLang="pt-BR" b="1"/>
            </a:br>
            <a:r>
              <a:rPr lang="pt-BR" altLang="pt-BR" b="1"/>
              <a:t>e desfiliação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E86972-7895-4145-AEFD-1836999516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Arial" charset="0"/>
              <a:buChar char="•"/>
              <a:defRPr/>
            </a:pPr>
            <a:r>
              <a:rPr lang="pt-BR" b="1" dirty="0"/>
              <a:t>Empregador</a:t>
            </a:r>
            <a:r>
              <a:rPr lang="pt-BR" dirty="0"/>
              <a:t>: evitar medidas que possam inibir o direito do trabalhador de exercer sua opção de filiar-se ou não ao sindicato</a:t>
            </a:r>
          </a:p>
          <a:p>
            <a:pPr marL="0" indent="0" algn="just" eaLnBrk="1" hangingPunct="1">
              <a:buNone/>
              <a:defRPr/>
            </a:pPr>
            <a:endParaRPr lang="pt-BR" dirty="0"/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pt-BR" dirty="0"/>
              <a:t>Não devem ser permitidas atitudes discriminatórias na admissão ou na execução do contrato de trabalho, em virtude da condição de sindicalizado que o trabalhador venha a ostentar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ítulo 1">
            <a:extLst>
              <a:ext uri="{FF2B5EF4-FFF2-40B4-BE49-F238E27FC236}">
                <a16:creationId xmlns:a16="http://schemas.microsoft.com/office/drawing/2014/main" id="{78A4FBCE-C0D6-44AD-BFAB-DBBD32BB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/>
              <a:t>Em busca da liberdade sindical</a:t>
            </a:r>
          </a:p>
        </p:txBody>
      </p:sp>
      <p:sp>
        <p:nvSpPr>
          <p:cNvPr id="44035" name="Espaço Reservado para Conteúdo 2">
            <a:extLst>
              <a:ext uri="{FF2B5EF4-FFF2-40B4-BE49-F238E27FC236}">
                <a16:creationId xmlns:a16="http://schemas.microsoft.com/office/drawing/2014/main" id="{44A4D8DA-98CE-4FCB-9DEB-521D4AF865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altLang="pt-BR" dirty="0"/>
              <a:t>As transformações no direito coletivo do trabalho devem começar pela organização sindical e representação dos trabalhadores no local de trabalho, com a aplicação prática do princípio da livre formação de sindicatos</a:t>
            </a:r>
          </a:p>
          <a:p>
            <a:pPr marL="137160" indent="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endParaRPr lang="pt-BR" altLang="pt-BR" dirty="0"/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altLang="pt-BR" dirty="0"/>
              <a:t>Deve ser garantido aos grupos de trabalhadores ou de empresários o direito de criar livremente suas entidades sindicais, sem a sujeição a atos de ingerência do poder público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ítulo 1">
            <a:extLst>
              <a:ext uri="{FF2B5EF4-FFF2-40B4-BE49-F238E27FC236}">
                <a16:creationId xmlns:a16="http://schemas.microsoft.com/office/drawing/2014/main" id="{D7F66C73-3BBA-48BD-B61E-57674034A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/>
              <a:t>Em busca da liberdade sindical</a:t>
            </a:r>
          </a:p>
        </p:txBody>
      </p:sp>
      <p:sp>
        <p:nvSpPr>
          <p:cNvPr id="44035" name="Espaço Reservado para Conteúdo 2">
            <a:extLst>
              <a:ext uri="{FF2B5EF4-FFF2-40B4-BE49-F238E27FC236}">
                <a16:creationId xmlns:a16="http://schemas.microsoft.com/office/drawing/2014/main" id="{4B49C83C-C99C-4352-BA05-1F783EFF3F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altLang="pt-BR" dirty="0"/>
              <a:t>A ratificação da </a:t>
            </a:r>
            <a:r>
              <a:rPr lang="pt-BR" altLang="pt-BR" b="1" dirty="0"/>
              <a:t>Convenção 87 da OIT </a:t>
            </a:r>
            <a:r>
              <a:rPr lang="pt-BR" altLang="pt-BR" dirty="0"/>
              <a:t>é fundamental para que se possa falar em efetiva valorização da autonomia privada coletiva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endParaRPr lang="pt-BR" altLang="pt-BR" dirty="0"/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altLang="pt-BR" dirty="0"/>
              <a:t>Busca de um modelo que vise assegurar aos particulares, na prática, os mecanismos necessários para a </a:t>
            </a:r>
            <a:r>
              <a:rPr lang="pt-BR" altLang="pt-BR" b="1" dirty="0" err="1"/>
              <a:t>autorregulamentação</a:t>
            </a:r>
            <a:r>
              <a:rPr lang="pt-BR" altLang="pt-BR" b="1" dirty="0"/>
              <a:t> de condições de trabalho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Título 1">
            <a:extLst>
              <a:ext uri="{FF2B5EF4-FFF2-40B4-BE49-F238E27FC236}">
                <a16:creationId xmlns:a16="http://schemas.microsoft.com/office/drawing/2014/main" id="{3C4CA8BC-17D9-4C5C-B839-08AAFB888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/>
              <a:t>Em busca da liberdade sindical</a:t>
            </a:r>
          </a:p>
        </p:txBody>
      </p:sp>
      <p:sp>
        <p:nvSpPr>
          <p:cNvPr id="44035" name="Espaço Reservado para Conteúdo 2">
            <a:extLst>
              <a:ext uri="{FF2B5EF4-FFF2-40B4-BE49-F238E27FC236}">
                <a16:creationId xmlns:a16="http://schemas.microsoft.com/office/drawing/2014/main" id="{0C8BF6B6-E4AB-44F0-A4C5-CC40880ED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altLang="pt-BR" dirty="0"/>
              <a:t>Para que o objetivo de fortalecimento da </a:t>
            </a:r>
            <a:r>
              <a:rPr lang="pt-BR" altLang="pt-BR" b="1" dirty="0"/>
              <a:t>negociação coletiva </a:t>
            </a:r>
            <a:r>
              <a:rPr lang="pt-BR" altLang="pt-BR" dirty="0"/>
              <a:t>seja verdadeiramente alcançado, diversas outras medidas reformadoras precisam ser aprovadas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endParaRPr lang="pt-BR" altLang="pt-BR" dirty="0"/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altLang="pt-BR" dirty="0"/>
              <a:t> Muitas delas implicam a necessidade de emenda constitucional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Título 1">
            <a:extLst>
              <a:ext uri="{FF2B5EF4-FFF2-40B4-BE49-F238E27FC236}">
                <a16:creationId xmlns:a16="http://schemas.microsoft.com/office/drawing/2014/main" id="{6DB3989C-8DDC-4AFF-A5BE-F8E76574F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/>
              <a:t>Em busca da liberdade sindical</a:t>
            </a:r>
          </a:p>
        </p:txBody>
      </p:sp>
      <p:sp>
        <p:nvSpPr>
          <p:cNvPr id="45059" name="Espaço Reservado para Conteúdo 2">
            <a:extLst>
              <a:ext uri="{FF2B5EF4-FFF2-40B4-BE49-F238E27FC236}">
                <a16:creationId xmlns:a16="http://schemas.microsoft.com/office/drawing/2014/main" id="{C4B24306-D050-4EFD-A10E-66D936BCF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altLang="pt-BR" dirty="0"/>
              <a:t>1. Supressão da unicidade sindical</a:t>
            </a:r>
          </a:p>
          <a:p>
            <a:pPr marL="137160" indent="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endParaRPr lang="pt-BR" altLang="pt-BR" dirty="0"/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altLang="pt-BR" dirty="0"/>
              <a:t> 2. Eliminação das categorias como formas obrigatórias de organização sindical</a:t>
            </a:r>
          </a:p>
          <a:p>
            <a:pPr marL="137160" indent="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endParaRPr lang="pt-BR" altLang="pt-BR" dirty="0"/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altLang="pt-BR" dirty="0"/>
              <a:t>3. Revogação da base territorial mínima municipal</a:t>
            </a:r>
          </a:p>
          <a:p>
            <a:pPr marL="137160" indent="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endParaRPr lang="pt-BR" altLang="pt-BR" dirty="0"/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altLang="pt-BR" dirty="0"/>
              <a:t>4. Novas formas de custeio das atividades sindicais</a:t>
            </a:r>
          </a:p>
          <a:p>
            <a:pPr marL="137160" indent="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endParaRPr lang="pt-BR" alt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ítulo 1">
            <a:extLst>
              <a:ext uri="{FF2B5EF4-FFF2-40B4-BE49-F238E27FC236}">
                <a16:creationId xmlns:a16="http://schemas.microsoft.com/office/drawing/2014/main" id="{AD325206-77D0-4E3A-B050-FA7F46B7F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/>
              <a:t>E a Reforma Sindical?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148E04C-1AF2-49B2-974C-BE0B8D8F1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dirty="0"/>
              <a:t>As transformações no direito do trabalho brasileiro precisariam ter começado pela organização sindical e pela representação dos trabalhadores no local de trabalho</a:t>
            </a:r>
          </a:p>
          <a:p>
            <a:pPr marL="137160" indent="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endParaRPr lang="pt-BR" dirty="0"/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dirty="0"/>
              <a:t>Aplicação prática do princípio da livre formação de sindicatos: deve ser garantido aos grupos de trabalhadores ou de empresários o direito de criar livremente suas entidades sindicais, sem a sujeição a atos de ingerência do poder público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Título 1">
            <a:extLst>
              <a:ext uri="{FF2B5EF4-FFF2-40B4-BE49-F238E27FC236}">
                <a16:creationId xmlns:a16="http://schemas.microsoft.com/office/drawing/2014/main" id="{15D48FCA-06DB-4A90-8AF5-764915424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/>
              <a:t>Em busca da liberdade sindical</a:t>
            </a:r>
          </a:p>
        </p:txBody>
      </p:sp>
      <p:sp>
        <p:nvSpPr>
          <p:cNvPr id="45059" name="Espaço Reservado para Conteúdo 2">
            <a:extLst>
              <a:ext uri="{FF2B5EF4-FFF2-40B4-BE49-F238E27FC236}">
                <a16:creationId xmlns:a16="http://schemas.microsoft.com/office/drawing/2014/main" id="{1149A727-130A-4AD8-8103-B4282A4FE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altLang="pt-BR" dirty="0"/>
              <a:t>5. Estímulo à representação e participação dos trabalhadores no local de trabalho</a:t>
            </a:r>
          </a:p>
          <a:p>
            <a:pPr marL="137160" indent="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endParaRPr lang="pt-BR" altLang="pt-BR" dirty="0"/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altLang="pt-BR" dirty="0"/>
              <a:t>6. Proteção contra os atos </a:t>
            </a:r>
            <a:r>
              <a:rPr lang="pt-BR" altLang="pt-BR" dirty="0" err="1"/>
              <a:t>antissindicais</a:t>
            </a:r>
            <a:endParaRPr lang="pt-BR" altLang="pt-BR" dirty="0"/>
          </a:p>
          <a:p>
            <a:pPr marL="137160" indent="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endParaRPr lang="pt-BR" altLang="pt-BR" dirty="0"/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altLang="pt-BR" dirty="0"/>
              <a:t>7. Enfrentamento da crise de representatividade sindical</a:t>
            </a:r>
          </a:p>
          <a:p>
            <a:pPr marL="137160" indent="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endParaRPr lang="pt-BR" altLang="pt-BR" dirty="0"/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altLang="pt-BR" dirty="0"/>
              <a:t>8. Garantia do direito de greve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Título 1">
            <a:extLst>
              <a:ext uri="{FF2B5EF4-FFF2-40B4-BE49-F238E27FC236}">
                <a16:creationId xmlns:a16="http://schemas.microsoft.com/office/drawing/2014/main" id="{A38A1B84-1DF6-40D2-8BC4-46FE84E1D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314" y="285750"/>
            <a:ext cx="8675687" cy="1143000"/>
          </a:xfrm>
        </p:spPr>
        <p:txBody>
          <a:bodyPr anchor="t"/>
          <a:lstStyle/>
          <a:p>
            <a:pPr eaLnBrk="1" hangingPunct="1"/>
            <a:r>
              <a:rPr lang="pt-BR" altLang="pt-BR" b="1"/>
              <a:t>Negociação coletiva</a:t>
            </a:r>
          </a:p>
        </p:txBody>
      </p:sp>
      <p:sp>
        <p:nvSpPr>
          <p:cNvPr id="41987" name="Espaço Reservado para Conteúdo 2">
            <a:extLst>
              <a:ext uri="{FF2B5EF4-FFF2-40B4-BE49-F238E27FC236}">
                <a16:creationId xmlns:a16="http://schemas.microsoft.com/office/drawing/2014/main" id="{7FD09E66-D385-4D1A-91E4-1351843FD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2625" y="1285876"/>
            <a:ext cx="8229600" cy="4525963"/>
          </a:xfrm>
        </p:spPr>
        <p:txBody>
          <a:bodyPr rtlCol="0">
            <a:normAutofit lnSpcReduction="10000"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altLang="pt-BR" sz="2800" dirty="0"/>
              <a:t>Entendimentos entre os sindicatos e as empresas, em diferentes setores, para debater as dificuldades decorrentes da conjuntura econômica e buscar alternativas que permitam a continuidade da atividade produtiva 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endParaRPr lang="pt-BR" altLang="pt-BR" sz="2800" dirty="0"/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altLang="pt-BR" sz="2800" dirty="0"/>
              <a:t>Constata-se assim uma das importantes funções da negociação coletiva: a </a:t>
            </a:r>
            <a:r>
              <a:rPr lang="pt-BR" altLang="pt-BR" sz="2800" b="1" i="1" dirty="0"/>
              <a:t>composição dos conflitos de trabalho</a:t>
            </a:r>
            <a:r>
              <a:rPr lang="pt-BR" altLang="pt-BR" sz="2800" dirty="0"/>
              <a:t>, com a </a:t>
            </a:r>
            <a:r>
              <a:rPr lang="pt-BR" altLang="pt-BR" sz="2800" b="1" i="1" dirty="0"/>
              <a:t>autorregulamentação das condições laborais </a:t>
            </a:r>
            <a:endParaRPr lang="pt-BR" altLang="pt-BR" sz="2800" dirty="0"/>
          </a:p>
          <a:p>
            <a:pPr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pt-BR" altLang="pt-BR" dirty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pt-BR" altLang="pt-BR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CA4D3F-05E8-4822-A5F8-F6A14BCB4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b="1" dirty="0"/>
              <a:t>Convenção nº 98 da </a:t>
            </a:r>
            <a:br>
              <a:rPr lang="pt-BR" b="1" dirty="0"/>
            </a:br>
            <a:r>
              <a:rPr lang="pt-BR" b="1" dirty="0"/>
              <a:t>Organização Internacional do Trabalho (OIT) </a:t>
            </a:r>
          </a:p>
        </p:txBody>
      </p:sp>
      <p:sp>
        <p:nvSpPr>
          <p:cNvPr id="7171" name="Espaço Reservado para Conteúdo 2">
            <a:extLst>
              <a:ext uri="{FF2B5EF4-FFF2-40B4-BE49-F238E27FC236}">
                <a16:creationId xmlns:a16="http://schemas.microsoft.com/office/drawing/2014/main" id="{DA9D561D-1E76-4D26-9914-084AD7628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endParaRPr lang="pt-BR" dirty="0"/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dirty="0"/>
              <a:t>A função de </a:t>
            </a:r>
            <a:r>
              <a:rPr lang="pt-BR" b="1" dirty="0"/>
              <a:t>negociação</a:t>
            </a:r>
            <a:r>
              <a:rPr lang="pt-BR" dirty="0"/>
              <a:t> deve ser plenamente assegurada, pois é a partir dela que os sindicatos exercem o poder de criação de normas jurídicas trabalhistas 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endParaRPr lang="pt-BR" dirty="0"/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dirty="0"/>
              <a:t>Convenções e acordos coletivos de trabalho, que devem reger as relações individuais de trabalho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1847C0-140C-40AD-9781-A4C15297B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b="1" dirty="0"/>
              <a:t>Convenção nº 98 da </a:t>
            </a:r>
            <a:br>
              <a:rPr lang="pt-BR" b="1" dirty="0"/>
            </a:br>
            <a:r>
              <a:rPr lang="pt-BR" b="1" dirty="0"/>
              <a:t>Organização Internacional do Trabalho (OIT) </a:t>
            </a:r>
          </a:p>
        </p:txBody>
      </p:sp>
      <p:sp>
        <p:nvSpPr>
          <p:cNvPr id="7171" name="Espaço Reservado para Conteúdo 2">
            <a:extLst>
              <a:ext uri="{FF2B5EF4-FFF2-40B4-BE49-F238E27FC236}">
                <a16:creationId xmlns:a16="http://schemas.microsoft.com/office/drawing/2014/main" id="{A989803D-A86D-4A71-B003-38AB6304EB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dirty="0"/>
              <a:t>Aponta a importância dessa função do sindicato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endParaRPr lang="pt-BR" dirty="0"/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dirty="0"/>
              <a:t>Assinala a necessidade da adoção de medidas adequadas para estimular trabalhadores e empregadores ao pleno desenvolvimento dos procedimentos de </a:t>
            </a:r>
            <a:r>
              <a:rPr lang="pt-BR" b="1" dirty="0"/>
              <a:t>negociação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Título 1">
            <a:extLst>
              <a:ext uri="{FF2B5EF4-FFF2-40B4-BE49-F238E27FC236}">
                <a16:creationId xmlns:a16="http://schemas.microsoft.com/office/drawing/2014/main" id="{BC31E267-ECA0-41C1-8822-40D670A00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eaLnBrk="1" hangingPunct="1"/>
            <a:r>
              <a:rPr lang="pt-BR" altLang="pt-BR" b="1"/>
              <a:t>Boa-fé</a:t>
            </a:r>
          </a:p>
        </p:txBody>
      </p:sp>
      <p:sp>
        <p:nvSpPr>
          <p:cNvPr id="50179" name="Espaço Reservado para Conteúdo 2">
            <a:extLst>
              <a:ext uri="{FF2B5EF4-FFF2-40B4-BE49-F238E27FC236}">
                <a16:creationId xmlns:a16="http://schemas.microsoft.com/office/drawing/2014/main" id="{E0A439F5-5599-4B28-BBAC-7A3909F78F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altLang="pt-BR" dirty="0"/>
              <a:t> Importância que assume a questão da </a:t>
            </a:r>
            <a:r>
              <a:rPr lang="pt-BR" altLang="pt-BR" b="1" dirty="0"/>
              <a:t>proteção da boa-fé</a:t>
            </a:r>
            <a:r>
              <a:rPr lang="pt-BR" altLang="pt-BR" dirty="0"/>
              <a:t> na atividade de negociação coletiva</a:t>
            </a:r>
          </a:p>
          <a:p>
            <a:pPr marL="0" indent="0" algn="just" eaLnBrk="1" fontAlgn="auto" hangingPunct="1">
              <a:spcAft>
                <a:spcPts val="0"/>
              </a:spcAft>
              <a:defRPr/>
            </a:pPr>
            <a:endParaRPr lang="pt-BR" altLang="pt-BR" dirty="0"/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altLang="pt-BR" dirty="0"/>
              <a:t>Requisito fundamental para que as partes possam legitimamente criar normas jurídicas trabalhistas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altLang="pt-BR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Título 1">
            <a:extLst>
              <a:ext uri="{FF2B5EF4-FFF2-40B4-BE49-F238E27FC236}">
                <a16:creationId xmlns:a16="http://schemas.microsoft.com/office/drawing/2014/main" id="{17DEC515-3880-4C92-9B78-E814A57BA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eaLnBrk="1" hangingPunct="1"/>
            <a:r>
              <a:rPr lang="pt-BR" altLang="pt-BR" b="1"/>
              <a:t>Boa-fé</a:t>
            </a:r>
          </a:p>
        </p:txBody>
      </p:sp>
      <p:sp>
        <p:nvSpPr>
          <p:cNvPr id="137219" name="Espaço Reservado para Conteúdo 2">
            <a:extLst>
              <a:ext uri="{FF2B5EF4-FFF2-40B4-BE49-F238E27FC236}">
                <a16:creationId xmlns:a16="http://schemas.microsoft.com/office/drawing/2014/main" id="{0A21FB0C-4822-4FAC-9BBF-ACA1BB45A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BR" altLang="pt-BR"/>
              <a:t> Boa-fé </a:t>
            </a:r>
            <a:r>
              <a:rPr lang="pt-BR" altLang="pt-BR" b="1"/>
              <a:t>objetiva:</a:t>
            </a:r>
            <a:r>
              <a:rPr lang="pt-BR" altLang="pt-BR"/>
              <a:t> pressupõe uma concepção </a:t>
            </a:r>
            <a:r>
              <a:rPr lang="pt-BR" altLang="pt-BR" b="1"/>
              <a:t>ética,</a:t>
            </a:r>
            <a:r>
              <a:rPr lang="pt-BR" altLang="pt-BR"/>
              <a:t> que impõe uma regra de conduta aos contratantes </a:t>
            </a:r>
          </a:p>
          <a:p>
            <a:pPr algn="just" eaLnBrk="1" hangingPunct="1"/>
            <a:endParaRPr lang="pt-BR" altLang="pt-BR"/>
          </a:p>
          <a:p>
            <a:pPr algn="just" eaLnBrk="1" hangingPunct="1"/>
            <a:r>
              <a:rPr lang="pt-BR" altLang="pt-BR" b="1"/>
              <a:t>Artigo 422 do CC</a:t>
            </a:r>
          </a:p>
          <a:p>
            <a:pPr algn="just" eaLnBrk="1" hangingPunct="1"/>
            <a:r>
              <a:rPr lang="pt-BR" altLang="pt-BR"/>
              <a:t>Os contratantes são obrigados a guardar os princípios da probidade e da boa-fé na conclusão e na execução do contrato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pt-BR" altLang="pt-BR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Título 1">
            <a:extLst>
              <a:ext uri="{FF2B5EF4-FFF2-40B4-BE49-F238E27FC236}">
                <a16:creationId xmlns:a16="http://schemas.microsoft.com/office/drawing/2014/main" id="{45298FA5-D9D6-4690-9C1C-4E045C754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eaLnBrk="1" hangingPunct="1"/>
            <a:r>
              <a:rPr lang="pt-BR" altLang="pt-BR" b="1"/>
              <a:t>Boa-fé</a:t>
            </a:r>
          </a:p>
        </p:txBody>
      </p:sp>
      <p:sp>
        <p:nvSpPr>
          <p:cNvPr id="138243" name="Espaço Reservado para Conteúdo 2">
            <a:extLst>
              <a:ext uri="{FF2B5EF4-FFF2-40B4-BE49-F238E27FC236}">
                <a16:creationId xmlns:a16="http://schemas.microsoft.com/office/drawing/2014/main" id="{93CB8622-D183-4DF3-81FF-96DEA93FA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4063" y="1285876"/>
            <a:ext cx="8229600" cy="4525963"/>
          </a:xfrm>
        </p:spPr>
        <p:txBody>
          <a:bodyPr/>
          <a:lstStyle/>
          <a:p>
            <a:pPr algn="just" eaLnBrk="1" hangingPunct="1"/>
            <a:r>
              <a:rPr lang="pt-BR" altLang="pt-BR" sz="2800"/>
              <a:t>Boa-fé </a:t>
            </a:r>
            <a:r>
              <a:rPr lang="pt-BR" altLang="pt-BR" sz="2800" b="1"/>
              <a:t>subjetiva: </a:t>
            </a:r>
            <a:r>
              <a:rPr lang="pt-BR" altLang="pt-BR" sz="2800"/>
              <a:t>concepção </a:t>
            </a:r>
            <a:r>
              <a:rPr lang="pt-BR" altLang="pt-BR" sz="2800" b="1"/>
              <a:t>psicológica</a:t>
            </a:r>
            <a:r>
              <a:rPr lang="pt-BR" altLang="pt-BR" sz="2800"/>
              <a:t>, que se baseia na </a:t>
            </a:r>
            <a:r>
              <a:rPr lang="pt-BR" altLang="pt-BR" sz="2800" b="1"/>
              <a:t>proteção da confiança 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endParaRPr lang="pt-BR" altLang="pt-BR" sz="2800"/>
          </a:p>
          <a:p>
            <a:pPr algn="just" eaLnBrk="1" hangingPunct="1"/>
            <a:r>
              <a:rPr lang="pt-BR" altLang="pt-BR" sz="2800" b="1"/>
              <a:t>Artigo 112 do CC </a:t>
            </a:r>
          </a:p>
          <a:p>
            <a:pPr algn="just" eaLnBrk="1" hangingPunct="1"/>
            <a:r>
              <a:rPr lang="pt-BR" altLang="pt-BR" sz="2800"/>
              <a:t>Nas declarações de vontade se atenderá mais à intenção nelas consubstanciada do que ao sentido literal da linguagem</a:t>
            </a:r>
          </a:p>
          <a:p>
            <a:pPr algn="just" eaLnBrk="1" hangingPunct="1"/>
            <a:r>
              <a:rPr lang="pt-BR" altLang="pt-BR" sz="2800" b="1"/>
              <a:t>Artigo 113 do  CC </a:t>
            </a:r>
          </a:p>
          <a:p>
            <a:pPr algn="just" eaLnBrk="1" hangingPunct="1"/>
            <a:r>
              <a:rPr lang="pt-BR" altLang="pt-BR" sz="2800"/>
              <a:t>Os negócios jurídicos devem ser interpretados conforme a boa-fé e os usos do lugar de sua celebração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pt-BR" altLang="pt-BR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Título 1">
            <a:extLst>
              <a:ext uri="{FF2B5EF4-FFF2-40B4-BE49-F238E27FC236}">
                <a16:creationId xmlns:a16="http://schemas.microsoft.com/office/drawing/2014/main" id="{8DA63B10-1BB3-48FD-9619-F186E4720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eaLnBrk="1" hangingPunct="1"/>
            <a:r>
              <a:rPr lang="pt-BR" altLang="pt-BR" b="1"/>
              <a:t>Boa-fé</a:t>
            </a:r>
          </a:p>
        </p:txBody>
      </p:sp>
      <p:sp>
        <p:nvSpPr>
          <p:cNvPr id="53251" name="Espaço Reservado para Conteúdo 2">
            <a:extLst>
              <a:ext uri="{FF2B5EF4-FFF2-40B4-BE49-F238E27FC236}">
                <a16:creationId xmlns:a16="http://schemas.microsoft.com/office/drawing/2014/main" id="{12B42679-97CA-4D07-828E-C46DA5AB1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5500" y="1285876"/>
            <a:ext cx="8229600" cy="4525963"/>
          </a:xfrm>
        </p:spPr>
        <p:txBody>
          <a:bodyPr rtlCol="0">
            <a:normAutofit lnSpcReduction="10000"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altLang="pt-BR" sz="2800" dirty="0"/>
              <a:t>Esses conceitos se aplicam à negociação coletiva de trabalho, pois para a criação de normas jurídicas trabalhistas pela autonomia privada coletiva é preciso observar os mesmos parâmetros exigidos na celebração dos demais negócios jurídicos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endParaRPr lang="pt-BR" altLang="pt-BR" sz="2800" dirty="0"/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altLang="pt-BR" sz="2800" dirty="0"/>
              <a:t>Não basta a imposição do </a:t>
            </a:r>
            <a:r>
              <a:rPr lang="pt-BR" altLang="pt-BR" sz="2800" b="1" dirty="0"/>
              <a:t>dever de negociar </a:t>
            </a:r>
            <a:r>
              <a:rPr lang="pt-BR" altLang="pt-BR" sz="2800" dirty="0"/>
              <a:t>(prevista no </a:t>
            </a:r>
            <a:r>
              <a:rPr lang="pt-BR" altLang="pt-BR" sz="2800" b="1" dirty="0"/>
              <a:t>artigo 616 da CLT </a:t>
            </a:r>
            <a:r>
              <a:rPr lang="pt-BR" altLang="pt-BR" sz="2800" dirty="0"/>
              <a:t>e no </a:t>
            </a:r>
            <a:r>
              <a:rPr lang="pt-BR" altLang="pt-BR" sz="2800" b="1" dirty="0"/>
              <a:t>artigo 114 da Constituição Federal</a:t>
            </a:r>
            <a:r>
              <a:rPr lang="pt-BR" altLang="pt-BR" sz="2800" dirty="0"/>
              <a:t>) para que se possa afirmar que o ordenamento jurídico brasileiro assegura a autonomia privada coletiva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altLang="pt-BR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ítulo 1">
            <a:extLst>
              <a:ext uri="{FF2B5EF4-FFF2-40B4-BE49-F238E27FC236}">
                <a16:creationId xmlns:a16="http://schemas.microsoft.com/office/drawing/2014/main" id="{CD50CA27-0A27-4953-A869-48B418904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85750"/>
            <a:ext cx="9144000" cy="1143000"/>
          </a:xfrm>
        </p:spPr>
        <p:txBody>
          <a:bodyPr anchor="t"/>
          <a:lstStyle/>
          <a:p>
            <a:pPr eaLnBrk="1" hangingPunct="1"/>
            <a:r>
              <a:rPr lang="pt-BR" altLang="pt-BR" b="1"/>
              <a:t>Credibilidade</a:t>
            </a:r>
          </a:p>
        </p:txBody>
      </p:sp>
      <p:sp>
        <p:nvSpPr>
          <p:cNvPr id="54275" name="Espaço Reservado para Conteúdo 2">
            <a:extLst>
              <a:ext uri="{FF2B5EF4-FFF2-40B4-BE49-F238E27FC236}">
                <a16:creationId xmlns:a16="http://schemas.microsoft.com/office/drawing/2014/main" id="{67BC09DC-F295-4655-B16D-2883169BD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altLang="pt-BR" dirty="0"/>
              <a:t>A credibilidade do sistema depende diretamente da presença da </a:t>
            </a:r>
            <a:r>
              <a:rPr lang="pt-BR" altLang="pt-BR" b="1" dirty="0"/>
              <a:t>boa-fé</a:t>
            </a:r>
            <a:r>
              <a:rPr lang="pt-BR" altLang="pt-BR" dirty="0"/>
              <a:t> nos entendimentos mantidos entre os representantes de trabalhadores e empresários</a:t>
            </a:r>
          </a:p>
          <a:p>
            <a:pPr algn="just" eaLnBrk="1" fontAlgn="auto" hangingPunct="1">
              <a:spcAft>
                <a:spcPts val="0"/>
              </a:spcAft>
              <a:buNone/>
              <a:defRPr/>
            </a:pPr>
            <a:endParaRPr lang="pt-BR" altLang="pt-BR" dirty="0"/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altLang="pt-BR" dirty="0"/>
              <a:t>Criação de normas jurídicas autônomas, autênticas e representativas da vontade conjunta 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endParaRPr lang="pt-BR" altLang="pt-BR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Título 1">
            <a:extLst>
              <a:ext uri="{FF2B5EF4-FFF2-40B4-BE49-F238E27FC236}">
                <a16:creationId xmlns:a16="http://schemas.microsoft.com/office/drawing/2014/main" id="{8A59D36D-E92A-4B36-8A67-AA5C85E55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eaLnBrk="1" hangingPunct="1"/>
            <a:r>
              <a:rPr lang="pt-BR" altLang="pt-BR" b="1"/>
              <a:t>REFORMA SINDICAL JÁ!</a:t>
            </a:r>
          </a:p>
        </p:txBody>
      </p:sp>
      <p:sp>
        <p:nvSpPr>
          <p:cNvPr id="141315" name="Espaço Reservado para Conteúdo 2">
            <a:extLst>
              <a:ext uri="{FF2B5EF4-FFF2-40B4-BE49-F238E27FC236}">
                <a16:creationId xmlns:a16="http://schemas.microsoft.com/office/drawing/2014/main" id="{D7A0B71C-F5FB-46F9-8B2D-CBBA6C57D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BR" altLang="pt-BR" sz="4000"/>
              <a:t>Em busca da liberdade sindical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endParaRPr lang="pt-BR" altLang="pt-BR" sz="4000"/>
          </a:p>
          <a:p>
            <a:pPr algn="just" eaLnBrk="1" hangingPunct="1"/>
            <a:r>
              <a:rPr lang="pt-BR" altLang="pt-BR" sz="4000"/>
              <a:t>Ratificação da Convenção 87 da OIT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endParaRPr lang="pt-BR" altLang="pt-BR" sz="4000"/>
          </a:p>
          <a:p>
            <a:pPr algn="just" eaLnBrk="1" hangingPunct="1"/>
            <a:r>
              <a:rPr lang="pt-BR" altLang="pt-BR" sz="4000"/>
              <a:t>Condição indispensável para a efetiva valorização da negociação coletiva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>
            <a:extLst>
              <a:ext uri="{FF2B5EF4-FFF2-40B4-BE49-F238E27FC236}">
                <a16:creationId xmlns:a16="http://schemas.microsoft.com/office/drawing/2014/main" id="{E5824471-E6C3-43E4-A870-A8BD7501A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altLang="pt-BR" b="1" dirty="0"/>
              <a:t>Estudo do Instituto de </a:t>
            </a:r>
            <a:br>
              <a:rPr lang="pt-BR" altLang="pt-BR" b="1" dirty="0"/>
            </a:br>
            <a:r>
              <a:rPr lang="pt-BR" altLang="pt-BR" b="1" dirty="0"/>
              <a:t>Pesquisa Econômica Aplicada (IPEA)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1CF61F6-BC77-4C57-B960-C2E3DC748A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sz="2800" b="1" dirty="0"/>
              <a:t>16.491</a:t>
            </a:r>
            <a:r>
              <a:rPr lang="pt-BR" sz="2800" dirty="0"/>
              <a:t> organizações sindicais de representação de interesses econômicos e profissionais no Brasil, registradas no Ministério do Trabalho até o final do ano de 2016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sz="2800" b="1" dirty="0"/>
              <a:t>15.892</a:t>
            </a:r>
            <a:r>
              <a:rPr lang="pt-BR" sz="2800" dirty="0"/>
              <a:t> sindicatos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sz="2800" b="1" dirty="0"/>
              <a:t>549</a:t>
            </a:r>
            <a:r>
              <a:rPr lang="pt-BR" sz="2800" dirty="0"/>
              <a:t> federações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sz="2800" b="1" dirty="0"/>
              <a:t>43</a:t>
            </a:r>
            <a:r>
              <a:rPr lang="pt-BR" sz="2800" dirty="0"/>
              <a:t> confederações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sz="2800" b="1" dirty="0"/>
              <a:t>7</a:t>
            </a:r>
            <a:r>
              <a:rPr lang="pt-BR" sz="2800" dirty="0"/>
              <a:t> centrais sindicais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sz="2800" dirty="0"/>
              <a:t>Total: </a:t>
            </a:r>
            <a:r>
              <a:rPr lang="pt-BR" sz="2800" b="1" dirty="0"/>
              <a:t>16.491 organizações </a:t>
            </a:r>
            <a:r>
              <a:rPr lang="pt-BR" sz="2800" dirty="0"/>
              <a:t>(sendo que </a:t>
            </a:r>
            <a:r>
              <a:rPr lang="pt-BR" sz="2800" b="1" dirty="0"/>
              <a:t>5.251</a:t>
            </a:r>
            <a:r>
              <a:rPr lang="pt-BR" sz="2800" dirty="0"/>
              <a:t> representam empregadores e </a:t>
            </a:r>
            <a:r>
              <a:rPr lang="pt-BR" sz="2800" b="1" dirty="0"/>
              <a:t>11.240</a:t>
            </a:r>
            <a:r>
              <a:rPr lang="pt-BR" sz="2800" dirty="0"/>
              <a:t> os trabalhadores)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Título 1">
            <a:extLst>
              <a:ext uri="{FF2B5EF4-FFF2-40B4-BE49-F238E27FC236}">
                <a16:creationId xmlns:a16="http://schemas.microsoft.com/office/drawing/2014/main" id="{E8236FA3-79FC-4472-9C0E-20EF53C50F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/>
              <a:t>MUITO OBRIGADO!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290698E-DF22-4C07-8D40-9452D59420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b="1" dirty="0"/>
              <a:t>otavio@siqueiracastro.com.br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>
            <a:extLst>
              <a:ext uri="{FF2B5EF4-FFF2-40B4-BE49-F238E27FC236}">
                <a16:creationId xmlns:a16="http://schemas.microsoft.com/office/drawing/2014/main" id="{04F6F9D1-AB2B-4652-9868-FCF7B3C86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altLang="pt-BR" b="1" dirty="0"/>
              <a:t>Estudo do Instituto de </a:t>
            </a:r>
            <a:br>
              <a:rPr lang="pt-BR" altLang="pt-BR" b="1" dirty="0"/>
            </a:br>
            <a:r>
              <a:rPr lang="pt-BR" altLang="pt-BR" b="1" dirty="0"/>
              <a:t>Pesquisa Econômica Aplicada (IPEA)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4CFD6F1-244B-4024-86B9-0108158A9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dirty="0"/>
              <a:t>Sindicatos de trabalhadores: 10.817 entidades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dirty="0"/>
              <a:t>A maioria representa os trabalhadores de áreas urbanas (73,8%)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dirty="0"/>
              <a:t>Estão concentrados principalmente na região Sudeste (33,1%), Nordeste (27,0%) e Sul (23,8%)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dirty="0"/>
              <a:t>Em termos de circunscrição geográfica, eles têm tipicamente uma base local, restrita a um município (50,1%) ou a um pequeno número de municípios (30,3%)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>
            <a:extLst>
              <a:ext uri="{FF2B5EF4-FFF2-40B4-BE49-F238E27FC236}">
                <a16:creationId xmlns:a16="http://schemas.microsoft.com/office/drawing/2014/main" id="{CB9AB2AC-FF08-4B76-81C1-A0C3E7EA6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altLang="pt-BR" b="1" dirty="0"/>
              <a:t>Estudo do Instituto de </a:t>
            </a:r>
            <a:br>
              <a:rPr lang="pt-BR" altLang="pt-BR" b="1" dirty="0"/>
            </a:br>
            <a:r>
              <a:rPr lang="pt-BR" altLang="pt-BR" b="1" dirty="0"/>
              <a:t>Pesquisa Econômica Aplicada (IPEA)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63F0D47-03A5-4F70-8C31-E2A534A06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dirty="0"/>
              <a:t>Taxa de sindicalização: a proporção de trabalhadores filiados no país é limitada a 16,2%, o que corresponde a 17,3 milhões de pessoas (em um total de 107,2 milhões de trabalhadores)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dirty="0"/>
              <a:t>Esta porcentagem é apenas uma média, com vários sindicatos muito abaixo deste nível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pt-BR" dirty="0"/>
              <a:t>A taxa de filiação é maior entre os trabalhadores rurais (22,7%) que entre os urbanos (15,0%)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ítulo 1">
            <a:extLst>
              <a:ext uri="{FF2B5EF4-FFF2-40B4-BE49-F238E27FC236}">
                <a16:creationId xmlns:a16="http://schemas.microsoft.com/office/drawing/2014/main" id="{732264D8-D120-422A-8F15-28CF35E9C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/>
              <a:t>Reforma Sindical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5289C18-F902-4DB0-9154-A0DC5FFA3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457200" indent="-457200" algn="just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pt-BR" dirty="0"/>
              <a:t>Garantia de efetiva </a:t>
            </a:r>
            <a:r>
              <a:rPr lang="pt-BR" b="1" i="1" dirty="0"/>
              <a:t>liberdade sindical</a:t>
            </a:r>
            <a:r>
              <a:rPr lang="pt-BR" dirty="0"/>
              <a:t>: premissa básica para a organização das entidades sindicais no Estado Democrático de Direito</a:t>
            </a:r>
          </a:p>
          <a:p>
            <a:pPr marL="457200" indent="-457200" algn="just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endParaRPr lang="pt-BR" dirty="0"/>
          </a:p>
          <a:p>
            <a:pPr marL="457200" indent="-457200" algn="just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pt-BR" dirty="0"/>
              <a:t>Papel do Estado: tutela nessa área</a:t>
            </a:r>
          </a:p>
          <a:p>
            <a:pPr marL="457200" indent="-457200" algn="just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endParaRPr lang="pt-BR" dirty="0"/>
          </a:p>
          <a:p>
            <a:pPr marL="457200" indent="-457200" algn="just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pt-BR" dirty="0"/>
              <a:t>A adequada </a:t>
            </a:r>
            <a:r>
              <a:rPr lang="pt-BR" b="1" i="1" dirty="0"/>
              <a:t>negociação coletiva </a:t>
            </a:r>
            <a:r>
              <a:rPr lang="pt-BR" dirty="0"/>
              <a:t>depende do direito dos trabalhadores poderem formar organizações e a elas se associarem, por sua livre escolha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Tema do Office">
  <a:themeElements>
    <a:clrScheme name="Brilho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2880</Words>
  <Application>Microsoft Office PowerPoint</Application>
  <PresentationFormat>Widescreen</PresentationFormat>
  <Paragraphs>279</Paragraphs>
  <Slides>60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60</vt:i4>
      </vt:variant>
    </vt:vector>
  </HeadingPairs>
  <TitlesOfParts>
    <vt:vector size="65" baseType="lpstr">
      <vt:lpstr>Arial</vt:lpstr>
      <vt:lpstr>Calibri</vt:lpstr>
      <vt:lpstr>Wingdings</vt:lpstr>
      <vt:lpstr>Wingdings 2</vt:lpstr>
      <vt:lpstr>1_Tema do Office</vt:lpstr>
      <vt:lpstr>Liberdade sindical e o reconhecimento efetivo do direito de negociação coletiva</vt:lpstr>
      <vt:lpstr>Organização Internacional do Trabalho</vt:lpstr>
      <vt:lpstr>Organização Internacional do Trabalho</vt:lpstr>
      <vt:lpstr>Reforma Trabalhista</vt:lpstr>
      <vt:lpstr>E a Reforma Sindical?</vt:lpstr>
      <vt:lpstr>Estudo do Instituto de  Pesquisa Econômica Aplicada (IPEA)</vt:lpstr>
      <vt:lpstr>Estudo do Instituto de  Pesquisa Econômica Aplicada (IPEA)</vt:lpstr>
      <vt:lpstr>Estudo do Instituto de  Pesquisa Econômica Aplicada (IPEA)</vt:lpstr>
      <vt:lpstr>Reforma Sindical</vt:lpstr>
      <vt:lpstr>Convenção nº 87 da  Organização Internacional do Trabalho (OIT) </vt:lpstr>
      <vt:lpstr>Convenção nº 87 da  Organização Internacional do Trabalho (OIT) </vt:lpstr>
      <vt:lpstr>Convenção nº 87 da  Organização Internacional do Trabalho (OIT) </vt:lpstr>
      <vt:lpstr>Convenção nº 87 da  Organização Internacional do Trabalho (OIT) </vt:lpstr>
      <vt:lpstr>Convenção nº 87 da  Organização Internacional do Trabalho (OIT) </vt:lpstr>
      <vt:lpstr>Direitos humanos fundamentais</vt:lpstr>
      <vt:lpstr>As cinco dimensões da liberdade sindical</vt:lpstr>
      <vt:lpstr>Liberdade de associação</vt:lpstr>
      <vt:lpstr>Liberdade de associação</vt:lpstr>
      <vt:lpstr>Liberdade de associação</vt:lpstr>
      <vt:lpstr>Liberdade de associação</vt:lpstr>
      <vt:lpstr>Liberdade de organização</vt:lpstr>
      <vt:lpstr>Liberdade de organização</vt:lpstr>
      <vt:lpstr>Liberdade de organização</vt:lpstr>
      <vt:lpstr>Liberdade de organização</vt:lpstr>
      <vt:lpstr>Liberdade de organização</vt:lpstr>
      <vt:lpstr>Liberdade de organização</vt:lpstr>
      <vt:lpstr>Liberdade de organização</vt:lpstr>
      <vt:lpstr>Liberdade de administração</vt:lpstr>
      <vt:lpstr>Liberdade de administração</vt:lpstr>
      <vt:lpstr>Liberdade de administração</vt:lpstr>
      <vt:lpstr>Liberdade de administração </vt:lpstr>
      <vt:lpstr>Liberdade de administração </vt:lpstr>
      <vt:lpstr>Liberdade de administração </vt:lpstr>
      <vt:lpstr>Liberdade de  exercício das funções</vt:lpstr>
      <vt:lpstr>Liberdade de  exercício das funções</vt:lpstr>
      <vt:lpstr>Liberdade de  exercício das funções</vt:lpstr>
      <vt:lpstr>Liberdade de  exercício das funções</vt:lpstr>
      <vt:lpstr>Liberdade de  exercício das funções</vt:lpstr>
      <vt:lpstr>Liberdade de  exercício das funções</vt:lpstr>
      <vt:lpstr>Liberdade de  exercício das funções</vt:lpstr>
      <vt:lpstr>Liberdade de  exercício das funções</vt:lpstr>
      <vt:lpstr>Liberdade de filiação  e desfiliação</vt:lpstr>
      <vt:lpstr>Liberdade de filiação  e desfiliação</vt:lpstr>
      <vt:lpstr>Liberdade de filiação  e desfiliação</vt:lpstr>
      <vt:lpstr>Liberdade de filiação  e desfiliação</vt:lpstr>
      <vt:lpstr>Em busca da liberdade sindical</vt:lpstr>
      <vt:lpstr>Em busca da liberdade sindical</vt:lpstr>
      <vt:lpstr>Em busca da liberdade sindical</vt:lpstr>
      <vt:lpstr>Em busca da liberdade sindical</vt:lpstr>
      <vt:lpstr>Em busca da liberdade sindical</vt:lpstr>
      <vt:lpstr>Negociação coletiva</vt:lpstr>
      <vt:lpstr>Convenção nº 98 da  Organização Internacional do Trabalho (OIT) </vt:lpstr>
      <vt:lpstr>Convenção nº 98 da  Organização Internacional do Trabalho (OIT) </vt:lpstr>
      <vt:lpstr>Boa-fé</vt:lpstr>
      <vt:lpstr>Boa-fé</vt:lpstr>
      <vt:lpstr>Boa-fé</vt:lpstr>
      <vt:lpstr>Boa-fé</vt:lpstr>
      <vt:lpstr>Credibilidade</vt:lpstr>
      <vt:lpstr>REFORMA SINDICAL JÁ!</vt:lpstr>
      <vt:lpstr>MUITO OBRIGADO!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Liberdade sindical e o reconhecimento efetivo do direito de negociação coletiva</dc:title>
  <dc:creator>PC01</dc:creator>
  <cp:lastModifiedBy>PC01</cp:lastModifiedBy>
  <cp:revision>2</cp:revision>
  <dcterms:created xsi:type="dcterms:W3CDTF">2019-05-29T17:58:12Z</dcterms:created>
  <dcterms:modified xsi:type="dcterms:W3CDTF">2019-05-29T18:12:42Z</dcterms:modified>
</cp:coreProperties>
</file>