
<file path=[Content_Types].xml><?xml version="1.0" encoding="utf-8"?>
<Types xmlns="http://schemas.openxmlformats.org/package/2006/content-types">
  <Default Extension="xml" ContentType="application/xml"/>
  <Default Extension="wmv" ContentType="video/x-ms-wmv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mp" ContentType="image/png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1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2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3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4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5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6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7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92" r:id="rId2"/>
    <p:sldMasterId id="2147483918" r:id="rId3"/>
    <p:sldMasterId id="2147486246" r:id="rId4"/>
    <p:sldMasterId id="2147486258" r:id="rId5"/>
    <p:sldMasterId id="2147486270" r:id="rId6"/>
    <p:sldMasterId id="2147486285" r:id="rId7"/>
    <p:sldMasterId id="2147486298" r:id="rId8"/>
    <p:sldMasterId id="2147486312" r:id="rId9"/>
    <p:sldMasterId id="2147486326" r:id="rId10"/>
    <p:sldMasterId id="2147486340" r:id="rId11"/>
    <p:sldMasterId id="2147486352" r:id="rId12"/>
    <p:sldMasterId id="2147486366" r:id="rId13"/>
    <p:sldMasterId id="2147486378" r:id="rId14"/>
    <p:sldMasterId id="2147486382" r:id="rId15"/>
    <p:sldMasterId id="2147486397" r:id="rId16"/>
    <p:sldMasterId id="2147486415" r:id="rId17"/>
    <p:sldMasterId id="2147486430" r:id="rId18"/>
  </p:sldMasterIdLst>
  <p:notesMasterIdLst>
    <p:notesMasterId r:id="rId91"/>
  </p:notesMasterIdLst>
  <p:handoutMasterIdLst>
    <p:handoutMasterId r:id="rId92"/>
  </p:handoutMasterIdLst>
  <p:sldIdLst>
    <p:sldId id="408" r:id="rId19"/>
    <p:sldId id="348" r:id="rId20"/>
    <p:sldId id="413" r:id="rId21"/>
    <p:sldId id="387" r:id="rId22"/>
    <p:sldId id="350" r:id="rId23"/>
    <p:sldId id="388" r:id="rId24"/>
    <p:sldId id="389" r:id="rId25"/>
    <p:sldId id="390" r:id="rId26"/>
    <p:sldId id="379" r:id="rId27"/>
    <p:sldId id="349" r:id="rId28"/>
    <p:sldId id="355" r:id="rId29"/>
    <p:sldId id="354" r:id="rId30"/>
    <p:sldId id="356" r:id="rId31"/>
    <p:sldId id="380" r:id="rId32"/>
    <p:sldId id="369" r:id="rId33"/>
    <p:sldId id="352" r:id="rId34"/>
    <p:sldId id="353" r:id="rId35"/>
    <p:sldId id="357" r:id="rId36"/>
    <p:sldId id="392" r:id="rId37"/>
    <p:sldId id="393" r:id="rId38"/>
    <p:sldId id="394" r:id="rId39"/>
    <p:sldId id="391" r:id="rId40"/>
    <p:sldId id="381" r:id="rId41"/>
    <p:sldId id="371" r:id="rId42"/>
    <p:sldId id="360" r:id="rId43"/>
    <p:sldId id="404" r:id="rId44"/>
    <p:sldId id="405" r:id="rId45"/>
    <p:sldId id="374" r:id="rId46"/>
    <p:sldId id="375" r:id="rId47"/>
    <p:sldId id="385" r:id="rId48"/>
    <p:sldId id="386" r:id="rId49"/>
    <p:sldId id="402" r:id="rId50"/>
    <p:sldId id="403" r:id="rId51"/>
    <p:sldId id="373" r:id="rId52"/>
    <p:sldId id="395" r:id="rId53"/>
    <p:sldId id="396" r:id="rId54"/>
    <p:sldId id="397" r:id="rId55"/>
    <p:sldId id="398" r:id="rId56"/>
    <p:sldId id="382" r:id="rId57"/>
    <p:sldId id="359" r:id="rId58"/>
    <p:sldId id="364" r:id="rId59"/>
    <p:sldId id="377" r:id="rId60"/>
    <p:sldId id="399" r:id="rId61"/>
    <p:sldId id="400" r:id="rId62"/>
    <p:sldId id="401" r:id="rId63"/>
    <p:sldId id="277" r:id="rId64"/>
    <p:sldId id="367" r:id="rId65"/>
    <p:sldId id="383" r:id="rId66"/>
    <p:sldId id="384" r:id="rId67"/>
    <p:sldId id="368" r:id="rId68"/>
    <p:sldId id="288" r:id="rId69"/>
    <p:sldId id="313" r:id="rId70"/>
    <p:sldId id="314" r:id="rId71"/>
    <p:sldId id="317" r:id="rId72"/>
    <p:sldId id="315" r:id="rId73"/>
    <p:sldId id="409" r:id="rId74"/>
    <p:sldId id="410" r:id="rId75"/>
    <p:sldId id="411" r:id="rId76"/>
    <p:sldId id="412" r:id="rId77"/>
    <p:sldId id="280" r:id="rId78"/>
    <p:sldId id="281" r:id="rId79"/>
    <p:sldId id="318" r:id="rId80"/>
    <p:sldId id="320" r:id="rId81"/>
    <p:sldId id="329" r:id="rId82"/>
    <p:sldId id="326" r:id="rId83"/>
    <p:sldId id="328" r:id="rId84"/>
    <p:sldId id="321" r:id="rId85"/>
    <p:sldId id="322" r:id="rId86"/>
    <p:sldId id="323" r:id="rId87"/>
    <p:sldId id="324" r:id="rId88"/>
    <p:sldId id="406" r:id="rId89"/>
    <p:sldId id="407" r:id="rId9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FFFFCC"/>
    <a:srgbClr val="006600"/>
    <a:srgbClr val="9933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Ênfas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37" autoAdjust="0"/>
    <p:restoredTop sz="94660"/>
  </p:normalViewPr>
  <p:slideViewPr>
    <p:cSldViewPr>
      <p:cViewPr varScale="1">
        <p:scale>
          <a:sx n="113" d="100"/>
          <a:sy n="113" d="100"/>
        </p:scale>
        <p:origin x="169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slide" Target="slides/slide36.xml"/><Relationship Id="rId55" Type="http://schemas.openxmlformats.org/officeDocument/2006/relationships/slide" Target="slides/slide37.xml"/><Relationship Id="rId56" Type="http://schemas.openxmlformats.org/officeDocument/2006/relationships/slide" Target="slides/slide38.xml"/><Relationship Id="rId57" Type="http://schemas.openxmlformats.org/officeDocument/2006/relationships/slide" Target="slides/slide39.xml"/><Relationship Id="rId58" Type="http://schemas.openxmlformats.org/officeDocument/2006/relationships/slide" Target="slides/slide40.xml"/><Relationship Id="rId59" Type="http://schemas.openxmlformats.org/officeDocument/2006/relationships/slide" Target="slides/slide41.xml"/><Relationship Id="rId70" Type="http://schemas.openxmlformats.org/officeDocument/2006/relationships/slide" Target="slides/slide52.xml"/><Relationship Id="rId71" Type="http://schemas.openxmlformats.org/officeDocument/2006/relationships/slide" Target="slides/slide53.xml"/><Relationship Id="rId72" Type="http://schemas.openxmlformats.org/officeDocument/2006/relationships/slide" Target="slides/slide54.xml"/><Relationship Id="rId73" Type="http://schemas.openxmlformats.org/officeDocument/2006/relationships/slide" Target="slides/slide55.xml"/><Relationship Id="rId74" Type="http://schemas.openxmlformats.org/officeDocument/2006/relationships/slide" Target="slides/slide56.xml"/><Relationship Id="rId75" Type="http://schemas.openxmlformats.org/officeDocument/2006/relationships/slide" Target="slides/slide57.xml"/><Relationship Id="rId76" Type="http://schemas.openxmlformats.org/officeDocument/2006/relationships/slide" Target="slides/slide58.xml"/><Relationship Id="rId77" Type="http://schemas.openxmlformats.org/officeDocument/2006/relationships/slide" Target="slides/slide59.xml"/><Relationship Id="rId78" Type="http://schemas.openxmlformats.org/officeDocument/2006/relationships/slide" Target="slides/slide60.xml"/><Relationship Id="rId79" Type="http://schemas.openxmlformats.org/officeDocument/2006/relationships/slide" Target="slides/slide61.xml"/><Relationship Id="rId90" Type="http://schemas.openxmlformats.org/officeDocument/2006/relationships/slide" Target="slides/slide72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60" Type="http://schemas.openxmlformats.org/officeDocument/2006/relationships/slide" Target="slides/slide42.xml"/><Relationship Id="rId61" Type="http://schemas.openxmlformats.org/officeDocument/2006/relationships/slide" Target="slides/slide43.xml"/><Relationship Id="rId62" Type="http://schemas.openxmlformats.org/officeDocument/2006/relationships/slide" Target="slides/slide44.xml"/><Relationship Id="rId63" Type="http://schemas.openxmlformats.org/officeDocument/2006/relationships/slide" Target="slides/slide45.xml"/><Relationship Id="rId64" Type="http://schemas.openxmlformats.org/officeDocument/2006/relationships/slide" Target="slides/slide46.xml"/><Relationship Id="rId65" Type="http://schemas.openxmlformats.org/officeDocument/2006/relationships/slide" Target="slides/slide47.xml"/><Relationship Id="rId66" Type="http://schemas.openxmlformats.org/officeDocument/2006/relationships/slide" Target="slides/slide48.xml"/><Relationship Id="rId67" Type="http://schemas.openxmlformats.org/officeDocument/2006/relationships/slide" Target="slides/slide49.xml"/><Relationship Id="rId68" Type="http://schemas.openxmlformats.org/officeDocument/2006/relationships/slide" Target="slides/slide50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1" Type="http://schemas.openxmlformats.org/officeDocument/2006/relationships/slide" Target="slides/slide63.xml"/><Relationship Id="rId82" Type="http://schemas.openxmlformats.org/officeDocument/2006/relationships/slide" Target="slides/slide64.xml"/><Relationship Id="rId83" Type="http://schemas.openxmlformats.org/officeDocument/2006/relationships/slide" Target="slides/slide65.xml"/><Relationship Id="rId84" Type="http://schemas.openxmlformats.org/officeDocument/2006/relationships/slide" Target="slides/slide66.xml"/><Relationship Id="rId85" Type="http://schemas.openxmlformats.org/officeDocument/2006/relationships/slide" Target="slides/slide67.xml"/><Relationship Id="rId86" Type="http://schemas.openxmlformats.org/officeDocument/2006/relationships/slide" Target="slides/slide68.xml"/><Relationship Id="rId87" Type="http://schemas.openxmlformats.org/officeDocument/2006/relationships/slide" Target="slides/slide69.xml"/><Relationship Id="rId88" Type="http://schemas.openxmlformats.org/officeDocument/2006/relationships/slide" Target="slides/slide70.xml"/><Relationship Id="rId89" Type="http://schemas.openxmlformats.org/officeDocument/2006/relationships/slide" Target="slides/slide7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31F80B-DE83-4F75-A3E7-DCF7CEC833DF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7C31A7-EB2E-437A-BD2F-549EC1AE8B8C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xfrm>
          <a:off x="916" y="53753"/>
          <a:ext cx="3573093" cy="2143855"/>
        </a:xfrm>
        <a:prstGeom prst="rect">
          <a:avLst/>
        </a:prstGeom>
        <a:solidFill>
          <a:srgbClr val="E7BC29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rgbClr val="E7BC29"/>
          </a:contourClr>
        </a:sp3d>
      </dgm:spPr>
      <dgm:t>
        <a:bodyPr/>
        <a:lstStyle/>
        <a:p>
          <a:r>
            <a:rPr lang="pt-BR" sz="3200" b="1" noProof="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Alteração no sítio de ação (Proline 106)</a:t>
          </a:r>
          <a:endParaRPr lang="pt-BR" sz="3200" b="1" noProof="0" dirty="0">
            <a:solidFill>
              <a:sysClr val="windowText" lastClr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E720CFE-B9BC-46F6-93F8-86C2F99B1D65}" type="parTrans" cxnId="{F98ADA3C-87C8-48D9-B201-46AD145CD8BA}">
      <dgm:prSet/>
      <dgm:spPr/>
      <dgm:t>
        <a:bodyPr/>
        <a:lstStyle/>
        <a:p>
          <a:endParaRPr lang="pt-BR" sz="32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6B3D90-8FB3-48A2-83F8-85E0E4E0C6DD}" type="sibTrans" cxnId="{F98ADA3C-87C8-48D9-B201-46AD145CD8BA}">
      <dgm:prSet/>
      <dgm:spPr/>
      <dgm:t>
        <a:bodyPr/>
        <a:lstStyle/>
        <a:p>
          <a:endParaRPr lang="pt-BR" sz="32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81DA0B-A756-4A34-BC58-209093C4F3D5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xfrm>
          <a:off x="916" y="2554918"/>
          <a:ext cx="3573093" cy="2143855"/>
        </a:xfrm>
        <a:prstGeom prst="rect">
          <a:avLst/>
        </a:prstGeom>
        <a:solidFill>
          <a:srgbClr val="E7BC29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rgbClr val="E7BC29"/>
          </a:contourClr>
        </a:sp3d>
      </dgm:spPr>
      <dgm:t>
        <a:bodyPr/>
        <a:lstStyle/>
        <a:p>
          <a:r>
            <a:rPr lang="pt-BR" sz="3200" b="1" noProof="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Sequestração</a:t>
          </a:r>
          <a:endParaRPr lang="pt-BR" sz="3200" b="1" noProof="0" dirty="0">
            <a:solidFill>
              <a:sysClr val="windowText" lastClr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0A18B49-980B-42B6-A0E8-658735363478}" type="parTrans" cxnId="{071A3E21-B95D-4B7B-9666-507E225136D5}">
      <dgm:prSet/>
      <dgm:spPr/>
      <dgm:t>
        <a:bodyPr/>
        <a:lstStyle/>
        <a:p>
          <a:endParaRPr lang="pt-BR" sz="32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56764C-667F-461D-85E9-E06330DECE4B}" type="sibTrans" cxnId="{071A3E21-B95D-4B7B-9666-507E225136D5}">
      <dgm:prSet/>
      <dgm:spPr/>
      <dgm:t>
        <a:bodyPr/>
        <a:lstStyle/>
        <a:p>
          <a:endParaRPr lang="pt-BR" sz="32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0E6472-BB39-499E-8BC5-49C7B2455611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xfrm>
          <a:off x="3931318" y="53753"/>
          <a:ext cx="3573093" cy="2143855"/>
        </a:xfrm>
        <a:prstGeom prst="rect">
          <a:avLst/>
        </a:prstGeom>
        <a:solidFill>
          <a:srgbClr val="E7BC29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rgbClr val="E7BC29"/>
          </a:contourClr>
        </a:sp3d>
      </dgm:spPr>
      <dgm:t>
        <a:bodyPr/>
        <a:lstStyle/>
        <a:p>
          <a:r>
            <a:rPr lang="pt-BR" sz="3200" b="1" noProof="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Translocação</a:t>
          </a:r>
          <a:endParaRPr lang="pt-BR" sz="3200" b="1" noProof="0" dirty="0">
            <a:solidFill>
              <a:sysClr val="windowText" lastClr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5D2E920-C782-4611-B9E5-33E99F7C92E8}" type="parTrans" cxnId="{A0DBA9FA-240B-4C4F-B829-152AAFDB38BF}">
      <dgm:prSet/>
      <dgm:spPr/>
      <dgm:t>
        <a:bodyPr/>
        <a:lstStyle/>
        <a:p>
          <a:endParaRPr lang="pt-BR" sz="32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6BBE72-9BD0-4FA4-812C-30DE5BDB9859}" type="sibTrans" cxnId="{A0DBA9FA-240B-4C4F-B829-152AAFDB38BF}">
      <dgm:prSet/>
      <dgm:spPr/>
      <dgm:t>
        <a:bodyPr/>
        <a:lstStyle/>
        <a:p>
          <a:endParaRPr lang="pt-BR" sz="32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439598-00B8-442A-A20D-E8923A30C7E2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xfrm>
          <a:off x="3931318" y="2554918"/>
          <a:ext cx="3573093" cy="2143855"/>
        </a:xfrm>
        <a:prstGeom prst="rect">
          <a:avLst/>
        </a:prstGeom>
        <a:solidFill>
          <a:srgbClr val="E7BC29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rgbClr val="E7BC29"/>
          </a:contourClr>
        </a:sp3d>
      </dgm:spPr>
      <dgm:t>
        <a:bodyPr/>
        <a:lstStyle/>
        <a:p>
          <a:r>
            <a:rPr lang="pt-BR" sz="3200" b="1" noProof="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Amplificação gênica</a:t>
          </a:r>
        </a:p>
      </dgm:t>
    </dgm:pt>
    <dgm:pt modelId="{9934D01D-0299-439E-B845-4296C840DDB0}" type="parTrans" cxnId="{18362D8E-7A50-4A5B-98C8-2799582BA73B}">
      <dgm:prSet/>
      <dgm:spPr/>
      <dgm:t>
        <a:bodyPr/>
        <a:lstStyle/>
        <a:p>
          <a:endParaRPr lang="pt-BR" sz="32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144AB2-40AE-4B82-8601-69E1E37AEE94}" type="sibTrans" cxnId="{18362D8E-7A50-4A5B-98C8-2799582BA73B}">
      <dgm:prSet/>
      <dgm:spPr/>
      <dgm:t>
        <a:bodyPr/>
        <a:lstStyle/>
        <a:p>
          <a:endParaRPr lang="pt-BR" sz="32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33606B-1474-4EDE-90A0-F008BDAC99A7}" type="pres">
      <dgm:prSet presAssocID="{2731F80B-DE83-4F75-A3E7-DCF7CEC833D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8B9AE7-5171-40E9-8B59-C972DC4BB4E6}" type="pres">
      <dgm:prSet presAssocID="{A57C31A7-EB2E-437A-BD2F-549EC1AE8B8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C0B4D4-6A7B-49FF-A553-7DDDE99D1B14}" type="pres">
      <dgm:prSet presAssocID="{476B3D90-8FB3-48A2-83F8-85E0E4E0C6DD}" presName="sibTrans" presStyleCnt="0"/>
      <dgm:spPr/>
    </dgm:pt>
    <dgm:pt modelId="{455576CF-187B-4740-B7BD-F7FD76BA5773}" type="pres">
      <dgm:prSet presAssocID="{F70E6472-BB39-499E-8BC5-49C7B245561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371CE-6288-4EE1-962A-F3398CC5BFF7}" type="pres">
      <dgm:prSet presAssocID="{B66BBE72-9BD0-4FA4-812C-30DE5BDB9859}" presName="sibTrans" presStyleCnt="0"/>
      <dgm:spPr/>
    </dgm:pt>
    <dgm:pt modelId="{DBC75160-016E-44CA-B37E-784567C211CA}" type="pres">
      <dgm:prSet presAssocID="{E181DA0B-A756-4A34-BC58-209093C4F3D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903C25-6B31-4DE2-852A-20545A954672}" type="pres">
      <dgm:prSet presAssocID="{1F56764C-667F-461D-85E9-E06330DECE4B}" presName="sibTrans" presStyleCnt="0"/>
      <dgm:spPr/>
    </dgm:pt>
    <dgm:pt modelId="{ABDE20B8-C444-4B58-BB66-6931E212999B}" type="pres">
      <dgm:prSet presAssocID="{DE439598-00B8-442A-A20D-E8923A30C7E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462CAB-A16E-409A-A423-0B8167680AB3}" type="presOf" srcId="{2731F80B-DE83-4F75-A3E7-DCF7CEC833DF}" destId="{7933606B-1474-4EDE-90A0-F008BDAC99A7}" srcOrd="0" destOrd="0" presId="urn:microsoft.com/office/officeart/2005/8/layout/default#1"/>
    <dgm:cxn modelId="{F98ADA3C-87C8-48D9-B201-46AD145CD8BA}" srcId="{2731F80B-DE83-4F75-A3E7-DCF7CEC833DF}" destId="{A57C31A7-EB2E-437A-BD2F-549EC1AE8B8C}" srcOrd="0" destOrd="0" parTransId="{BE720CFE-B9BC-46F6-93F8-86C2F99B1D65}" sibTransId="{476B3D90-8FB3-48A2-83F8-85E0E4E0C6DD}"/>
    <dgm:cxn modelId="{F520847F-8768-4C34-8487-7D232432D9F8}" type="presOf" srcId="{F70E6472-BB39-499E-8BC5-49C7B2455611}" destId="{455576CF-187B-4740-B7BD-F7FD76BA5773}" srcOrd="0" destOrd="0" presId="urn:microsoft.com/office/officeart/2005/8/layout/default#1"/>
    <dgm:cxn modelId="{18362D8E-7A50-4A5B-98C8-2799582BA73B}" srcId="{2731F80B-DE83-4F75-A3E7-DCF7CEC833DF}" destId="{DE439598-00B8-442A-A20D-E8923A30C7E2}" srcOrd="3" destOrd="0" parTransId="{9934D01D-0299-439E-B845-4296C840DDB0}" sibTransId="{8C144AB2-40AE-4B82-8601-69E1E37AEE94}"/>
    <dgm:cxn modelId="{6E086A3B-FCC3-4A0B-888E-049E634E628E}" type="presOf" srcId="{DE439598-00B8-442A-A20D-E8923A30C7E2}" destId="{ABDE20B8-C444-4B58-BB66-6931E212999B}" srcOrd="0" destOrd="0" presId="urn:microsoft.com/office/officeart/2005/8/layout/default#1"/>
    <dgm:cxn modelId="{A0DBA9FA-240B-4C4F-B829-152AAFDB38BF}" srcId="{2731F80B-DE83-4F75-A3E7-DCF7CEC833DF}" destId="{F70E6472-BB39-499E-8BC5-49C7B2455611}" srcOrd="1" destOrd="0" parTransId="{55D2E920-C782-4611-B9E5-33E99F7C92E8}" sibTransId="{B66BBE72-9BD0-4FA4-812C-30DE5BDB9859}"/>
    <dgm:cxn modelId="{071A3E21-B95D-4B7B-9666-507E225136D5}" srcId="{2731F80B-DE83-4F75-A3E7-DCF7CEC833DF}" destId="{E181DA0B-A756-4A34-BC58-209093C4F3D5}" srcOrd="2" destOrd="0" parTransId="{C0A18B49-980B-42B6-A0E8-658735363478}" sibTransId="{1F56764C-667F-461D-85E9-E06330DECE4B}"/>
    <dgm:cxn modelId="{6E5D3CAF-87A5-4080-8433-3ABB9EFE7383}" type="presOf" srcId="{E181DA0B-A756-4A34-BC58-209093C4F3D5}" destId="{DBC75160-016E-44CA-B37E-784567C211CA}" srcOrd="0" destOrd="0" presId="urn:microsoft.com/office/officeart/2005/8/layout/default#1"/>
    <dgm:cxn modelId="{C302FBAC-9EC5-41BF-B185-98DC36CA826F}" type="presOf" srcId="{A57C31A7-EB2E-437A-BD2F-549EC1AE8B8C}" destId="{B78B9AE7-5171-40E9-8B59-C972DC4BB4E6}" srcOrd="0" destOrd="0" presId="urn:microsoft.com/office/officeart/2005/8/layout/default#1"/>
    <dgm:cxn modelId="{9346F7A1-574E-4959-8D21-5ADB9AC97773}" type="presParOf" srcId="{7933606B-1474-4EDE-90A0-F008BDAC99A7}" destId="{B78B9AE7-5171-40E9-8B59-C972DC4BB4E6}" srcOrd="0" destOrd="0" presId="urn:microsoft.com/office/officeart/2005/8/layout/default#1"/>
    <dgm:cxn modelId="{FEEF6621-91C8-4E49-82B3-16BD62AB55C5}" type="presParOf" srcId="{7933606B-1474-4EDE-90A0-F008BDAC99A7}" destId="{58C0B4D4-6A7B-49FF-A553-7DDDE99D1B14}" srcOrd="1" destOrd="0" presId="urn:microsoft.com/office/officeart/2005/8/layout/default#1"/>
    <dgm:cxn modelId="{36D4EF6A-7951-4D23-8996-59066FEB336D}" type="presParOf" srcId="{7933606B-1474-4EDE-90A0-F008BDAC99A7}" destId="{455576CF-187B-4740-B7BD-F7FD76BA5773}" srcOrd="2" destOrd="0" presId="urn:microsoft.com/office/officeart/2005/8/layout/default#1"/>
    <dgm:cxn modelId="{A8BAACE4-6EB9-46C6-91AC-42FD5C710CD8}" type="presParOf" srcId="{7933606B-1474-4EDE-90A0-F008BDAC99A7}" destId="{445371CE-6288-4EE1-962A-F3398CC5BFF7}" srcOrd="3" destOrd="0" presId="urn:microsoft.com/office/officeart/2005/8/layout/default#1"/>
    <dgm:cxn modelId="{22CB3BA6-7F00-4E84-B248-7CB8A3EDD11A}" type="presParOf" srcId="{7933606B-1474-4EDE-90A0-F008BDAC99A7}" destId="{DBC75160-016E-44CA-B37E-784567C211CA}" srcOrd="4" destOrd="0" presId="urn:microsoft.com/office/officeart/2005/8/layout/default#1"/>
    <dgm:cxn modelId="{25B5101E-0900-479A-B99F-C38D581256FB}" type="presParOf" srcId="{7933606B-1474-4EDE-90A0-F008BDAC99A7}" destId="{5D903C25-6B31-4DE2-852A-20545A954672}" srcOrd="5" destOrd="0" presId="urn:microsoft.com/office/officeart/2005/8/layout/default#1"/>
    <dgm:cxn modelId="{9BE19F4D-EA9F-4D9B-B169-65ED19F42420}" type="presParOf" srcId="{7933606B-1474-4EDE-90A0-F008BDAC99A7}" destId="{ABDE20B8-C444-4B58-BB66-6931E212999B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8B9AE7-5171-40E9-8B59-C972DC4BB4E6}">
      <dsp:nvSpPr>
        <dsp:cNvPr id="0" name=""/>
        <dsp:cNvSpPr/>
      </dsp:nvSpPr>
      <dsp:spPr>
        <a:xfrm>
          <a:off x="916" y="53753"/>
          <a:ext cx="3573093" cy="2143855"/>
        </a:xfrm>
        <a:prstGeom prst="rect">
          <a:avLst/>
        </a:prstGeom>
        <a:solidFill>
          <a:srgbClr val="E7BC29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rgbClr val="E7BC29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noProof="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Alteração no sítio de ação (Proline 106)</a:t>
          </a:r>
          <a:endParaRPr lang="pt-BR" sz="3200" b="1" kern="1200" noProof="0" dirty="0">
            <a:solidFill>
              <a:sysClr val="windowText" lastClr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916" y="53753"/>
        <a:ext cx="3573093" cy="2143855"/>
      </dsp:txXfrm>
    </dsp:sp>
    <dsp:sp modelId="{455576CF-187B-4740-B7BD-F7FD76BA5773}">
      <dsp:nvSpPr>
        <dsp:cNvPr id="0" name=""/>
        <dsp:cNvSpPr/>
      </dsp:nvSpPr>
      <dsp:spPr>
        <a:xfrm>
          <a:off x="3931318" y="53753"/>
          <a:ext cx="3573093" cy="2143855"/>
        </a:xfrm>
        <a:prstGeom prst="rect">
          <a:avLst/>
        </a:prstGeom>
        <a:solidFill>
          <a:srgbClr val="E7BC29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rgbClr val="E7BC29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noProof="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Translocação</a:t>
          </a:r>
          <a:endParaRPr lang="pt-BR" sz="3200" b="1" kern="1200" noProof="0" dirty="0">
            <a:solidFill>
              <a:sysClr val="windowText" lastClr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931318" y="53753"/>
        <a:ext cx="3573093" cy="2143855"/>
      </dsp:txXfrm>
    </dsp:sp>
    <dsp:sp modelId="{DBC75160-016E-44CA-B37E-784567C211CA}">
      <dsp:nvSpPr>
        <dsp:cNvPr id="0" name=""/>
        <dsp:cNvSpPr/>
      </dsp:nvSpPr>
      <dsp:spPr>
        <a:xfrm>
          <a:off x="916" y="2554918"/>
          <a:ext cx="3573093" cy="2143855"/>
        </a:xfrm>
        <a:prstGeom prst="rect">
          <a:avLst/>
        </a:prstGeom>
        <a:solidFill>
          <a:srgbClr val="E7BC29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rgbClr val="E7BC29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noProof="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Sequestração</a:t>
          </a:r>
          <a:endParaRPr lang="pt-BR" sz="3200" b="1" kern="1200" noProof="0" dirty="0">
            <a:solidFill>
              <a:sysClr val="windowText" lastClr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916" y="2554918"/>
        <a:ext cx="3573093" cy="2143855"/>
      </dsp:txXfrm>
    </dsp:sp>
    <dsp:sp modelId="{ABDE20B8-C444-4B58-BB66-6931E212999B}">
      <dsp:nvSpPr>
        <dsp:cNvPr id="0" name=""/>
        <dsp:cNvSpPr/>
      </dsp:nvSpPr>
      <dsp:spPr>
        <a:xfrm>
          <a:off x="3931318" y="2554918"/>
          <a:ext cx="3573093" cy="2143855"/>
        </a:xfrm>
        <a:prstGeom prst="rect">
          <a:avLst/>
        </a:prstGeom>
        <a:solidFill>
          <a:srgbClr val="E7BC29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isometricTopDown" fov="0">
            <a:rot lat="0" lon="0" rev="0"/>
          </a:camera>
          <a:lightRig rig="balanced" dir="t">
            <a:rot lat="0" lon="0" rev="13800000"/>
          </a:lightRig>
        </a:scene3d>
        <a:sp3d extrusionH="12700" prstMaterial="plastic">
          <a:bevelT w="38100" h="25400" prst="softRound"/>
          <a:contourClr>
            <a:srgbClr val="E7BC29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b="1" kern="1200" noProof="0" dirty="0" smtClean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Amplificação gênica</a:t>
          </a:r>
        </a:p>
      </dsp:txBody>
      <dsp:txXfrm>
        <a:off x="3931318" y="2554918"/>
        <a:ext cx="3573093" cy="2143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8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0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1594768-6CDF-4FC7-97D6-AEBE4A4238EC}" type="slidenum">
              <a:rPr lang="ru-RU"/>
              <a:pPr>
                <a:defRPr/>
              </a:pPr>
              <a:t>‹n.º›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590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81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Área</a:t>
            </a:r>
            <a:r>
              <a:rPr lang="en-US" dirty="0" smtClean="0"/>
              <a:t> com </a:t>
            </a:r>
            <a:r>
              <a:rPr lang="en-US" dirty="0" err="1" smtClean="0"/>
              <a:t>capim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amargoso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resistente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glyphosate e com </a:t>
            </a:r>
            <a:r>
              <a:rPr lang="en-US" baseline="0" dirty="0" err="1" smtClean="0"/>
              <a:t>tratamento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pré-plantio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apenas</a:t>
            </a:r>
            <a:r>
              <a:rPr lang="en-US" baseline="0" dirty="0" smtClean="0"/>
              <a:t> com glyphosate.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986D6-6EF0-4FFF-8382-53652D1E265E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34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053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84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CCE5082-B151-46EC-A34F-75379895B7CC}" type="slidenum">
              <a:rPr lang="pt-BR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pt-B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47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322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752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539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3439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935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539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47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62A5EA-9952-42BF-B9F6-05BDFB502551}" type="slidenum">
              <a:rPr lang="pt-BR" altLang="en-US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pt-BR" alt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566544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316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450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609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725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54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7168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695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430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71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533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86B9-F2AB-4EF7-9861-BB21364584F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477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143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08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3509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215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94768-6CDF-4FC7-97D6-AEBE4A4238EC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306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615867-B50E-4126-87E5-62F5518145A9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1258" y="654259"/>
            <a:ext cx="4627908" cy="348989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1623" y="4361323"/>
            <a:ext cx="5027316" cy="407360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err="1" smtClean="0">
                <a:latin typeface="Arial" charset="0"/>
              </a:rPr>
              <a:t>Glyphosate</a:t>
            </a:r>
            <a:r>
              <a:rPr lang="en-US" dirty="0" smtClean="0">
                <a:latin typeface="Arial" charset="0"/>
              </a:rPr>
              <a:t> resistant </a:t>
            </a:r>
            <a:r>
              <a:rPr lang="en-US" dirty="0" err="1" smtClean="0">
                <a:latin typeface="Arial" charset="0"/>
              </a:rPr>
              <a:t>Amaranthus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palmeri</a:t>
            </a:r>
            <a:r>
              <a:rPr lang="en-US" dirty="0" smtClean="0">
                <a:latin typeface="Arial" charset="0"/>
              </a:rPr>
              <a:t> in cotton in the USA.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err="1" smtClean="0">
                <a:latin typeface="Arial" charset="0"/>
              </a:rPr>
              <a:t>Amaranthus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palmeri</a:t>
            </a:r>
            <a:r>
              <a:rPr lang="en-US" dirty="0" smtClean="0">
                <a:latin typeface="Arial" charset="0"/>
              </a:rPr>
              <a:t> is now the worst (economically) case of </a:t>
            </a:r>
            <a:r>
              <a:rPr lang="en-US" dirty="0" err="1" smtClean="0">
                <a:latin typeface="Arial" charset="0"/>
              </a:rPr>
              <a:t>glyphosate</a:t>
            </a:r>
            <a:r>
              <a:rPr lang="en-US" dirty="0" smtClean="0">
                <a:latin typeface="Arial" charset="0"/>
              </a:rPr>
              <a:t> resistance.</a:t>
            </a:r>
          </a:p>
        </p:txBody>
      </p:sp>
    </p:spTree>
    <p:extLst>
      <p:ext uri="{BB962C8B-B14F-4D97-AF65-F5344CB8AC3E}">
        <p14:creationId xmlns:p14="http://schemas.microsoft.com/office/powerpoint/2010/main" val="1111003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61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65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771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925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43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437763-AFF2-41D1-8E30-5C248E2FDB18}" type="slidenum">
              <a:rPr lang="pt-BR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pt-BR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4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jpeg"/><Relationship Id="rId11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jpe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8.jp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5.png"/><Relationship Id="rId9" Type="http://schemas.openxmlformats.org/officeDocument/2006/relationships/image" Target="../media/image9.png"/><Relationship Id="rId10" Type="http://schemas.openxmlformats.org/officeDocument/2006/relationships/image" Target="../media/image8.png"/><Relationship Id="rId11" Type="http://schemas.openxmlformats.org/officeDocument/2006/relationships/image" Target="../media/image11.jpe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jpeg"/><Relationship Id="rId11" Type="http://schemas.openxmlformats.org/officeDocument/2006/relationships/image" Target="../media/image12.pn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0.jpe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3.jpeg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video" Target="NULL" TargetMode="External"/><Relationship Id="rId2" Type="http://schemas.microsoft.com/office/2007/relationships/media" Target="../media/media2.wmv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29.png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31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32.jpeg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34.jpe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3.jpe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5.png"/><Relationship Id="rId9" Type="http://schemas.openxmlformats.org/officeDocument/2006/relationships/image" Target="../media/image9.png"/><Relationship Id="rId10" Type="http://schemas.openxmlformats.org/officeDocument/2006/relationships/image" Target="../media/image8.png"/><Relationship Id="rId11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jpeg"/><Relationship Id="rId11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3.jpe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5.png"/><Relationship Id="rId9" Type="http://schemas.openxmlformats.org/officeDocument/2006/relationships/image" Target="../media/image9.png"/><Relationship Id="rId10" Type="http://schemas.openxmlformats.org/officeDocument/2006/relationships/image" Target="../media/image8.png"/><Relationship Id="rId11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jpeg"/><Relationship Id="rId11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3.jpeg"/><Relationship Id="rId5" Type="http://schemas.openxmlformats.org/officeDocument/2006/relationships/image" Target="../media/image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Relationship Id="rId8" Type="http://schemas.openxmlformats.org/officeDocument/2006/relationships/image" Target="../media/image5.png"/><Relationship Id="rId9" Type="http://schemas.openxmlformats.org/officeDocument/2006/relationships/image" Target="../media/image9.png"/><Relationship Id="rId10" Type="http://schemas.openxmlformats.org/officeDocument/2006/relationships/image" Target="../media/image8.png"/><Relationship Id="rId11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5086350"/>
            <a:ext cx="8353425" cy="893763"/>
          </a:xfrm>
          <a:effectLst/>
        </p:spPr>
        <p:txBody>
          <a:bodyPr/>
          <a:lstStyle>
            <a:lvl1pPr algn="r">
              <a:defRPr sz="3200">
                <a:solidFill>
                  <a:schemeClr val="bg2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878513"/>
            <a:ext cx="8353425" cy="503237"/>
          </a:xfrm>
        </p:spPr>
        <p:txBody>
          <a:bodyPr/>
          <a:lstStyle>
            <a:lvl1pPr marL="0" indent="0" algn="r">
              <a:buFontTx/>
              <a:buNone/>
              <a:defRPr sz="2400" b="1">
                <a:solidFill>
                  <a:schemeClr val="bg2"/>
                </a:solidFill>
              </a:defRPr>
            </a:lvl1pPr>
          </a:lstStyle>
          <a:p>
            <a:r>
              <a:rPr lang="pt-BR" smtClean="0"/>
              <a:t>Clique para editar o estilo do subtítulo mestre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Logo BB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0"/>
            <a:ext cx="104417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6"/>
            <a:ext cx="1044179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gilberto\Kasuya Consultoria Agronômica\imagens lavouras net\untitled.bmp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9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gilberto\Kasuya Consultoria Agronômica\imagens lavouras net\milho 4.bmp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gilberto\Kasuya Consultoria Agronômica\imagens lavouras net\milho 2.bmp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42" y="6308726"/>
            <a:ext cx="935831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gilberto\Kasuya Consultoria Agronômica\imagens lavouras net\alg 5.bmp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35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gilberto\Kasuya Consultoria Agronômica\imagens lavouras net\pivo 3.bmp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31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gilberto\Kasuya Consultoria Agronômica\imagens lavouras net\untitled 5.bmp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:\Users\gilberto\Kasuya Consultoria Agronômica\imagens lavouras net\chuva2-int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9" y="6308726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gilberto\Kasuya Consultoria Agronômica\imagens lavouras net\untitled 4.bmp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6308726"/>
            <a:ext cx="104417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9"/>
          <p:cNvSpPr/>
          <p:nvPr userDrawn="1"/>
        </p:nvSpPr>
        <p:spPr>
          <a:xfrm>
            <a:off x="0" y="6237289"/>
            <a:ext cx="9144000" cy="71437"/>
          </a:xfrm>
          <a:prstGeom prst="rect">
            <a:avLst/>
          </a:prstGeom>
          <a:solidFill>
            <a:srgbClr val="C19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13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D2FCE52-CD65-4BB2-8284-A41E4D66136D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1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7A8AE20-90A6-4C2B-B8CB-3A165AD17F05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92035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8984AE8-7FD3-46CA-923F-4977CE3952D9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D9A2AE9-DCB4-4480-8714-54302CCB2735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3855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1AE140C-9031-4351-8E99-672FD26AC0CA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CDAC72-374C-49D2-9277-71326AA61761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04570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5065730-28C6-4DAB-A670-C5ED8DF4D087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D9354AA-BF14-4FC3-AC97-B81D88486EDC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55506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1AB7C75-D548-4317-A23B-2848AB23AC04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DDEF53F-EBE3-4F90-9A7F-F066BDD064E1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8091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3F7F2B6-5E9B-4C61-A074-82F9FCE87A8B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8389C7D-206D-4455-8609-32588A0EF013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23129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AD19750-D57A-430F-B07C-28AED3B9B38A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76D3DE5-E43D-4D12-9BF3-F0B7BD69DAD3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9143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839F5B4-73FA-4C71-9E51-66981A1AE698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132D5F7-FD3B-4EEB-8808-3811AD3FEA2A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0682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009D64D-3A6C-4DE0-9337-44EEC963A002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50DB031-D369-4955-857F-5330043BE19E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65990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EE00F9E-D69A-4808-A6A9-2C52886B56DC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E6E1097-AF81-4986-9F48-F5D0FF7570C6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4175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65963" y="404813"/>
            <a:ext cx="1909762" cy="626427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331913" y="404813"/>
            <a:ext cx="5581650" cy="626427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ARCEL~1\AppData\Local\Temp\VMwareDnD\92b88906\7b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429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ix/0,48/0/6,25/19,06"/>
          <p:cNvSpPr>
            <a:spLocks noChangeArrowheads="1"/>
          </p:cNvSpPr>
          <p:nvPr userDrawn="1"/>
        </p:nvSpPr>
        <p:spPr bwMode="auto">
          <a:xfrm>
            <a:off x="0" y="357188"/>
            <a:ext cx="9144000" cy="1860550"/>
          </a:xfrm>
          <a:prstGeom prst="rect">
            <a:avLst/>
          </a:prstGeom>
          <a:solidFill>
            <a:srgbClr val="00793A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de-DE" altLang="pt-BR" sz="2100" b="1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4" name="Picture 18" descr="BASF_Logo mit dg Quadra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85" y="357188"/>
            <a:ext cx="1393031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873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4F204BB-B054-4069-B64C-178CDD6EC3F8}" type="datetimeFigureOut">
              <a:rPr lang="en-US" smtClean="0"/>
              <a:pPr/>
              <a:t>2/28/16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1A301A-895E-426A-A864-AF9653DFFA45}" type="slidenum">
              <a:rPr lang="en-US" smtClean="0">
                <a:solidFill>
                  <a:srgbClr val="FEFAC9"/>
                </a:solidFill>
              </a:rPr>
              <a:pPr/>
              <a:t>‹n.º›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872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152075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455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311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8921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57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1A301A-895E-426A-A864-AF9653DFFA45}" type="slidenum">
              <a:rPr lang="en-US" smtClean="0">
                <a:solidFill>
                  <a:srgbClr val="444D26"/>
                </a:solidFill>
              </a:rPr>
              <a:pPr/>
              <a:t>‹n.º›</a:t>
            </a:fld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450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574893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88498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etra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5105400" y="228600"/>
            <a:ext cx="3200400" cy="3810000"/>
          </a:xfrm>
        </p:spPr>
        <p:txBody>
          <a:bodyPr tIns="91440" bIns="91440"/>
          <a:lstStyle>
            <a:lvl1pPr marL="0" marR="0" indent="0" algn="l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6"/>
          <p:cNvSpPr>
            <a:spLocks noGrp="1"/>
          </p:cNvSpPr>
          <p:nvPr>
            <p:ph type="dt" sz="half" idx="12"/>
          </p:nvPr>
        </p:nvSpPr>
        <p:spPr>
          <a:xfrm rot="16200000">
            <a:off x="7696201" y="101282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DCC1649-A654-4341-8546-D8127A20161D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sldNum" sz="quarter" idx="13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6A689FA-468C-465B-AA43-D8D5953AE4A4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6" name="Rectangle 8"/>
          <p:cNvSpPr>
            <a:spLocks noGrp="1"/>
          </p:cNvSpPr>
          <p:nvPr>
            <p:ph type="ftr" sz="quarter" idx="14"/>
          </p:nvPr>
        </p:nvSpPr>
        <p:spPr>
          <a:xfrm rot="16200000">
            <a:off x="7162801" y="3832225"/>
            <a:ext cx="320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  <p:extLst>
      <p:ext uri="{BB962C8B-B14F-4D97-AF65-F5344CB8AC3E}">
        <p14:creationId xmlns:p14="http://schemas.microsoft.com/office/powerpoint/2010/main" val="324002720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897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243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4025" y="422275"/>
            <a:ext cx="5375275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  <a:br>
              <a:rPr lang="en-US" smtClean="0"/>
            </a:br>
            <a:r>
              <a:rPr lang="en-US" smtClean="0"/>
              <a:t>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69900" y="1676400"/>
            <a:ext cx="8191500" cy="4648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SzPct val="100000"/>
              <a:buFont typeface="Wingdings" pitchFamily="2" charset="2"/>
              <a:buChar char="§"/>
              <a:defRPr baseline="0">
                <a:solidFill>
                  <a:schemeClr val="tx1"/>
                </a:solidFill>
              </a:defRPr>
            </a:lvl1pPr>
            <a:lvl2pPr marL="630238" indent="-344488">
              <a:buClrTx/>
              <a:buSzPct val="100000"/>
              <a:buFont typeface="Wingdings" pitchFamily="2" charset="2"/>
              <a:buChar char="§"/>
              <a:defRPr/>
            </a:lvl2pPr>
            <a:lvl3pPr marL="1147763" indent="-338138">
              <a:buSzPct val="100000"/>
              <a:buFont typeface="Wingdings" pitchFamily="2" charset="2"/>
              <a:buChar char="§"/>
              <a:defRPr baseline="0">
                <a:solidFill>
                  <a:schemeClr val="bg2"/>
                </a:solidFill>
              </a:defRPr>
            </a:lvl3pPr>
            <a:lvl4pPr marL="1797050" indent="-285750">
              <a:buClr>
                <a:schemeClr val="bg2"/>
              </a:buClr>
              <a:buSzPct val="100000"/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4pPr>
            <a:lvl5pPr marL="22367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</a:defRPr>
            </a:lvl5pPr>
            <a:lvl6pPr marL="26939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</a:defRPr>
            </a:lvl6pPr>
            <a:lvl7pPr marL="31511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</a:defRPr>
            </a:lvl7pPr>
            <a:lvl8pPr marL="36083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 baseline="0">
                <a:solidFill>
                  <a:schemeClr val="bg2"/>
                </a:solidFill>
              </a:defRPr>
            </a:lvl8pPr>
            <a:lvl9pPr marL="2516188" indent="-247650">
              <a:buClr>
                <a:schemeClr val="bg2"/>
              </a:buClr>
              <a:buFont typeface="Verdana" pitchFamily="34" charset="0"/>
              <a:buChar char="-"/>
              <a:defRPr sz="14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Bulleted text</a:t>
            </a:r>
          </a:p>
          <a:p>
            <a:pPr lvl="2"/>
            <a:r>
              <a:rPr lang="en-US" dirty="0" smtClean="0"/>
              <a:t>Bulleted text</a:t>
            </a:r>
          </a:p>
          <a:p>
            <a:pPr lvl="3"/>
            <a:r>
              <a:rPr lang="en-US" dirty="0" smtClean="0"/>
              <a:t>Bulleted text</a:t>
            </a:r>
          </a:p>
          <a:p>
            <a:pPr lvl="4"/>
            <a:r>
              <a:rPr lang="en-US" dirty="0" smtClean="0"/>
              <a:t>Bulleted text</a:t>
            </a:r>
          </a:p>
          <a:p>
            <a:pPr lvl="8"/>
            <a:r>
              <a:rPr lang="en-US" dirty="0" smtClean="0"/>
              <a:t>Bulleted text</a:t>
            </a:r>
          </a:p>
          <a:p>
            <a:pPr lvl="8"/>
            <a:r>
              <a:rPr lang="en-US" dirty="0" smtClean="0"/>
              <a:t>Bulleted text</a:t>
            </a:r>
          </a:p>
          <a:p>
            <a:pPr lvl="8"/>
            <a:endParaRPr lang="en-US" dirty="0" smtClean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318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34FD565-6F32-7F40-99F3-411C12792693}" type="slidenum">
              <a:rPr lang="en-US"/>
              <a:pPr/>
              <a:t>‹n.º›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1062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4F204BB-B054-4069-B64C-178CDD6EC3F8}" type="datetimeFigureOut">
              <a:rPr lang="en-US" smtClean="0"/>
              <a:pPr/>
              <a:t>2/28/16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1A301A-895E-426A-A864-AF9653DFFA45}" type="slidenum">
              <a:rPr lang="en-US" smtClean="0">
                <a:solidFill>
                  <a:srgbClr val="FEFAC9"/>
                </a:solidFill>
              </a:rPr>
              <a:pPr/>
              <a:t>‹n.º›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76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501159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500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8507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7218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44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pa do Á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 userDrawn="1"/>
        </p:nvSpPr>
        <p:spPr>
          <a:xfrm>
            <a:off x="7162800" y="136525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pt-BR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pt-BR"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Rectangle 10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5450DE9-9606-4787-A80D-5FA44C42D412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8" name="Rectangl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04FBB00-D27E-4691-A757-B64A18721468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9" name="Rectangle 13"/>
          <p:cNvSpPr>
            <a:spLocks noGrp="1"/>
          </p:cNvSpPr>
          <p:nvPr>
            <p:ph type="ftr" sz="quarter" idx="18"/>
          </p:nvPr>
        </p:nvSpPr>
        <p:spPr>
          <a:xfrm rot="16200000">
            <a:off x="7296151" y="3698875"/>
            <a:ext cx="29337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1A301A-895E-426A-A864-AF9653DFFA45}" type="slidenum">
              <a:rPr lang="en-US" smtClean="0">
                <a:solidFill>
                  <a:srgbClr val="444D26"/>
                </a:solidFill>
              </a:rPr>
              <a:pPr/>
              <a:t>‹n.º›</a:t>
            </a:fld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853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26250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5034479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925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953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4025" y="422275"/>
            <a:ext cx="5375275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  <a:br>
              <a:rPr lang="en-US" smtClean="0"/>
            </a:br>
            <a:r>
              <a:rPr lang="en-US" smtClean="0"/>
              <a:t>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69900" y="1676400"/>
            <a:ext cx="8191500" cy="4648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SzPct val="100000"/>
              <a:buFont typeface="Wingdings" pitchFamily="2" charset="2"/>
              <a:buChar char="§"/>
              <a:defRPr baseline="0">
                <a:solidFill>
                  <a:schemeClr val="tx1"/>
                </a:solidFill>
              </a:defRPr>
            </a:lvl1pPr>
            <a:lvl2pPr marL="630238" indent="-344488">
              <a:buClrTx/>
              <a:buSzPct val="100000"/>
              <a:buFont typeface="Wingdings" pitchFamily="2" charset="2"/>
              <a:buChar char="§"/>
              <a:defRPr/>
            </a:lvl2pPr>
            <a:lvl3pPr marL="1147763" indent="-338138">
              <a:buSzPct val="100000"/>
              <a:buFont typeface="Wingdings" pitchFamily="2" charset="2"/>
              <a:buChar char="§"/>
              <a:defRPr baseline="0">
                <a:solidFill>
                  <a:schemeClr val="bg2"/>
                </a:solidFill>
              </a:defRPr>
            </a:lvl3pPr>
            <a:lvl4pPr marL="1797050" indent="-285750">
              <a:buClr>
                <a:schemeClr val="bg2"/>
              </a:buClr>
              <a:buSzPct val="100000"/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4pPr>
            <a:lvl5pPr marL="22367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</a:defRPr>
            </a:lvl5pPr>
            <a:lvl6pPr marL="26939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</a:defRPr>
            </a:lvl6pPr>
            <a:lvl7pPr marL="31511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</a:defRPr>
            </a:lvl7pPr>
            <a:lvl8pPr marL="36083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 baseline="0">
                <a:solidFill>
                  <a:schemeClr val="bg2"/>
                </a:solidFill>
              </a:defRPr>
            </a:lvl8pPr>
            <a:lvl9pPr marL="2516188" indent="-247650">
              <a:buClr>
                <a:schemeClr val="bg2"/>
              </a:buClr>
              <a:buFont typeface="Verdana" pitchFamily="34" charset="0"/>
              <a:buChar char="-"/>
              <a:defRPr sz="14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Bulleted text</a:t>
            </a:r>
          </a:p>
          <a:p>
            <a:pPr lvl="2"/>
            <a:r>
              <a:rPr lang="en-US" dirty="0" smtClean="0"/>
              <a:t>Bulleted text</a:t>
            </a:r>
          </a:p>
          <a:p>
            <a:pPr lvl="3"/>
            <a:r>
              <a:rPr lang="en-US" dirty="0" smtClean="0"/>
              <a:t>Bulleted text</a:t>
            </a:r>
          </a:p>
          <a:p>
            <a:pPr lvl="4"/>
            <a:r>
              <a:rPr lang="en-US" dirty="0" smtClean="0"/>
              <a:t>Bulleted text</a:t>
            </a:r>
          </a:p>
          <a:p>
            <a:pPr lvl="8"/>
            <a:r>
              <a:rPr lang="en-US" dirty="0" smtClean="0"/>
              <a:t>Bulleted text</a:t>
            </a:r>
          </a:p>
          <a:p>
            <a:pPr lvl="8"/>
            <a:r>
              <a:rPr lang="en-US" dirty="0" smtClean="0"/>
              <a:t>Bulleted text</a:t>
            </a:r>
          </a:p>
          <a:p>
            <a:pPr lvl="8"/>
            <a:endParaRPr lang="en-US" dirty="0" smtClean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7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34FD565-6F32-7F40-99F3-411C12792693}" type="slidenum">
              <a:rPr lang="en-US"/>
              <a:pPr/>
              <a:t>‹n.º›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257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" y="0"/>
            <a:ext cx="9141524" cy="47993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 bwMode="ltGray">
          <a:xfrm>
            <a:off x="-2" y="4754880"/>
            <a:ext cx="9144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6" name="Retângulo 5"/>
          <p:cNvSpPr/>
          <p:nvPr/>
        </p:nvSpPr>
        <p:spPr bwMode="white">
          <a:xfrm>
            <a:off x="-96" y="4724400"/>
            <a:ext cx="914162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2999" y="4800600"/>
            <a:ext cx="6858002" cy="11430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1810" y="5943600"/>
            <a:ext cx="6858002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none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762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>
                <a:solidFill>
                  <a:srgbClr val="E5E8E8"/>
                </a:solidFill>
              </a:rPr>
              <a:pPr/>
              <a:t>28/02/16</a:t>
            </a:fld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>
                <a:solidFill>
                  <a:srgbClr val="E5E8E8"/>
                </a:solidFill>
              </a:rPr>
              <a:pPr/>
              <a:t>‹n.º›</a:t>
            </a:fld>
            <a:endParaRPr lang="pt-BR" dirty="0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ltGray">
          <a:xfrm>
            <a:off x="0" y="0"/>
            <a:ext cx="9141620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Retângulo 7"/>
          <p:cNvSpPr/>
          <p:nvPr/>
        </p:nvSpPr>
        <p:spPr bwMode="white">
          <a:xfrm>
            <a:off x="-1" y="4114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3900" b="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4300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>
                <a:solidFill>
                  <a:srgbClr val="E5E8E8"/>
                </a:solidFill>
              </a:rPr>
              <a:pPr/>
              <a:t>28/02/16</a:t>
            </a:fld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>
                <a:solidFill>
                  <a:srgbClr val="E5E8E8"/>
                </a:solidFill>
              </a:rPr>
              <a:pPr/>
              <a:t>‹n.º›</a:t>
            </a:fld>
            <a:endParaRPr lang="pt-BR" dirty="0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61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is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533400" y="5943600"/>
            <a:ext cx="7467600" cy="7620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pt-BR" sz="2400" i="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EB08C4A-FF44-4623-8590-9718D589EB84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E008064-34E4-420F-BFD8-93C4618ADF7D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6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ebeçalho de seção alternativ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3000" y="1143000"/>
            <a:ext cx="6858000" cy="2667000"/>
          </a:xfrm>
        </p:spPr>
        <p:txBody>
          <a:bodyPr anchor="b">
            <a:normAutofit/>
          </a:bodyPr>
          <a:lstStyle>
            <a:lvl1pPr algn="ctr">
              <a:defRPr sz="3900" b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141810" y="3810000"/>
            <a:ext cx="6858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none" baseline="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pt-BR" smtClean="0">
                <a:solidFill>
                  <a:srgbClr val="E5E8E8"/>
                </a:solidFill>
              </a:rPr>
              <a:pPr/>
              <a:t>28/02/16</a:t>
            </a:fld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pt-BR" smtClean="0">
                <a:solidFill>
                  <a:srgbClr val="E5E8E8"/>
                </a:solidFill>
              </a:rPr>
              <a:pPr/>
              <a:t>‹n.º›</a:t>
            </a:fld>
            <a:endParaRPr lang="pt-BR" dirty="0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56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05840" y="1901952"/>
            <a:ext cx="3429000" cy="412394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09160" y="1901952"/>
            <a:ext cx="3429000" cy="412394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pt-BR" smtClean="0">
                <a:solidFill>
                  <a:srgbClr val="E5E8E8"/>
                </a:solidFill>
              </a:rPr>
              <a:pPr/>
              <a:t>28/02/16</a:t>
            </a:fld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pt-BR" smtClean="0">
                <a:solidFill>
                  <a:srgbClr val="E5E8E8"/>
                </a:solidFill>
              </a:rPr>
              <a:pPr/>
              <a:t>‹n.º›</a:t>
            </a:fld>
            <a:endParaRPr lang="pt-BR" dirty="0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5840" y="466344"/>
            <a:ext cx="7132320" cy="123444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0584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50" b="0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05840" y="2740733"/>
            <a:ext cx="3429000" cy="3288847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709160" y="1837464"/>
            <a:ext cx="3429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50" b="0" cap="none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09160" y="2740733"/>
            <a:ext cx="3429000" cy="3288847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>
                <a:solidFill>
                  <a:srgbClr val="E5E8E8"/>
                </a:solidFill>
              </a:rPr>
              <a:pPr/>
              <a:t>28/02/16</a:t>
            </a:fld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>
                <a:solidFill>
                  <a:srgbClr val="E5E8E8"/>
                </a:solidFill>
              </a:rPr>
              <a:pPr/>
              <a:t>‹n.º›</a:t>
            </a:fld>
            <a:endParaRPr lang="pt-BR" dirty="0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>
                <a:solidFill>
                  <a:srgbClr val="E5E8E8"/>
                </a:solidFill>
              </a:rPr>
              <a:pPr/>
              <a:t>28/02/16</a:t>
            </a:fld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>
                <a:solidFill>
                  <a:srgbClr val="E5E8E8"/>
                </a:solidFill>
              </a:rPr>
              <a:pPr/>
              <a:t>‹n.º›</a:t>
            </a:fld>
            <a:endParaRPr lang="pt-BR" dirty="0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91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pt-BR" smtClean="0">
                <a:solidFill>
                  <a:srgbClr val="263050"/>
                </a:solidFill>
              </a:rPr>
              <a:pPr/>
              <a:t>28/02/16</a:t>
            </a:fld>
            <a:endParaRPr lang="pt-BR" dirty="0">
              <a:solidFill>
                <a:srgbClr val="26305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 dirty="0">
              <a:solidFill>
                <a:srgbClr val="26305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pt-BR" smtClean="0">
                <a:solidFill>
                  <a:srgbClr val="263050"/>
                </a:solidFill>
              </a:rPr>
              <a:pPr/>
              <a:t>‹n.º›</a:t>
            </a:fld>
            <a:endParaRPr lang="pt-BR" dirty="0"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0309" y="2362201"/>
            <a:ext cx="2400300" cy="1990725"/>
          </a:xfrm>
        </p:spPr>
        <p:txBody>
          <a:bodyPr anchor="b">
            <a:normAutofit/>
          </a:bodyPr>
          <a:lstStyle>
            <a:lvl1pPr>
              <a:defRPr sz="2550" b="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70659" y="685800"/>
            <a:ext cx="5429251" cy="5486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>
                <a:solidFill>
                  <a:srgbClr val="E5E8E8"/>
                </a:solidFill>
              </a:rPr>
              <a:pPr/>
              <a:t>28/02/16</a:t>
            </a:fld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>
                <a:solidFill>
                  <a:srgbClr val="E5E8E8"/>
                </a:solidFill>
              </a:rPr>
              <a:pPr/>
              <a:t>‹n.º›</a:t>
            </a:fld>
            <a:endParaRPr lang="pt-BR" dirty="0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 bwMode="ltGray">
          <a:xfrm>
            <a:off x="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0309" y="2362201"/>
            <a:ext cx="2400300" cy="1990725"/>
          </a:xfrm>
        </p:spPr>
        <p:txBody>
          <a:bodyPr anchor="b">
            <a:normAutofit/>
          </a:bodyPr>
          <a:lstStyle>
            <a:lvl1pPr>
              <a:defRPr sz="2550" b="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22169" y="685800"/>
            <a:ext cx="4777740" cy="54864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0309" y="4367308"/>
            <a:ext cx="2400300" cy="1622012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pt-BR" smtClean="0">
                <a:solidFill>
                  <a:srgbClr val="263050"/>
                </a:solidFill>
              </a:rPr>
              <a:pPr/>
              <a:t>28/02/16</a:t>
            </a:fld>
            <a:endParaRPr lang="pt-BR" dirty="0">
              <a:solidFill>
                <a:srgbClr val="26305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pt-BR" smtClean="0">
                <a:solidFill>
                  <a:srgbClr val="263050"/>
                </a:solidFill>
              </a:rPr>
              <a:pPr/>
              <a:t>‹n.º›</a:t>
            </a:fld>
            <a:endParaRPr lang="pt-BR" dirty="0">
              <a:solidFill>
                <a:srgbClr val="263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 bwMode="ltGray">
          <a:xfrm>
            <a:off x="5486400" y="0"/>
            <a:ext cx="3655314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2411" y="2362200"/>
            <a:ext cx="2400300" cy="1993392"/>
          </a:xfrm>
        </p:spPr>
        <p:txBody>
          <a:bodyPr anchor="b">
            <a:normAutofit/>
          </a:bodyPr>
          <a:lstStyle>
            <a:lvl1pPr>
              <a:defRPr sz="2550" b="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54864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 smtClean="0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942411" y="4355592"/>
            <a:ext cx="2400300" cy="1644614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>
                <a:solidFill>
                  <a:srgbClr val="E5E8E8"/>
                </a:solidFill>
              </a:rPr>
              <a:pPr/>
              <a:t>28/02/16</a:t>
            </a:fld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>
                <a:solidFill>
                  <a:srgbClr val="E5E8E8"/>
                </a:solidFill>
              </a:rPr>
              <a:pPr/>
              <a:t>‹n.º›</a:t>
            </a:fld>
            <a:endParaRPr lang="pt-BR" dirty="0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>
                <a:solidFill>
                  <a:srgbClr val="E5E8E8"/>
                </a:solidFill>
              </a:rPr>
              <a:pPr/>
              <a:t>28/02/16</a:t>
            </a:fld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>
                <a:solidFill>
                  <a:srgbClr val="E5E8E8"/>
                </a:solidFill>
              </a:rPr>
              <a:pPr/>
              <a:t>‹n.º›</a:t>
            </a:fld>
            <a:endParaRPr lang="pt-BR" dirty="0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5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58975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800725" cy="58975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>
                <a:solidFill>
                  <a:srgbClr val="E5E8E8"/>
                </a:solidFill>
              </a:rPr>
              <a:pPr/>
              <a:t>28/02/16</a:t>
            </a:fld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srgbClr val="E5E8E8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>
                <a:solidFill>
                  <a:srgbClr val="E5E8E8"/>
                </a:solidFill>
              </a:rPr>
              <a:pPr/>
              <a:t>‹n.º›</a:t>
            </a:fld>
            <a:endParaRPr lang="pt-BR" dirty="0">
              <a:solidFill>
                <a:srgbClr val="E5E8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tra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5105400" y="228600"/>
            <a:ext cx="3200400" cy="3810000"/>
          </a:xfrm>
        </p:spPr>
        <p:txBody>
          <a:bodyPr tIns="91440" bIns="91440"/>
          <a:lstStyle>
            <a:lvl1pPr marL="0" marR="0" indent="0" algn="l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0A655C-EEDC-4108-819B-F7FE37CA5E99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4F54219-909D-406A-ACAF-D6B1FA0FDCBE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6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3476-453F-4E6A-B27A-DAAB9C570FC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A6E7-CA1D-4FB0-848C-6758CD8FB14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 descr="C:\Users\gilberto\Kasuya Consultoria Agronômica\imagens lavouras net\untitled 5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6309320"/>
            <a:ext cx="1080120" cy="54868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9320"/>
            <a:ext cx="104360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m 8" descr="Logo BBC"/>
          <p:cNvPicPr/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0"/>
            <a:ext cx="104360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 userDrawn="1"/>
        </p:nvSpPr>
        <p:spPr>
          <a:xfrm>
            <a:off x="0" y="6237312"/>
            <a:ext cx="9144000" cy="72008"/>
          </a:xfrm>
          <a:prstGeom prst="rect">
            <a:avLst/>
          </a:prstGeom>
          <a:solidFill>
            <a:srgbClr val="C19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11" name="Picture 2" descr="C:\Users\gilberto\Kasuya Consultoria Agronômica\imagens lavouras net\milho 2.bmp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6309320"/>
            <a:ext cx="936104" cy="548680"/>
          </a:xfrm>
          <a:prstGeom prst="rect">
            <a:avLst/>
          </a:prstGeom>
          <a:noFill/>
        </p:spPr>
      </p:pic>
      <p:pic>
        <p:nvPicPr>
          <p:cNvPr id="12" name="Picture 3" descr="C:\Users\gilberto\Kasuya Consultoria Agronômica\imagens lavouras net\milho 4.bmp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6309320"/>
            <a:ext cx="971600" cy="548680"/>
          </a:xfrm>
          <a:prstGeom prst="rect">
            <a:avLst/>
          </a:prstGeom>
          <a:noFill/>
        </p:spPr>
      </p:pic>
      <p:pic>
        <p:nvPicPr>
          <p:cNvPr id="13" name="Picture 4" descr="C:\Users\gilberto\Kasuya Consultoria Agronômica\imagens lavouras net\untitled 4.bmp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0392" y="6309320"/>
            <a:ext cx="1043608" cy="548680"/>
          </a:xfrm>
          <a:prstGeom prst="rect">
            <a:avLst/>
          </a:prstGeom>
          <a:noFill/>
        </p:spPr>
      </p:pic>
      <p:pic>
        <p:nvPicPr>
          <p:cNvPr id="14" name="Picture 6" descr="C:\Users\gilberto\Kasuya Consultoria Agronômica\imagens lavouras net\untitled.bmp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6309320"/>
            <a:ext cx="971600" cy="548680"/>
          </a:xfrm>
          <a:prstGeom prst="rect">
            <a:avLst/>
          </a:prstGeom>
          <a:noFill/>
        </p:spPr>
      </p:pic>
      <p:pic>
        <p:nvPicPr>
          <p:cNvPr id="15" name="Picture 7" descr="C:\Users\gilberto\Kasuya Consultoria Agronômica\imagens lavouras net\pivo 3.bmp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60032" y="6309320"/>
            <a:ext cx="971600" cy="548680"/>
          </a:xfrm>
          <a:prstGeom prst="rect">
            <a:avLst/>
          </a:prstGeom>
          <a:noFill/>
        </p:spPr>
      </p:pic>
      <p:pic>
        <p:nvPicPr>
          <p:cNvPr id="16" name="Picture 8" descr="C:\Users\gilberto\Kasuya Consultoria Agronômica\imagens lavouras net\alg 5.bmp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6309320"/>
            <a:ext cx="1080120" cy="548680"/>
          </a:xfrm>
          <a:prstGeom prst="rect">
            <a:avLst/>
          </a:prstGeom>
          <a:noFill/>
        </p:spPr>
      </p:pic>
      <p:pic>
        <p:nvPicPr>
          <p:cNvPr id="17" name="Picture 9" descr="C:\Users\gilberto\Kasuya Consultoria Agronômica\imagens lavouras net\chuva2-int.jp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76256" y="6309320"/>
            <a:ext cx="1224136" cy="548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54520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3476-453F-4E6A-B27A-DAAB9C570FC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A6E7-CA1D-4FB0-848C-6758CD8FB14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m 8" descr="Logo BBC"/>
          <p:cNvPicPr/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0"/>
            <a:ext cx="104360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9320"/>
            <a:ext cx="104360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 descr="C:\Users\gilberto\Kasuya Consultoria Agronômica\imagens lavouras net\untitled.bmp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6309320"/>
            <a:ext cx="971600" cy="548680"/>
          </a:xfrm>
          <a:prstGeom prst="rect">
            <a:avLst/>
          </a:prstGeom>
          <a:noFill/>
        </p:spPr>
      </p:pic>
      <p:pic>
        <p:nvPicPr>
          <p:cNvPr id="10" name="Picture 3" descr="C:\Users\gilberto\Kasuya Consultoria Agronômica\imagens lavouras net\milho 4.bmp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6309320"/>
            <a:ext cx="971600" cy="548680"/>
          </a:xfrm>
          <a:prstGeom prst="rect">
            <a:avLst/>
          </a:prstGeom>
          <a:noFill/>
        </p:spPr>
      </p:pic>
      <p:pic>
        <p:nvPicPr>
          <p:cNvPr id="11" name="Picture 2" descr="C:\Users\gilberto\Kasuya Consultoria Agronômica\imagens lavouras net\milho 2.bmp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6309320"/>
            <a:ext cx="936104" cy="548680"/>
          </a:xfrm>
          <a:prstGeom prst="rect">
            <a:avLst/>
          </a:prstGeom>
          <a:noFill/>
        </p:spPr>
      </p:pic>
      <p:pic>
        <p:nvPicPr>
          <p:cNvPr id="12" name="Picture 8" descr="C:\Users\gilberto\Kasuya Consultoria Agronômica\imagens lavouras net\alg 5.bmp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6309320"/>
            <a:ext cx="1080120" cy="548680"/>
          </a:xfrm>
          <a:prstGeom prst="rect">
            <a:avLst/>
          </a:prstGeom>
          <a:noFill/>
        </p:spPr>
      </p:pic>
      <p:pic>
        <p:nvPicPr>
          <p:cNvPr id="13" name="Picture 7" descr="C:\Users\gilberto\Kasuya Consultoria Agronômica\imagens lavouras net\pivo 3.bmp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6309320"/>
            <a:ext cx="971600" cy="548680"/>
          </a:xfrm>
          <a:prstGeom prst="rect">
            <a:avLst/>
          </a:prstGeom>
          <a:noFill/>
        </p:spPr>
      </p:pic>
      <p:pic>
        <p:nvPicPr>
          <p:cNvPr id="14" name="Picture 5" descr="C:\Users\gilberto\Kasuya Consultoria Agronômica\imagens lavouras net\untitled 5.bmp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6136" y="6309320"/>
            <a:ext cx="1080120" cy="548680"/>
          </a:xfrm>
          <a:prstGeom prst="rect">
            <a:avLst/>
          </a:prstGeom>
          <a:noFill/>
        </p:spPr>
      </p:pic>
      <p:pic>
        <p:nvPicPr>
          <p:cNvPr id="16" name="Picture 9" descr="C:\Users\gilberto\Kasuya Consultoria Agronômica\imagens lavouras net\chuva2-int.jp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6309320"/>
            <a:ext cx="1224136" cy="548680"/>
          </a:xfrm>
          <a:prstGeom prst="rect">
            <a:avLst/>
          </a:prstGeom>
          <a:noFill/>
        </p:spPr>
      </p:pic>
      <p:pic>
        <p:nvPicPr>
          <p:cNvPr id="17" name="Picture 4" descr="C:\Users\gilberto\Kasuya Consultoria Agronômica\imagens lavouras net\untitled 4.bmp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00392" y="6309320"/>
            <a:ext cx="1043608" cy="548680"/>
          </a:xfrm>
          <a:prstGeom prst="rect">
            <a:avLst/>
          </a:prstGeom>
          <a:noFill/>
        </p:spPr>
      </p:pic>
      <p:sp>
        <p:nvSpPr>
          <p:cNvPr id="18" name="Retângulo 9"/>
          <p:cNvSpPr/>
          <p:nvPr userDrawn="1"/>
        </p:nvSpPr>
        <p:spPr>
          <a:xfrm>
            <a:off x="0" y="6237312"/>
            <a:ext cx="9144000" cy="72008"/>
          </a:xfrm>
          <a:prstGeom prst="rect">
            <a:avLst/>
          </a:prstGeom>
          <a:solidFill>
            <a:srgbClr val="C19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3524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3476-453F-4E6A-B27A-DAAB9C570FC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A6E7-CA1D-4FB0-848C-6758CD8FB14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31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3476-453F-4E6A-B27A-DAAB9C570FC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A6E7-CA1D-4FB0-848C-6758CD8FB14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224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3476-453F-4E6A-B27A-DAAB9C570FC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A6E7-CA1D-4FB0-848C-6758CD8FB14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2701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3476-453F-4E6A-B27A-DAAB9C570FC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A6E7-CA1D-4FB0-848C-6758CD8FB14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921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3476-453F-4E6A-B27A-DAAB9C570FC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A6E7-CA1D-4FB0-848C-6758CD8FB14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148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3476-453F-4E6A-B27A-DAAB9C570FC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A6E7-CA1D-4FB0-848C-6758CD8FB14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1728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3476-453F-4E6A-B27A-DAAB9C570FC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A6E7-CA1D-4FB0-848C-6758CD8FB14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889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3476-453F-4E6A-B27A-DAAB9C570FC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A6E7-CA1D-4FB0-848C-6758CD8FB14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20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la Inteira da Pai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99EE6B-3105-4457-B05C-B1E58982201A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ABE4AA8-3F89-4655-BEE7-BD838C84CB82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D3476-453F-4E6A-B27A-DAAB9C570FC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3A6E7-CA1D-4FB0-848C-6758CD8FB14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134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4F204BB-B054-4069-B64C-178CDD6EC3F8}" type="datetimeFigureOut">
              <a:rPr lang="en-US" smtClean="0"/>
              <a:pPr/>
              <a:t>2/28/16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1A301A-895E-426A-A864-AF9653DFFA45}" type="slidenum">
              <a:rPr lang="en-US" smtClean="0">
                <a:solidFill>
                  <a:srgbClr val="FEFAC9"/>
                </a:solidFill>
              </a:rPr>
              <a:pPr/>
              <a:t>‹n.º›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564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381299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4852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589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1018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246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1A301A-895E-426A-A864-AF9653DFFA45}" type="slidenum">
              <a:rPr lang="en-US" smtClean="0">
                <a:solidFill>
                  <a:srgbClr val="444D26"/>
                </a:solidFill>
              </a:rPr>
              <a:pPr/>
              <a:t>‹n.º›</a:t>
            </a:fld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862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8124880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529816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ção do Á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/>
          <p:nvPr userDrawn="1"/>
        </p:nvSpPr>
        <p:spPr>
          <a:xfrm rot="16200000">
            <a:off x="5315744" y="3269456"/>
            <a:ext cx="6858000" cy="319088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ctangle 22"/>
          <p:cNvSpPr/>
          <p:nvPr userDrawn="1"/>
        </p:nvSpPr>
        <p:spPr>
          <a:xfrm rot="16200000">
            <a:off x="5628482" y="3342481"/>
            <a:ext cx="6858000" cy="173037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ctangle 23"/>
          <p:cNvSpPr/>
          <p:nvPr userDrawn="1"/>
        </p:nvSpPr>
        <p:spPr>
          <a:xfrm>
            <a:off x="8896350" y="0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Rectangle 16"/>
          <p:cNvSpPr/>
          <p:nvPr/>
        </p:nvSpPr>
        <p:spPr>
          <a:xfrm rot="10800000" flipV="1">
            <a:off x="434975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Rectangle 21"/>
          <p:cNvSpPr/>
          <p:nvPr userDrawn="1"/>
        </p:nvSpPr>
        <p:spPr>
          <a:xfrm>
            <a:off x="434975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anchor="ctr"/>
          <a:lstStyle>
            <a:lvl1pPr marL="0" indent="0" algn="l" eaLnBrk="1" latinLnBrk="0" hangingPunct="1">
              <a:buFontTx/>
              <a:buNone/>
              <a:defRPr kumimoji="0" lang="pt-BR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anchor="ctr"/>
          <a:lstStyle>
            <a:lvl1pPr marL="0" indent="0" algn="l" eaLnBrk="1" latinLnBrk="0" hangingPunct="1">
              <a:buFontTx/>
              <a:buNone/>
              <a:defRPr kumimoji="0" lang="pt-BR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4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FB09392-C4C8-42C8-8686-B75F681ABDE6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15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A89EAAE-3CED-431F-854C-2E0B1FF5176A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16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509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4F204BB-B054-4069-B64C-178CDD6EC3F8}" type="datetimeFigureOut">
              <a:rPr lang="en-US" smtClean="0">
                <a:solidFill>
                  <a:srgbClr val="444D26"/>
                </a:solidFill>
              </a:rPr>
              <a:pPr/>
              <a:t>2/28/16</a:t>
            </a:fld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91A301A-895E-426A-A864-AF9653DFFA45}" type="slidenum">
              <a:rPr lang="en-US" smtClean="0"/>
              <a:pPr/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0187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4025" y="422275"/>
            <a:ext cx="5375275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  <a:br>
              <a:rPr lang="en-US" smtClean="0"/>
            </a:br>
            <a:r>
              <a:rPr lang="en-US" smtClean="0"/>
              <a:t>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69900" y="1676400"/>
            <a:ext cx="8191500" cy="4648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SzPct val="100000"/>
              <a:buFont typeface="Wingdings" pitchFamily="2" charset="2"/>
              <a:buChar char="§"/>
              <a:defRPr baseline="0">
                <a:solidFill>
                  <a:schemeClr val="tx1"/>
                </a:solidFill>
              </a:defRPr>
            </a:lvl1pPr>
            <a:lvl2pPr marL="630238" indent="-344488">
              <a:buClrTx/>
              <a:buSzPct val="100000"/>
              <a:buFont typeface="Wingdings" pitchFamily="2" charset="2"/>
              <a:buChar char="§"/>
              <a:defRPr/>
            </a:lvl2pPr>
            <a:lvl3pPr marL="1147763" indent="-338138">
              <a:buSzPct val="100000"/>
              <a:buFont typeface="Wingdings" pitchFamily="2" charset="2"/>
              <a:buChar char="§"/>
              <a:defRPr baseline="0">
                <a:solidFill>
                  <a:schemeClr val="bg2"/>
                </a:solidFill>
              </a:defRPr>
            </a:lvl3pPr>
            <a:lvl4pPr marL="1797050" indent="-285750">
              <a:buClr>
                <a:schemeClr val="bg2"/>
              </a:buClr>
              <a:buSzPct val="100000"/>
              <a:buFont typeface="Wingdings" pitchFamily="2" charset="2"/>
              <a:buChar char="§"/>
              <a:defRPr>
                <a:solidFill>
                  <a:schemeClr val="bg2"/>
                </a:solidFill>
              </a:defRPr>
            </a:lvl4pPr>
            <a:lvl5pPr marL="22367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</a:defRPr>
            </a:lvl5pPr>
            <a:lvl6pPr marL="26939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</a:defRPr>
            </a:lvl6pPr>
            <a:lvl7pPr marL="31511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</a:defRPr>
            </a:lvl7pPr>
            <a:lvl8pPr marL="3608388" indent="-247650">
              <a:buClr>
                <a:schemeClr val="bg2"/>
              </a:buClr>
              <a:buSzPct val="100000"/>
              <a:buFont typeface="Wingdings" pitchFamily="2" charset="2"/>
              <a:buChar char="§"/>
              <a:defRPr sz="1400" baseline="0">
                <a:solidFill>
                  <a:schemeClr val="bg2"/>
                </a:solidFill>
              </a:defRPr>
            </a:lvl8pPr>
            <a:lvl9pPr marL="2516188" indent="-247650">
              <a:buClr>
                <a:schemeClr val="bg2"/>
              </a:buClr>
              <a:buFont typeface="Verdana" pitchFamily="34" charset="0"/>
              <a:buChar char="-"/>
              <a:defRPr sz="14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Bulleted text</a:t>
            </a:r>
          </a:p>
          <a:p>
            <a:pPr lvl="2"/>
            <a:r>
              <a:rPr lang="en-US" dirty="0" smtClean="0"/>
              <a:t>Bulleted text</a:t>
            </a:r>
          </a:p>
          <a:p>
            <a:pPr lvl="3"/>
            <a:r>
              <a:rPr lang="en-US" dirty="0" smtClean="0"/>
              <a:t>Bulleted text</a:t>
            </a:r>
          </a:p>
          <a:p>
            <a:pPr lvl="4"/>
            <a:r>
              <a:rPr lang="en-US" dirty="0" smtClean="0"/>
              <a:t>Bulleted text</a:t>
            </a:r>
          </a:p>
          <a:p>
            <a:pPr lvl="8"/>
            <a:r>
              <a:rPr lang="en-US" dirty="0" smtClean="0"/>
              <a:t>Bulleted text</a:t>
            </a:r>
          </a:p>
          <a:p>
            <a:pPr lvl="8"/>
            <a:r>
              <a:rPr lang="en-US" dirty="0" smtClean="0"/>
              <a:t>Bulleted text</a:t>
            </a:r>
          </a:p>
          <a:p>
            <a:pPr lvl="8"/>
            <a:endParaRPr lang="en-US" dirty="0" smtClean="0"/>
          </a:p>
          <a:p>
            <a:pPr lvl="8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4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34FD565-6F32-7F40-99F3-411C12792693}" type="slidenum">
              <a:rPr lang="en-US"/>
              <a:pPr/>
              <a:t>‹n.º›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9400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8965-3D0E-4DF2-8872-EFB2B0BC8AA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6C83-D438-4FAA-B854-82DE0FD6F1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784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8965-3D0E-4DF2-8872-EFB2B0BC8AA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6C83-D438-4FAA-B854-82DE0FD6F1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19549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8965-3D0E-4DF2-8872-EFB2B0BC8AA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6C83-D438-4FAA-B854-82DE0FD6F1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6658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8965-3D0E-4DF2-8872-EFB2B0BC8AA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6C83-D438-4FAA-B854-82DE0FD6F1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6904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8965-3D0E-4DF2-8872-EFB2B0BC8AA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6C83-D438-4FAA-B854-82DE0FD6F1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601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8965-3D0E-4DF2-8872-EFB2B0BC8AA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6C83-D438-4FAA-B854-82DE0FD6F1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uperior Retrato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85800" y="5257800"/>
            <a:ext cx="3429000" cy="12192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pt-BR" sz="18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343400" y="5257800"/>
            <a:ext cx="3429000" cy="12192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pt-BR" sz="18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01AE5DE-FC80-43DC-82E9-E4D7CAFF3FA5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CB97B68-4592-405A-960D-6EE449A51D7F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8965-3D0E-4DF2-8872-EFB2B0BC8AA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6C83-D438-4FAA-B854-82DE0FD6F1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4426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8965-3D0E-4DF2-8872-EFB2B0BC8AA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6C83-D438-4FAA-B854-82DE0FD6F1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2315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8965-3D0E-4DF2-8872-EFB2B0BC8AA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6C83-D438-4FAA-B854-82DE0FD6F1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520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8965-3D0E-4DF2-8872-EFB2B0BC8AA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6C83-D438-4FAA-B854-82DE0FD6F1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6777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8965-3D0E-4DF2-8872-EFB2B0BC8AA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6C83-D438-4FAA-B854-82DE0FD6F13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5364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713E8-750A-4E30-8466-6BE0E7B2135D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 smtClean="0">
                <a:solidFill>
                  <a:prstClr val="black">
                    <a:tint val="75000"/>
                  </a:prstClr>
                </a:solidFill>
              </a:rPr>
              <a:t>pjchrist@esalq.usp.br</a:t>
            </a: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9B6A8-7161-460E-BCC6-CB2A5936A86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9066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ítulo, text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Gráfico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E8413-0796-417D-9281-0482DEA7BCDA}" type="datetime1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2/28/16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2F76-BCD4-44D7-8568-E8E68DA22EB8}" type="slidenum">
              <a:rPr lang="en-US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‹n.º›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0954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>
                <a:solidFill>
                  <a:srgbClr val="262626">
                    <a:tint val="75000"/>
                  </a:srgbClr>
                </a:solidFill>
              </a:rPr>
              <a:t>pjchrist@esalq.usp.br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E5BBE-878E-439A-9D7F-C87570B0D0A6}" type="slidenum">
              <a:rPr lang="pt-BR">
                <a:solidFill>
                  <a:srgbClr val="262626">
                    <a:tint val="75000"/>
                  </a:srgbClr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428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638" y="550863"/>
            <a:ext cx="8237537" cy="11430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6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6375" y="2754313"/>
            <a:ext cx="5697538" cy="608012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7098042"/>
      </p:ext>
    </p:extLst>
  </p:cSld>
  <p:clrMapOvr>
    <a:masterClrMapping/>
  </p:clrMapOvr>
  <p:transition spd="slow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572698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uperior Paisagem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152400" y="4267200"/>
            <a:ext cx="4038600" cy="10668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pt-BR" sz="18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4343400" y="4267200"/>
            <a:ext cx="4038600" cy="10668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pt-BR" sz="18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D9EBA16-E61B-4691-9D8C-DCF3CDC765DB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0368AB5-F4FB-4EFC-89E0-0307D4A82482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30582"/>
      </p:ext>
    </p:extLst>
  </p:cSld>
  <p:clrMapOvr>
    <a:masterClrMapping/>
  </p:clrMapOvr>
  <p:transition spd="slow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7013" y="2057400"/>
            <a:ext cx="4316412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2057400"/>
            <a:ext cx="4316413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37286"/>
      </p:ext>
    </p:extLst>
  </p:cSld>
  <p:clrMapOvr>
    <a:masterClrMapping/>
  </p:clrMapOvr>
  <p:transition spd="slow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24905"/>
      </p:ext>
    </p:extLst>
  </p:cSld>
  <p:clrMapOvr>
    <a:masterClrMapping/>
  </p:clrMapOvr>
  <p:transition spd="slow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29847"/>
      </p:ext>
    </p:extLst>
  </p:cSld>
  <p:clrMapOvr>
    <a:masterClrMapping/>
  </p:clrMapOvr>
  <p:transition spd="slow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635597"/>
      </p:ext>
    </p:extLst>
  </p:cSld>
  <p:clrMapOvr>
    <a:masterClrMapping/>
  </p:clrMapOvr>
  <p:transition spd="slow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9041563"/>
      </p:ext>
    </p:extLst>
  </p:cSld>
  <p:clrMapOvr>
    <a:masterClrMapping/>
  </p:clrMapOvr>
  <p:transition spd="slow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935799"/>
      </p:ext>
    </p:extLst>
  </p:cSld>
  <p:clrMapOvr>
    <a:masterClrMapping/>
  </p:clrMapOvr>
  <p:transition spd="slow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83339"/>
      </p:ext>
    </p:extLst>
  </p:cSld>
  <p:clrMapOvr>
    <a:masterClrMapping/>
  </p:clrMapOvr>
  <p:transition spd="slow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1963" y="138113"/>
            <a:ext cx="2200275" cy="6491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" y="138113"/>
            <a:ext cx="6453188" cy="6491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25298"/>
      </p:ext>
    </p:extLst>
  </p:cSld>
  <p:clrMapOvr>
    <a:masterClrMapping/>
  </p:clrMapOvr>
  <p:transition spd="slow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138113"/>
            <a:ext cx="7343775" cy="846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7013" y="2057400"/>
            <a:ext cx="8785225" cy="45720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44322033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uperior Mis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24400" y="3124200"/>
            <a:ext cx="3694177" cy="2983987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A11FF6-9190-4382-B8AA-3952992BEECB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16A94FB-8C62-456F-95AF-117234257950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75" y="138113"/>
            <a:ext cx="7343775" cy="846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7013" y="2057400"/>
            <a:ext cx="4316412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2057400"/>
            <a:ext cx="4316413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12932"/>
      </p:ext>
    </p:extLst>
  </p:cSld>
  <p:clrMapOvr>
    <a:masterClrMapping/>
  </p:clrMapOvr>
  <p:transition spd="slow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0"/>
            <a:ext cx="8540750" cy="662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76711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DECA-C1F8-4536-ABDB-ED65DCC66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FB8C-C3BB-4880-9C03-167723E890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1559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DECA-C1F8-4536-ABDB-ED65DCC66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FB8C-C3BB-4880-9C03-167723E890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745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DECA-C1F8-4536-ABDB-ED65DCC66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FB8C-C3BB-4880-9C03-167723E890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6142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DECA-C1F8-4536-ABDB-ED65DCC66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FB8C-C3BB-4880-9C03-167723E890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221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DECA-C1F8-4536-ABDB-ED65DCC66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FB8C-C3BB-4880-9C03-167723E890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096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DECA-C1F8-4536-ABDB-ED65DCC66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FB8C-C3BB-4880-9C03-167723E890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5446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DECA-C1F8-4536-ABDB-ED65DCC66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FB8C-C3BB-4880-9C03-167723E890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7490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DECA-C1F8-4536-ABDB-ED65DCC66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FB8C-C3BB-4880-9C03-167723E890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175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perior Retrato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9"/>
          <p:cNvSpPr/>
          <p:nvPr/>
        </p:nvSpPr>
        <p:spPr>
          <a:xfrm>
            <a:off x="8890000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28600" y="4343400"/>
            <a:ext cx="2590800" cy="1676400"/>
          </a:xfrm>
        </p:spPr>
        <p:txBody>
          <a:bodyPr>
            <a:noAutofit/>
          </a:bodyPr>
          <a:lstStyle>
            <a:lvl1pPr marL="0" marR="0" indent="0" algn="l" eaLnBrk="1" latinLnBrk="0" hangingPunct="1">
              <a:buFontTx/>
              <a:buNone/>
              <a:defRPr kumimoji="0" lang="pt-BR" sz="20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048000" y="4343400"/>
            <a:ext cx="2590800" cy="1676400"/>
          </a:xfrm>
        </p:spPr>
        <p:txBody>
          <a:bodyPr>
            <a:noAutofit/>
          </a:bodyPr>
          <a:lstStyle>
            <a:lvl1pPr marL="0" marR="0" indent="0" algn="l" eaLnBrk="1" latinLnBrk="0" hangingPunct="1">
              <a:buFontTx/>
              <a:buNone/>
              <a:defRPr kumimoji="0" lang="pt-BR" sz="20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867400" y="4343400"/>
            <a:ext cx="2590800" cy="1676400"/>
          </a:xfrm>
        </p:spPr>
        <p:txBody>
          <a:bodyPr>
            <a:noAutofit/>
          </a:bodyPr>
          <a:lstStyle>
            <a:lvl1pPr marL="0" marR="0" indent="0" algn="l" eaLnBrk="1" latinLnBrk="0" hangingPunct="1">
              <a:buFontTx/>
              <a:buNone/>
              <a:defRPr kumimoji="0" lang="pt-BR" sz="20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A69ABD6-99E5-4EE9-A6E8-611F9BE7C0E0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8C2FD08-8306-4C37-B1BB-29143E283257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DECA-C1F8-4536-ABDB-ED65DCC66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FB8C-C3BB-4880-9C03-167723E890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5002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DECA-C1F8-4536-ABDB-ED65DCC66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FB8C-C3BB-4880-9C03-167723E890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7098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DECA-C1F8-4536-ABDB-ED65DCC66A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FB8C-C3BB-4880-9C03-167723E890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2917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/>
          <a:srcRect t="6338" b="41807"/>
          <a:stretch>
            <a:fillRect/>
          </a:stretch>
        </p:blipFill>
        <p:spPr bwMode="auto">
          <a:xfrm>
            <a:off x="342900" y="257175"/>
            <a:ext cx="84582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LightOff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3099" y="492056"/>
            <a:ext cx="5356701" cy="3013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Rectangle 2"/>
          <p:cNvSpPr>
            <a:spLocks noChangeArrowheads="1"/>
          </p:cNvSpPr>
          <p:nvPr userDrawn="1"/>
        </p:nvSpPr>
        <p:spPr bwMode="auto">
          <a:xfrm>
            <a:off x="381000" y="3733800"/>
            <a:ext cx="6019800" cy="1447800"/>
          </a:xfrm>
          <a:prstGeom prst="rect">
            <a:avLst/>
          </a:prstGeom>
          <a:solidFill>
            <a:srgbClr val="D6D2C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C1A50E"/>
              </a:solidFill>
              <a:latin typeface="Calibri"/>
            </a:endParaRPr>
          </a:p>
        </p:txBody>
      </p:sp>
      <p:sp>
        <p:nvSpPr>
          <p:cNvPr id="1027" name="Text Box 3"/>
          <p:cNvSpPr txBox="1">
            <a:spLocks noChangeArrowheads="1"/>
          </p:cNvSpPr>
          <p:nvPr userDrawn="1"/>
        </p:nvSpPr>
        <p:spPr bwMode="auto">
          <a:xfrm>
            <a:off x="1638300" y="4343400"/>
            <a:ext cx="5638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000" dirty="0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6"/>
          <a:srcRect l="50497" t="1549" b="1549"/>
          <a:stretch>
            <a:fillRect/>
          </a:stretch>
        </p:blipFill>
        <p:spPr bwMode="auto">
          <a:xfrm>
            <a:off x="6344318" y="265996"/>
            <a:ext cx="2454475" cy="628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8" name="Group 36"/>
          <p:cNvGrpSpPr/>
          <p:nvPr userDrawn="1"/>
        </p:nvGrpSpPr>
        <p:grpSpPr>
          <a:xfrm>
            <a:off x="1371600" y="5957883"/>
            <a:ext cx="3225800" cy="623898"/>
            <a:chOff x="5486400" y="5957883"/>
            <a:chExt cx="3225800" cy="623898"/>
          </a:xfrm>
        </p:grpSpPr>
        <p:sp>
          <p:nvSpPr>
            <p:cNvPr id="49" name="TextBox 48"/>
            <p:cNvSpPr txBox="1"/>
            <p:nvPr userDrawn="1"/>
          </p:nvSpPr>
          <p:spPr>
            <a:xfrm>
              <a:off x="7645400" y="6099182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srgbClr val="000000"/>
                  </a:solidFill>
                  <a:latin typeface="Calibri"/>
                </a:rPr>
                <a:t>+55 32 3836 55 55 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srgbClr val="000000"/>
                  </a:solidFill>
                  <a:latin typeface="Calibri"/>
                </a:rPr>
                <a:t>+55 32 9685 55 55</a:t>
              </a:r>
              <a:endParaRPr lang="en-US" sz="800" dirty="0">
                <a:solidFill>
                  <a:srgbClr val="000000"/>
                </a:solidFill>
                <a:latin typeface="Calibri"/>
              </a:endParaRPr>
            </a:p>
          </p:txBody>
        </p:sp>
        <p:grpSp>
          <p:nvGrpSpPr>
            <p:cNvPr id="50" name="Group 35"/>
            <p:cNvGrpSpPr/>
            <p:nvPr userDrawn="1"/>
          </p:nvGrpSpPr>
          <p:grpSpPr>
            <a:xfrm>
              <a:off x="5486400" y="6000750"/>
              <a:ext cx="2209800" cy="513105"/>
              <a:chOff x="5486400" y="6057900"/>
              <a:chExt cx="2209800" cy="513105"/>
            </a:xfrm>
          </p:grpSpPr>
          <p:sp>
            <p:nvSpPr>
              <p:cNvPr id="52" name="TextBox 51"/>
              <p:cNvSpPr txBox="1"/>
              <p:nvPr userDrawn="1"/>
            </p:nvSpPr>
            <p:spPr>
              <a:xfrm>
                <a:off x="5486400" y="6057900"/>
                <a:ext cx="21717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  <a:latin typeface="Calibri"/>
                  </a:rPr>
                  <a:t>Default address Avenue, 4214,  </a:t>
                </a: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  <a:latin typeface="Calibri"/>
                  </a:rPr>
                  <a:t>Postal code 80.250-210 / Curitiba PR BR </a:t>
                </a:r>
              </a:p>
            </p:txBody>
          </p:sp>
          <p:sp>
            <p:nvSpPr>
              <p:cNvPr id="53" name="TextBox 52"/>
              <p:cNvSpPr txBox="1"/>
              <p:nvPr userDrawn="1"/>
            </p:nvSpPr>
            <p:spPr>
              <a:xfrm>
                <a:off x="6699250" y="6355561"/>
                <a:ext cx="96853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  <a:latin typeface="Calibri"/>
                  </a:rPr>
                  <a:t>www.default.com</a:t>
                </a:r>
                <a:endParaRPr lang="en-US" sz="800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4" name="TextBox 53"/>
              <p:cNvSpPr txBox="1"/>
              <p:nvPr userDrawn="1"/>
            </p:nvSpPr>
            <p:spPr>
              <a:xfrm>
                <a:off x="5638800" y="6248400"/>
                <a:ext cx="205740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600" dirty="0" smtClean="0">
                    <a:solidFill>
                      <a:srgbClr val="000000"/>
                    </a:solidFill>
                    <a:latin typeface="Calibri"/>
                  </a:rPr>
                  <a:t>___________________________________________</a:t>
                </a:r>
                <a:endParaRPr lang="en-US" sz="600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51" name="TextBox 50"/>
            <p:cNvSpPr txBox="1"/>
            <p:nvPr userDrawn="1"/>
          </p:nvSpPr>
          <p:spPr>
            <a:xfrm rot="5400000">
              <a:off x="7400392" y="6177499"/>
              <a:ext cx="6238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solidFill>
                    <a:srgbClr val="000000"/>
                  </a:solidFill>
                  <a:latin typeface="Calibri"/>
                </a:rPr>
                <a:t>__________</a:t>
              </a:r>
              <a:endParaRPr lang="en-US" sz="600" dirty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" name="Text Placeholder 3"/>
          <p:cNvSpPr>
            <a:spLocks noGrp="1"/>
          </p:cNvSpPr>
          <p:nvPr userDrawn="1">
            <p:ph type="body" sz="quarter" idx="16"/>
          </p:nvPr>
        </p:nvSpPr>
        <p:spPr>
          <a:xfrm>
            <a:off x="609600" y="3962400"/>
            <a:ext cx="56388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369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/>
          <a:srcRect l="5807" t="9222" r="58"/>
          <a:stretch>
            <a:fillRect/>
          </a:stretch>
        </p:blipFill>
        <p:spPr bwMode="auto">
          <a:xfrm>
            <a:off x="341995" y="301697"/>
            <a:ext cx="8460011" cy="625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CU_LightOn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75.6752"/>
                  <p14:fade in="750"/>
                </p14:media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990600" y="685800"/>
            <a:ext cx="4030133" cy="2266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 Placeholder 10"/>
          <p:cNvSpPr>
            <a:spLocks noGrp="1"/>
          </p:cNvSpPr>
          <p:nvPr userDrawn="1">
            <p:ph type="body" sz="quarter" idx="10"/>
          </p:nvPr>
        </p:nvSpPr>
        <p:spPr>
          <a:xfrm>
            <a:off x="552450" y="3789216"/>
            <a:ext cx="569595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52450" y="4361872"/>
            <a:ext cx="4762500" cy="381000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>
            <a:lvl1pPr marL="0" indent="0" algn="ctr">
              <a:buNone/>
              <a:defRPr sz="2000" i="1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53292" y="6206343"/>
            <a:ext cx="4572000" cy="346857"/>
            <a:chOff x="381000" y="6206343"/>
            <a:chExt cx="4572000" cy="346857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381000" y="6214646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srgbClr val="000000"/>
                  </a:solidFill>
                  <a:latin typeface="Calibri"/>
                </a:rPr>
                <a:t>Default address Avenue, 4214, 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srgbClr val="000000"/>
                  </a:solidFill>
                  <a:latin typeface="Calibri"/>
                </a:rPr>
                <a:t>Postal code 80.250-210 / Curitiba PR BR </a:t>
              </a: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2590800" y="6214646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srgbClr val="000000"/>
                  </a:solidFill>
                  <a:latin typeface="Calibri"/>
                </a:rPr>
                <a:t>+55 32 3836 55 55 </a:t>
              </a:r>
            </a:p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srgbClr val="000000"/>
                  </a:solidFill>
                  <a:latin typeface="Calibri"/>
                </a:rPr>
                <a:t>+55 32 9685 55 55</a:t>
              </a:r>
              <a:endParaRPr lang="en-US" sz="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2362200" y="6206343"/>
              <a:ext cx="2343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 smtClean="0">
                  <a:solidFill>
                    <a:srgbClr val="000000"/>
                  </a:solidFill>
                  <a:latin typeface="Calibri"/>
                </a:rPr>
                <a:t>|</a:t>
              </a:r>
              <a:endParaRPr lang="en-US" sz="15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3679548" y="6206343"/>
              <a:ext cx="2343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 smtClean="0">
                  <a:solidFill>
                    <a:srgbClr val="000000"/>
                  </a:solidFill>
                  <a:latin typeface="Calibri"/>
                </a:rPr>
                <a:t>|</a:t>
              </a:r>
              <a:endParaRPr lang="en-US" sz="15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3984465" y="6261556"/>
              <a:ext cx="9685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solidFill>
                    <a:srgbClr val="000000"/>
                  </a:solidFill>
                  <a:latin typeface="Calibri"/>
                </a:rPr>
                <a:t>www.default.com</a:t>
              </a:r>
              <a:endParaRPr lang="en-US" sz="8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6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762000" y="1242284"/>
            <a:ext cx="7620000" cy="4244116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57646" y="434116"/>
            <a:ext cx="5309754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1781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4038600"/>
            <a:ext cx="2590800" cy="1828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28625" y="3657600"/>
            <a:ext cx="51054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6"/>
          </p:nvPr>
        </p:nvSpPr>
        <p:spPr>
          <a:xfrm>
            <a:off x="1152523" y="1219201"/>
            <a:ext cx="6848478" cy="2285999"/>
          </a:xfrm>
          <a:prstGeom prst="rect">
            <a:avLst/>
          </a:prstGeom>
        </p:spPr>
        <p:txBody>
          <a:bodyPr/>
          <a:lstStyle>
            <a:lvl1pPr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200400" y="4038600"/>
            <a:ext cx="2590800" cy="1828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19800" y="4038600"/>
            <a:ext cx="2590800" cy="1828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57646" y="434116"/>
            <a:ext cx="5309754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990184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Slide with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33400" y="4038600"/>
            <a:ext cx="51054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571500" y="1219200"/>
            <a:ext cx="5067300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/>
          <a:srcRect l="14166" t="1426"/>
          <a:stretch>
            <a:fillRect/>
          </a:stretch>
        </p:blipFill>
        <p:spPr bwMode="auto">
          <a:xfrm>
            <a:off x="5824949" y="299640"/>
            <a:ext cx="2974994" cy="565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28625" y="3657600"/>
            <a:ext cx="51054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57646" y="434116"/>
            <a:ext cx="5309754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01119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Slide with 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33400" y="1371600"/>
            <a:ext cx="3962400" cy="2057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648200" y="1295400"/>
            <a:ext cx="3962400" cy="449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33400" y="3962400"/>
            <a:ext cx="3962400" cy="1828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28625" y="3590925"/>
            <a:ext cx="4067175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57646" y="434116"/>
            <a:ext cx="5309754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9625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162800" cy="881063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277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447800"/>
            <a:ext cx="71628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987200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perior Pais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28600" y="228600"/>
            <a:ext cx="3947160" cy="2960370"/>
          </a:xfrm>
        </p:spPr>
        <p:txBody>
          <a:bodyPr anchor="b"/>
          <a:lstStyle>
            <a:lvl1pPr marL="0" marR="0" indent="0" algn="r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D21C022-2E0A-490A-BAD8-9D9B92A2282F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F6EC803-B2CB-4062-AF04-204CCAD049AB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0766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722156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295400"/>
            <a:ext cx="3657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1295400"/>
            <a:ext cx="3657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4292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5403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0743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9019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7912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44938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96746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00" y="304800"/>
            <a:ext cx="18669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304800"/>
            <a:ext cx="54483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49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perior Mi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AE5E00-B606-45F0-83BF-B83D7660E820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A5FEE59-4D07-44A1-A28D-4F2F6ED4123B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447800" y="304800"/>
            <a:ext cx="7467600" cy="624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4287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: Emph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A258050E-B668-4FA7-85AD-C750C80A6E9B}" type="datetimeFigureOut">
              <a:rPr lang="en-US" smtClean="0">
                <a:solidFill>
                  <a:srgbClr val="4D4D4D">
                    <a:lumMod val="85000"/>
                    <a:lumOff val="15000"/>
                  </a:srgbClr>
                </a:solidFill>
                <a:latin typeface="Arial"/>
                <a:cs typeface="Arial" charset="0"/>
              </a:rPr>
              <a:pPr/>
              <a:t>2/28/16</a:t>
            </a:fld>
            <a:endParaRPr lang="en-US" dirty="0">
              <a:solidFill>
                <a:srgbClr val="4D4D4D">
                  <a:lumMod val="85000"/>
                  <a:lumOff val="15000"/>
                </a:srgbClr>
              </a:solidFill>
              <a:latin typeface="Arial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srgbClr val="4D4D4D">
                  <a:lumMod val="85000"/>
                  <a:lumOff val="15000"/>
                </a:srgbClr>
              </a:solidFill>
              <a:latin typeface="Arial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rPr lang="en-US" smtClean="0">
                <a:solidFill>
                  <a:srgbClr val="4D4D4D">
                    <a:lumMod val="85000"/>
                    <a:lumOff val="15000"/>
                  </a:srgbClr>
                </a:solidFill>
                <a:latin typeface="Arial"/>
                <a:cs typeface="Arial" charset="0"/>
              </a:rPr>
              <a:pPr/>
              <a:t>‹n.º›</a:t>
            </a:fld>
            <a:endParaRPr lang="en-US" dirty="0">
              <a:solidFill>
                <a:srgbClr val="4D4D4D">
                  <a:lumMod val="85000"/>
                  <a:lumOff val="15000"/>
                </a:srgbClr>
              </a:solidFill>
              <a:latin typeface="Arial"/>
              <a:cs typeface="Arial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90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95400"/>
            <a:ext cx="8229600" cy="1143000"/>
          </a:xfrm>
        </p:spPr>
        <p:txBody>
          <a:bodyPr/>
          <a:lstStyle>
            <a:lvl1pPr algn="r"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1575" y="2819400"/>
            <a:ext cx="5051425" cy="12954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00800"/>
            <a:ext cx="1905000" cy="457200"/>
          </a:xfrm>
        </p:spPr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E4ADD75C-491A-49D1-8B6E-390099C0CA4B}" type="datetime1">
              <a:rPr lang="pt-BR"/>
              <a:pPr>
                <a:defRPr/>
              </a:pPr>
              <a:t>28/02/16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pjchrist@usp.br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400800"/>
            <a:ext cx="1905000" cy="457200"/>
          </a:xfrm>
        </p:spPr>
        <p:txBody>
          <a:bodyPr/>
          <a:lstStyle>
            <a:lvl1pPr>
              <a:defRPr kumimoji="1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43D05D66-1024-42C4-A216-E3C26B72642E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31892"/>
      </p:ext>
    </p:extLst>
  </p:cSld>
  <p:clrMapOvr>
    <a:masterClrMapping/>
  </p:clrMapOvr>
  <p:transition>
    <p:fade thruBlk="1"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E3A56A1E-C97B-44E1-AA7F-B234F6DC594C}" type="datetime1">
              <a:rPr lang="pt-BR"/>
              <a:pPr>
                <a:defRPr/>
              </a:pPr>
              <a:t>28/02/16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pjchrist@usp.br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9161B217-9251-4065-8567-B461DCF3D500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6164"/>
      </p:ext>
    </p:extLst>
  </p:cSld>
  <p:clrMapOvr>
    <a:masterClrMapping/>
  </p:clrMapOvr>
  <p:transition>
    <p:fade thruBlk="1"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8D521FA8-9923-4A90-9183-4DF52833E5DE}" type="datetime1">
              <a:rPr lang="pt-BR"/>
              <a:pPr>
                <a:defRPr/>
              </a:pPr>
              <a:t>28/02/16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pjchrist@usp.br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DD6E46DF-5CA4-4B1E-9A96-76A9F5FD69F5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37253"/>
      </p:ext>
    </p:extLst>
  </p:cSld>
  <p:clrMapOvr>
    <a:masterClrMapping/>
  </p:clrMapOvr>
  <p:transition>
    <p:fade thruBlk="1"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395413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395413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75319BEF-E4B7-4059-9C38-09A8CAF00DE2}" type="datetime1">
              <a:rPr lang="pt-BR"/>
              <a:pPr>
                <a:defRPr/>
              </a:pPr>
              <a:t>28/02/16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pjchrist@usp.br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FE178C9C-F6F6-4821-BBDA-473038EF97EF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79770"/>
      </p:ext>
    </p:extLst>
  </p:cSld>
  <p:clrMapOvr>
    <a:masterClrMapping/>
  </p:clrMapOvr>
  <p:transition>
    <p:fade thruBlk="1"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F1F78536-30D4-4654-A9B2-7BF8C31178E8}" type="datetime1">
              <a:rPr lang="pt-BR"/>
              <a:pPr>
                <a:defRPr/>
              </a:pPr>
              <a:t>28/02/16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pjchrist@usp.br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E079A73B-7359-450E-B879-B3A1163B1003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71503"/>
      </p:ext>
    </p:extLst>
  </p:cSld>
  <p:clrMapOvr>
    <a:masterClrMapping/>
  </p:clrMapOvr>
  <p:transition>
    <p:fade thruBlk="1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BF93E22C-C508-446D-B854-3FD720C95287}" type="datetime1">
              <a:rPr lang="pt-BR"/>
              <a:pPr>
                <a:defRPr/>
              </a:pPr>
              <a:t>28/02/16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pjchrist@usp.br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F317E2E0-9CD2-460C-9543-C44BE1130B41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69481"/>
      </p:ext>
    </p:extLst>
  </p:cSld>
  <p:clrMapOvr>
    <a:masterClrMapping/>
  </p:clrMapOvr>
  <p:transition>
    <p:fade thruBlk="1"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79CD732F-CEE6-4FCE-8305-9E60F01D7A3E}" type="datetime1">
              <a:rPr lang="pt-BR"/>
              <a:pPr>
                <a:defRPr/>
              </a:pPr>
              <a:t>28/02/16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pjchrist@usp.br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A6775A58-F02B-453D-83D2-AD9B0E960AFD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33688"/>
      </p:ext>
    </p:extLst>
  </p:cSld>
  <p:clrMapOvr>
    <a:masterClrMapping/>
  </p:clrMapOvr>
  <p:transition>
    <p:fade thruBlk="1"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2E37E6DF-F4BB-432C-9481-3629075C7CC4}" type="datetime1">
              <a:rPr lang="pt-BR"/>
              <a:pPr>
                <a:defRPr/>
              </a:pPr>
              <a:t>28/02/16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pjchrist@usp.br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E2CF46B2-3C01-4096-AA90-19A3DADB1FF8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53878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uperior Retrato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152400" y="228600"/>
            <a:ext cx="1676400" cy="27432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6629400" y="228600"/>
            <a:ext cx="16764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152400" y="4724400"/>
            <a:ext cx="1676400" cy="1905000"/>
          </a:xfrm>
        </p:spPr>
        <p:txBody>
          <a:bodyPr anchor="b"/>
          <a:lstStyle>
            <a:lvl1pPr marL="0" marR="0" indent="0" algn="r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/>
          </p:nvPr>
        </p:nvSpPr>
        <p:spPr>
          <a:xfrm>
            <a:off x="6629400" y="4724400"/>
            <a:ext cx="1676400" cy="1905000"/>
          </a:xfrm>
        </p:spPr>
        <p:txBody>
          <a:bodyPr anchor="b"/>
          <a:lstStyle>
            <a:lvl1pPr marL="0" marR="0" indent="0" algn="l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A62B2C7-C31B-4BDD-A034-E824D59CC328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D4A8EBA-C392-472A-97A1-5B7189FE1266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0C843C65-DFF1-4E2B-92C2-9030E8956676}" type="datetime1">
              <a:rPr lang="pt-BR"/>
              <a:pPr>
                <a:defRPr/>
              </a:pPr>
              <a:t>28/02/16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pjchrist@usp.br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B9F10DE5-11C8-420D-B0EA-7660521E569B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42085"/>
      </p:ext>
    </p:extLst>
  </p:cSld>
  <p:clrMapOvr>
    <a:masterClrMapping/>
  </p:clrMapOvr>
  <p:transition>
    <p:fade thruBlk="1"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9CB77459-67E5-4C0F-A435-8D580489F198}" type="datetime1">
              <a:rPr lang="pt-BR"/>
              <a:pPr>
                <a:defRPr/>
              </a:pPr>
              <a:t>28/02/16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pjchrist@usp.br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576B335E-B055-42D3-B81C-A1DAA7AC74C9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47062"/>
      </p:ext>
    </p:extLst>
  </p:cSld>
  <p:clrMapOvr>
    <a:masterClrMapping/>
  </p:clrMapOvr>
  <p:transition>
    <p:fade thruBlk="1"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304800"/>
            <a:ext cx="1752600" cy="5662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04800"/>
            <a:ext cx="5105400" cy="5662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33835837-A7EE-4916-821F-A8A01B79B31F}" type="datetime1">
              <a:rPr lang="pt-BR"/>
              <a:pPr>
                <a:defRPr/>
              </a:pPr>
              <a:t>28/02/16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smtClean="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pjchrist@usp.br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D45DE2E6-7DFC-463E-A1DA-028B16BC941D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45200"/>
      </p:ext>
    </p:extLst>
  </p:cSld>
  <p:clrMapOvr>
    <a:masterClrMapping/>
  </p:clrMapOvr>
  <p:transition>
    <p:fade thruBlk="1"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la Inteira da Pai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kumimoji="1" smtClean="0">
                <a:solidFill>
                  <a:prstClr val="white"/>
                </a:solidFill>
                <a:latin typeface="Times New Roman" panose="02020603050405020304" pitchFamily="18" charset="0"/>
                <a:cs typeface="+mn-cs"/>
              </a:defRPr>
            </a:lvl1pPr>
            <a:extLst/>
          </a:lstStyle>
          <a:p>
            <a:pPr>
              <a:defRPr/>
            </a:pPr>
            <a:fld id="{790581B9-D1BA-4F8B-B7F6-094F398FB874}" type="datetime1">
              <a:rPr lang="pt-BR"/>
              <a:pPr>
                <a:defRPr/>
              </a:pPr>
              <a:t>28/02/16</a:t>
            </a:fld>
            <a:endParaRPr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defRPr>
            </a:lvl1pPr>
            <a:extLst/>
          </a:lstStyle>
          <a:p>
            <a:pPr>
              <a:defRPr/>
            </a:pPr>
            <a:fld id="{67B8E3DE-968D-4000-B9E6-9ABF7E71F783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kumimoji="1" smtClean="0">
                <a:solidFill>
                  <a:prstClr val="white"/>
                </a:solidFill>
                <a:latin typeface="Times New Roman" panose="02020603050405020304" pitchFamily="18" charset="0"/>
                <a:cs typeface="+mn-cs"/>
              </a:defRPr>
            </a:lvl1pPr>
            <a:extLst/>
          </a:lstStyle>
          <a:p>
            <a:pPr>
              <a:defRPr/>
            </a:pPr>
            <a:r>
              <a:rPr lang="pt-BR"/>
              <a:t>pjchrist@usp.br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002489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uperior Paisagem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533400" y="6324600"/>
            <a:ext cx="3657600" cy="3048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533400" y="304800"/>
            <a:ext cx="3657600" cy="3048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267200" y="6324600"/>
            <a:ext cx="3657600" cy="3048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4267200" y="304800"/>
            <a:ext cx="3657600" cy="3048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8C13F6A-ED12-404E-8F2F-CADC071AD3F9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667D169-DFA2-47CE-A37B-250CF117D334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uperior Retrato com Legendas Gra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228600" y="3352800"/>
            <a:ext cx="8153400" cy="3048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28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A6F913-6C44-49DA-9968-5F873EFB4FF9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FF7D509-2B0E-427B-984D-9FC81AD3BBFE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uperior: 1 Retrato com 3 Pai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AE09693-540A-43CB-BDBD-00C81CC230DB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8541EBB-62D4-4521-A311-A4BB6DA0947A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uperior: 3 Paisagem com 2 Re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F756A97-3095-4AD9-83E1-8DA3C3AFDB4E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E3DF36B-00B9-4871-8202-78175472F80C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uperior: 2 Paisagem com 3 Re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41265E-87E9-42CE-8B2B-09CE8B3291F9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09FB62E-F45B-4CD3-A111-5F42170DBA67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ra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pt-BR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817F6FE-9EAB-4949-B906-7AEC69F29355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74A7DB9-EBDF-48B1-A1F5-BE2ADA909625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8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uperior Quadra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pt-BR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pt-BR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99FECE-D405-4292-B428-59446D8F7832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CBB1F6A-6BFC-4625-9567-18EAE7788CA8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pt-BR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/>
          <a:lstStyle>
            <a:lvl1pPr marL="0" marR="0" indent="0" algn="r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17FC59-B82A-4A58-B69E-71A7CA6614A5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1847881-FA2E-4971-8096-50060494ACC0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8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3AC30-45CF-41B0-8D6C-EA68A9CDC6A3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pjchrist@esalq.usp.br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3D6A0-181D-4DEF-9F37-A4FCD6868658}" type="slidenum">
              <a:rPr/>
              <a:pPr>
                <a:defRPr/>
              </a:pPr>
              <a:t>‹n.º›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78EF7-E2C9-4BD7-882F-B85F27EDAF52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pjchrist@esalq.usp.br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366C4-8616-4397-B697-A6EE37EC1640}" type="slidenum">
              <a:rPr/>
              <a:pPr>
                <a:defRPr/>
              </a:pPr>
              <a:t>‹n.º›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811BD-1D77-4E5E-B287-DE3E8B05849C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pjchrist@esalq.usp.br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1">
              <a:defRPr/>
            </a:pPr>
            <a:fld id="{3F1A96B0-D92D-4975-89BA-8EE851DE5BC6}" type="slidenum">
              <a:rPr lang="pt-BR"/>
              <a:pPr lvl="1">
                <a:defRPr/>
              </a:pPr>
              <a:t>‹n.º›</a:t>
            </a:fld>
            <a:endParaRPr lang="pt-BR"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2438400" y="315913"/>
            <a:ext cx="6477000" cy="570388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4FEB-8E07-4F47-8109-A787ADACA04F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14600" y="2057400"/>
            <a:ext cx="31242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91200" y="2057400"/>
            <a:ext cx="31242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E1ACD-36EC-4210-BB4B-E97528F24AC1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pa do Á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 userDrawn="1"/>
        </p:nvSpPr>
        <p:spPr>
          <a:xfrm>
            <a:off x="7162800" y="136525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pt-BR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pt-BR"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Rectangle 10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B311A5-679F-472C-A9A4-4C6EB0A27DA0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8" name="Rectangle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8EE5F4D-6FEE-4F6E-8415-26DA6D73A832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9" name="Rectangle 13"/>
          <p:cNvSpPr>
            <a:spLocks noGrp="1"/>
          </p:cNvSpPr>
          <p:nvPr>
            <p:ph type="ftr" sz="quarter" idx="18"/>
          </p:nvPr>
        </p:nvSpPr>
        <p:spPr>
          <a:xfrm rot="16200000">
            <a:off x="7296151" y="3698875"/>
            <a:ext cx="29337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is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533400" y="5943600"/>
            <a:ext cx="7467600" cy="7620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pt-BR" sz="2400" i="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7EBFBF-4B38-4BA6-BE5C-B6B5BD137F25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A611C47-6A8E-44B1-9431-EE84763E5C3A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6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31913" y="404813"/>
            <a:ext cx="3744912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29225" y="404813"/>
            <a:ext cx="37465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tra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5105400" y="228600"/>
            <a:ext cx="3200400" cy="3810000"/>
          </a:xfrm>
        </p:spPr>
        <p:txBody>
          <a:bodyPr tIns="91440" bIns="91440"/>
          <a:lstStyle>
            <a:lvl1pPr marL="0" marR="0" indent="0" algn="l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B90003-C9AE-4E73-B50D-538B92BA3AC2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D439B03-50E3-4290-9C06-5724A9C5B6EE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6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la Inteira da Pai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674358-08E0-4506-AFBD-9BBF660D6DCA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16563A96-5170-4ED9-A6C2-02019668E2B9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5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ção do Á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/>
          <p:nvPr userDrawn="1"/>
        </p:nvSpPr>
        <p:spPr>
          <a:xfrm rot="16200000">
            <a:off x="5315744" y="3269456"/>
            <a:ext cx="6858000" cy="319088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ctangle 22"/>
          <p:cNvSpPr/>
          <p:nvPr userDrawn="1"/>
        </p:nvSpPr>
        <p:spPr>
          <a:xfrm rot="16200000">
            <a:off x="5628482" y="3342481"/>
            <a:ext cx="6858000" cy="173037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Rectangle 23"/>
          <p:cNvSpPr/>
          <p:nvPr userDrawn="1"/>
        </p:nvSpPr>
        <p:spPr>
          <a:xfrm>
            <a:off x="8896350" y="0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Rectangle 16"/>
          <p:cNvSpPr/>
          <p:nvPr/>
        </p:nvSpPr>
        <p:spPr>
          <a:xfrm rot="10800000" flipV="1">
            <a:off x="434975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Rectangle 21"/>
          <p:cNvSpPr/>
          <p:nvPr userDrawn="1"/>
        </p:nvSpPr>
        <p:spPr>
          <a:xfrm>
            <a:off x="434975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anchor="ctr"/>
          <a:lstStyle>
            <a:lvl1pPr marL="0" indent="0" algn="l" eaLnBrk="1" latinLnBrk="0" hangingPunct="1">
              <a:buFontTx/>
              <a:buNone/>
              <a:defRPr kumimoji="0" lang="pt-BR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anchor="ctr"/>
          <a:lstStyle>
            <a:lvl1pPr marL="0" indent="0" algn="l" eaLnBrk="1" latinLnBrk="0" hangingPunct="1">
              <a:buFontTx/>
              <a:buNone/>
              <a:defRPr kumimoji="0" lang="pt-BR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4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3F3C60-D856-45BB-9037-1210CC508CE1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15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05EE054-4F18-43A3-96FC-55B2E842703E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16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uperior Retrato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85800" y="5257800"/>
            <a:ext cx="3429000" cy="12192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pt-BR" sz="18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343400" y="5257800"/>
            <a:ext cx="3429000" cy="12192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pt-BR" sz="18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57F00C8-07FF-432D-B6BF-08E087E4953B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378740F-B3B1-4398-AAA5-6C246529F99C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uperior Paisagem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152400" y="4267200"/>
            <a:ext cx="4038600" cy="10668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pt-BR" sz="18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4343400" y="4267200"/>
            <a:ext cx="4038600" cy="10668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pt-BR" sz="18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1441872-189F-4277-9F1E-B0E2B3BB3446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1805765-D4A7-4245-928B-9A66D75B4FA2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uperior Mis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724400" y="3124200"/>
            <a:ext cx="3694177" cy="2983987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79DCC50-78B6-4A33-AF8A-620E85AEBEE7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BCDA0CD-D17D-4CC4-99D6-745D303A02B0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perior Retrato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9"/>
          <p:cNvSpPr/>
          <p:nvPr/>
        </p:nvSpPr>
        <p:spPr>
          <a:xfrm>
            <a:off x="8890000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28600" y="4343400"/>
            <a:ext cx="2590800" cy="1676400"/>
          </a:xfrm>
        </p:spPr>
        <p:txBody>
          <a:bodyPr>
            <a:noAutofit/>
          </a:bodyPr>
          <a:lstStyle>
            <a:lvl1pPr marL="0" marR="0" indent="0" algn="l" eaLnBrk="1" latinLnBrk="0" hangingPunct="1">
              <a:buFontTx/>
              <a:buNone/>
              <a:defRPr kumimoji="0" lang="pt-BR" sz="20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048000" y="4343400"/>
            <a:ext cx="2590800" cy="1676400"/>
          </a:xfrm>
        </p:spPr>
        <p:txBody>
          <a:bodyPr>
            <a:noAutofit/>
          </a:bodyPr>
          <a:lstStyle>
            <a:lvl1pPr marL="0" marR="0" indent="0" algn="l" eaLnBrk="1" latinLnBrk="0" hangingPunct="1">
              <a:buFontTx/>
              <a:buNone/>
              <a:defRPr kumimoji="0" lang="pt-BR" sz="20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5867400" y="4343400"/>
            <a:ext cx="2590800" cy="1676400"/>
          </a:xfrm>
        </p:spPr>
        <p:txBody>
          <a:bodyPr>
            <a:noAutofit/>
          </a:bodyPr>
          <a:lstStyle>
            <a:lvl1pPr marL="0" marR="0" indent="0" algn="l" eaLnBrk="1" latinLnBrk="0" hangingPunct="1">
              <a:buFontTx/>
              <a:buNone/>
              <a:defRPr kumimoji="0" lang="pt-BR" sz="20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0A618B2-C342-428D-86BE-0DFA7266FD98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11B8687-6F33-4038-A401-E27F71AD9E91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perior Pais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28600" y="228600"/>
            <a:ext cx="3947160" cy="2960370"/>
          </a:xfrm>
        </p:spPr>
        <p:txBody>
          <a:bodyPr anchor="b"/>
          <a:lstStyle>
            <a:lvl1pPr marL="0" marR="0" indent="0" algn="r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4C90536-29BF-4226-BD1A-F73395BBB48C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C6213FB-7D26-4D68-8B4E-B6D68ABBDD1B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uperior Mi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0957BC7-3F45-4C03-8553-3DABE5CA2B3F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5F54A1D-44B5-440B-A325-F12760E91359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uperior Retrato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152400" y="228600"/>
            <a:ext cx="1676400" cy="2743200"/>
          </a:xfrm>
        </p:spPr>
        <p:txBody>
          <a:bodyPr/>
          <a:lstStyle>
            <a:lvl1pPr marL="0" marR="0" indent="0" algn="r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/>
          </p:nvPr>
        </p:nvSpPr>
        <p:spPr>
          <a:xfrm>
            <a:off x="6629400" y="228600"/>
            <a:ext cx="1676400" cy="1905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152400" y="4724400"/>
            <a:ext cx="1676400" cy="1905000"/>
          </a:xfrm>
        </p:spPr>
        <p:txBody>
          <a:bodyPr anchor="b"/>
          <a:lstStyle>
            <a:lvl1pPr marL="0" marR="0" indent="0" algn="r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/>
          </p:nvPr>
        </p:nvSpPr>
        <p:spPr>
          <a:xfrm>
            <a:off x="6629400" y="4724400"/>
            <a:ext cx="1676400" cy="1905000"/>
          </a:xfrm>
        </p:spPr>
        <p:txBody>
          <a:bodyPr anchor="b"/>
          <a:lstStyle>
            <a:lvl1pPr marL="0" marR="0" indent="0" algn="l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8BFC0D-BB57-4A7E-BE7B-62DDC1475B33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479A3A7-4B34-4EBB-97B0-3E72BD77200C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uperior Paisagem com Leg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533400" y="6324600"/>
            <a:ext cx="3657600" cy="3048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533400" y="304800"/>
            <a:ext cx="3657600" cy="3048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267200" y="6324600"/>
            <a:ext cx="3657600" cy="3048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4267200" y="304800"/>
            <a:ext cx="3657600" cy="3048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16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5F904E1-657F-4369-B7E3-ED606A24A79C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4289DDB-3528-4C1D-A87A-0F64D5A58D70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uperior Retrato com Legendas Gra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/>
          </p:nvPr>
        </p:nvSpPr>
        <p:spPr>
          <a:xfrm>
            <a:off x="228600" y="3352800"/>
            <a:ext cx="8153400" cy="3048000"/>
          </a:xfrm>
        </p:spPr>
        <p:txBody>
          <a:bodyPr/>
          <a:lstStyle>
            <a:lvl1pPr marL="0" marR="0" indent="0" algn="l" eaLnBrk="1" latinLnBrk="0" hangingPunct="1">
              <a:buFontTx/>
              <a:buNone/>
              <a:defRPr kumimoji="0" lang="pt-BR" sz="2800" baseline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0FD733E-14B5-4232-9E38-BFA8AA7D7E46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26496826-1442-4DA3-BD6C-6069544A7109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uperior: 1 Retrato com 3 Pais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0E77312-A4DE-4296-BA92-BF79E1107112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4B559CEE-7EF3-40CC-BB1E-B03DF7BB6CEB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uperior: 3 Paisagem com 2 Re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DA3AFF-13DD-4696-8E2C-B53C74C060F9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2B825C4-5DE9-4560-BA18-02FBA0E6E875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uperior: 2 Paisagem com 3 Re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pt-BR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B36FF9-EF34-4888-B501-D8BEBCE28745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84A9495D-6D6B-4F6C-98DB-60B3E9C9148F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ra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pt-BR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1A863D-DD93-4A3A-A5CB-0C1AB7B904F1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91CFA67-C4D8-4271-8904-45B9C93AD695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8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Superior Quadra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pt-BR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pt-BR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/>
          <a:lstStyle>
            <a:lvl1pPr marL="0" marR="0" indent="0" algn="l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CE1CCE1-1E3A-4BB8-A70C-BF93FC2672E1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4E35A84-1B44-4337-A77F-12624FBAE5BF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pt-BR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/>
          <a:lstStyle>
            <a:lvl1pPr marL="0" marR="0" indent="0" algn="r" eaLnBrk="1" latinLnBrk="0" hangingPunct="1">
              <a:buFontTx/>
              <a:buNone/>
              <a:defRPr kumimoji="0" lang="pt-BR" sz="2000" i="0"/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C48BCAB-E840-42E0-98EF-F339817D97CE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A8C4AF9-AA3B-4DC9-A2B4-3CEF80E80902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8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E3DD0-79F4-44E8-8515-D30375E2AA81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pjchrist@esalq.usp.br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641B-CAF2-4BF5-9339-C3FC18BE375A}" type="slidenum">
              <a:rPr/>
              <a:pPr>
                <a:defRPr/>
              </a:pPr>
              <a:t>‹n.º›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E68D1-8DF6-43C4-B3E4-DA2984E3A6F7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pjchrist@esalq.usp.br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4CC54-F9CC-4E06-B926-8ABAE77FA6D8}" type="slidenum">
              <a:rPr/>
              <a:pPr>
                <a:defRPr/>
              </a:pPr>
              <a:t>‹n.º›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2625" y="609600"/>
            <a:ext cx="8080375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819150" y="1981200"/>
            <a:ext cx="3810000" cy="3733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781550" y="1981200"/>
            <a:ext cx="3810000" cy="3733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EF5A7-FE42-421A-AD67-F70E513BF49A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pjchrist@esalq.usp.br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1">
              <a:defRPr/>
            </a:pPr>
            <a:fld id="{F481B57F-11BF-4D3E-BAA7-91482C05F976}" type="slidenum">
              <a:rPr lang="pt-BR"/>
              <a:pPr lvl="1">
                <a:defRPr/>
              </a:pPr>
              <a:t>‹n.º›</a:t>
            </a:fld>
            <a:endParaRPr lang="pt-BR"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2438400" y="315913"/>
            <a:ext cx="6477000" cy="5703887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B6445-AF84-4AF5-B839-85B0A1482F4D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14600" y="2057400"/>
            <a:ext cx="31242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91200" y="2057400"/>
            <a:ext cx="31242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24BDF-5F7D-435F-9FDD-6754412A628A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pjchrist@esalq.usp.br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gilberto\Kasuya Consultoria Agronômica\imagens lavouras net\untitled 5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6"/>
            <a:ext cx="1044179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0" descr="Logo BBC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0"/>
            <a:ext cx="104417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 userDrawn="1"/>
        </p:nvSpPr>
        <p:spPr>
          <a:xfrm>
            <a:off x="0" y="6237289"/>
            <a:ext cx="9144000" cy="71437"/>
          </a:xfrm>
          <a:prstGeom prst="rect">
            <a:avLst/>
          </a:prstGeom>
          <a:solidFill>
            <a:srgbClr val="C19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8" name="Picture 2" descr="C:\Users\gilberto\Kasuya Consultoria Agronômica\imagens lavouras net\milho 2.bmp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42" y="6308726"/>
            <a:ext cx="935831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gilberto\Kasuya Consultoria Agronômica\imagens lavouras net\milho 4.bmp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gilberto\Kasuya Consultoria Agronômica\imagens lavouras net\untitled 4.bmp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6308726"/>
            <a:ext cx="104417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gilberto\Kasuya Consultoria Agronômica\imagens lavouras net\untitled.bmp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9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gilberto\Kasuya Consultoria Agronômica\imagens lavouras net\pivo 3.bmp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31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:\Users\gilberto\Kasuya Consultoria Agronômica\imagens lavouras net\alg 5.bmp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35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Users\gilberto\Kasuya Consultoria Agronômica\imagens lavouras net\chuva2-int.jp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9" y="6308726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C2282EE-7FEE-44D8-BBF0-2403FE321D99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1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DE30F7F-5881-457F-9689-E2B314E7BB1A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01677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Logo BB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0"/>
            <a:ext cx="104417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6"/>
            <a:ext cx="1044179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gilberto\Kasuya Consultoria Agronômica\imagens lavouras net\untitled.bmp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9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gilberto\Kasuya Consultoria Agronômica\imagens lavouras net\milho 4.bmp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gilberto\Kasuya Consultoria Agronômica\imagens lavouras net\milho 2.bmp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42" y="6308726"/>
            <a:ext cx="935831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gilberto\Kasuya Consultoria Agronômica\imagens lavouras net\alg 5.bmp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35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gilberto\Kasuya Consultoria Agronômica\imagens lavouras net\pivo 3.bmp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31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gilberto\Kasuya Consultoria Agronômica\imagens lavouras net\untitled 5.bmp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:\Users\gilberto\Kasuya Consultoria Agronômica\imagens lavouras net\chuva2-int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9" y="6308726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gilberto\Kasuya Consultoria Agronômica\imagens lavouras net\untitled 4.bmp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6308726"/>
            <a:ext cx="104417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9"/>
          <p:cNvSpPr/>
          <p:nvPr userDrawn="1"/>
        </p:nvSpPr>
        <p:spPr>
          <a:xfrm>
            <a:off x="0" y="6237289"/>
            <a:ext cx="9144000" cy="71437"/>
          </a:xfrm>
          <a:prstGeom prst="rect">
            <a:avLst/>
          </a:prstGeom>
          <a:solidFill>
            <a:srgbClr val="C19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13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82C788A-4660-4D15-B983-6F88EA4DF5CC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1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FCC7E4D-D58D-414B-8495-DC60285ECC72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59943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59C8FDD-060E-4AC4-B28F-30F953670BF7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F4E9ACF-06C1-4876-A87C-6023496D8DE6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3691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F36609B-FE36-4F5F-85F6-082B15FC2C3A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25883FC-12C2-4F14-963F-2ECBC68ACBBD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0718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117FF0B-888C-4FF6-ABDF-13CDE806D03D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72167D6-4176-492E-95BD-20EB57462E04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4159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9F5DA06-6275-4820-9AE5-9D427852EE9F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D76EF97-1B2C-4B33-BF7A-3095CC0BD3CA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2851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D411AC7-C800-43C7-85A8-3B03F234EC12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83E3AC8-B173-4D73-90A0-40D07BECB38A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1193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188F2F6-C611-4EDF-A7D3-75363689265F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90AE97-D795-4848-ABEE-8011DA6F720A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6465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EF89E95-5153-4582-B5A4-F49BACBA2BBF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F047D65-F2FD-4042-8F75-69FF604DF318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32701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8460636-5774-46E7-A7FF-5F1B140FFD3F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F630022-95C6-4D18-9F0E-BBB12711D892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9222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369246A-3E79-4FEC-9142-9E313C55BE70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5E51185-C3EB-4E56-B08F-E3F0FFCF78AC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07913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gilberto\Kasuya Consultoria Agronômica\imagens lavouras net\untitled 5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6"/>
            <a:ext cx="1044179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0" descr="Logo BBC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0"/>
            <a:ext cx="104417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 userDrawn="1"/>
        </p:nvSpPr>
        <p:spPr>
          <a:xfrm>
            <a:off x="0" y="6237289"/>
            <a:ext cx="9144000" cy="71437"/>
          </a:xfrm>
          <a:prstGeom prst="rect">
            <a:avLst/>
          </a:prstGeom>
          <a:solidFill>
            <a:srgbClr val="C19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8" name="Picture 2" descr="C:\Users\gilberto\Kasuya Consultoria Agronômica\imagens lavouras net\milho 2.bmp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42" y="6308726"/>
            <a:ext cx="935831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gilberto\Kasuya Consultoria Agronômica\imagens lavouras net\milho 4.bmp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gilberto\Kasuya Consultoria Agronômica\imagens lavouras net\untitled 4.bmp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6308726"/>
            <a:ext cx="104417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gilberto\Kasuya Consultoria Agronômica\imagens lavouras net\untitled.bmp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9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gilberto\Kasuya Consultoria Agronômica\imagens lavouras net\pivo 3.bmp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31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:\Users\gilberto\Kasuya Consultoria Agronômica\imagens lavouras net\alg 5.bmp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35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Users\gilberto\Kasuya Consultoria Agronômica\imagens lavouras net\chuva2-int.jp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9" y="6308726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0CD17-8356-461D-A0B4-268865DED1C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0DCB3-2FCA-418B-BE49-2D67F350088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816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Logo BBC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0"/>
            <a:ext cx="104417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6"/>
            <a:ext cx="1044179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gilberto\Kasuya Consultoria Agronômica\imagens lavouras net\untitled.bmp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9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gilberto\Kasuya Consultoria Agronômica\imagens lavouras net\milho 4.bmp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gilberto\Kasuya Consultoria Agronômica\imagens lavouras net\milho 2.bmp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42" y="6308726"/>
            <a:ext cx="935831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gilberto\Kasuya Consultoria Agronômica\imagens lavouras net\alg 5.bmp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35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Users\gilberto\Kasuya Consultoria Agronômica\imagens lavouras net\pivo 3.bmp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31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gilberto\Kasuya Consultoria Agronômica\imagens lavouras net\untitled 5.bmp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:\Users\gilberto\Kasuya Consultoria Agronômica\imagens lavouras net\chuva2-int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9" y="6308726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gilberto\Kasuya Consultoria Agronômica\imagens lavouras net\untitled 4.bmp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6308726"/>
            <a:ext cx="104417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9"/>
          <p:cNvSpPr/>
          <p:nvPr userDrawn="1"/>
        </p:nvSpPr>
        <p:spPr>
          <a:xfrm>
            <a:off x="0" y="6237289"/>
            <a:ext cx="9144000" cy="71437"/>
          </a:xfrm>
          <a:prstGeom prst="rect">
            <a:avLst/>
          </a:prstGeom>
          <a:solidFill>
            <a:srgbClr val="C19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1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542F5-5401-4DA9-873C-798507128BC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9E0EF-F4E0-4539-82AD-9EAD38C9168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362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5BABE-CCC2-4C7A-8F1B-A5AE0C2A678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77244-FFD8-4309-A72B-BCB7F16ED54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126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728DE-95EE-4C93-88E8-2C26E365673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9FA8A-3A51-4E92-94FA-3C4F31930BC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1647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BE5CC-902F-4758-9B59-F570D453C16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3F59E-AB53-487F-8E91-03C88688709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724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A1851-DD13-4785-8026-5B55677D9D0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42469-8E4A-48DD-9CA9-70F9DF4D40A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4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08573-B8AF-4808-91E0-1E6BC81D62F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66FC-ABD2-4DEB-956B-52231929EB7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122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4BEE1-7475-4564-A8FA-3977E67273A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EC0C5-EF82-4E44-8C44-62BDCA676444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709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5B998-6988-4899-A167-1939EECB4AB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5F6B5-6A96-4117-A91F-DFBACCCF4E0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567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0FF39-B304-435B-ADE6-C0F8BEF7339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A28B5-0B3B-4D3B-8386-981EFFAE598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591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F6CC0-181D-4EB0-8D7A-84CD1DE7238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202E6-7F0B-43E7-B692-438C3CE1807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498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" y="1708150"/>
            <a:ext cx="9147572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4"/>
            <a:ext cx="2896791" cy="6015037"/>
          </a:xfrm>
          <a:custGeom>
            <a:avLst/>
            <a:gdLst>
              <a:gd name="T0" fmla="*/ 0 w 21600"/>
              <a:gd name="T1" fmla="*/ 0 h 21600"/>
              <a:gd name="T2" fmla="*/ 3862917 w 21600"/>
              <a:gd name="T3" fmla="*/ 6015037 h 21600"/>
              <a:gd name="T4" fmla="*/ 0 w 21600"/>
              <a:gd name="T5" fmla="*/ 601503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hangingPunct="0"/>
            <a:endParaRPr 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2" y="427038"/>
            <a:ext cx="6399213" cy="1706562"/>
          </a:xfrm>
        </p:spPr>
        <p:txBody>
          <a:bodyPr anchor="b"/>
          <a:lstStyle>
            <a:lvl1pPr>
              <a:lnSpc>
                <a:spcPct val="80000"/>
              </a:lnSpc>
              <a:defRPr sz="3038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2286000"/>
            <a:ext cx="45720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350"/>
            </a:lvl1pPr>
          </a:lstStyle>
          <a:p>
            <a:r>
              <a:rPr lang="pt-BR"/>
              <a:t>Clique para editar o estilo do subtítulo mestre</a:t>
            </a:r>
          </a:p>
          <a:p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63F4A8-7A4E-4A13-8A1B-4FD9603984C4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096000"/>
            <a:ext cx="2895600" cy="609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788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pjchrist@esalq.usp.br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D48308-4225-4FE0-BDEF-42DE334DE020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9960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963BDC3-4733-40DA-AA39-52E46B75096D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BD7B176-2E4D-4A91-9695-D40F7944DB08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90489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3623035-9955-47E9-AD7F-AA5230143D13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9DFE9C-1346-4129-9FCA-B359CE0D9E7A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8172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14600" y="2057400"/>
            <a:ext cx="3124200" cy="39624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791200" y="2057400"/>
            <a:ext cx="3124200" cy="3962400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D05B519-8107-4933-98B9-EA4A44BB1B6F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273816-90EB-4DDD-B3A5-BF2524481572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25560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9A31EC-5D36-42B7-A015-BF13BBFA82C5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24D3DD2-564E-41DB-85DE-07D57770F859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5837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9922B6-61F4-4EB6-AE08-B5F43CCDFC02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121FA1-FA66-4710-8E25-CDFE071A81D3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03297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1080A9-1115-4414-BF1A-195D3ECCED03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127567-116D-4340-B4BC-2B1E7422475F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98051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CE97C1-C0D6-4254-BA4B-F4D3FDCCA218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F98FD3-C367-4C4B-9C09-E68CB610E424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2830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542BEF-7F9E-4B5A-B88E-49B20E39EF6D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FAD9C3-ED91-4293-8E59-9D996D54676A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02817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50B9A1-884E-4DF7-8D4C-1E3EF49592CC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F4897F-F8D9-470A-AA1B-BF0BA5726872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9249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296150" y="304800"/>
            <a:ext cx="1619250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438400" y="304800"/>
            <a:ext cx="470535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91172E-FF37-4F49-8446-2D6BB7447BB1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33B78E-6B5F-4E0A-9F10-A5DFFEE30145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062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2438400" y="304800"/>
            <a:ext cx="6477000" cy="5715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7CD345-ED79-4307-9BF7-E68456AA5264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698DD1-F8C3-4FF9-9381-8472B753BD3D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45402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477000" cy="16002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2514600" y="2057400"/>
            <a:ext cx="6400800" cy="39624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EF387E-6922-4F51-B415-3B52333AAC15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166A330-2A8F-4513-9F16-2A7916E96B96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6252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6477000" cy="16002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2514600" y="2057400"/>
            <a:ext cx="6400800" cy="3962400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3224CA-BEEA-469C-B933-9443C0F4D610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2ED1B1-0FD4-47E6-B0C7-9943D52E6028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31721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gilberto\Kasuya Consultoria Agronômica\imagens lavouras net\untitled 5.bm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6"/>
            <a:ext cx="1044179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0" descr="Logo BBC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0"/>
            <a:ext cx="104417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 userDrawn="1"/>
        </p:nvSpPr>
        <p:spPr>
          <a:xfrm>
            <a:off x="0" y="6237289"/>
            <a:ext cx="9144000" cy="71437"/>
          </a:xfrm>
          <a:prstGeom prst="rect">
            <a:avLst/>
          </a:prstGeom>
          <a:solidFill>
            <a:srgbClr val="C19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13">
              <a:solidFill>
                <a:prstClr val="white"/>
              </a:solidFill>
            </a:endParaRPr>
          </a:p>
        </p:txBody>
      </p:sp>
      <p:pic>
        <p:nvPicPr>
          <p:cNvPr id="8" name="Picture 2" descr="C:\Users\gilberto\Kasuya Consultoria Agronômica\imagens lavouras net\milho 2.bmp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42" y="6308726"/>
            <a:ext cx="935831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gilberto\Kasuya Consultoria Agronômica\imagens lavouras net\milho 4.bmp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gilberto\Kasuya Consultoria Agronômica\imagens lavouras net\untitled 4.bmp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6308726"/>
            <a:ext cx="104417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gilberto\Kasuya Consultoria Agronômica\imagens lavouras net\untitled.bmp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9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:\Users\gilberto\Kasuya Consultoria Agronômica\imagens lavouras net\pivo 3.bmp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31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:\Users\gilberto\Kasuya Consultoria Agronômica\imagens lavouras net\alg 5.bmp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35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:\Users\gilberto\Kasuya Consultoria Agronômica\imagens lavouras net\chuva2-int.jp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9" y="6308726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1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3C66A32-0194-4027-9E45-5421F5B607A2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1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7D23731-4C8C-4891-A307-B4F5D4221E94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28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49.xml"/><Relationship Id="rId14" Type="http://schemas.openxmlformats.org/officeDocument/2006/relationships/theme" Target="../theme/theme10.xml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8.xml"/><Relationship Id="rId20" Type="http://schemas.openxmlformats.org/officeDocument/2006/relationships/image" Target="../media/image11.jpeg"/><Relationship Id="rId21" Type="http://schemas.openxmlformats.org/officeDocument/2006/relationships/image" Target="../media/image12.png"/><Relationship Id="rId22" Type="http://schemas.openxmlformats.org/officeDocument/2006/relationships/image" Target="../media/image20.jpeg"/><Relationship Id="rId10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0.xml"/><Relationship Id="rId12" Type="http://schemas.openxmlformats.org/officeDocument/2006/relationships/theme" Target="../theme/theme11.xml"/><Relationship Id="rId13" Type="http://schemas.openxmlformats.org/officeDocument/2006/relationships/image" Target="../media/image19.jpeg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3.xml"/><Relationship Id="rId14" Type="http://schemas.openxmlformats.org/officeDocument/2006/relationships/theme" Target="../theme/theme12.xml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0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4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7.xml"/><Relationship Id="rId4" Type="http://schemas.openxmlformats.org/officeDocument/2006/relationships/theme" Target="../theme/theme14.xml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6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1.xml"/><Relationship Id="rId15" Type="http://schemas.openxmlformats.org/officeDocument/2006/relationships/theme" Target="../theme/theme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5.xml"/><Relationship Id="rId15" Type="http://schemas.openxmlformats.org/officeDocument/2006/relationships/slideLayout" Target="../slideLayouts/slideLayout216.xml"/><Relationship Id="rId16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18.xml"/><Relationship Id="rId18" Type="http://schemas.openxmlformats.org/officeDocument/2006/relationships/theme" Target="../theme/theme16.xml"/><Relationship Id="rId1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08.xml"/><Relationship Id="rId8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1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1.xml"/><Relationship Id="rId14" Type="http://schemas.openxmlformats.org/officeDocument/2006/relationships/theme" Target="../theme/theme17.xml"/><Relationship Id="rId15" Type="http://schemas.openxmlformats.org/officeDocument/2006/relationships/image" Target="../media/image30.jpeg"/><Relationship Id="rId1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5.xml"/><Relationship Id="rId8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2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3.xml"/><Relationship Id="rId13" Type="http://schemas.openxmlformats.org/officeDocument/2006/relationships/theme" Target="../theme/theme18.xml"/><Relationship Id="rId14" Type="http://schemas.openxmlformats.org/officeDocument/2006/relationships/image" Target="../media/image33.jpeg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7.xml"/><Relationship Id="rId26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2.xml"/><Relationship Id="rId26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20" Type="http://schemas.openxmlformats.org/officeDocument/2006/relationships/image" Target="../media/image11.jpeg"/><Relationship Id="rId21" Type="http://schemas.openxmlformats.org/officeDocument/2006/relationships/image" Target="../media/image12.png"/><Relationship Id="rId22" Type="http://schemas.openxmlformats.org/officeDocument/2006/relationships/image" Target="../media/image13.jpeg"/><Relationship Id="rId10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3.xml"/><Relationship Id="rId12" Type="http://schemas.openxmlformats.org/officeDocument/2006/relationships/theme" Target="../theme/theme4.xml"/><Relationship Id="rId13" Type="http://schemas.openxmlformats.org/officeDocument/2006/relationships/image" Target="../media/image4.jpeg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9.xml"/><Relationship Id="rId8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2.xml"/><Relationship Id="rId20" Type="http://schemas.openxmlformats.org/officeDocument/2006/relationships/image" Target="../media/image11.jpeg"/><Relationship Id="rId21" Type="http://schemas.openxmlformats.org/officeDocument/2006/relationships/image" Target="../media/image12.png"/><Relationship Id="rId22" Type="http://schemas.openxmlformats.org/officeDocument/2006/relationships/image" Target="../media/image13.jpeg"/><Relationship Id="rId10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5.xml"/><Relationship Id="rId13" Type="http://schemas.openxmlformats.org/officeDocument/2006/relationships/image" Target="../media/image4.jpeg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98.xml"/><Relationship Id="rId15" Type="http://schemas.openxmlformats.org/officeDocument/2006/relationships/theme" Target="../theme/theme6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7.xml"/><Relationship Id="rId20" Type="http://schemas.openxmlformats.org/officeDocument/2006/relationships/image" Target="../media/image10.png"/><Relationship Id="rId21" Type="http://schemas.openxmlformats.org/officeDocument/2006/relationships/image" Target="../media/image11.jpeg"/><Relationship Id="rId22" Type="http://schemas.openxmlformats.org/officeDocument/2006/relationships/image" Target="../media/image12.png"/><Relationship Id="rId23" Type="http://schemas.openxmlformats.org/officeDocument/2006/relationships/image" Target="../media/image13.jpeg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theme" Target="../theme/theme7.xml"/><Relationship Id="rId14" Type="http://schemas.openxmlformats.org/officeDocument/2006/relationships/image" Target="../media/image4.jpe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3.xml"/><Relationship Id="rId14" Type="http://schemas.openxmlformats.org/officeDocument/2006/relationships/theme" Target="../theme/theme8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6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6161088"/>
            <a:ext cx="76327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  <a:endParaRPr lang="ru-RU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404813"/>
            <a:ext cx="7643812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28" r:id="rId1"/>
    <p:sldLayoutId id="2147486083" r:id="rId2"/>
    <p:sldLayoutId id="2147486084" r:id="rId3"/>
    <p:sldLayoutId id="2147486085" r:id="rId4"/>
    <p:sldLayoutId id="2147486086" r:id="rId5"/>
    <p:sldLayoutId id="2147486087" r:id="rId6"/>
    <p:sldLayoutId id="2147486088" r:id="rId7"/>
    <p:sldLayoutId id="2147486089" r:id="rId8"/>
    <p:sldLayoutId id="2147486090" r:id="rId9"/>
    <p:sldLayoutId id="2147486091" r:id="rId10"/>
    <p:sldLayoutId id="2147486092" r:id="rId11"/>
    <p:sldLayoutId id="2147486429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ltGray">
          <a:xfrm>
            <a:off x="1190" y="6583680"/>
            <a:ext cx="9141620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Retângulo 7"/>
          <p:cNvSpPr/>
          <p:nvPr/>
        </p:nvSpPr>
        <p:spPr bwMode="white">
          <a:xfrm>
            <a:off x="1190" y="6583680"/>
            <a:ext cx="9141620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05840" y="467360"/>
            <a:ext cx="713232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05840" y="1901953"/>
            <a:ext cx="713232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</a:p>
          <a:p>
            <a:pPr lvl="5"/>
            <a:r>
              <a:rPr lang="pt-BR" dirty="0" smtClean="0"/>
              <a:t>Sexto nível</a:t>
            </a:r>
          </a:p>
          <a:p>
            <a:pPr lvl="6"/>
            <a:r>
              <a:rPr lang="pt-BR" dirty="0" smtClean="0"/>
              <a:t>Sétimo nível</a:t>
            </a:r>
          </a:p>
          <a:p>
            <a:pPr lvl="7"/>
            <a:r>
              <a:rPr lang="pt-BR" dirty="0" smtClean="0"/>
              <a:t>Oitavo nível</a:t>
            </a:r>
          </a:p>
          <a:p>
            <a:pPr lvl="8"/>
            <a:r>
              <a:rPr lang="pt-BR" dirty="0" smtClean="0"/>
              <a:t>Nono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656832" y="6601968"/>
            <a:ext cx="72009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E583DDF-CA54-461A-A486-592D2374C532}" type="datetimeFigureOut">
              <a:rPr lang="pt-BR" smtClean="0">
                <a:solidFill>
                  <a:srgbClr val="E5E8E8"/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28/02/16</a:t>
            </a:fld>
            <a:endParaRPr lang="pt-BR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05840" y="6601968"/>
            <a:ext cx="5369814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baseline="0">
                <a:solidFill>
                  <a:schemeClr val="bg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srgbClr val="E5E8E8"/>
              </a:solidFill>
              <a:latin typeface="Corbel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658100" y="6601968"/>
            <a:ext cx="4800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bg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A8D9AD5-F248-4919-864A-CFD76CC027D6}" type="slidenum">
              <a:rPr lang="pt-BR" smtClean="0">
                <a:solidFill>
                  <a:srgbClr val="E5E8E8"/>
                </a:solidFill>
                <a:latin typeface="Corbe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pt-BR" dirty="0">
              <a:solidFill>
                <a:srgbClr val="E5E8E8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2196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7" r:id="rId1"/>
    <p:sldLayoutId id="2147486328" r:id="rId2"/>
    <p:sldLayoutId id="2147486329" r:id="rId3"/>
    <p:sldLayoutId id="2147486330" r:id="rId4"/>
    <p:sldLayoutId id="2147486331" r:id="rId5"/>
    <p:sldLayoutId id="2147486332" r:id="rId6"/>
    <p:sldLayoutId id="2147486333" r:id="rId7"/>
    <p:sldLayoutId id="2147486334" r:id="rId8"/>
    <p:sldLayoutId id="2147486335" r:id="rId9"/>
    <p:sldLayoutId id="2147486336" r:id="rId10"/>
    <p:sldLayoutId id="2147486337" r:id="rId11"/>
    <p:sldLayoutId id="2147486338" r:id="rId12"/>
    <p:sldLayoutId id="214748633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255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Clr>
          <a:schemeClr val="tx2"/>
        </a:buClr>
        <a:buSzPct val="80000"/>
        <a:buFont typeface="Wingdings" pitchFamily="2" charset="2"/>
        <a:buChar char="§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SzPct val="80000"/>
        <a:buFont typeface="Wingdings" pitchFamily="2" charset="2"/>
        <a:buChar char="§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" pitchFamily="2" charset="2"/>
        <a:buChar char="§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" pitchFamily="2" charset="2"/>
        <a:buChar char="§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BD3476-453F-4E6A-B27A-DAAB9C570FC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B63A6E7-CA1D-4FB0-848C-6758CD8FB14A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09320"/>
            <a:ext cx="104360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C:\Users\gilberto\Kasuya Consultoria Agronômica\imagens lavouras net\untitled.bmp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43608" y="6309320"/>
            <a:ext cx="971600" cy="548680"/>
          </a:xfrm>
          <a:prstGeom prst="rect">
            <a:avLst/>
          </a:prstGeom>
          <a:noFill/>
        </p:spPr>
      </p:pic>
      <p:pic>
        <p:nvPicPr>
          <p:cNvPr id="9" name="Picture 3" descr="C:\Users\gilberto\Kasuya Consultoria Agronômica\imagens lavouras net\milho 4.bmp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979712" y="6309320"/>
            <a:ext cx="971600" cy="548680"/>
          </a:xfrm>
          <a:prstGeom prst="rect">
            <a:avLst/>
          </a:prstGeom>
          <a:noFill/>
        </p:spPr>
      </p:pic>
      <p:pic>
        <p:nvPicPr>
          <p:cNvPr id="10" name="Picture 2" descr="C:\Users\gilberto\Kasuya Consultoria Agronômica\imagens lavouras net\milho 2.bmp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15816" y="6309320"/>
            <a:ext cx="936104" cy="548680"/>
          </a:xfrm>
          <a:prstGeom prst="rect">
            <a:avLst/>
          </a:prstGeom>
          <a:noFill/>
        </p:spPr>
      </p:pic>
      <p:pic>
        <p:nvPicPr>
          <p:cNvPr id="11" name="Picture 8" descr="C:\Users\gilberto\Kasuya Consultoria Agronômica\imagens lavouras net\alg 5.bmp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79912" y="6309320"/>
            <a:ext cx="1080120" cy="548680"/>
          </a:xfrm>
          <a:prstGeom prst="rect">
            <a:avLst/>
          </a:prstGeom>
          <a:noFill/>
        </p:spPr>
      </p:pic>
      <p:pic>
        <p:nvPicPr>
          <p:cNvPr id="12" name="Picture 7" descr="C:\Users\gilberto\Kasuya Consultoria Agronômica\imagens lavouras net\pivo 3.bmp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860032" y="6309320"/>
            <a:ext cx="971600" cy="548680"/>
          </a:xfrm>
          <a:prstGeom prst="rect">
            <a:avLst/>
          </a:prstGeom>
          <a:noFill/>
        </p:spPr>
      </p:pic>
      <p:pic>
        <p:nvPicPr>
          <p:cNvPr id="13" name="Picture 5" descr="C:\Users\gilberto\Kasuya Consultoria Agronômica\imagens lavouras net\untitled 5.bmp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796136" y="6309320"/>
            <a:ext cx="1080120" cy="548680"/>
          </a:xfrm>
          <a:prstGeom prst="rect">
            <a:avLst/>
          </a:prstGeom>
          <a:noFill/>
        </p:spPr>
      </p:pic>
      <p:pic>
        <p:nvPicPr>
          <p:cNvPr id="14" name="Picture 9" descr="C:\Users\gilberto\Kasuya Consultoria Agronômica\imagens lavouras net\chuva2-int.jpg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876256" y="6309320"/>
            <a:ext cx="1224136" cy="548680"/>
          </a:xfrm>
          <a:prstGeom prst="rect">
            <a:avLst/>
          </a:prstGeom>
          <a:noFill/>
        </p:spPr>
      </p:pic>
      <p:pic>
        <p:nvPicPr>
          <p:cNvPr id="18" name="Picture 4" descr="C:\Users\gilberto\Kasuya Consultoria Agronômica\imagens lavouras net\untitled 4.bmp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100392" y="6309320"/>
            <a:ext cx="1043608" cy="548680"/>
          </a:xfrm>
          <a:prstGeom prst="rect">
            <a:avLst/>
          </a:prstGeom>
          <a:noFill/>
        </p:spPr>
      </p:pic>
      <p:pic>
        <p:nvPicPr>
          <p:cNvPr id="19" name="Imagem 8" descr="Logo BBC"/>
          <p:cNvPicPr/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100392" y="0"/>
            <a:ext cx="104360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321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41" r:id="rId1"/>
    <p:sldLayoutId id="2147486342" r:id="rId2"/>
    <p:sldLayoutId id="2147486343" r:id="rId3"/>
    <p:sldLayoutId id="2147486344" r:id="rId4"/>
    <p:sldLayoutId id="2147486345" r:id="rId5"/>
    <p:sldLayoutId id="2147486346" r:id="rId6"/>
    <p:sldLayoutId id="2147486347" r:id="rId7"/>
    <p:sldLayoutId id="2147486348" r:id="rId8"/>
    <p:sldLayoutId id="2147486349" r:id="rId9"/>
    <p:sldLayoutId id="2147486350" r:id="rId10"/>
    <p:sldLayoutId id="21474863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2/28/16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91A301A-895E-426A-A864-AF9653DFFA45}" type="slidenum">
              <a:rPr lang="en-US" smtClean="0"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953749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353" r:id="rId1"/>
    <p:sldLayoutId id="2147486354" r:id="rId2"/>
    <p:sldLayoutId id="2147486355" r:id="rId3"/>
    <p:sldLayoutId id="2147486356" r:id="rId4"/>
    <p:sldLayoutId id="2147486357" r:id="rId5"/>
    <p:sldLayoutId id="2147486358" r:id="rId6"/>
    <p:sldLayoutId id="2147486359" r:id="rId7"/>
    <p:sldLayoutId id="2147486360" r:id="rId8"/>
    <p:sldLayoutId id="2147486361" r:id="rId9"/>
    <p:sldLayoutId id="2147486362" r:id="rId10"/>
    <p:sldLayoutId id="2147486363" r:id="rId11"/>
    <p:sldLayoutId id="2147486364" r:id="rId12"/>
    <p:sldLayoutId id="2147486365" r:id="rId13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0458965-3D0E-4DF2-8872-EFB2B0BC8AA1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BC6C83-D438-4FAA-B854-82DE0FD6F13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81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67" r:id="rId1"/>
    <p:sldLayoutId id="2147486368" r:id="rId2"/>
    <p:sldLayoutId id="2147486369" r:id="rId3"/>
    <p:sldLayoutId id="2147486370" r:id="rId4"/>
    <p:sldLayoutId id="2147486371" r:id="rId5"/>
    <p:sldLayoutId id="2147486372" r:id="rId6"/>
    <p:sldLayoutId id="2147486373" r:id="rId7"/>
    <p:sldLayoutId id="2147486374" r:id="rId8"/>
    <p:sldLayoutId id="2147486375" r:id="rId9"/>
    <p:sldLayoutId id="2147486376" r:id="rId10"/>
    <p:sldLayoutId id="21474863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258050E-B668-4FA7-85AD-C750C80A6E9B}" type="datetimeFigureOut">
              <a:rPr lang="en-US" smtClean="0">
                <a:solidFill>
                  <a:srgbClr val="262626">
                    <a:tint val="75000"/>
                  </a:srgbClr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2/28/16</a:t>
            </a:fld>
            <a:endParaRPr lang="en-US" dirty="0">
              <a:solidFill>
                <a:srgbClr val="262626">
                  <a:tint val="75000"/>
                </a:srgbClr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262626">
                  <a:tint val="75000"/>
                </a:srgbClr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40D5ECE-8B49-45CD-BE81-EF81920D1969}" type="slidenum">
              <a:rPr lang="en-US" smtClean="0">
                <a:solidFill>
                  <a:srgbClr val="262626">
                    <a:tint val="75000"/>
                  </a:srgbClr>
                </a:solidFill>
                <a:latin typeface="Calibri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en-US" dirty="0">
              <a:solidFill>
                <a:srgbClr val="262626">
                  <a:tint val="75000"/>
                </a:srgbClr>
              </a:solidFill>
              <a:latin typeface="Calibri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7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79" r:id="rId1"/>
    <p:sldLayoutId id="2147486380" r:id="rId2"/>
    <p:sldLayoutId id="2147486381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6375" y="138113"/>
            <a:ext cx="734377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>
                <a:alpha val="50000"/>
              </a:schemeClr>
            </a:outerShdw>
          </a:effec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7013" y="2057400"/>
            <a:ext cx="87852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11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3" r:id="rId1"/>
    <p:sldLayoutId id="2147486384" r:id="rId2"/>
    <p:sldLayoutId id="2147486385" r:id="rId3"/>
    <p:sldLayoutId id="2147486386" r:id="rId4"/>
    <p:sldLayoutId id="2147486387" r:id="rId5"/>
    <p:sldLayoutId id="2147486388" r:id="rId6"/>
    <p:sldLayoutId id="2147486389" r:id="rId7"/>
    <p:sldLayoutId id="2147486390" r:id="rId8"/>
    <p:sldLayoutId id="2147486391" r:id="rId9"/>
    <p:sldLayoutId id="2147486392" r:id="rId10"/>
    <p:sldLayoutId id="2147486393" r:id="rId11"/>
    <p:sldLayoutId id="2147486394" r:id="rId12"/>
    <p:sldLayoutId id="2147486395" r:id="rId13"/>
    <p:sldLayoutId id="2147486396" r:id="rId14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16165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16165D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16165D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16165D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16165D"/>
          </a:solidFill>
          <a:latin typeface="Impact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7D9EA8"/>
          </a:solidFill>
          <a:latin typeface="Impact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7D9EA8"/>
          </a:solidFill>
          <a:latin typeface="Impact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7D9EA8"/>
          </a:solidFill>
          <a:latin typeface="Impact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5000">
          <a:solidFill>
            <a:srgbClr val="7D9EA8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Font typeface="Wingdings" pitchFamily="2" charset="2"/>
        <a:buChar char="l"/>
        <a:defRPr sz="3000">
          <a:solidFill>
            <a:srgbClr val="16165D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–"/>
        <a:defRPr sz="2500">
          <a:solidFill>
            <a:srgbClr val="22228B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•"/>
        <a:defRPr sz="2200">
          <a:solidFill>
            <a:srgbClr val="7878DE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–"/>
        <a:defRPr sz="2000"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»"/>
        <a:defRPr sz="2000"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»"/>
        <a:defRPr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»"/>
        <a:defRPr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»"/>
        <a:defRPr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0"/>
        </a:spcAft>
        <a:buClr>
          <a:srgbClr val="7D9EA8"/>
        </a:buClr>
        <a:buChar char="»"/>
        <a:defRPr>
          <a:solidFill>
            <a:srgbClr val="7D9EA8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92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98" r:id="rId1"/>
    <p:sldLayoutId id="2147486399" r:id="rId2"/>
    <p:sldLayoutId id="2147486400" r:id="rId3"/>
    <p:sldLayoutId id="2147486401" r:id="rId4"/>
    <p:sldLayoutId id="2147486402" r:id="rId5"/>
    <p:sldLayoutId id="2147486403" r:id="rId6"/>
    <p:sldLayoutId id="2147486404" r:id="rId7"/>
    <p:sldLayoutId id="2147486405" r:id="rId8"/>
    <p:sldLayoutId id="2147486406" r:id="rId9"/>
    <p:sldLayoutId id="2147486407" r:id="rId10"/>
    <p:sldLayoutId id="2147486408" r:id="rId11"/>
    <p:sldLayoutId id="2147486409" r:id="rId12"/>
    <p:sldLayoutId id="2147486410" r:id="rId13"/>
    <p:sldLayoutId id="2147486411" r:id="rId14"/>
    <p:sldLayoutId id="2147486412" r:id="rId15"/>
    <p:sldLayoutId id="2147486413" r:id="rId16"/>
    <p:sldLayoutId id="2147486414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04800"/>
            <a:ext cx="74676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295400"/>
            <a:ext cx="7467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0364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6" r:id="rId1"/>
    <p:sldLayoutId id="2147486417" r:id="rId2"/>
    <p:sldLayoutId id="2147486418" r:id="rId3"/>
    <p:sldLayoutId id="2147486419" r:id="rId4"/>
    <p:sldLayoutId id="2147486420" r:id="rId5"/>
    <p:sldLayoutId id="2147486421" r:id="rId6"/>
    <p:sldLayoutId id="2147486422" r:id="rId7"/>
    <p:sldLayoutId id="2147486423" r:id="rId8"/>
    <p:sldLayoutId id="2147486424" r:id="rId9"/>
    <p:sldLayoutId id="2147486425" r:id="rId10"/>
    <p:sldLayoutId id="2147486426" r:id="rId11"/>
    <p:sldLayoutId id="2147486427" r:id="rId12"/>
    <p:sldLayoutId id="2147486428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0"/>
            <a:ext cx="7010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395413"/>
            <a:ext cx="7010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05000" y="64008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kumimoji="0" sz="1400" smtClean="0">
                <a:solidFill>
                  <a:srgbClr val="000000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fld id="{6BD03FEF-BAE1-4941-9235-91A3AF0C25CB}" type="datetime1">
              <a:rPr lang="pt-BR"/>
              <a:pPr>
                <a:defRPr/>
              </a:pPr>
              <a:t>28/02/16</a:t>
            </a:fld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6413" y="6400800"/>
            <a:ext cx="2084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kumimoji="0" sz="1400" smtClean="0">
                <a:solidFill>
                  <a:srgbClr val="000000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pjchrist@usp.br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kumimoji="0" sz="1400">
                <a:solidFill>
                  <a:srgbClr val="000000"/>
                </a:solidFill>
                <a:latin typeface="Arial"/>
                <a:cs typeface="Arial" pitchFamily="34" charset="0"/>
              </a:defRPr>
            </a:lvl1pPr>
          </a:lstStyle>
          <a:p>
            <a:pPr>
              <a:defRPr/>
            </a:pPr>
            <a:fld id="{06A2286C-BED0-4DF4-8A1D-CBB7628BC788}" type="slidenum">
              <a:rPr lang="en-US"/>
              <a:pPr>
                <a:defRPr/>
              </a:pPr>
              <a:t>‹n.º›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1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1" r:id="rId1"/>
    <p:sldLayoutId id="2147486432" r:id="rId2"/>
    <p:sldLayoutId id="2147486433" r:id="rId3"/>
    <p:sldLayoutId id="2147486434" r:id="rId4"/>
    <p:sldLayoutId id="2147486435" r:id="rId5"/>
    <p:sldLayoutId id="2147486436" r:id="rId6"/>
    <p:sldLayoutId id="2147486437" r:id="rId7"/>
    <p:sldLayoutId id="2147486438" r:id="rId8"/>
    <p:sldLayoutId id="2147486439" r:id="rId9"/>
    <p:sldLayoutId id="2147486440" r:id="rId10"/>
    <p:sldLayoutId id="2147486441" r:id="rId11"/>
    <p:sldLayoutId id="2147486442" r:id="rId12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200" i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744" y="3269456"/>
            <a:ext cx="6858000" cy="319088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5628482" y="3342481"/>
            <a:ext cx="6858000" cy="173037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024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  <a:endParaRPr lang="en-US" smtClean="0"/>
          </a:p>
        </p:txBody>
      </p:sp>
      <p:sp>
        <p:nvSpPr>
          <p:cNvPr id="1024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84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1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pt-BR" sz="1200">
                <a:solidFill>
                  <a:prstClr val="white"/>
                </a:solidFill>
                <a:latin typeface="Calibri"/>
                <a:cs typeface="+mn-cs"/>
              </a:defRPr>
            </a:lvl1pPr>
            <a:extLst/>
          </a:lstStyle>
          <a:p>
            <a:pPr>
              <a:defRPr/>
            </a:pPr>
            <a:fld id="{21AD3C73-2994-47B1-8485-72A28ECC2DC7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1" y="3832225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pt-BR" sz="1200">
                <a:solidFill>
                  <a:prstClr val="white"/>
                </a:solidFill>
                <a:latin typeface="Calibri"/>
                <a:cs typeface="+mn-cs"/>
              </a:defRPr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pt-BR" sz="1200">
                <a:solidFill>
                  <a:prstClr val="white"/>
                </a:solidFill>
                <a:latin typeface="Calibri"/>
                <a:cs typeface="+mn-cs"/>
              </a:defRPr>
            </a:lvl1pPr>
            <a:extLst/>
          </a:lstStyle>
          <a:p>
            <a:pPr>
              <a:defRPr/>
            </a:pPr>
            <a:fld id="{D94D52A8-6264-42C6-9FE9-AA1055FC9F67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8896350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6" r:id="rId1"/>
    <p:sldLayoutId id="2147486177" r:id="rId2"/>
    <p:sldLayoutId id="2147486178" r:id="rId3"/>
    <p:sldLayoutId id="2147486179" r:id="rId4"/>
    <p:sldLayoutId id="2147486180" r:id="rId5"/>
    <p:sldLayoutId id="2147486181" r:id="rId6"/>
    <p:sldLayoutId id="2147486182" r:id="rId7"/>
    <p:sldLayoutId id="2147486183" r:id="rId8"/>
    <p:sldLayoutId id="2147486184" r:id="rId9"/>
    <p:sldLayoutId id="2147486185" r:id="rId10"/>
    <p:sldLayoutId id="2147486186" r:id="rId11"/>
    <p:sldLayoutId id="2147486187" r:id="rId12"/>
    <p:sldLayoutId id="2147486188" r:id="rId13"/>
    <p:sldLayoutId id="2147486189" r:id="rId14"/>
    <p:sldLayoutId id="2147486190" r:id="rId15"/>
    <p:sldLayoutId id="2147486191" r:id="rId16"/>
    <p:sldLayoutId id="2147486192" r:id="rId17"/>
    <p:sldLayoutId id="2147486193" r:id="rId18"/>
    <p:sldLayoutId id="2147486194" r:id="rId19"/>
    <p:sldLayoutId id="2147486195" r:id="rId20"/>
    <p:sldLayoutId id="2147486110" r:id="rId21"/>
    <p:sldLayoutId id="2147486111" r:id="rId22"/>
    <p:sldLayoutId id="2147486196" r:id="rId23"/>
    <p:sldLayoutId id="2147486197" r:id="rId24"/>
    <p:sldLayoutId id="2147486198" r:id="rId25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t-BR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pt-BR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pt-BR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pt-BR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pt-BR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pt-BR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744" y="3269456"/>
            <a:ext cx="6858000" cy="319088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5628482" y="3342481"/>
            <a:ext cx="6858000" cy="173037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126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  <a:endParaRPr lang="en-US" smtClean="0"/>
          </a:p>
        </p:txBody>
      </p:sp>
      <p:sp>
        <p:nvSpPr>
          <p:cNvPr id="1126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84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1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pt-BR" sz="1200">
                <a:solidFill>
                  <a:prstClr val="white"/>
                </a:solidFill>
                <a:latin typeface="Calibri"/>
                <a:cs typeface="+mn-cs"/>
              </a:defRPr>
            </a:lvl1pPr>
            <a:extLst/>
          </a:lstStyle>
          <a:p>
            <a:pPr>
              <a:defRPr/>
            </a:pPr>
            <a:fld id="{F6D0591E-54C1-47FD-90ED-0122BC9D9C78}" type="datetime1">
              <a:rPr lang="en-US"/>
              <a:pPr>
                <a:defRPr/>
              </a:pPr>
              <a:t>2/28/16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1" y="3832225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pt-BR" sz="1200">
                <a:solidFill>
                  <a:prstClr val="white"/>
                </a:solidFill>
                <a:latin typeface="Calibri"/>
                <a:cs typeface="+mn-cs"/>
              </a:defRPr>
            </a:lvl1pPr>
            <a:extLst/>
          </a:lstStyle>
          <a:p>
            <a:pPr>
              <a:defRPr/>
            </a:pPr>
            <a:r>
              <a:t>pjchrist@esalq.usp.br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pt-BR" sz="1200">
                <a:solidFill>
                  <a:prstClr val="white"/>
                </a:solidFill>
                <a:latin typeface="Calibri"/>
                <a:cs typeface="+mn-cs"/>
              </a:defRPr>
            </a:lvl1pPr>
            <a:extLst/>
          </a:lstStyle>
          <a:p>
            <a:pPr>
              <a:defRPr/>
            </a:pPr>
            <a:fld id="{E3E0DB3D-DF51-4FF7-9C1D-480F935E4229}" type="slidenum">
              <a:rPr/>
              <a:pPr>
                <a:defRPr/>
              </a:pPr>
              <a:t>‹n.º›</a:t>
            </a:fld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8896350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9" r:id="rId1"/>
    <p:sldLayoutId id="2147486200" r:id="rId2"/>
    <p:sldLayoutId id="2147486201" r:id="rId3"/>
    <p:sldLayoutId id="2147486202" r:id="rId4"/>
    <p:sldLayoutId id="2147486203" r:id="rId5"/>
    <p:sldLayoutId id="2147486204" r:id="rId6"/>
    <p:sldLayoutId id="2147486205" r:id="rId7"/>
    <p:sldLayoutId id="2147486206" r:id="rId8"/>
    <p:sldLayoutId id="2147486207" r:id="rId9"/>
    <p:sldLayoutId id="2147486208" r:id="rId10"/>
    <p:sldLayoutId id="2147486209" r:id="rId11"/>
    <p:sldLayoutId id="2147486210" r:id="rId12"/>
    <p:sldLayoutId id="2147486211" r:id="rId13"/>
    <p:sldLayoutId id="2147486212" r:id="rId14"/>
    <p:sldLayoutId id="2147486213" r:id="rId15"/>
    <p:sldLayoutId id="2147486214" r:id="rId16"/>
    <p:sldLayoutId id="2147486215" r:id="rId17"/>
    <p:sldLayoutId id="2147486216" r:id="rId18"/>
    <p:sldLayoutId id="2147486217" r:id="rId19"/>
    <p:sldLayoutId id="2147486218" r:id="rId20"/>
    <p:sldLayoutId id="2147486112" r:id="rId21"/>
    <p:sldLayoutId id="2147486113" r:id="rId22"/>
    <p:sldLayoutId id="2147486219" r:id="rId23"/>
    <p:sldLayoutId id="2147486220" r:id="rId24"/>
    <p:sldLayoutId id="2147486221" r:id="rId25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pt-BR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  <a:extLst/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pt-BR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pt-BR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pt-BR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pt-BR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pt-BR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pt-BR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pt-BR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307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 smtClean="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CB594DF8-0254-4694-814E-2563B94C310E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 smtClean="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26D1CA8C-F65C-4489-904D-EB32CDA46C1F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  <p:pic>
        <p:nvPicPr>
          <p:cNvPr id="3079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6"/>
            <a:ext cx="1044179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6" descr="C:\Users\gilberto\Kasuya Consultoria Agronômica\imagens lavouras net\untitled.bm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9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" descr="C:\Users\gilberto\Kasuya Consultoria Agronômica\imagens lavouras net\milho 4.bmp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" descr="C:\Users\gilberto\Kasuya Consultoria Agronômica\imagens lavouras net\milho 2.bmp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42" y="6308726"/>
            <a:ext cx="935831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8" descr="C:\Users\gilberto\Kasuya Consultoria Agronômica\imagens lavouras net\alg 5.bmp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35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7" descr="C:\Users\gilberto\Kasuya Consultoria Agronômica\imagens lavouras net\pivo 3.bmp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31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" descr="C:\Users\gilberto\Kasuya Consultoria Agronômica\imagens lavouras net\untitled 5.bmp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C:\Users\gilberto\Kasuya Consultoria Agronômica\imagens lavouras net\chuva2-int.jp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9" y="6308726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4" descr="C:\Users\gilberto\Kasuya Consultoria Agronômica\imagens lavouras net\untitled 4.bmp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6308726"/>
            <a:ext cx="104417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Imagem 8" descr="Logo BBC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0"/>
            <a:ext cx="104417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03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47" r:id="rId1"/>
    <p:sldLayoutId id="2147486248" r:id="rId2"/>
    <p:sldLayoutId id="2147486249" r:id="rId3"/>
    <p:sldLayoutId id="2147486250" r:id="rId4"/>
    <p:sldLayoutId id="2147486251" r:id="rId5"/>
    <p:sldLayoutId id="2147486252" r:id="rId6"/>
    <p:sldLayoutId id="2147486253" r:id="rId7"/>
    <p:sldLayoutId id="2147486254" r:id="rId8"/>
    <p:sldLayoutId id="2147486255" r:id="rId9"/>
    <p:sldLayoutId id="2147486256" r:id="rId10"/>
    <p:sldLayoutId id="2147486257" r:id="rId11"/>
  </p:sldLayoutIdLst>
  <p:txStyles>
    <p:titleStyle>
      <a:lvl1pPr algn="ctr" defTabSz="514350" rtl="0" fontAlgn="base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3429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6858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881" indent="-192881" algn="l" defTabSz="514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5D1D31-A473-42FB-B51A-73A64AD150CD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28/02/16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6643BB-8542-46F7-876B-17142229D10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‹n.º›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6"/>
            <a:ext cx="1044179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6" descr="C:\Users\gilberto\Kasuya Consultoria Agronômica\imagens lavouras net\untitled.bmp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9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3" descr="C:\Users\gilberto\Kasuya Consultoria Agronômica\imagens lavouras net\milho 4.bmp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2" descr="C:\Users\gilberto\Kasuya Consultoria Agronômica\imagens lavouras net\milho 2.bmp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42" y="6308726"/>
            <a:ext cx="935831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8" descr="C:\Users\gilberto\Kasuya Consultoria Agronômica\imagens lavouras net\alg 5.bmp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35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7" descr="C:\Users\gilberto\Kasuya Consultoria Agronômica\imagens lavouras net\pivo 3.bmp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31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5" descr="C:\Users\gilberto\Kasuya Consultoria Agronômica\imagens lavouras net\untitled 5.bmp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9" descr="C:\Users\gilberto\Kasuya Consultoria Agronômica\imagens lavouras net\chuva2-int.jpg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9" y="6308726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4" descr="C:\Users\gilberto\Kasuya Consultoria Agronômica\imagens lavouras net\untitled 4.bmp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6308726"/>
            <a:ext cx="104417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Imagem 8" descr="Logo BBC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0"/>
            <a:ext cx="104417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96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9" r:id="rId1"/>
    <p:sldLayoutId id="2147486260" r:id="rId2"/>
    <p:sldLayoutId id="2147486261" r:id="rId3"/>
    <p:sldLayoutId id="2147486262" r:id="rId4"/>
    <p:sldLayoutId id="2147486263" r:id="rId5"/>
    <p:sldLayoutId id="2147486264" r:id="rId6"/>
    <p:sldLayoutId id="2147486265" r:id="rId7"/>
    <p:sldLayoutId id="2147486266" r:id="rId8"/>
    <p:sldLayoutId id="2147486267" r:id="rId9"/>
    <p:sldLayoutId id="2147486268" r:id="rId10"/>
    <p:sldLayoutId id="21474862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rc 2"/>
          <p:cNvSpPr>
            <a:spLocks/>
          </p:cNvSpPr>
          <p:nvPr/>
        </p:nvSpPr>
        <p:spPr bwMode="auto">
          <a:xfrm>
            <a:off x="0" y="842964"/>
            <a:ext cx="2896791" cy="6015037"/>
          </a:xfrm>
          <a:custGeom>
            <a:avLst/>
            <a:gdLst>
              <a:gd name="T0" fmla="*/ 0 w 21600"/>
              <a:gd name="T1" fmla="*/ 0 h 21600"/>
              <a:gd name="T2" fmla="*/ 3862917 w 21600"/>
              <a:gd name="T3" fmla="*/ 6015037 h 21600"/>
              <a:gd name="T4" fmla="*/ 0 w 21600"/>
              <a:gd name="T5" fmla="*/ 601503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0" hangingPunct="0"/>
            <a:endParaRPr 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304800"/>
            <a:ext cx="6477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4600" y="2057400"/>
            <a:ext cx="6400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0960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defRPr sz="788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4523B4-0C7B-4D02-B63A-B66330EF0376}" type="datetime1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788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E86F58-21D0-42D0-A1BA-56532C01CCDE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2627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71" r:id="rId1"/>
    <p:sldLayoutId id="2147486272" r:id="rId2"/>
    <p:sldLayoutId id="2147486273" r:id="rId3"/>
    <p:sldLayoutId id="2147486274" r:id="rId4"/>
    <p:sldLayoutId id="2147486275" r:id="rId5"/>
    <p:sldLayoutId id="2147486276" r:id="rId6"/>
    <p:sldLayoutId id="2147486277" r:id="rId7"/>
    <p:sldLayoutId id="2147486278" r:id="rId8"/>
    <p:sldLayoutId id="2147486279" r:id="rId9"/>
    <p:sldLayoutId id="2147486280" r:id="rId10"/>
    <p:sldLayoutId id="2147486281" r:id="rId11"/>
    <p:sldLayoutId id="2147486282" r:id="rId12"/>
    <p:sldLayoutId id="2147486283" r:id="rId13"/>
    <p:sldLayoutId id="2147486284" r:id="rId14"/>
  </p:sldLayoutIdLst>
  <p:hf hd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 Narrow" pitchFamily="34" charset="0"/>
        </a:defRPr>
      </a:lvl5pPr>
      <a:lvl6pPr marL="257175" algn="l" rtl="0" fontAlgn="base">
        <a:lnSpc>
          <a:spcPct val="7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 Narrow" pitchFamily="34" charset="0"/>
        </a:defRPr>
      </a:lvl6pPr>
      <a:lvl7pPr marL="514350" algn="l" rtl="0" fontAlgn="base">
        <a:lnSpc>
          <a:spcPct val="7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 Narrow" pitchFamily="34" charset="0"/>
        </a:defRPr>
      </a:lvl7pPr>
      <a:lvl8pPr marL="771525" algn="l" rtl="0" fontAlgn="base">
        <a:lnSpc>
          <a:spcPct val="7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 Narrow" pitchFamily="34" charset="0"/>
        </a:defRPr>
      </a:lvl8pPr>
      <a:lvl9pPr marL="1028700" algn="l" rtl="0" fontAlgn="base">
        <a:lnSpc>
          <a:spcPct val="7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 Narrow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1575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sz="1425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1125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1125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1125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409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 smtClean="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8394C521-EB9E-4F61-811F-71AE17AF5F8F}" type="datetimeFigureOut">
              <a:rPr lang="pt-BR"/>
              <a:pPr>
                <a:defRPr/>
              </a:pPr>
              <a:t>28/02/16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75" smtClean="0">
                <a:solidFill>
                  <a:prstClr val="black">
                    <a:tint val="75000"/>
                  </a:prstClr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F0DA2844-F211-4D76-93CC-088196FBF4CB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  <p:pic>
        <p:nvPicPr>
          <p:cNvPr id="4103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6"/>
            <a:ext cx="1044179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6" descr="C:\Users\gilberto\Kasuya Consultoria Agronômica\imagens lavouras net\untitled.bmp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9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" descr="C:\Users\gilberto\Kasuya Consultoria Agronômica\imagens lavouras net\milho 4.bmp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" descr="C:\Users\gilberto\Kasuya Consultoria Agronômica\imagens lavouras net\milho 2.bmp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42" y="6308726"/>
            <a:ext cx="935831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8" descr="C:\Users\gilberto\Kasuya Consultoria Agronômica\imagens lavouras net\alg 5.bmp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35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7" descr="C:\Users\gilberto\Kasuya Consultoria Agronômica\imagens lavouras net\pivo 3.bmp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31" y="6308726"/>
            <a:ext cx="9715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5" descr="C:\Users\gilberto\Kasuya Consultoria Agronômica\imagens lavouras net\untitled 5.bmp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308726"/>
            <a:ext cx="107989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9" descr="C:\Users\gilberto\Kasuya Consultoria Agronômica\imagens lavouras net\chuva2-int.jpg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59" y="6308726"/>
            <a:ext cx="12239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4" descr="C:\Users\gilberto\Kasuya Consultoria Agronômica\imagens lavouras net\untitled 4.bmp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6308726"/>
            <a:ext cx="104417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Imagem 8" descr="Logo BBC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823" y="0"/>
            <a:ext cx="104417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72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86" r:id="rId1"/>
    <p:sldLayoutId id="2147486287" r:id="rId2"/>
    <p:sldLayoutId id="2147486288" r:id="rId3"/>
    <p:sldLayoutId id="2147486289" r:id="rId4"/>
    <p:sldLayoutId id="2147486290" r:id="rId5"/>
    <p:sldLayoutId id="2147486291" r:id="rId6"/>
    <p:sldLayoutId id="2147486292" r:id="rId7"/>
    <p:sldLayoutId id="2147486293" r:id="rId8"/>
    <p:sldLayoutId id="2147486294" r:id="rId9"/>
    <p:sldLayoutId id="2147486295" r:id="rId10"/>
    <p:sldLayoutId id="2147486296" r:id="rId11"/>
    <p:sldLayoutId id="2147486297" r:id="rId12"/>
  </p:sldLayoutIdLst>
  <p:txStyles>
    <p:titleStyle>
      <a:lvl1pPr algn="ctr" defTabSz="514350" rtl="0" fontAlgn="base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3429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6858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514350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881" indent="-192881" algn="l" defTabSz="514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2/28/16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91A301A-895E-426A-A864-AF9653DFFA45}" type="slidenum">
              <a:rPr lang="en-US" smtClean="0"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6531699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299" r:id="rId1"/>
    <p:sldLayoutId id="2147486300" r:id="rId2"/>
    <p:sldLayoutId id="2147486301" r:id="rId3"/>
    <p:sldLayoutId id="2147486302" r:id="rId4"/>
    <p:sldLayoutId id="2147486303" r:id="rId5"/>
    <p:sldLayoutId id="2147486304" r:id="rId6"/>
    <p:sldLayoutId id="2147486305" r:id="rId7"/>
    <p:sldLayoutId id="2147486306" r:id="rId8"/>
    <p:sldLayoutId id="2147486307" r:id="rId9"/>
    <p:sldLayoutId id="2147486308" r:id="rId10"/>
    <p:sldLayoutId id="2147486309" r:id="rId11"/>
    <p:sldLayoutId id="2147486310" r:id="rId12"/>
    <p:sldLayoutId id="2147486311" r:id="rId13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4F204BB-B054-4069-B64C-178CDD6EC3F8}" type="datetimeFigureOut">
              <a:rPr lang="en-US" smtClean="0">
                <a:solidFill>
                  <a:srgbClr val="444D26"/>
                </a:solidFill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2/28/16</a:t>
            </a:fld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444D26"/>
              </a:solidFill>
              <a:latin typeface="Tw Cen MT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91A301A-895E-426A-A864-AF9653DFFA45}" type="slidenum">
              <a:rPr lang="en-US" smtClean="0">
                <a:latin typeface="Tw Cen M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‹n.º›</a:t>
            </a:fld>
            <a:endParaRPr 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56508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313" r:id="rId1"/>
    <p:sldLayoutId id="2147486314" r:id="rId2"/>
    <p:sldLayoutId id="2147486315" r:id="rId3"/>
    <p:sldLayoutId id="2147486316" r:id="rId4"/>
    <p:sldLayoutId id="2147486317" r:id="rId5"/>
    <p:sldLayoutId id="2147486318" r:id="rId6"/>
    <p:sldLayoutId id="2147486319" r:id="rId7"/>
    <p:sldLayoutId id="2147486320" r:id="rId8"/>
    <p:sldLayoutId id="2147486321" r:id="rId9"/>
    <p:sldLayoutId id="2147486322" r:id="rId10"/>
    <p:sldLayoutId id="2147486323" r:id="rId11"/>
    <p:sldLayoutId id="2147486324" r:id="rId12"/>
    <p:sldLayoutId id="2147486325" r:id="rId13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7.jpeg"/><Relationship Id="rId5" Type="http://schemas.openxmlformats.org/officeDocument/2006/relationships/image" Target="../media/image38.tmp"/><Relationship Id="rId1" Type="http://schemas.openxmlformats.org/officeDocument/2006/relationships/slideLayout" Target="../slideLayouts/slideLayout219.xml"/><Relationship Id="rId2" Type="http://schemas.openxmlformats.org/officeDocument/2006/relationships/image" Target="../media/image3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mp"/><Relationship Id="rId3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62.tm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Relationship Id="rId2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Relationship Id="rId2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Relationship Id="rId2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mp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92.png"/><Relationship Id="rId14" Type="http://schemas.openxmlformats.org/officeDocument/2006/relationships/image" Target="../media/image93.png"/><Relationship Id="rId15" Type="http://schemas.openxmlformats.org/officeDocument/2006/relationships/image" Target="../media/image94.png"/><Relationship Id="rId16" Type="http://schemas.openxmlformats.org/officeDocument/2006/relationships/image" Target="../media/image95.png"/><Relationship Id="rId17" Type="http://schemas.openxmlformats.org/officeDocument/2006/relationships/image" Target="../media/image96.png"/><Relationship Id="rId18" Type="http://schemas.openxmlformats.org/officeDocument/2006/relationships/image" Target="../media/image97.png"/><Relationship Id="rId19" Type="http://schemas.openxmlformats.org/officeDocument/2006/relationships/image" Target="../media/image98.png"/><Relationship Id="rId1" Type="http://schemas.openxmlformats.org/officeDocument/2006/relationships/slideLayout" Target="../slideLayouts/slideLayout1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jpeg"/><Relationship Id="rId4" Type="http://schemas.openxmlformats.org/officeDocument/2006/relationships/image" Target="../media/image50.png"/><Relationship Id="rId5" Type="http://schemas.openxmlformats.org/officeDocument/2006/relationships/image" Target="../media/image84.jpe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tmp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png"/><Relationship Id="rId12" Type="http://schemas.openxmlformats.org/officeDocument/2006/relationships/image" Target="../media/image93.png"/><Relationship Id="rId13" Type="http://schemas.openxmlformats.org/officeDocument/2006/relationships/image" Target="../media/image94.png"/><Relationship Id="rId14" Type="http://schemas.openxmlformats.org/officeDocument/2006/relationships/image" Target="../media/image95.png"/><Relationship Id="rId15" Type="http://schemas.openxmlformats.org/officeDocument/2006/relationships/image" Target="../media/image96.png"/><Relationship Id="rId16" Type="http://schemas.openxmlformats.org/officeDocument/2006/relationships/image" Target="../media/image97.png"/><Relationship Id="rId17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tmp"/><Relationship Id="rId3" Type="http://schemas.openxmlformats.org/officeDocument/2006/relationships/image" Target="../media/image84.jpe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Relationship Id="rId2" Type="http://schemas.openxmlformats.org/officeDocument/2006/relationships/image" Target="../media/image10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9.png"/><Relationship Id="rId12" Type="http://schemas.openxmlformats.org/officeDocument/2006/relationships/image" Target="../media/image110.png"/><Relationship Id="rId13" Type="http://schemas.openxmlformats.org/officeDocument/2006/relationships/image" Target="../media/image111.png"/><Relationship Id="rId14" Type="http://schemas.openxmlformats.org/officeDocument/2006/relationships/image" Target="../media/image112.png"/><Relationship Id="rId15" Type="http://schemas.openxmlformats.org/officeDocument/2006/relationships/image" Target="../media/image113.png"/><Relationship Id="rId16" Type="http://schemas.openxmlformats.org/officeDocument/2006/relationships/image" Target="../media/image114.png"/><Relationship Id="rId17" Type="http://schemas.openxmlformats.org/officeDocument/2006/relationships/image" Target="../media/image115.png"/><Relationship Id="rId18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4.jpeg"/><Relationship Id="rId4" Type="http://schemas.openxmlformats.org/officeDocument/2006/relationships/image" Target="../media/image85.png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4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tmp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4" Type="http://schemas.openxmlformats.org/officeDocument/2006/relationships/image" Target="../media/image124.jpeg"/><Relationship Id="rId5" Type="http://schemas.openxmlformats.org/officeDocument/2006/relationships/slide" Target="slide33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4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jpeg"/><Relationship Id="rId5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jpeg"/><Relationship Id="rId5" Type="http://schemas.openxmlformats.org/officeDocument/2006/relationships/image" Target="../media/image130.jpeg"/><Relationship Id="rId6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133.jpeg"/><Relationship Id="rId5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slide" Target="slide33.xml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slide" Target="slide33.xml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slide" Target="slide33.xml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4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46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Relationship Id="rId2" Type="http://schemas.openxmlformats.org/officeDocument/2006/relationships/image" Target="../media/image38.tmp"/><Relationship Id="rId3" Type="http://schemas.openxmlformats.org/officeDocument/2006/relationships/image" Target="../media/image14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Relationship Id="rId2" Type="http://schemas.openxmlformats.org/officeDocument/2006/relationships/image" Target="../media/image14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Documents and Settings\User\Meus documentos\Carol\Mestrado\Disssertação  Mestrado\esalq150ei0.jpg"/>
          <p:cNvPicPr preferRelativeResize="0">
            <a:picLocks noChangeArrowheads="1"/>
          </p:cNvPicPr>
          <p:nvPr/>
        </p:nvPicPr>
        <p:blipFill rotWithShape="1">
          <a:blip r:embed="rId2"/>
          <a:srcRect r="2645" b="39571"/>
          <a:stretch/>
        </p:blipFill>
        <p:spPr bwMode="auto">
          <a:xfrm>
            <a:off x="5580112" y="5301208"/>
            <a:ext cx="3327992" cy="1319095"/>
          </a:xfrm>
          <a:prstGeom prst="rect">
            <a:avLst/>
          </a:prstGeom>
          <a:ln w="38100">
            <a:headEnd/>
            <a:tailEnd/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Rectangle 6"/>
          <p:cNvSpPr txBox="1">
            <a:spLocks/>
          </p:cNvSpPr>
          <p:nvPr/>
        </p:nvSpPr>
        <p:spPr>
          <a:xfrm>
            <a:off x="827584" y="404664"/>
            <a:ext cx="8080520" cy="10210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buClr>
                <a:srgbClr val="4F81BD"/>
              </a:buClr>
              <a:buFont typeface="Arial"/>
              <a:buNone/>
              <a:defRPr/>
            </a:pPr>
            <a:r>
              <a:rPr lang="pt-BR" sz="20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 Jacob Christoffoleti – ESALQ – USP – </a:t>
            </a:r>
            <a:r>
              <a:rPr lang="pt-BR" sz="2000" b="1" dirty="0" smtClean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pjchrist@usp.br</a:t>
            </a:r>
            <a:endParaRPr lang="pt-BR" sz="2000" b="1" dirty="0" smtClean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buClr>
                <a:srgbClr val="4F81BD"/>
              </a:buClr>
              <a:buFont typeface="Arial"/>
              <a:buNone/>
              <a:defRPr/>
            </a:pPr>
            <a:r>
              <a:rPr lang="pt-BR" sz="20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Produção Vegetal</a:t>
            </a:r>
          </a:p>
          <a:p>
            <a:pPr fontAlgn="auto">
              <a:spcBef>
                <a:spcPts val="0"/>
              </a:spcBef>
              <a:buClr>
                <a:srgbClr val="4F81BD"/>
              </a:buClr>
              <a:buFont typeface="Arial"/>
              <a:buNone/>
              <a:defRPr/>
            </a:pPr>
            <a:r>
              <a:rPr lang="pt-BR" sz="20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Biologia e Manejo de Plantas Daninhas</a:t>
            </a:r>
            <a:endParaRPr lang="pt-BR" sz="20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2561944" cy="13491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4555864"/>
            <a:ext cx="3297368" cy="2069800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3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345" y="2636912"/>
            <a:ext cx="1619759" cy="24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6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22" y="188640"/>
            <a:ext cx="6336704" cy="4748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7" t="48344" r="8588" b="13515"/>
          <a:stretch/>
        </p:blipFill>
        <p:spPr bwMode="auto">
          <a:xfrm>
            <a:off x="-27225" y="5269718"/>
            <a:ext cx="9143999" cy="1584176"/>
          </a:xfrm>
          <a:prstGeom prst="rect">
            <a:avLst/>
          </a:prstGeom>
          <a:solidFill>
            <a:sysClr val="windowText" lastClr="000000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099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52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53184" y="404664"/>
            <a:ext cx="7755649" cy="40011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Capim-amargoso</a:t>
            </a:r>
            <a:r>
              <a:rPr lang="pt-BR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(Digitaria insularis</a:t>
            </a:r>
            <a:r>
              <a:rPr lang="pt-BR" sz="20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resistente ao glifosato</a:t>
            </a:r>
            <a:endParaRPr lang="pt-BR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5576" y="4437112"/>
            <a:ext cx="1601592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FF00"/>
                </a:solidFill>
                <a:cs typeface="Calibri" pitchFamily="34" charset="0"/>
              </a:rPr>
              <a:t> Só Glyphosate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940152" y="5301208"/>
            <a:ext cx="302198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Glifosato + alternativos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30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90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upo 77"/>
          <p:cNvGrpSpPr/>
          <p:nvPr/>
        </p:nvGrpSpPr>
        <p:grpSpPr>
          <a:xfrm>
            <a:off x="899592" y="548680"/>
            <a:ext cx="7236804" cy="4398163"/>
            <a:chOff x="-785850" y="-300112"/>
            <a:chExt cx="10644262" cy="7229574"/>
          </a:xfrm>
        </p:grpSpPr>
        <p:grpSp>
          <p:nvGrpSpPr>
            <p:cNvPr id="76" name="Grupo 75"/>
            <p:cNvGrpSpPr/>
            <p:nvPr/>
          </p:nvGrpSpPr>
          <p:grpSpPr>
            <a:xfrm>
              <a:off x="-785850" y="-300112"/>
              <a:ext cx="10644262" cy="7229574"/>
              <a:chOff x="-785850" y="-300112"/>
              <a:chExt cx="10644262" cy="7229574"/>
            </a:xfrm>
          </p:grpSpPr>
          <p:pic>
            <p:nvPicPr>
              <p:cNvPr id="58370" name="Picture 2" descr="C:\Users\Marcel\Desktop\PR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352429" y="-300112"/>
                <a:ext cx="10210841" cy="7229574"/>
              </a:xfrm>
              <a:prstGeom prst="rect">
                <a:avLst/>
              </a:prstGeom>
              <a:noFill/>
            </p:spPr>
          </p:pic>
          <p:grpSp>
            <p:nvGrpSpPr>
              <p:cNvPr id="75" name="Grupo 74"/>
              <p:cNvGrpSpPr/>
              <p:nvPr/>
            </p:nvGrpSpPr>
            <p:grpSpPr>
              <a:xfrm>
                <a:off x="-785850" y="-24"/>
                <a:ext cx="7924864" cy="5464880"/>
                <a:chOff x="-785850" y="-24"/>
                <a:chExt cx="7924864" cy="5464880"/>
              </a:xfrm>
            </p:grpSpPr>
            <p:sp>
              <p:nvSpPr>
                <p:cNvPr id="69" name="TextBox 68"/>
                <p:cNvSpPr txBox="1"/>
                <p:nvPr/>
              </p:nvSpPr>
              <p:spPr>
                <a:xfrm>
                  <a:off x="-785850" y="-24"/>
                  <a:ext cx="3600400" cy="758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2400" b="1" dirty="0">
                      <a:solidFill>
                        <a:srgbClr val="404040"/>
                      </a:solidFill>
                      <a:latin typeface="Corbel"/>
                    </a:rPr>
                    <a:t>Paraná</a:t>
                  </a:r>
                </a:p>
              </p:txBody>
            </p:sp>
            <p:sp>
              <p:nvSpPr>
                <p:cNvPr id="6" name="CaixaDeTexto 5"/>
                <p:cNvSpPr txBox="1"/>
                <p:nvPr/>
              </p:nvSpPr>
              <p:spPr>
                <a:xfrm>
                  <a:off x="3643307" y="1580365"/>
                  <a:ext cx="285751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1</a:t>
                  </a:r>
                </a:p>
              </p:txBody>
            </p:sp>
            <p:sp>
              <p:nvSpPr>
                <p:cNvPr id="7" name="CaixaDeTexto 6"/>
                <p:cNvSpPr txBox="1"/>
                <p:nvPr/>
              </p:nvSpPr>
              <p:spPr>
                <a:xfrm>
                  <a:off x="3500430" y="2080430"/>
                  <a:ext cx="285751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2</a:t>
                  </a:r>
                </a:p>
              </p:txBody>
            </p:sp>
            <p:sp>
              <p:nvSpPr>
                <p:cNvPr id="8" name="CaixaDeTexto 7"/>
                <p:cNvSpPr txBox="1"/>
                <p:nvPr/>
              </p:nvSpPr>
              <p:spPr>
                <a:xfrm>
                  <a:off x="3500430" y="2857495"/>
                  <a:ext cx="285751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4</a:t>
                  </a:r>
                </a:p>
              </p:txBody>
            </p:sp>
            <p:sp>
              <p:nvSpPr>
                <p:cNvPr id="9" name="CaixaDeTexto 8"/>
                <p:cNvSpPr txBox="1"/>
                <p:nvPr/>
              </p:nvSpPr>
              <p:spPr>
                <a:xfrm>
                  <a:off x="3214679" y="2428869"/>
                  <a:ext cx="285751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3</a:t>
                  </a:r>
                </a:p>
              </p:txBody>
            </p:sp>
            <p:sp>
              <p:nvSpPr>
                <p:cNvPr id="10" name="CaixaDeTexto 9"/>
                <p:cNvSpPr txBox="1"/>
                <p:nvPr/>
              </p:nvSpPr>
              <p:spPr>
                <a:xfrm>
                  <a:off x="3143239" y="2857495"/>
                  <a:ext cx="285751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5</a:t>
                  </a:r>
                </a:p>
              </p:txBody>
            </p:sp>
            <p:sp>
              <p:nvSpPr>
                <p:cNvPr id="11" name="CaixaDeTexto 10"/>
                <p:cNvSpPr txBox="1"/>
                <p:nvPr/>
              </p:nvSpPr>
              <p:spPr>
                <a:xfrm>
                  <a:off x="2714613" y="2571744"/>
                  <a:ext cx="285751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7</a:t>
                  </a:r>
                </a:p>
              </p:txBody>
            </p:sp>
            <p:sp>
              <p:nvSpPr>
                <p:cNvPr id="12" name="CaixaDeTexto 11"/>
                <p:cNvSpPr txBox="1"/>
                <p:nvPr/>
              </p:nvSpPr>
              <p:spPr>
                <a:xfrm>
                  <a:off x="2714613" y="2786059"/>
                  <a:ext cx="285751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6</a:t>
                  </a:r>
                </a:p>
              </p:txBody>
            </p:sp>
            <p:sp>
              <p:nvSpPr>
                <p:cNvPr id="13" name="CaixaDeTexto 12"/>
                <p:cNvSpPr txBox="1"/>
                <p:nvPr/>
              </p:nvSpPr>
              <p:spPr>
                <a:xfrm>
                  <a:off x="2285985" y="2285992"/>
                  <a:ext cx="285751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8</a:t>
                  </a:r>
                </a:p>
              </p:txBody>
            </p:sp>
            <p:sp>
              <p:nvSpPr>
                <p:cNvPr id="14" name="CaixaDeTexto 13"/>
                <p:cNvSpPr txBox="1"/>
                <p:nvPr/>
              </p:nvSpPr>
              <p:spPr>
                <a:xfrm>
                  <a:off x="2414566" y="2723373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11</a:t>
                  </a:r>
                </a:p>
              </p:txBody>
            </p:sp>
            <p:sp>
              <p:nvSpPr>
                <p:cNvPr id="15" name="CaixaDeTexto 14"/>
                <p:cNvSpPr txBox="1"/>
                <p:nvPr/>
              </p:nvSpPr>
              <p:spPr>
                <a:xfrm>
                  <a:off x="2500298" y="2437622"/>
                  <a:ext cx="285751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9</a:t>
                  </a:r>
                </a:p>
              </p:txBody>
            </p:sp>
            <p:sp>
              <p:nvSpPr>
                <p:cNvPr id="16" name="CaixaDeTexto 15"/>
                <p:cNvSpPr txBox="1"/>
                <p:nvPr/>
              </p:nvSpPr>
              <p:spPr>
                <a:xfrm>
                  <a:off x="2076424" y="2857495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12</a:t>
                  </a:r>
                </a:p>
              </p:txBody>
            </p:sp>
            <p:sp>
              <p:nvSpPr>
                <p:cNvPr id="17" name="CaixaDeTexto 16"/>
                <p:cNvSpPr txBox="1"/>
                <p:nvPr/>
              </p:nvSpPr>
              <p:spPr>
                <a:xfrm>
                  <a:off x="2214547" y="2651935"/>
                  <a:ext cx="414351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10</a:t>
                  </a:r>
                </a:p>
              </p:txBody>
            </p:sp>
            <p:sp>
              <p:nvSpPr>
                <p:cNvPr id="18" name="CaixaDeTexto 17"/>
                <p:cNvSpPr txBox="1"/>
                <p:nvPr/>
              </p:nvSpPr>
              <p:spPr>
                <a:xfrm>
                  <a:off x="2000232" y="2357430"/>
                  <a:ext cx="54770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13</a:t>
                  </a:r>
                </a:p>
              </p:txBody>
            </p:sp>
            <p:sp>
              <p:nvSpPr>
                <p:cNvPr id="19" name="CaixaDeTexto 18"/>
                <p:cNvSpPr txBox="1"/>
                <p:nvPr/>
              </p:nvSpPr>
              <p:spPr>
                <a:xfrm>
                  <a:off x="1785919" y="2428869"/>
                  <a:ext cx="400055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14</a:t>
                  </a:r>
                </a:p>
              </p:txBody>
            </p:sp>
            <p:sp>
              <p:nvSpPr>
                <p:cNvPr id="20" name="CaixaDeTexto 19"/>
                <p:cNvSpPr txBox="1"/>
                <p:nvPr/>
              </p:nvSpPr>
              <p:spPr>
                <a:xfrm>
                  <a:off x="1714479" y="2151869"/>
                  <a:ext cx="452446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15</a:t>
                  </a:r>
                </a:p>
              </p:txBody>
            </p:sp>
            <p:sp>
              <p:nvSpPr>
                <p:cNvPr id="21" name="CaixaDeTexto 20"/>
                <p:cNvSpPr txBox="1"/>
                <p:nvPr/>
              </p:nvSpPr>
              <p:spPr>
                <a:xfrm>
                  <a:off x="628616" y="2500307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19</a:t>
                  </a:r>
                </a:p>
              </p:txBody>
            </p:sp>
            <p:sp>
              <p:nvSpPr>
                <p:cNvPr id="22" name="CaixaDeTexto 21"/>
                <p:cNvSpPr txBox="1"/>
                <p:nvPr/>
              </p:nvSpPr>
              <p:spPr>
                <a:xfrm>
                  <a:off x="1423958" y="2357430"/>
                  <a:ext cx="361960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16</a:t>
                  </a:r>
                </a:p>
              </p:txBody>
            </p:sp>
            <p:sp>
              <p:nvSpPr>
                <p:cNvPr id="23" name="CaixaDeTexto 22"/>
                <p:cNvSpPr txBox="1"/>
                <p:nvPr/>
              </p:nvSpPr>
              <p:spPr>
                <a:xfrm>
                  <a:off x="1219167" y="2786059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20</a:t>
                  </a:r>
                </a:p>
              </p:txBody>
            </p:sp>
            <p:sp>
              <p:nvSpPr>
                <p:cNvPr id="24" name="CaixaDeTexto 23"/>
                <p:cNvSpPr txBox="1"/>
                <p:nvPr/>
              </p:nvSpPr>
              <p:spPr>
                <a:xfrm>
                  <a:off x="942940" y="2437622"/>
                  <a:ext cx="414351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17</a:t>
                  </a:r>
                </a:p>
              </p:txBody>
            </p:sp>
            <p:sp>
              <p:nvSpPr>
                <p:cNvPr id="25" name="CaixaDeTexto 24"/>
                <p:cNvSpPr txBox="1"/>
                <p:nvPr/>
              </p:nvSpPr>
              <p:spPr>
                <a:xfrm>
                  <a:off x="809588" y="2794812"/>
                  <a:ext cx="54770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18</a:t>
                  </a:r>
                </a:p>
              </p:txBody>
            </p:sp>
            <p:sp>
              <p:nvSpPr>
                <p:cNvPr id="26" name="CaixaDeTexto 25"/>
                <p:cNvSpPr txBox="1"/>
                <p:nvPr/>
              </p:nvSpPr>
              <p:spPr>
                <a:xfrm>
                  <a:off x="1628748" y="2786059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21</a:t>
                  </a:r>
                </a:p>
              </p:txBody>
            </p:sp>
            <p:sp>
              <p:nvSpPr>
                <p:cNvPr id="27" name="CaixaDeTexto 26"/>
                <p:cNvSpPr txBox="1"/>
                <p:nvPr/>
              </p:nvSpPr>
              <p:spPr>
                <a:xfrm>
                  <a:off x="1647795" y="3071810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22</a:t>
                  </a:r>
                </a:p>
              </p:txBody>
            </p:sp>
            <p:sp>
              <p:nvSpPr>
                <p:cNvPr id="28" name="CaixaDeTexto 27"/>
                <p:cNvSpPr txBox="1"/>
                <p:nvPr/>
              </p:nvSpPr>
              <p:spPr>
                <a:xfrm>
                  <a:off x="1928794" y="3071810"/>
                  <a:ext cx="414351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23</a:t>
                  </a:r>
                </a:p>
              </p:txBody>
            </p:sp>
            <p:sp>
              <p:nvSpPr>
                <p:cNvPr id="29" name="CaixaDeTexto 28"/>
                <p:cNvSpPr txBox="1"/>
                <p:nvPr/>
              </p:nvSpPr>
              <p:spPr>
                <a:xfrm>
                  <a:off x="2486004" y="3214687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24</a:t>
                  </a:r>
                </a:p>
              </p:txBody>
            </p:sp>
            <p:sp>
              <p:nvSpPr>
                <p:cNvPr id="30" name="CaixaDeTexto 29"/>
                <p:cNvSpPr txBox="1"/>
                <p:nvPr/>
              </p:nvSpPr>
              <p:spPr>
                <a:xfrm>
                  <a:off x="2643173" y="3071810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25</a:t>
                  </a:r>
                </a:p>
              </p:txBody>
            </p:sp>
            <p:sp>
              <p:nvSpPr>
                <p:cNvPr id="31" name="CaixaDeTexto 30"/>
                <p:cNvSpPr txBox="1"/>
                <p:nvPr/>
              </p:nvSpPr>
              <p:spPr>
                <a:xfrm>
                  <a:off x="1857356" y="3500438"/>
                  <a:ext cx="414351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26</a:t>
                  </a:r>
                </a:p>
              </p:txBody>
            </p:sp>
            <p:sp>
              <p:nvSpPr>
                <p:cNvPr id="32" name="CaixaDeTexto 31"/>
                <p:cNvSpPr txBox="1"/>
                <p:nvPr/>
              </p:nvSpPr>
              <p:spPr>
                <a:xfrm>
                  <a:off x="2057376" y="3286123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27</a:t>
                  </a:r>
                </a:p>
              </p:txBody>
            </p:sp>
            <p:sp>
              <p:nvSpPr>
                <p:cNvPr id="33" name="CaixaDeTexto 32"/>
                <p:cNvSpPr txBox="1"/>
                <p:nvPr/>
              </p:nvSpPr>
              <p:spPr>
                <a:xfrm>
                  <a:off x="2285985" y="3571877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28</a:t>
                  </a:r>
                </a:p>
              </p:txBody>
            </p:sp>
            <p:sp>
              <p:nvSpPr>
                <p:cNvPr id="34" name="CaixaDeTexto 33"/>
                <p:cNvSpPr txBox="1"/>
                <p:nvPr/>
              </p:nvSpPr>
              <p:spPr>
                <a:xfrm>
                  <a:off x="571474" y="3080563"/>
                  <a:ext cx="414351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29</a:t>
                  </a:r>
                </a:p>
              </p:txBody>
            </p:sp>
            <p:sp>
              <p:nvSpPr>
                <p:cNvPr id="38" name="CaixaDeTexto 37"/>
                <p:cNvSpPr txBox="1"/>
                <p:nvPr/>
              </p:nvSpPr>
              <p:spPr>
                <a:xfrm>
                  <a:off x="928662" y="3214687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30</a:t>
                  </a:r>
                </a:p>
              </p:txBody>
            </p:sp>
            <p:sp>
              <p:nvSpPr>
                <p:cNvPr id="39" name="CaixaDeTexto 38"/>
                <p:cNvSpPr txBox="1"/>
                <p:nvPr/>
              </p:nvSpPr>
              <p:spPr>
                <a:xfrm>
                  <a:off x="1000100" y="3437753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31</a:t>
                  </a:r>
                </a:p>
              </p:txBody>
            </p:sp>
            <p:sp>
              <p:nvSpPr>
                <p:cNvPr id="40" name="CaixaDeTexto 39"/>
                <p:cNvSpPr txBox="1"/>
                <p:nvPr/>
              </p:nvSpPr>
              <p:spPr>
                <a:xfrm>
                  <a:off x="1357291" y="3437753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32</a:t>
                  </a:r>
                </a:p>
              </p:txBody>
            </p:sp>
            <p:sp>
              <p:nvSpPr>
                <p:cNvPr id="41" name="CaixaDeTexto 40"/>
                <p:cNvSpPr txBox="1"/>
                <p:nvPr/>
              </p:nvSpPr>
              <p:spPr>
                <a:xfrm>
                  <a:off x="1357291" y="3794943"/>
                  <a:ext cx="414351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33</a:t>
                  </a:r>
                </a:p>
              </p:txBody>
            </p:sp>
            <p:sp>
              <p:nvSpPr>
                <p:cNvPr id="42" name="CaixaDeTexto 41"/>
                <p:cNvSpPr txBox="1"/>
                <p:nvPr/>
              </p:nvSpPr>
              <p:spPr>
                <a:xfrm>
                  <a:off x="342864" y="3714752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34</a:t>
                  </a:r>
                </a:p>
              </p:txBody>
            </p:sp>
            <p:sp>
              <p:nvSpPr>
                <p:cNvPr id="43" name="CaixaDeTexto 42"/>
                <p:cNvSpPr txBox="1"/>
                <p:nvPr/>
              </p:nvSpPr>
              <p:spPr>
                <a:xfrm>
                  <a:off x="571474" y="3500438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35</a:t>
                  </a:r>
                </a:p>
              </p:txBody>
            </p:sp>
            <p:sp>
              <p:nvSpPr>
                <p:cNvPr id="44" name="CaixaDeTexto 43"/>
                <p:cNvSpPr txBox="1"/>
                <p:nvPr/>
              </p:nvSpPr>
              <p:spPr>
                <a:xfrm>
                  <a:off x="800064" y="3714752"/>
                  <a:ext cx="414351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36</a:t>
                  </a:r>
                </a:p>
              </p:txBody>
            </p:sp>
            <p:sp>
              <p:nvSpPr>
                <p:cNvPr id="45" name="CaixaDeTexto 44"/>
                <p:cNvSpPr txBox="1"/>
                <p:nvPr/>
              </p:nvSpPr>
              <p:spPr>
                <a:xfrm>
                  <a:off x="571474" y="3857627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37</a:t>
                  </a:r>
                </a:p>
              </p:txBody>
            </p:sp>
            <p:sp>
              <p:nvSpPr>
                <p:cNvPr id="46" name="CaixaDeTexto 45"/>
                <p:cNvSpPr txBox="1"/>
                <p:nvPr/>
              </p:nvSpPr>
              <p:spPr>
                <a:xfrm>
                  <a:off x="285720" y="4143380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38</a:t>
                  </a:r>
                </a:p>
              </p:txBody>
            </p:sp>
            <p:sp>
              <p:nvSpPr>
                <p:cNvPr id="47" name="CaixaDeTexto 46"/>
                <p:cNvSpPr txBox="1"/>
                <p:nvPr/>
              </p:nvSpPr>
              <p:spPr>
                <a:xfrm>
                  <a:off x="728627" y="4071942"/>
                  <a:ext cx="414351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39</a:t>
                  </a:r>
                </a:p>
              </p:txBody>
            </p:sp>
            <p:sp>
              <p:nvSpPr>
                <p:cNvPr id="48" name="CaixaDeTexto 47"/>
                <p:cNvSpPr txBox="1"/>
                <p:nvPr/>
              </p:nvSpPr>
              <p:spPr>
                <a:xfrm>
                  <a:off x="1000100" y="3929067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40</a:t>
                  </a:r>
                </a:p>
              </p:txBody>
            </p:sp>
            <p:sp>
              <p:nvSpPr>
                <p:cNvPr id="49" name="CaixaDeTexto 48"/>
                <p:cNvSpPr txBox="1"/>
                <p:nvPr/>
              </p:nvSpPr>
              <p:spPr>
                <a:xfrm>
                  <a:off x="1271558" y="4143380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41</a:t>
                  </a:r>
                </a:p>
              </p:txBody>
            </p:sp>
            <p:sp>
              <p:nvSpPr>
                <p:cNvPr id="50" name="CaixaDeTexto 49"/>
                <p:cNvSpPr txBox="1"/>
                <p:nvPr/>
              </p:nvSpPr>
              <p:spPr>
                <a:xfrm>
                  <a:off x="1285851" y="4009256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42</a:t>
                  </a:r>
                </a:p>
              </p:txBody>
            </p:sp>
            <p:sp>
              <p:nvSpPr>
                <p:cNvPr id="51" name="CaixaDeTexto 50"/>
                <p:cNvSpPr txBox="1"/>
                <p:nvPr/>
              </p:nvSpPr>
              <p:spPr>
                <a:xfrm>
                  <a:off x="1571604" y="3786190"/>
                  <a:ext cx="414351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43</a:t>
                  </a:r>
                </a:p>
              </p:txBody>
            </p:sp>
            <p:sp>
              <p:nvSpPr>
                <p:cNvPr id="52" name="CaixaDeTexto 51"/>
                <p:cNvSpPr txBox="1"/>
                <p:nvPr/>
              </p:nvSpPr>
              <p:spPr>
                <a:xfrm>
                  <a:off x="2200252" y="3857627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44</a:t>
                  </a:r>
                </a:p>
              </p:txBody>
            </p:sp>
            <p:sp>
              <p:nvSpPr>
                <p:cNvPr id="53" name="CaixaDeTexto 52"/>
                <p:cNvSpPr txBox="1"/>
                <p:nvPr/>
              </p:nvSpPr>
              <p:spPr>
                <a:xfrm>
                  <a:off x="2000232" y="4071942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45</a:t>
                  </a:r>
                </a:p>
              </p:txBody>
            </p:sp>
            <p:sp>
              <p:nvSpPr>
                <p:cNvPr id="54" name="CaixaDeTexto 53"/>
                <p:cNvSpPr txBox="1"/>
                <p:nvPr/>
              </p:nvSpPr>
              <p:spPr>
                <a:xfrm>
                  <a:off x="1857356" y="4437885"/>
                  <a:ext cx="414351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46</a:t>
                  </a:r>
                </a:p>
              </p:txBody>
            </p:sp>
            <p:sp>
              <p:nvSpPr>
                <p:cNvPr id="55" name="CaixaDeTexto 54"/>
                <p:cNvSpPr txBox="1"/>
                <p:nvPr/>
              </p:nvSpPr>
              <p:spPr>
                <a:xfrm>
                  <a:off x="1571604" y="4357695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47</a:t>
                  </a:r>
                </a:p>
              </p:txBody>
            </p:sp>
            <p:sp>
              <p:nvSpPr>
                <p:cNvPr id="56" name="CaixaDeTexto 55"/>
                <p:cNvSpPr txBox="1"/>
                <p:nvPr/>
              </p:nvSpPr>
              <p:spPr>
                <a:xfrm>
                  <a:off x="1362044" y="4723638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48</a:t>
                  </a:r>
                </a:p>
              </p:txBody>
            </p:sp>
            <p:sp>
              <p:nvSpPr>
                <p:cNvPr id="57" name="CaixaDeTexto 56"/>
                <p:cNvSpPr txBox="1"/>
                <p:nvPr/>
              </p:nvSpPr>
              <p:spPr>
                <a:xfrm>
                  <a:off x="1014378" y="4500570"/>
                  <a:ext cx="414351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49</a:t>
                  </a:r>
                </a:p>
              </p:txBody>
            </p:sp>
            <p:sp>
              <p:nvSpPr>
                <p:cNvPr id="59" name="CaixaDeTexto 58"/>
                <p:cNvSpPr txBox="1"/>
                <p:nvPr/>
              </p:nvSpPr>
              <p:spPr>
                <a:xfrm>
                  <a:off x="714348" y="4286256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50</a:t>
                  </a:r>
                </a:p>
              </p:txBody>
            </p:sp>
            <p:sp>
              <p:nvSpPr>
                <p:cNvPr id="60" name="CaixaDeTexto 59"/>
                <p:cNvSpPr txBox="1"/>
                <p:nvPr/>
              </p:nvSpPr>
              <p:spPr>
                <a:xfrm>
                  <a:off x="428597" y="4357695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51</a:t>
                  </a:r>
                </a:p>
              </p:txBody>
            </p:sp>
            <p:sp>
              <p:nvSpPr>
                <p:cNvPr id="61" name="CaixaDeTexto 60"/>
                <p:cNvSpPr txBox="1"/>
                <p:nvPr/>
              </p:nvSpPr>
              <p:spPr>
                <a:xfrm>
                  <a:off x="285720" y="4572008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52</a:t>
                  </a:r>
                </a:p>
              </p:txBody>
            </p:sp>
            <p:sp>
              <p:nvSpPr>
                <p:cNvPr id="62" name="CaixaDeTexto 61"/>
                <p:cNvSpPr txBox="1"/>
                <p:nvPr/>
              </p:nvSpPr>
              <p:spPr>
                <a:xfrm>
                  <a:off x="-1" y="4857759"/>
                  <a:ext cx="414351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53</a:t>
                  </a:r>
                </a:p>
              </p:txBody>
            </p:sp>
            <p:sp>
              <p:nvSpPr>
                <p:cNvPr id="63" name="CaixaDeTexto 62"/>
                <p:cNvSpPr txBox="1"/>
                <p:nvPr/>
              </p:nvSpPr>
              <p:spPr>
                <a:xfrm>
                  <a:off x="1214414" y="3286124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54</a:t>
                  </a:r>
                </a:p>
              </p:txBody>
            </p:sp>
            <p:sp>
              <p:nvSpPr>
                <p:cNvPr id="64" name="CaixaDeTexto 63"/>
                <p:cNvSpPr txBox="1"/>
                <p:nvPr/>
              </p:nvSpPr>
              <p:spPr>
                <a:xfrm>
                  <a:off x="6715140" y="1571612"/>
                  <a:ext cx="423874" cy="6070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55</a:t>
                  </a:r>
                </a:p>
              </p:txBody>
            </p:sp>
            <p:sp>
              <p:nvSpPr>
                <p:cNvPr id="66" name="CaixaDeTexto 65"/>
                <p:cNvSpPr txBox="1"/>
                <p:nvPr/>
              </p:nvSpPr>
              <p:spPr>
                <a:xfrm>
                  <a:off x="4843458" y="1294612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57</a:t>
                  </a:r>
                </a:p>
              </p:txBody>
            </p:sp>
            <p:sp>
              <p:nvSpPr>
                <p:cNvPr id="71" name="Elipse 70"/>
                <p:cNvSpPr/>
                <p:nvPr/>
              </p:nvSpPr>
              <p:spPr>
                <a:xfrm>
                  <a:off x="1071538" y="4357694"/>
                  <a:ext cx="71438" cy="71438"/>
                </a:xfrm>
                <a:prstGeom prst="ellipse">
                  <a:avLst/>
                </a:prstGeom>
                <a:solidFill>
                  <a:srgbClr val="92D050"/>
                </a:solidFill>
                <a:ln>
                  <a:solidFill>
                    <a:srgbClr val="92D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CaixaDeTexto 71"/>
                <p:cNvSpPr txBox="1"/>
                <p:nvPr/>
              </p:nvSpPr>
              <p:spPr>
                <a:xfrm>
                  <a:off x="1057244" y="4295780"/>
                  <a:ext cx="442922" cy="3794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pt-BR" sz="900" dirty="0">
                      <a:solidFill>
                        <a:srgbClr val="404040"/>
                      </a:solidFill>
                      <a:latin typeface="Corbel"/>
                    </a:rPr>
                    <a:t>56</a:t>
                  </a:r>
                </a:p>
              </p:txBody>
            </p:sp>
            <p:sp>
              <p:nvSpPr>
                <p:cNvPr id="74" name="Elipse 73"/>
                <p:cNvSpPr/>
                <p:nvPr/>
              </p:nvSpPr>
              <p:spPr>
                <a:xfrm>
                  <a:off x="1285852" y="2500306"/>
                  <a:ext cx="142876" cy="14287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pt-BR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77" name="Elipse 76"/>
            <p:cNvSpPr/>
            <p:nvPr/>
          </p:nvSpPr>
          <p:spPr>
            <a:xfrm>
              <a:off x="4714876" y="1000108"/>
              <a:ext cx="428628" cy="64294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5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228777" y="332656"/>
            <a:ext cx="700704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Buva resistente ao 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gyphosate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Chapadão do </a:t>
            </a:r>
            <a:r>
              <a:rPr lang="pt-B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Ceu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GO - 2014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64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35696" y="3933056"/>
            <a:ext cx="5304657" cy="83099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Arial" charset="0"/>
              </a:rPr>
              <a:t>Buva e amargoso juntos = </a:t>
            </a:r>
            <a:r>
              <a:rPr lang="pt-BR" sz="24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Arial" charset="0"/>
              </a:rPr>
              <a:t>COMUM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Arial" charset="0"/>
              </a:rPr>
              <a:t>Área de pousio</a:t>
            </a:r>
            <a:endParaRPr lang="pt-BR" sz="2400" b="1" dirty="0">
              <a:ln>
                <a:solidFill>
                  <a:prstClr val="black"/>
                </a:solidFill>
              </a:ln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8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3568" y="116632"/>
            <a:ext cx="7909345" cy="7386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1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cs typeface="Calibri" pitchFamily="34" charset="0"/>
              </a:rPr>
              <a:t> Só Glyphosate – buva e amargoso </a:t>
            </a:r>
            <a:r>
              <a:rPr lang="pt-BR" sz="21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cs typeface="Calibri" pitchFamily="34" charset="0"/>
              </a:rPr>
              <a:t>resistente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1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cs typeface="Calibri" pitchFamily="34" charset="0"/>
              </a:rPr>
              <a:t>Parcela sem herbicida – experimento em Conceição das Alagoas - MG</a:t>
            </a:r>
            <a:endParaRPr lang="pt-BR" sz="2100" b="1" dirty="0">
              <a:ln>
                <a:solidFill>
                  <a:prstClr val="black"/>
                </a:solidFill>
              </a:ln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1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Line 4"/>
          <p:cNvSpPr>
            <a:spLocks noChangeShapeType="1"/>
          </p:cNvSpPr>
          <p:nvPr/>
        </p:nvSpPr>
        <p:spPr bwMode="auto">
          <a:xfrm>
            <a:off x="3586162" y="1843088"/>
            <a:ext cx="300038" cy="6000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792" tIns="25897" rIns="51792" bIns="25897" anchor="ctr"/>
          <a:lstStyle/>
          <a:p>
            <a:pPr eaLnBrk="0" hangingPunct="0"/>
            <a:endParaRPr lang="en-US" smtClean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932678" y="5265205"/>
            <a:ext cx="5024132" cy="461665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kern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Calibri"/>
              </a:rPr>
              <a:t>Azevém resistente a glyphosate no RS</a:t>
            </a:r>
          </a:p>
        </p:txBody>
      </p:sp>
    </p:spTree>
    <p:extLst>
      <p:ext uri="{BB962C8B-B14F-4D97-AF65-F5344CB8AC3E}">
        <p14:creationId xmlns:p14="http://schemas.microsoft.com/office/powerpoint/2010/main" val="14182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080A9-1115-4414-BF1A-195D3ECCED03}" type="datetime1">
              <a:rPr lang="pt-BR" smtClean="0"/>
              <a:pPr>
                <a:defRPr/>
              </a:pPr>
              <a:t>28/02/16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127567-116D-4340-B4BC-2B1E7422475F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  <p:pic>
        <p:nvPicPr>
          <p:cNvPr id="1026" name="Picture 2" descr="http://www.weedsmart.org.au/wp-content/uploads/2014/08/WS-HRblackoa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8" y="-1"/>
            <a:ext cx="9174638" cy="688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3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91088" y="400031"/>
            <a:ext cx="8534722" cy="1077218"/>
          </a:xfrm>
          <a:prstGeom prst="rect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Porque o Paraquat é essencial para a Agricultura  Brasileira?</a:t>
            </a:r>
            <a:endParaRPr lang="pt-BR" sz="3200" b="1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28167" y="1628800"/>
            <a:ext cx="8098036" cy="1771033"/>
            <a:chOff x="328167" y="1628800"/>
            <a:chExt cx="8098036" cy="1771033"/>
          </a:xfrm>
        </p:grpSpPr>
        <p:sp>
          <p:nvSpPr>
            <p:cNvPr id="5" name="CaixaDeTexto 4"/>
            <p:cNvSpPr txBox="1"/>
            <p:nvPr/>
          </p:nvSpPr>
          <p:spPr>
            <a:xfrm>
              <a:off x="328167" y="1863419"/>
              <a:ext cx="667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pt-BR" sz="2000" b="1" dirty="0">
                  <a:solidFill>
                    <a:srgbClr val="000000"/>
                  </a:solidFill>
                </a:rPr>
                <a:t>O glifosato foi chamado de herbicida “</a:t>
              </a:r>
              <a:r>
                <a:rPr lang="pt-BR" sz="2000" b="1" i="1" dirty="0">
                  <a:solidFill>
                    <a:srgbClr val="000000"/>
                  </a:solidFill>
                </a:rPr>
                <a:t>que só se encontra uma vez por século</a:t>
              </a:r>
              <a:r>
                <a:rPr lang="pt-BR" sz="2000" b="1" dirty="0" smtClean="0">
                  <a:solidFill>
                    <a:srgbClr val="000000"/>
                  </a:solidFill>
                </a:rPr>
                <a:t>”</a:t>
              </a:r>
            </a:p>
          </p:txBody>
        </p:sp>
        <p:pic>
          <p:nvPicPr>
            <p:cNvPr id="6146" name="Picture 2" descr="http://www.directory.uwa.edu.au/jpegview?dn=cn%253DStephen%2520Powles%252Cou%253DAustralian%2520Herbicide%2520Resistance%2520Initiative%252Cou%253DSchool%2520of%2520Plant%2520Biology%252Cou%253DFaculty%2520of%2520Science%252Cou%253DFaculties%252Co%253DThe%2520University%2520of%2520Western%2520Australi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3532" r="2377" b="15423"/>
            <a:stretch/>
          </p:blipFill>
          <p:spPr bwMode="auto">
            <a:xfrm>
              <a:off x="6948264" y="1628800"/>
              <a:ext cx="1477939" cy="1771033"/>
            </a:xfrm>
            <a:prstGeom prst="ellipse">
              <a:avLst/>
            </a:prstGeom>
            <a:ln>
              <a:noFill/>
            </a:ln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tângulo 6"/>
          <p:cNvSpPr/>
          <p:nvPr/>
        </p:nvSpPr>
        <p:spPr>
          <a:xfrm>
            <a:off x="323529" y="2645780"/>
            <a:ext cx="6624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i="1" dirty="0">
                <a:solidFill>
                  <a:srgbClr val="000000"/>
                </a:solidFill>
              </a:rPr>
              <a:t>“… o glifosato será levado à redundância em grande parte da América do Norte e América do Sul, a menos que os produtores diversifiquem o controle de ervas daninhas agora</a:t>
            </a:r>
            <a:r>
              <a:rPr lang="pt-BR" b="1" i="1" dirty="0" smtClean="0">
                <a:solidFill>
                  <a:srgbClr val="000000"/>
                </a:solidFill>
              </a:rPr>
              <a:t>”</a:t>
            </a:r>
          </a:p>
        </p:txBody>
      </p:sp>
      <p:sp>
        <p:nvSpPr>
          <p:cNvPr id="8" name="Retângulo 7"/>
          <p:cNvSpPr/>
          <p:nvPr/>
        </p:nvSpPr>
        <p:spPr>
          <a:xfrm>
            <a:off x="387787" y="3975394"/>
            <a:ext cx="86452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solidFill>
                  <a:srgbClr val="000000"/>
                </a:solidFill>
              </a:rPr>
              <a:t>Paraquat, glifosato e glufosinato foram os únicos herbicidas não seletivos comercialmente bem sucedidos em toda a história da indústria de proteção química à lavoura. 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 rotWithShape="1">
          <a:blip r:embed="rId4"/>
          <a:srcRect t="3986"/>
          <a:stretch/>
        </p:blipFill>
        <p:spPr>
          <a:xfrm>
            <a:off x="-180528" y="4869160"/>
            <a:ext cx="9533938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CaixaDeTexto 8"/>
          <p:cNvSpPr txBox="1"/>
          <p:nvPr/>
        </p:nvSpPr>
        <p:spPr>
          <a:xfrm>
            <a:off x="5634101" y="5477325"/>
            <a:ext cx="204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Introdução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5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080A9-1115-4414-BF1A-195D3ECCED03}" type="datetime1">
              <a:rPr lang="pt-BR" smtClean="0"/>
              <a:pPr>
                <a:defRPr/>
              </a:pPr>
              <a:t>28/02/16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127567-116D-4340-B4BC-2B1E7422475F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  <p:pic>
        <p:nvPicPr>
          <p:cNvPr id="2050" name="Picture 2" descr="LTurner_newcha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2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080A9-1115-4414-BF1A-195D3ECCED03}" type="datetime1">
              <a:rPr lang="pt-BR" smtClean="0"/>
              <a:pPr>
                <a:defRPr/>
              </a:pPr>
              <a:t>28/02/16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127567-116D-4340-B4BC-2B1E7422475F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  <p:pic>
        <p:nvPicPr>
          <p:cNvPr id="3074" name="Picture 2" descr="Narrow windrow burning is an effective harvest weed seed control method that growers can implement with minimal up-front cost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04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1080A9-1115-4414-BF1A-195D3ECCED03}" type="datetime1">
              <a:rPr lang="pt-BR" smtClean="0"/>
              <a:pPr>
                <a:defRPr/>
              </a:pPr>
              <a:t>28/02/16</a:t>
            </a:fld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127567-116D-4340-B4BC-2B1E7422475F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  <p:pic>
        <p:nvPicPr>
          <p:cNvPr id="4" name="Imagem 3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571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57200" y="44624"/>
            <a:ext cx="823655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rgbClr val="0000FF"/>
                </a:solidFill>
              </a:rPr>
              <a:t>Populações de plantas daninhas com resistência a múltiplos mecanismos de ação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195007" y="455890"/>
            <a:ext cx="461665" cy="276999"/>
          </a:xfrm>
          <a:prstGeom prst="rect">
            <a:avLst/>
          </a:prstGeom>
          <a:solidFill>
            <a:srgbClr val="FFFFCC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dirty="0">
                <a:solidFill>
                  <a:srgbClr val="0000FF"/>
                </a:solidFill>
              </a:rPr>
              <a:t>D</a:t>
            </a:r>
            <a:r>
              <a:rPr lang="pt-BR" dirty="0" smtClean="0">
                <a:solidFill>
                  <a:srgbClr val="0000FF"/>
                </a:solidFill>
              </a:rPr>
              <a:t>ois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852663" y="445499"/>
            <a:ext cx="453073" cy="276999"/>
          </a:xfrm>
          <a:prstGeom prst="rect">
            <a:avLst/>
          </a:prstGeom>
          <a:solidFill>
            <a:srgbClr val="FFFFCC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Três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512662" y="497454"/>
            <a:ext cx="469680" cy="184666"/>
          </a:xfrm>
          <a:prstGeom prst="rect">
            <a:avLst/>
          </a:prstGeom>
          <a:solidFill>
            <a:srgbClr val="FFFFCC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200" dirty="0" smtClean="0">
                <a:solidFill>
                  <a:srgbClr val="0000FF"/>
                </a:solidFill>
              </a:rPr>
              <a:t>Quatro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119170" y="466466"/>
            <a:ext cx="458459" cy="215444"/>
          </a:xfrm>
          <a:prstGeom prst="rect">
            <a:avLst/>
          </a:prstGeom>
          <a:solidFill>
            <a:srgbClr val="FFFFCC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400" dirty="0" smtClean="0">
                <a:solidFill>
                  <a:srgbClr val="0000FF"/>
                </a:solidFill>
              </a:rPr>
              <a:t>Cinco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736992" y="476672"/>
            <a:ext cx="349455" cy="215444"/>
          </a:xfrm>
          <a:prstGeom prst="rect">
            <a:avLst/>
          </a:prstGeom>
          <a:solidFill>
            <a:srgbClr val="FFFFCC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sz="1400" dirty="0" smtClean="0">
                <a:solidFill>
                  <a:srgbClr val="0000FF"/>
                </a:solidFill>
              </a:rPr>
              <a:t>Seis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11256" y="456532"/>
            <a:ext cx="474489" cy="276999"/>
          </a:xfrm>
          <a:prstGeom prst="rect">
            <a:avLst/>
          </a:prstGeom>
          <a:solidFill>
            <a:srgbClr val="FFFFCC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Sete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022432" y="446140"/>
            <a:ext cx="1154162" cy="276999"/>
          </a:xfrm>
          <a:prstGeom prst="rect">
            <a:avLst/>
          </a:prstGeom>
          <a:solidFill>
            <a:srgbClr val="FFFFCC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pt-BR" dirty="0" smtClean="0">
                <a:solidFill>
                  <a:srgbClr val="0000FF"/>
                </a:solidFill>
              </a:rPr>
              <a:t>Acumulado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DISSERTAÇÃO\Apresentação\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3"/>
          <a:stretch/>
        </p:blipFill>
        <p:spPr bwMode="auto">
          <a:xfrm>
            <a:off x="827584" y="47684"/>
            <a:ext cx="7757930" cy="312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596152" y="2663091"/>
            <a:ext cx="5123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404040"/>
                </a:solidFill>
              </a:rPr>
              <a:t>720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F431D-8607-4FA4-997D-7360948C2474}" type="datetime1">
              <a:rPr lang="en-US" smtClean="0">
                <a:solidFill>
                  <a:srgbClr val="E5E8E8"/>
                </a:solidFill>
              </a:rPr>
              <a:pPr/>
              <a:t>2/28/16</a:t>
            </a:fld>
            <a:endParaRPr lang="en-US">
              <a:solidFill>
                <a:srgbClr val="E5E8E8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srgbClr val="E5E8E8"/>
                </a:solidFill>
              </a:rPr>
              <a:pPr/>
              <a:t>23</a:t>
            </a:fld>
            <a:endParaRPr lang="en-US">
              <a:solidFill>
                <a:srgbClr val="E5E8E8"/>
              </a:solidFill>
            </a:endParaRPr>
          </a:p>
        </p:txBody>
      </p:sp>
      <p:pic>
        <p:nvPicPr>
          <p:cNvPr id="8" name="Picture 2" descr="C:\Users\User\Desktop\DISSERTAÇÃO\Apresentação\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653" b="42012"/>
          <a:stretch/>
        </p:blipFill>
        <p:spPr bwMode="auto">
          <a:xfrm>
            <a:off x="827584" y="3232071"/>
            <a:ext cx="7992888" cy="335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4969551" y="6036057"/>
            <a:ext cx="51232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404040"/>
                </a:solidFill>
              </a:rPr>
              <a:t>720</a:t>
            </a: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444208" y="188640"/>
            <a:ext cx="13724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100" b="1" dirty="0">
                <a:solidFill>
                  <a:prstClr val="white"/>
                </a:solidFill>
                <a:latin typeface="Corbel"/>
              </a:rPr>
              <a:t>Biótipo 59</a:t>
            </a:r>
            <a:endParaRPr lang="es-BO" sz="2100" b="1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280357" y="3414933"/>
            <a:ext cx="13885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100" b="1" dirty="0">
                <a:solidFill>
                  <a:prstClr val="white"/>
                </a:solidFill>
                <a:latin typeface="Corbel"/>
              </a:rPr>
              <a:t>Biótipo 69</a:t>
            </a:r>
            <a:endParaRPr lang="es-BO" sz="2100" b="1" dirty="0">
              <a:solidFill>
                <a:prstClr val="white"/>
              </a:solidFill>
              <a:latin typeface="Corbel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381778" y="3909145"/>
            <a:ext cx="2428747" cy="366500"/>
          </a:xfrm>
        </p:spPr>
        <p:txBody>
          <a:bodyPr/>
          <a:lstStyle/>
          <a:p>
            <a:r>
              <a:rPr lang="pt-BR" sz="750" b="1" dirty="0">
                <a:solidFill>
                  <a:schemeClr val="bg1"/>
                </a:solidFill>
                <a:cs typeface="Arial" panose="020B0604020202020204" pitchFamily="34" charset="0"/>
              </a:rPr>
              <a:t>Brunharo, C. A. C. G.</a:t>
            </a:r>
            <a:endParaRPr lang="en-US" sz="75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51" y="1957651"/>
            <a:ext cx="3520729" cy="264429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06152"/>
            <a:ext cx="8856984" cy="99060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36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Plantas daninhas resistentes ao glyphosate no Brasil</a:t>
            </a:r>
            <a:endParaRPr lang="pt-BR" sz="3600" b="1" i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5" y="2055025"/>
            <a:ext cx="3456384" cy="2595965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404" y="1628800"/>
            <a:ext cx="3116585" cy="2143186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CaixaDeTexto 6"/>
          <p:cNvSpPr txBox="1"/>
          <p:nvPr/>
        </p:nvSpPr>
        <p:spPr>
          <a:xfrm>
            <a:off x="245671" y="2198833"/>
            <a:ext cx="9028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prstClr val="white"/>
                </a:solidFill>
                <a:latin typeface="Arial" charset="0"/>
              </a:rPr>
              <a:t>buva</a:t>
            </a:r>
            <a:endParaRPr lang="pt-BR" sz="24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25967" y="1757596"/>
            <a:ext cx="17379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prstClr val="white"/>
                </a:solidFill>
                <a:latin typeface="Arial" charset="0"/>
              </a:rPr>
              <a:t>C. amargoso</a:t>
            </a:r>
            <a:endParaRPr lang="pt-BR" sz="20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445310" y="2183821"/>
            <a:ext cx="111120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prstClr val="white"/>
                </a:solidFill>
                <a:latin typeface="Arial" charset="0"/>
              </a:rPr>
              <a:t>azevém</a:t>
            </a:r>
            <a:endParaRPr lang="pt-BR" sz="2000" b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50" name="Picture 2" descr="If we do not have a picture for this weed, or you can provide a better picture (scan, digital camera etc) please please e-mail it to u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608" y="4100837"/>
            <a:ext cx="3495221" cy="262141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glow rad="101600">
              <a:schemeClr val="bg1">
                <a:alpha val="6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514230" y="5818300"/>
            <a:ext cx="13676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prstClr val="white"/>
                </a:solidFill>
                <a:latin typeface="Arial" charset="0"/>
              </a:rPr>
              <a:t>C. branco</a:t>
            </a:r>
            <a:endParaRPr lang="pt-BR" sz="2000" b="1" dirty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888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/>
        </p:nvCxnSpPr>
        <p:spPr>
          <a:xfrm flipV="1">
            <a:off x="1763316" y="3807619"/>
            <a:ext cx="4699397" cy="53579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H="1" flipV="1">
            <a:off x="6462712" y="3807619"/>
            <a:ext cx="1423988" cy="1775222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H="1">
            <a:off x="1143000" y="3861197"/>
            <a:ext cx="620316" cy="485775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ta para a direita listrada 13"/>
          <p:cNvSpPr/>
          <p:nvPr/>
        </p:nvSpPr>
        <p:spPr>
          <a:xfrm rot="2919701">
            <a:off x="3324821" y="2635449"/>
            <a:ext cx="854869" cy="594122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2951560" y="2457450"/>
            <a:ext cx="153151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en-US" b="1" smtClean="0">
                <a:solidFill>
                  <a:prstClr val="black"/>
                </a:solidFill>
              </a:rPr>
              <a:t>TESTEMUNHA</a:t>
            </a:r>
          </a:p>
        </p:txBody>
      </p:sp>
      <p:sp>
        <p:nvSpPr>
          <p:cNvPr id="16" name="Seta para a direita listrada 15"/>
          <p:cNvSpPr/>
          <p:nvPr/>
        </p:nvSpPr>
        <p:spPr>
          <a:xfrm rot="2919701">
            <a:off x="2489597" y="4675585"/>
            <a:ext cx="856059" cy="594122"/>
          </a:xfrm>
          <a:prstGeom prst="strip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1977628" y="4280298"/>
            <a:ext cx="402603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en-US" b="1" dirty="0" smtClean="0">
                <a:solidFill>
                  <a:prstClr val="black"/>
                </a:solidFill>
              </a:rPr>
              <a:t>Paraquat + residual na PRÉ SEMEADURA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214438"/>
            <a:ext cx="1812131" cy="11132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9" name="CaixaDeTexto 18"/>
          <p:cNvSpPr txBox="1"/>
          <p:nvPr/>
        </p:nvSpPr>
        <p:spPr>
          <a:xfrm>
            <a:off x="1601670" y="937755"/>
            <a:ext cx="206159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CAPIM AMARGOSO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059832" y="1322766"/>
            <a:ext cx="349006" cy="918102"/>
          </a:xfrm>
          <a:prstGeom prst="rect">
            <a:avLst/>
          </a:prstGeom>
          <a:solidFill>
            <a:schemeClr val="bg1"/>
          </a:solidFill>
        </p:spPr>
        <p:txBody>
          <a:bodyPr vert="wordArt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900" b="1" dirty="0">
                <a:solidFill>
                  <a:prstClr val="black"/>
                </a:solidFill>
                <a:latin typeface="Calibri"/>
              </a:rPr>
              <a:t>DIGIN</a:t>
            </a:r>
          </a:p>
        </p:txBody>
      </p:sp>
    </p:spTree>
    <p:extLst>
      <p:ext uri="{BB962C8B-B14F-4D97-AF65-F5344CB8AC3E}">
        <p14:creationId xmlns:p14="http://schemas.microsoft.com/office/powerpoint/2010/main" val="69760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Amargoso e Buva no Py 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7467" y="3619501"/>
            <a:ext cx="205697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Capim amargoso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5579948"/>
            <a:ext cx="7489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Buva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4430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Fotos particulares\Fotos ESALQ\18-10-10 - Fazenda Cambuhy\IMG_0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331640" y="428535"/>
            <a:ext cx="598272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Buva em café – Fazenda Cambuhy – Matão - SP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5976" y="4941168"/>
            <a:ext cx="4647453" cy="707886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Kochia resistente ao glifosato – </a:t>
            </a:r>
            <a:r>
              <a:rPr lang="pt-BR" sz="2000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Yuma</a:t>
            </a:r>
            <a:r>
              <a:rPr lang="pt-BR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 (USA) – 2011 </a:t>
            </a: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(P. </a:t>
            </a:r>
            <a:r>
              <a:rPr lang="pt-BR" sz="2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Westra</a:t>
            </a:r>
            <a:r>
              <a:rPr lang="pt-BR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51520" y="1916832"/>
            <a:ext cx="3888432" cy="70788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Disseminação eficiente das plantas daninhas resistentes</a:t>
            </a:r>
            <a:endParaRPr lang="es-BO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5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DSC015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4" y="0"/>
            <a:ext cx="91446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352943" y="6237312"/>
            <a:ext cx="8438113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Kochia resistente ao glifosato na região sul de Alberta, Canada</a:t>
            </a:r>
          </a:p>
        </p:txBody>
      </p:sp>
    </p:spTree>
    <p:extLst>
      <p:ext uri="{BB962C8B-B14F-4D97-AF65-F5344CB8AC3E}">
        <p14:creationId xmlns:p14="http://schemas.microsoft.com/office/powerpoint/2010/main" val="2911368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772622" y="645112"/>
            <a:ext cx="7056784" cy="1731788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144000" tIns="108000" rIns="144000" bIns="144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solidFill>
                  <a:srgbClr val="333399">
                    <a:lumMod val="75000"/>
                  </a:srgbClr>
                </a:solidFill>
                <a:cs typeface="Arial" pitchFamily="34" charset="0"/>
              </a:rPr>
              <a:t>“Nem sempre são as espécies mais fortes que sobrevivem, nem as mais inteligentes, mas sim aquelas que respondem rapidamente às mudanças”</a:t>
            </a:r>
          </a:p>
        </p:txBody>
      </p:sp>
      <p:pic>
        <p:nvPicPr>
          <p:cNvPr id="56322" name="Picture 2" descr="http://i.telegraph.co.uk/telegraph/multimedia/archive/01238/charles-darwin_1238293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0968"/>
            <a:ext cx="4381500" cy="2733676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2" name="Rectangle 1"/>
          <p:cNvSpPr/>
          <p:nvPr/>
        </p:nvSpPr>
        <p:spPr>
          <a:xfrm>
            <a:off x="6781767" y="4169252"/>
            <a:ext cx="1678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000000"/>
                </a:solidFill>
                <a:latin typeface="Arial"/>
              </a:rPr>
              <a:t>Charles </a:t>
            </a:r>
            <a:r>
              <a:rPr lang="pt-BR" b="1" dirty="0" smtClean="0">
                <a:solidFill>
                  <a:srgbClr val="000000"/>
                </a:solidFill>
                <a:latin typeface="Arial"/>
              </a:rPr>
              <a:t>Darwin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b="1" dirty="0">
                <a:solidFill>
                  <a:srgbClr val="000000"/>
                </a:solidFill>
                <a:latin typeface="verdana,"/>
              </a:rPr>
              <a:t>(1809 - 1873)</a:t>
            </a:r>
            <a:endParaRPr lang="pt-BR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494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00009-20100708-16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521" y="1074002"/>
            <a:ext cx="8339931" cy="4743336"/>
          </a:xfrm>
          <a:prstGeom prst="rect">
            <a:avLst/>
          </a:prstGeom>
          <a:ln/>
          <a:effectLst>
            <a:glow rad="101600">
              <a:schemeClr val="tx2">
                <a:alpha val="60000"/>
              </a:schemeClr>
            </a:glow>
            <a:innerShdw blurRad="114300">
              <a:prstClr val="black"/>
            </a:innerShdw>
          </a:effectLst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185616" y="6146140"/>
            <a:ext cx="6986784" cy="52322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prstClr val="white"/>
                </a:solidFill>
                <a:latin typeface="Arial" charset="0"/>
              </a:rPr>
              <a:t>Algodão nos EUA - </a:t>
            </a:r>
            <a:r>
              <a:rPr lang="pt-BR" sz="2800" b="1" i="1" dirty="0" err="1" smtClean="0">
                <a:solidFill>
                  <a:prstClr val="white"/>
                </a:solidFill>
                <a:latin typeface="Arial" charset="0"/>
              </a:rPr>
              <a:t>Amaranthus</a:t>
            </a:r>
            <a:r>
              <a:rPr lang="pt-BR" sz="2800" b="1" i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pt-BR" sz="2800" b="1" i="1" dirty="0" err="1" smtClean="0">
                <a:solidFill>
                  <a:prstClr val="white"/>
                </a:solidFill>
                <a:latin typeface="Arial" charset="0"/>
              </a:rPr>
              <a:t>palmeri</a:t>
            </a:r>
            <a:endParaRPr lang="pt-BR" sz="28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2411699" y="332656"/>
            <a:ext cx="4392549" cy="52322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prstClr val="white"/>
                </a:solidFill>
                <a:latin typeface="Arial" charset="0"/>
              </a:rPr>
              <a:t>DESESPERO?????????</a:t>
            </a:r>
            <a:endParaRPr lang="pt-BR" sz="28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308304" y="5517232"/>
            <a:ext cx="1391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dirty="0" err="1" smtClean="0">
                <a:solidFill>
                  <a:prstClr val="black"/>
                </a:solidFill>
                <a:latin typeface="Calibri"/>
              </a:rPr>
              <a:t>Culpepper</a:t>
            </a:r>
            <a:r>
              <a:rPr lang="pt-BR" sz="1400" b="1" dirty="0" smtClean="0">
                <a:solidFill>
                  <a:prstClr val="black"/>
                </a:solidFill>
                <a:latin typeface="Calibri"/>
              </a:rPr>
              <a:t>, 2011</a:t>
            </a:r>
            <a:endParaRPr lang="pt-BR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6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00014-20100708-16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497" y="1219200"/>
            <a:ext cx="8382000" cy="461010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chemeClr val="tx2">
                <a:alpha val="38000"/>
              </a:schemeClr>
            </a:outerShdw>
          </a:effectLst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185616" y="6146140"/>
            <a:ext cx="6986784" cy="52322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prstClr val="white"/>
                </a:solidFill>
                <a:latin typeface="Arial" charset="0"/>
              </a:rPr>
              <a:t>Algodão nos EUA - </a:t>
            </a:r>
            <a:r>
              <a:rPr lang="pt-BR" sz="2800" b="1" i="1" dirty="0" err="1" smtClean="0">
                <a:solidFill>
                  <a:prstClr val="white"/>
                </a:solidFill>
                <a:latin typeface="Arial" charset="0"/>
              </a:rPr>
              <a:t>Amaranthus</a:t>
            </a:r>
            <a:r>
              <a:rPr lang="pt-BR" sz="2800" b="1" i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pt-BR" sz="2800" b="1" i="1" dirty="0" err="1" smtClean="0">
                <a:solidFill>
                  <a:prstClr val="white"/>
                </a:solidFill>
                <a:latin typeface="Arial" charset="0"/>
              </a:rPr>
              <a:t>palmeri</a:t>
            </a:r>
            <a:endParaRPr lang="pt-BR" sz="28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4283968" y="476672"/>
            <a:ext cx="966355" cy="52322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prstClr val="white"/>
                </a:solidFill>
                <a:latin typeface="Arial" charset="0"/>
              </a:rPr>
              <a:t>2011</a:t>
            </a:r>
            <a:endParaRPr lang="pt-BR" sz="28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308304" y="5517232"/>
            <a:ext cx="1391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400" b="1" dirty="0" err="1" smtClean="0">
                <a:solidFill>
                  <a:prstClr val="black"/>
                </a:solidFill>
                <a:latin typeface="Calibri"/>
              </a:rPr>
              <a:t>Culpepper</a:t>
            </a:r>
            <a:r>
              <a:rPr lang="pt-BR" sz="1400" b="1" dirty="0" smtClean="0">
                <a:solidFill>
                  <a:prstClr val="black"/>
                </a:solidFill>
                <a:latin typeface="Calibri"/>
              </a:rPr>
              <a:t>, 2011</a:t>
            </a:r>
            <a:endParaRPr lang="pt-BR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93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846138" y="3030538"/>
            <a:ext cx="7208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892300" y="1765300"/>
            <a:ext cx="53578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892300" y="1765300"/>
            <a:ext cx="53578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060700" y="2235200"/>
            <a:ext cx="5357813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38918" name="Picture 6" descr="Palmer in Cotton NC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-569913"/>
            <a:ext cx="9315450" cy="7716838"/>
          </a:xfrm>
        </p:spPr>
      </p:pic>
      <p:sp>
        <p:nvSpPr>
          <p:cNvPr id="2" name="TextBox 1"/>
          <p:cNvSpPr txBox="1"/>
          <p:nvPr/>
        </p:nvSpPr>
        <p:spPr>
          <a:xfrm>
            <a:off x="2552674" y="152400"/>
            <a:ext cx="6373861" cy="461665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400" b="1" i="1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Amaranthus palmerii  </a:t>
            </a:r>
            <a:r>
              <a:rPr lang="pt-BR" sz="2400" b="1" dirty="0" smtClean="0">
                <a:solidFill>
                  <a:srgbClr val="336600"/>
                </a:solidFill>
                <a:latin typeface="Arial" pitchFamily="34" charset="0"/>
                <a:cs typeface="Arial" pitchFamily="34" charset="0"/>
              </a:rPr>
              <a:t>(caruru) em algodão</a:t>
            </a:r>
            <a:endParaRPr lang="en-US" sz="2400" b="1" dirty="0">
              <a:solidFill>
                <a:srgbClr val="33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0873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Pedro 2011 atualizado em janeiro 2012\Artigos 2011\cultivar resistencia camila e bia\caruru resistente glyphosate estados unid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4" y="0"/>
            <a:ext cx="914846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8363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2656" y="6237312"/>
            <a:ext cx="8715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bg1"/>
                </a:solidFill>
              </a:rPr>
              <a:t>Por que as </a:t>
            </a:r>
            <a:r>
              <a:rPr lang="pt-BR" sz="2200" b="1" dirty="0" smtClean="0">
                <a:solidFill>
                  <a:schemeClr val="bg1"/>
                </a:solidFill>
              </a:rPr>
              <a:t>plantas </a:t>
            </a:r>
            <a:r>
              <a:rPr lang="pt-BR" sz="2200" b="1" dirty="0">
                <a:solidFill>
                  <a:schemeClr val="bg1"/>
                </a:solidFill>
              </a:rPr>
              <a:t>daninhas resistentes ao glifosato surgiram?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8877" y="116632"/>
            <a:ext cx="8153400" cy="990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pt-BR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Mecanismos de resistência ao glifosato conhecidos</a:t>
            </a:r>
            <a:endParaRPr lang="pt-B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 3"/>
          <p:cNvGraphicFramePr/>
          <p:nvPr>
            <p:extLst>
              <p:ext uri="{D42A27DB-BD31-4B8C-83A1-F6EECF244321}">
                <p14:modId xmlns:p14="http://schemas.microsoft.com/office/powerpoint/2010/main" val="3036599615"/>
              </p:ext>
            </p:extLst>
          </p:nvPr>
        </p:nvGraphicFramePr>
        <p:xfrm>
          <a:off x="1187624" y="1124744"/>
          <a:ext cx="750532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854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0045 and 0087.jpg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54360"/>
            <a:ext cx="7213600" cy="5410200"/>
          </a:xfrm>
          <a:prstGeom prst="rect">
            <a:avLst/>
          </a:prstGeom>
          <a:ln/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5843" name="TextBox 6"/>
          <p:cNvSpPr txBox="1">
            <a:spLocks noChangeArrowheads="1"/>
          </p:cNvSpPr>
          <p:nvPr/>
        </p:nvSpPr>
        <p:spPr bwMode="auto">
          <a:xfrm>
            <a:off x="1727200" y="2205038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cs typeface="Arial" charset="0"/>
              </a:rPr>
              <a:t>S</a:t>
            </a:r>
          </a:p>
        </p:txBody>
      </p:sp>
      <p:sp>
        <p:nvSpPr>
          <p:cNvPr id="35844" name="TextBox 7"/>
          <p:cNvSpPr txBox="1">
            <a:spLocks noChangeArrowheads="1"/>
          </p:cNvSpPr>
          <p:nvPr/>
        </p:nvSpPr>
        <p:spPr bwMode="auto">
          <a:xfrm>
            <a:off x="2767013" y="2205038"/>
            <a:ext cx="407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cs typeface="Arial" charset="0"/>
              </a:rPr>
              <a:t>R</a:t>
            </a:r>
          </a:p>
        </p:txBody>
      </p:sp>
      <p:sp>
        <p:nvSpPr>
          <p:cNvPr id="35845" name="TextBox 8"/>
          <p:cNvSpPr txBox="1">
            <a:spLocks noChangeArrowheads="1"/>
          </p:cNvSpPr>
          <p:nvPr/>
        </p:nvSpPr>
        <p:spPr bwMode="auto">
          <a:xfrm>
            <a:off x="990600" y="5733256"/>
            <a:ext cx="72135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b="1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 Dias após a aplicação do glifosato</a:t>
            </a:r>
            <a:endParaRPr lang="pt-BR" b="1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7014895" y="1052736"/>
            <a:ext cx="1219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91440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white"/>
                </a:solidFill>
                <a:latin typeface="Arial" charset="0"/>
              </a:rPr>
              <a:t>Vink</a:t>
            </a: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, UG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307667"/>
            <a:ext cx="8928992" cy="5078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700" b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Resistência da </a:t>
            </a:r>
            <a:r>
              <a:rPr lang="pt-BR" sz="2700" b="1" i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Ambrosia </a:t>
            </a:r>
            <a:r>
              <a:rPr lang="pt-BR" sz="2700" b="1" i="1" dirty="0" err="1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trifida</a:t>
            </a:r>
            <a:r>
              <a:rPr lang="pt-BR" sz="2700" b="1" i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pt-BR" sz="2700" b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nos Estados Unidos</a:t>
            </a:r>
            <a:endParaRPr lang="pt-BR" sz="2700" b="1" dirty="0">
              <a:ln/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0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4" descr="0045 and 0087 002.jpg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59978"/>
            <a:ext cx="7213600" cy="5410200"/>
          </a:xfrm>
          <a:prstGeom prst="rect">
            <a:avLst/>
          </a:prstGeom>
          <a:ln/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5860" name="Text Box 8"/>
          <p:cNvSpPr txBox="1">
            <a:spLocks noChangeArrowheads="1"/>
          </p:cNvSpPr>
          <p:nvPr/>
        </p:nvSpPr>
        <p:spPr bwMode="auto">
          <a:xfrm>
            <a:off x="7092280" y="1124744"/>
            <a:ext cx="1219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91440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white"/>
                </a:solidFill>
                <a:latin typeface="Arial" charset="0"/>
              </a:rPr>
              <a:t>Vink</a:t>
            </a: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, UG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5829187"/>
            <a:ext cx="721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srgbClr val="FFFFFF"/>
                </a:solidFill>
                <a:latin typeface="Arial"/>
                <a:cs typeface="Arial"/>
              </a:rPr>
              <a:t>1 dia depois da aplicação de glifosato</a:t>
            </a:r>
            <a:endParaRPr lang="pt-BR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215008" y="181402"/>
            <a:ext cx="8928992" cy="5078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700" b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Resistência da </a:t>
            </a:r>
            <a:r>
              <a:rPr lang="pt-BR" sz="2700" b="1" i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Ambrosia </a:t>
            </a:r>
            <a:r>
              <a:rPr lang="pt-BR" sz="2700" b="1" i="1" dirty="0" err="1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trifida</a:t>
            </a:r>
            <a:r>
              <a:rPr lang="pt-BR" sz="2700" b="1" i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pt-BR" sz="2700" b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nos Estados Unidos</a:t>
            </a:r>
            <a:endParaRPr lang="pt-BR" sz="2700" b="1" dirty="0">
              <a:ln/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32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4" name="Picture 1" descr="0045 and 0087.jpg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083616"/>
            <a:ext cx="7037908" cy="527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789057" y="1268760"/>
            <a:ext cx="1219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91440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white"/>
                </a:solidFill>
                <a:latin typeface="Arial" charset="0"/>
              </a:rPr>
              <a:t>Vink</a:t>
            </a: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, UG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1030808" y="5733256"/>
            <a:ext cx="721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lang="pt-BR" sz="2800" b="1" dirty="0" smtClean="0">
                <a:solidFill>
                  <a:srgbClr val="FFFFFF"/>
                </a:solidFill>
                <a:latin typeface="Arial"/>
                <a:cs typeface="Arial"/>
              </a:rPr>
              <a:t> dia depois da aplicação de glifosato</a:t>
            </a:r>
            <a:endParaRPr lang="pt-BR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07504" y="307667"/>
            <a:ext cx="8928992" cy="5078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700" b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Resistência da </a:t>
            </a:r>
            <a:r>
              <a:rPr lang="pt-BR" sz="2700" b="1" i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Ambrosia </a:t>
            </a:r>
            <a:r>
              <a:rPr lang="pt-BR" sz="2700" b="1" i="1" dirty="0" err="1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trifida</a:t>
            </a:r>
            <a:r>
              <a:rPr lang="pt-BR" sz="2700" b="1" i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pt-BR" sz="2700" b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nos Estados Unidos</a:t>
            </a:r>
            <a:endParaRPr lang="pt-BR" sz="2700" b="1" dirty="0">
              <a:ln/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8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0" name="Picture 1" descr="0045 and 0087.jpg"/>
          <p:cNvPicPr>
            <a:picLocks noChangeAspect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39" y="999041"/>
            <a:ext cx="7156301" cy="536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073280" y="1047977"/>
            <a:ext cx="12192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91440">
            <a:spAutoFit/>
          </a:bodyPr>
          <a:lstStyle>
            <a:lvl1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white"/>
                </a:solidFill>
                <a:latin typeface="Arial" charset="0"/>
              </a:rPr>
              <a:t>Vink</a:t>
            </a: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, UG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1078880" y="5843047"/>
            <a:ext cx="721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 smtClean="0">
                <a:solidFill>
                  <a:srgbClr val="FFFFFF"/>
                </a:solidFill>
                <a:latin typeface="Arial"/>
                <a:cs typeface="Arial"/>
              </a:rPr>
              <a:t>28 dia depois da aplicação de glifosato</a:t>
            </a:r>
            <a:endParaRPr lang="pt-BR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07504" y="307667"/>
            <a:ext cx="8928992" cy="5078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700" b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Resistência da </a:t>
            </a:r>
            <a:r>
              <a:rPr lang="pt-BR" sz="2700" b="1" i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Ambrosia </a:t>
            </a:r>
            <a:r>
              <a:rPr lang="pt-BR" sz="2700" b="1" i="1" dirty="0" err="1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trifida</a:t>
            </a:r>
            <a:r>
              <a:rPr lang="pt-BR" sz="2700" b="1" i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pt-BR" sz="2700" b="1" dirty="0" smtClean="0">
                <a:ln/>
                <a:solidFill>
                  <a:srgbClr val="FFFF00"/>
                </a:solidFill>
                <a:cs typeface="Arial" panose="020B0604020202020204" pitchFamily="34" charset="0"/>
              </a:rPr>
              <a:t>nos Estados Unidos</a:t>
            </a:r>
            <a:endParaRPr lang="pt-BR" sz="2700" b="1" dirty="0">
              <a:ln/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72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94411" y="3591019"/>
            <a:ext cx="5711820" cy="60016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300" b="1" i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cs typeface="Arial" charset="0"/>
              </a:rPr>
              <a:t>DIVERSIDADE DE MANEJO</a:t>
            </a:r>
            <a:endParaRPr lang="pt-BR" sz="3300" b="1" dirty="0">
              <a:ln>
                <a:solidFill>
                  <a:prstClr val="black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987824" y="692696"/>
            <a:ext cx="289213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4D4D4D"/>
                </a:solidFill>
              </a:rPr>
              <a:t>Solução ????</a:t>
            </a:r>
            <a:endParaRPr lang="en-US" sz="3200" b="1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1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50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99592" y="19584"/>
            <a:ext cx="76610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Resistência de plantas daninhas a herbicidas do número de casos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1355138" y="3198012"/>
            <a:ext cx="301798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</a:rPr>
              <a:t>Número de casos inéditos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433004" y="6237312"/>
            <a:ext cx="59424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</a:rPr>
              <a:t>Ano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403648" y="692696"/>
            <a:ext cx="2180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0000FF"/>
                </a:solidFill>
              </a:rPr>
              <a:t>O problema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5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8" t="47888" r="11691" b="12236"/>
          <a:stretch>
            <a:fillRect/>
          </a:stretch>
        </p:blipFill>
        <p:spPr bwMode="auto">
          <a:xfrm>
            <a:off x="-446485" y="4182666"/>
            <a:ext cx="10752535" cy="191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C:\Users\LUCHETA\Documents\BACKUP\DM PGrossa\Treinamentos\Treinamentos 2012\Canais\Holambra\DSC05465.JP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</a:blip>
          <a:srcRect t="22304" b="2512"/>
          <a:stretch>
            <a:fillRect/>
          </a:stretch>
        </p:blipFill>
        <p:spPr bwMode="auto">
          <a:xfrm>
            <a:off x="1143000" y="1160860"/>
            <a:ext cx="6858000" cy="25372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pic>
        <p:nvPicPr>
          <p:cNvPr id="143364" name="Picture 36" descr="Bod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558" b="18217"/>
          <a:stretch>
            <a:fillRect/>
          </a:stretch>
        </p:blipFill>
        <p:spPr bwMode="auto">
          <a:xfrm>
            <a:off x="1143000" y="1160860"/>
            <a:ext cx="6858000" cy="25527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143365" name="Grupo 35"/>
          <p:cNvGrpSpPr>
            <a:grpSpLocks/>
          </p:cNvGrpSpPr>
          <p:nvPr/>
        </p:nvGrpSpPr>
        <p:grpSpPr bwMode="auto">
          <a:xfrm>
            <a:off x="1882379" y="1400175"/>
            <a:ext cx="5536406" cy="1980010"/>
            <a:chOff x="506445" y="3733800"/>
            <a:chExt cx="8652905" cy="3124200"/>
          </a:xfrm>
        </p:grpSpPr>
        <p:pic>
          <p:nvPicPr>
            <p:cNvPr id="143383" name="Picture 36" descr="Bod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216"/>
            <a:stretch>
              <a:fillRect/>
            </a:stretch>
          </p:blipFill>
          <p:spPr bwMode="auto">
            <a:xfrm>
              <a:off x="506445" y="6172200"/>
              <a:ext cx="8637555" cy="68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37" descr="Soy_R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30470" y="4487140"/>
              <a:ext cx="1014158" cy="2231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5" name="Picture 38" descr="Soy_R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329742" y="3974268"/>
              <a:ext cx="1159303" cy="27334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6" name="Picture 39" descr="Soy_R5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61618" y="3733800"/>
              <a:ext cx="1412377" cy="30171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7" name="Picture 40" descr="Soy_R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968413" y="3739437"/>
              <a:ext cx="1190937" cy="3118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8" name="Picture 41" descr="Soy_V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372867" y="5405801"/>
              <a:ext cx="519175" cy="11685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9" name="Picture 42" descr="Soy_V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879015" y="5304354"/>
              <a:ext cx="627104" cy="12568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0" name="Picture 43" descr="Soy_V3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643821" y="5197271"/>
              <a:ext cx="617799" cy="13676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1" name="Picture 44" descr="Soy_VC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941152" y="5751473"/>
              <a:ext cx="366586" cy="892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2" name="Picture 45" descr="Soy_VE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570845" y="5933703"/>
              <a:ext cx="206553" cy="563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3" name="Picture 55" descr="Sonnenblumen-00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276833" y="6316948"/>
              <a:ext cx="104207" cy="845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8" name="Picture 28" descr="Bico3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56" y="2358900"/>
            <a:ext cx="476769" cy="39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28" descr="Bico3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62" y="1866858"/>
            <a:ext cx="394024" cy="3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Bico3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81" y="1867092"/>
            <a:ext cx="394024" cy="3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8" descr="Bico3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53" y="1864548"/>
            <a:ext cx="394024" cy="3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0" name="Imagem 1" descr="Recorte de Tel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69" y="2659856"/>
            <a:ext cx="283369" cy="26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1" name="Imagem 31" descr="Recorte de Tel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2656285"/>
            <a:ext cx="283369" cy="26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2" name="Imagem 32" descr="Recorte de Tel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79" y="2662237"/>
            <a:ext cx="283369" cy="26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3" name="Imagem 33" descr="Recorte de Tel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22" y="2678906"/>
            <a:ext cx="28455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8" descr="Bico3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28" y="2349903"/>
            <a:ext cx="476769" cy="39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5" name="Imagem 35" descr="Recorte de Tela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16" y="2803922"/>
            <a:ext cx="111919" cy="10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6" name="Imagem 36" descr="Recorte de Tela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07" y="2805113"/>
            <a:ext cx="111919" cy="1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7" name="Imagem 37" descr="Recorte de Tela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54" y="2821782"/>
            <a:ext cx="111919" cy="1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8" name="Imagem 38" descr="Recorte de Tela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54" y="2821782"/>
            <a:ext cx="111919" cy="1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319213" y="2091929"/>
            <a:ext cx="936475" cy="248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13" b="1" dirty="0">
                <a:solidFill>
                  <a:prstClr val="black"/>
                </a:solidFill>
                <a:latin typeface="Arial" charset="0"/>
                <a:cs typeface="Arial" charset="0"/>
              </a:rPr>
              <a:t>Dessecação</a:t>
            </a:r>
            <a:endParaRPr lang="es-BO" sz="1013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2368154" y="1688307"/>
            <a:ext cx="388248" cy="248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13" b="1" dirty="0">
                <a:solidFill>
                  <a:prstClr val="black"/>
                </a:solidFill>
                <a:latin typeface="Arial" charset="0"/>
                <a:cs typeface="Arial" charset="0"/>
              </a:rPr>
              <a:t>pré</a:t>
            </a:r>
            <a:endParaRPr lang="es-BO" sz="1013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3458766" y="1688307"/>
            <a:ext cx="417102" cy="248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13" b="1" dirty="0">
                <a:solidFill>
                  <a:prstClr val="black"/>
                </a:solidFill>
                <a:latin typeface="Arial" charset="0"/>
                <a:cs typeface="Arial" charset="0"/>
              </a:rPr>
              <a:t>pós</a:t>
            </a:r>
            <a:endParaRPr lang="es-BO" sz="1013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893864" y="3316454"/>
            <a:ext cx="54040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cs typeface="Arial" panose="020B0604020202020204" pitchFamily="34" charset="0"/>
              </a:rPr>
              <a:t>Momentos de aplicação dos herbicidas em soja</a:t>
            </a:r>
            <a:endParaRPr lang="en-US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1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00364 -0.4928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23728" y="6165304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Soluções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24710"/>
            <a:ext cx="8431763" cy="223224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97" name="Retângulo 96"/>
          <p:cNvSpPr/>
          <p:nvPr/>
        </p:nvSpPr>
        <p:spPr>
          <a:xfrm>
            <a:off x="3200226" y="127594"/>
            <a:ext cx="251863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“Double-knock”</a:t>
            </a:r>
            <a:endParaRPr lang="en-US" sz="2400" b="1" i="0" dirty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83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23728" y="6165304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Soluções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Imagem 2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24710"/>
            <a:ext cx="8431763" cy="223224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66" name="Picture 2" descr="C:\Users\LUCHETA\Documents\BACKUP\DM PGrossa\Treinamentos\Treinamentos 2012\Canais\Holambra\DSC05465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 t="22304" b="2512"/>
          <a:stretch>
            <a:fillRect/>
          </a:stretch>
        </p:blipFill>
        <p:spPr bwMode="auto">
          <a:xfrm>
            <a:off x="1372864" y="3145614"/>
            <a:ext cx="6858000" cy="2537222"/>
          </a:xfrm>
          <a:prstGeom prst="rect">
            <a:avLst/>
          </a:prstGeom>
          <a:gradFill>
            <a:gsLst>
              <a:gs pos="0">
                <a:srgbClr val="4F81BD">
                  <a:tint val="66000"/>
                  <a:satMod val="160000"/>
                </a:srgbClr>
              </a:gs>
              <a:gs pos="49000">
                <a:srgbClr val="4F81BD">
                  <a:tint val="44500"/>
                  <a:satMod val="160000"/>
                </a:srgbClr>
              </a:gs>
              <a:gs pos="100000">
                <a:srgbClr val="4F81BD">
                  <a:tint val="23500"/>
                  <a:satMod val="160000"/>
                </a:srgbClr>
              </a:gs>
            </a:gsLst>
            <a:lin ang="5400000" scaled="0"/>
          </a:gradFill>
          <a:ln>
            <a:noFill/>
          </a:ln>
        </p:spPr>
      </p:pic>
      <p:pic>
        <p:nvPicPr>
          <p:cNvPr id="67" name="Picture 36" descr="Bo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558" b="18217"/>
          <a:stretch>
            <a:fillRect/>
          </a:stretch>
        </p:blipFill>
        <p:spPr bwMode="auto">
          <a:xfrm>
            <a:off x="1372864" y="3145614"/>
            <a:ext cx="6858000" cy="255270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68" name="Grupo 35"/>
          <p:cNvGrpSpPr>
            <a:grpSpLocks/>
          </p:cNvGrpSpPr>
          <p:nvPr/>
        </p:nvGrpSpPr>
        <p:grpSpPr bwMode="auto">
          <a:xfrm>
            <a:off x="2112243" y="3384929"/>
            <a:ext cx="5536406" cy="1980010"/>
            <a:chOff x="506445" y="3733800"/>
            <a:chExt cx="8652905" cy="3124200"/>
          </a:xfrm>
        </p:grpSpPr>
        <p:pic>
          <p:nvPicPr>
            <p:cNvPr id="69" name="Picture 36" descr="Bod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216"/>
            <a:stretch>
              <a:fillRect/>
            </a:stretch>
          </p:blipFill>
          <p:spPr bwMode="auto">
            <a:xfrm>
              <a:off x="506445" y="6172200"/>
              <a:ext cx="8637555" cy="684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37" descr="Soy_R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30470" y="4487140"/>
              <a:ext cx="1014158" cy="2231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1" name="Picture 38" descr="Soy_R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29742" y="3974268"/>
              <a:ext cx="1159303" cy="27334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2" name="Picture 39" descr="Soy_R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561618" y="3733800"/>
              <a:ext cx="1412377" cy="30171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3" name="Picture 40" descr="Soy_R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968413" y="3739437"/>
              <a:ext cx="1190937" cy="3118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4" name="Picture 41" descr="Soy_V1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372867" y="5405801"/>
              <a:ext cx="519175" cy="11685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5" name="Picture 42" descr="Soy_V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879015" y="5304354"/>
              <a:ext cx="627104" cy="12568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6" name="Picture 43" descr="Soy_V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643821" y="5197271"/>
              <a:ext cx="617799" cy="13676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7" name="Picture 44" descr="Soy_VC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41152" y="5751473"/>
              <a:ext cx="366586" cy="892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8" name="Picture 45" descr="Soy_VE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570845" y="5933703"/>
              <a:ext cx="206553" cy="563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9" name="Picture 55" descr="Sonnenblumen-00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276833" y="6316948"/>
              <a:ext cx="104207" cy="845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" name="Picture 28" descr="Bico3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20" y="4343654"/>
            <a:ext cx="476769" cy="39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28" descr="Bico3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226" y="3851612"/>
            <a:ext cx="394024" cy="3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28" descr="Bico3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45" y="3851846"/>
            <a:ext cx="394024" cy="3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28" descr="Bico3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017" y="3849302"/>
            <a:ext cx="394024" cy="3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m 1" descr="Recorte de Te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33" y="4644610"/>
            <a:ext cx="283369" cy="26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Imagem 31" descr="Recorte de Te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077" y="4641039"/>
            <a:ext cx="283369" cy="26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Imagem 32" descr="Recorte de Te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943" y="4646991"/>
            <a:ext cx="283369" cy="26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Imagem 33" descr="Recorte de Tel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86" y="4663660"/>
            <a:ext cx="28455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8" descr="Bico3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592" y="4334657"/>
            <a:ext cx="476769" cy="39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Imagem 35" descr="Recorte de Tela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780" y="4788676"/>
            <a:ext cx="111919" cy="10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Imagem 36" descr="Recorte de Tela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71" y="4789867"/>
            <a:ext cx="111919" cy="1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Imagem 37" descr="Recorte de Tela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18" y="4806536"/>
            <a:ext cx="111919" cy="1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Imagem 38" descr="Recorte de Tela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218" y="4806536"/>
            <a:ext cx="111919" cy="1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CaixaDeTexto 92"/>
          <p:cNvSpPr txBox="1"/>
          <p:nvPr/>
        </p:nvSpPr>
        <p:spPr>
          <a:xfrm>
            <a:off x="1549077" y="4076683"/>
            <a:ext cx="936475" cy="248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13" b="1" dirty="0">
                <a:solidFill>
                  <a:prstClr val="black"/>
                </a:solidFill>
                <a:latin typeface="Arial" charset="0"/>
                <a:cs typeface="Arial" charset="0"/>
              </a:rPr>
              <a:t>Dessecação</a:t>
            </a:r>
            <a:endParaRPr lang="es-BO" sz="1013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4" name="CaixaDeTexto 93"/>
          <p:cNvSpPr txBox="1"/>
          <p:nvPr/>
        </p:nvSpPr>
        <p:spPr>
          <a:xfrm>
            <a:off x="2598018" y="3673061"/>
            <a:ext cx="388248" cy="248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13" b="1" dirty="0">
                <a:solidFill>
                  <a:prstClr val="black"/>
                </a:solidFill>
                <a:latin typeface="Arial" charset="0"/>
                <a:cs typeface="Arial" charset="0"/>
              </a:rPr>
              <a:t>pré</a:t>
            </a:r>
            <a:endParaRPr lang="es-BO" sz="1013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5" name="CaixaDeTexto 94"/>
          <p:cNvSpPr txBox="1"/>
          <p:nvPr/>
        </p:nvSpPr>
        <p:spPr>
          <a:xfrm>
            <a:off x="3688630" y="3673061"/>
            <a:ext cx="417102" cy="248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13" b="1" dirty="0">
                <a:solidFill>
                  <a:prstClr val="black"/>
                </a:solidFill>
                <a:latin typeface="Arial" charset="0"/>
                <a:cs typeface="Arial" charset="0"/>
              </a:rPr>
              <a:t>pós</a:t>
            </a:r>
            <a:endParaRPr lang="es-BO" sz="1013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6" name="CaixaDeTexto 95"/>
          <p:cNvSpPr txBox="1"/>
          <p:nvPr/>
        </p:nvSpPr>
        <p:spPr>
          <a:xfrm>
            <a:off x="2123728" y="5301208"/>
            <a:ext cx="540404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cs typeface="Arial" panose="020B0604020202020204" pitchFamily="34" charset="0"/>
              </a:rPr>
              <a:t>Momentos de aplicação dos herbicidas em soja</a:t>
            </a:r>
            <a:endParaRPr lang="en-US" b="1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7" name="Retângulo 96"/>
          <p:cNvSpPr/>
          <p:nvPr/>
        </p:nvSpPr>
        <p:spPr>
          <a:xfrm>
            <a:off x="3200226" y="127594"/>
            <a:ext cx="251863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“Double-knock”</a:t>
            </a:r>
            <a:endParaRPr lang="en-US" sz="2400" b="1" i="0" dirty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98" name="Elipse 97"/>
          <p:cNvSpPr/>
          <p:nvPr/>
        </p:nvSpPr>
        <p:spPr>
          <a:xfrm>
            <a:off x="1203374" y="3726864"/>
            <a:ext cx="1541681" cy="13104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tângulo 36"/>
          <p:cNvSpPr/>
          <p:nvPr/>
        </p:nvSpPr>
        <p:spPr>
          <a:xfrm>
            <a:off x="757218" y="3068960"/>
            <a:ext cx="251863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“Double-knock”</a:t>
            </a:r>
            <a:endParaRPr lang="en-US" sz="2400" b="1" i="0" dirty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31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528" y="116632"/>
            <a:ext cx="2376264" cy="40011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tx1">
                <a:alpha val="5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2000" b="1" dirty="0" err="1" smtClean="0">
                <a:solidFill>
                  <a:prstClr val="black"/>
                </a:solidFill>
                <a:cs typeface="Arial" pitchFamily="34" charset="0"/>
              </a:rPr>
              <a:t>Testemunha</a:t>
            </a:r>
            <a:endParaRPr lang="pt-BR" sz="2000" b="1" dirty="0" smtClean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19265" y="5661248"/>
            <a:ext cx="775313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alpha val="53000"/>
              </a:schemeClr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solidFill>
                  <a:srgbClr val="FF0000"/>
                </a:solidFill>
                <a:cs typeface="Arial" pitchFamily="34" charset="0"/>
              </a:rPr>
              <a:t>Dessecação (20 dias antes da semeadura) - </a:t>
            </a:r>
            <a:r>
              <a:rPr lang="pt-BR" sz="1600" b="1" dirty="0" err="1" smtClean="0">
                <a:solidFill>
                  <a:srgbClr val="262626"/>
                </a:solidFill>
                <a:cs typeface="Arial" pitchFamily="34" charset="0"/>
              </a:rPr>
              <a:t>Roudup</a:t>
            </a:r>
            <a:r>
              <a:rPr lang="pt-BR" sz="1600" b="1" dirty="0" smtClean="0">
                <a:solidFill>
                  <a:srgbClr val="262626"/>
                </a:solidFill>
                <a:cs typeface="Arial" pitchFamily="34" charset="0"/>
              </a:rPr>
              <a:t> 3.0 L/ha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solidFill>
                  <a:srgbClr val="FF0000"/>
                </a:solidFill>
                <a:cs typeface="Arial" pitchFamily="34" charset="0"/>
              </a:rPr>
              <a:t>Dessecação sequencial (3 dias antes da semeadura) – </a:t>
            </a:r>
            <a:r>
              <a:rPr lang="pt-BR" sz="1600" b="1" dirty="0" err="1" smtClean="0">
                <a:solidFill>
                  <a:srgbClr val="262626"/>
                </a:solidFill>
                <a:cs typeface="Arial" pitchFamily="34" charset="0"/>
              </a:rPr>
              <a:t>Roundup</a:t>
            </a:r>
            <a:r>
              <a:rPr lang="pt-BR" sz="1600" b="1" dirty="0" smtClean="0">
                <a:solidFill>
                  <a:srgbClr val="262626"/>
                </a:solidFill>
                <a:cs typeface="Arial" pitchFamily="34" charset="0"/>
              </a:rPr>
              <a:t> 3.0 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solidFill>
                  <a:srgbClr val="FF0000"/>
                </a:solidFill>
                <a:cs typeface="Arial" pitchFamily="34" charset="0"/>
              </a:rPr>
              <a:t>Pós seletivo (14 dias após a semeadura) – </a:t>
            </a:r>
            <a:r>
              <a:rPr lang="pt-BR" sz="1600" b="1" dirty="0" err="1" smtClean="0">
                <a:solidFill>
                  <a:srgbClr val="262626"/>
                </a:solidFill>
                <a:cs typeface="Arial" pitchFamily="34" charset="0"/>
              </a:rPr>
              <a:t>Roundup</a:t>
            </a:r>
            <a:r>
              <a:rPr lang="pt-BR" sz="1600" b="1" dirty="0" smtClean="0">
                <a:solidFill>
                  <a:srgbClr val="262626"/>
                </a:solidFill>
                <a:cs typeface="Arial" pitchFamily="34" charset="0"/>
              </a:rPr>
              <a:t> 2.0 L/ha</a:t>
            </a:r>
            <a:endParaRPr lang="pt-BR" sz="1600" baseline="30000" dirty="0">
              <a:solidFill>
                <a:srgbClr val="262626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4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59632" y="112857"/>
            <a:ext cx="7189875" cy="40011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tx1">
                <a:alpha val="5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 smtClean="0">
                <a:solidFill>
                  <a:prstClr val="black"/>
                </a:solidFill>
                <a:cs typeface="Arial" pitchFamily="34" charset="0"/>
              </a:rPr>
              <a:t>14 </a:t>
            </a:r>
            <a:r>
              <a:rPr lang="pt-BR" sz="2000" b="1" dirty="0" err="1" smtClean="0">
                <a:solidFill>
                  <a:prstClr val="black"/>
                </a:solidFill>
                <a:cs typeface="Arial" pitchFamily="34" charset="0"/>
              </a:rPr>
              <a:t>días</a:t>
            </a:r>
            <a:r>
              <a:rPr lang="pt-BR" sz="2000" b="1" dirty="0" smtClean="0">
                <a:solidFill>
                  <a:prstClr val="black"/>
                </a:solidFill>
                <a:cs typeface="Arial" pitchFamily="34" charset="0"/>
              </a:rPr>
              <a:t> após aplicação do glifosato na soja</a:t>
            </a:r>
            <a:endParaRPr lang="pt-BR" sz="2000" baseline="300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5" name="CaixaDeTexto 3"/>
          <p:cNvSpPr txBox="1"/>
          <p:nvPr/>
        </p:nvSpPr>
        <p:spPr>
          <a:xfrm>
            <a:off x="45490" y="1553016"/>
            <a:ext cx="8928780" cy="338554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Pós seletivo (14 dias após a semeadura) – </a:t>
            </a:r>
            <a:r>
              <a:rPr lang="pt-BR" sz="1600" b="1" dirty="0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Roundup transorb</a:t>
            </a:r>
            <a:r>
              <a:rPr lang="pt-B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600" b="1" dirty="0" smtClean="0">
                <a:solidFill>
                  <a:srgbClr val="262626"/>
                </a:solidFill>
                <a:latin typeface="Arial" pitchFamily="34" charset="0"/>
                <a:cs typeface="Arial" pitchFamily="34" charset="0"/>
              </a:rPr>
              <a:t>2,0 L/ha + Verdict 0,5 L/ha</a:t>
            </a:r>
            <a:endParaRPr lang="pt-BR" sz="1600" baseline="30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490" y="602051"/>
            <a:ext cx="90364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01600">
              <a:schemeClr val="tx1">
                <a:alpha val="60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Desecação</a:t>
            </a:r>
            <a:r>
              <a:rPr lang="pt-B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(20 dias antes da semeadura)- </a:t>
            </a:r>
            <a:r>
              <a:rPr lang="pt-BR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Roundup Transorb 3,0 L/ha + Verdict 0,8 L/ha </a:t>
            </a:r>
          </a:p>
        </p:txBody>
      </p:sp>
      <p:sp>
        <p:nvSpPr>
          <p:cNvPr id="6" name="CaixaDeTexto 3"/>
          <p:cNvSpPr txBox="1"/>
          <p:nvPr/>
        </p:nvSpPr>
        <p:spPr>
          <a:xfrm>
            <a:off x="45490" y="1077533"/>
            <a:ext cx="8166018" cy="338554"/>
          </a:xfrm>
          <a:prstGeom prst="rect">
            <a:avLst/>
          </a:prstGeom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“Burndown” (3 dias antes da semeadura) – </a:t>
            </a:r>
            <a:r>
              <a:rPr lang="pt-B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Paraquat 2,0 L/ha + Dual Gold 2,0 L/ha</a:t>
            </a:r>
            <a:endParaRPr lang="pt-BR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455632" y="2052085"/>
            <a:ext cx="251863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Helvetica" panose="020B0604020202020204" pitchFamily="34" charset="0"/>
              </a:rPr>
              <a:t>“Double-knock”</a:t>
            </a:r>
            <a:endParaRPr lang="en-US" sz="2400" b="1" i="0" dirty="0">
              <a:solidFill>
                <a:schemeClr val="bg1"/>
              </a:solidFill>
              <a:effectLst/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Inverted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285750" y="1344613"/>
          <a:ext cx="8481847" cy="211060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6267269"/>
                <a:gridCol w="2214578"/>
              </a:tblGrid>
              <a:tr h="3015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Manejo de dessecação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i="0" dirty="0" smtClean="0">
                          <a:solidFill>
                            <a:schemeClr val="tx2"/>
                          </a:solidFill>
                        </a:rPr>
                        <a:t>Capim</a:t>
                      </a:r>
                      <a:r>
                        <a:rPr lang="pt-BR" sz="1600" b="1" i="0" baseline="0" dirty="0" smtClean="0">
                          <a:solidFill>
                            <a:schemeClr val="tx2"/>
                          </a:solidFill>
                        </a:rPr>
                        <a:t> amargoso</a:t>
                      </a:r>
                      <a:endParaRPr lang="pt-BR" sz="1600" b="1" i="0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12700" cap="flat" cmpd="sng" algn="ctr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15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Rebrota (%)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15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2"/>
                          </a:solidFill>
                        </a:rPr>
                        <a:t>Glyphosate* </a:t>
                      </a: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no dia da semeadura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23 b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2"/>
                          </a:solidFill>
                        </a:rPr>
                        <a:t>Glyphosate </a:t>
                      </a: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1 DAS***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21 b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15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2"/>
                          </a:solidFill>
                        </a:rPr>
                        <a:t>Glyphosate </a:t>
                      </a: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2 DAS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23 b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5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2"/>
                          </a:solidFill>
                        </a:rPr>
                        <a:t>Glyphosate </a:t>
                      </a: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10 DAS e [paraquat </a:t>
                      </a:r>
                      <a:r>
                        <a:rPr lang="pt-BR" sz="1600" b="1" dirty="0" smtClean="0">
                          <a:solidFill>
                            <a:schemeClr val="tx2"/>
                          </a:solidFill>
                        </a:rPr>
                        <a:t>+ diuron</a:t>
                      </a: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] no dia da semeadura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0 c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015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 smtClean="0">
                          <a:solidFill>
                            <a:schemeClr val="tx2"/>
                          </a:solidFill>
                        </a:rPr>
                        <a:t>Glyphosate </a:t>
                      </a: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20 DAS e [paraquat </a:t>
                      </a:r>
                      <a:r>
                        <a:rPr lang="pt-BR" sz="1600" b="1" dirty="0" smtClean="0">
                          <a:solidFill>
                            <a:schemeClr val="tx2"/>
                          </a:solidFill>
                        </a:rPr>
                        <a:t>+  </a:t>
                      </a: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diuron] no dia da semeadura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</a:rPr>
                        <a:t>0 c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028" marR="61028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142875" y="214313"/>
            <a:ext cx="8429625" cy="646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just" eaLnBrk="0" hangingPunct="0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b="1" dirty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Rebrota de plantas daninhas aos 40 dias após a semeadura da soja, em função de diferentes manejos de dessecação</a:t>
            </a:r>
            <a:endParaRPr lang="pt-BR" sz="1100" b="1" dirty="0">
              <a:solidFill>
                <a:schemeClr val="bg1"/>
              </a:solidFill>
            </a:endParaRPr>
          </a:p>
        </p:txBody>
      </p:sp>
      <p:sp>
        <p:nvSpPr>
          <p:cNvPr id="163869" name="Rectangle 2"/>
          <p:cNvSpPr>
            <a:spLocks noChangeArrowheads="1"/>
          </p:cNvSpPr>
          <p:nvPr/>
        </p:nvSpPr>
        <p:spPr bwMode="auto">
          <a:xfrm>
            <a:off x="357188" y="4214813"/>
            <a:ext cx="8429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pt-BR" sz="1600" b="1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DAS - dias antes da semeadura; Médias seguidas de letras iguais não diferem estatisticamente pelo teste de Scott-Knot a 5% de significância.</a:t>
            </a:r>
          </a:p>
        </p:txBody>
      </p:sp>
      <p:sp>
        <p:nvSpPr>
          <p:cNvPr id="163870" name="CaixaDeTexto 4"/>
          <p:cNvSpPr txBox="1">
            <a:spLocks noChangeArrowheads="1"/>
          </p:cNvSpPr>
          <p:nvPr/>
        </p:nvSpPr>
        <p:spPr bwMode="auto">
          <a:xfrm>
            <a:off x="1500188" y="6143625"/>
            <a:ext cx="7500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Dessecação antecipada + [paraquat + diuron] seguida de plantio melhora o controle de plantas de difícil controle pelo glyphosate</a:t>
            </a:r>
          </a:p>
        </p:txBody>
      </p:sp>
      <p:sp>
        <p:nvSpPr>
          <p:cNvPr id="163871" name="CaixaDeTexto 5"/>
          <p:cNvSpPr txBox="1">
            <a:spLocks noChangeArrowheads="1"/>
          </p:cNvSpPr>
          <p:nvPr/>
        </p:nvSpPr>
        <p:spPr bwMode="auto">
          <a:xfrm>
            <a:off x="1357313" y="3630613"/>
            <a:ext cx="5643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006600"/>
                </a:solidFill>
              </a:rPr>
              <a:t>Capim amargoso = </a:t>
            </a:r>
            <a:r>
              <a:rPr lang="pt-BR" b="1" i="1">
                <a:solidFill>
                  <a:srgbClr val="006600"/>
                </a:solidFill>
              </a:rPr>
              <a:t>Digitaria insularis</a:t>
            </a:r>
          </a:p>
        </p:txBody>
      </p:sp>
      <p:sp>
        <p:nvSpPr>
          <p:cNvPr id="163872" name="Retângulo 6"/>
          <p:cNvSpPr>
            <a:spLocks noChangeArrowheads="1"/>
          </p:cNvSpPr>
          <p:nvPr/>
        </p:nvSpPr>
        <p:spPr bwMode="auto">
          <a:xfrm>
            <a:off x="6357938" y="1000125"/>
            <a:ext cx="24288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tabLst>
                <a:tab pos="449263" algn="r"/>
                <a:tab pos="2806700" algn="ctr"/>
                <a:tab pos="5611813" algn="r"/>
              </a:tabLst>
            </a:pPr>
            <a:r>
              <a:rPr lang="es-ES_tradnl" sz="1400" b="1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Procópio et al, (2006).</a:t>
            </a:r>
            <a:endParaRPr lang="pt-BR" sz="1000" b="1">
              <a:solidFill>
                <a:srgbClr val="0000FF"/>
              </a:solidFill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LUCHETA\Documents\BACKUP\DM PGrossa\Treinamentos\Treinamentos 2012\Canais\Holambra\DSC05465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 t="22304" b="2512"/>
          <a:stretch>
            <a:fillRect/>
          </a:stretch>
        </p:blipFill>
        <p:spPr bwMode="auto">
          <a:xfrm>
            <a:off x="1115616" y="1556792"/>
            <a:ext cx="6858000" cy="25372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pic>
        <p:nvPicPr>
          <p:cNvPr id="147459" name="Picture 36" descr="Bo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558" b="18217"/>
          <a:stretch>
            <a:fillRect/>
          </a:stretch>
        </p:blipFill>
        <p:spPr bwMode="auto">
          <a:xfrm>
            <a:off x="1115616" y="1556792"/>
            <a:ext cx="6858000" cy="2552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117"/>
          <p:cNvGrpSpPr>
            <a:grpSpLocks/>
          </p:cNvGrpSpPr>
          <p:nvPr/>
        </p:nvGrpSpPr>
        <p:grpSpPr bwMode="auto">
          <a:xfrm>
            <a:off x="3150395" y="2793851"/>
            <a:ext cx="330994" cy="323850"/>
            <a:chOff x="1665" y="3777"/>
            <a:chExt cx="507" cy="414"/>
          </a:xfrm>
        </p:grpSpPr>
        <p:pic>
          <p:nvPicPr>
            <p:cNvPr id="42" name="Picture 115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" y="3777"/>
              <a:ext cx="507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16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" y="3777"/>
              <a:ext cx="507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117"/>
          <p:cNvGrpSpPr>
            <a:grpSpLocks/>
          </p:cNvGrpSpPr>
          <p:nvPr/>
        </p:nvGrpSpPr>
        <p:grpSpPr bwMode="auto">
          <a:xfrm>
            <a:off x="4493419" y="2798614"/>
            <a:ext cx="357188" cy="322659"/>
            <a:chOff x="1665" y="3777"/>
            <a:chExt cx="507" cy="414"/>
          </a:xfrm>
        </p:grpSpPr>
        <p:pic>
          <p:nvPicPr>
            <p:cNvPr id="50" name="Picture 115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" y="3777"/>
              <a:ext cx="507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16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" y="3777"/>
              <a:ext cx="507" cy="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37" descr="Soy_R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74708" y="2404517"/>
            <a:ext cx="610790" cy="1331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41" descr="Soy_V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8882" y="2903389"/>
            <a:ext cx="332184" cy="740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42" descr="Soy_V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42485" y="2880766"/>
            <a:ext cx="401241" cy="79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43" descr="Soy_V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66335" y="2810520"/>
            <a:ext cx="395288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44" descr="Soy_VC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12657" y="3122464"/>
            <a:ext cx="234553" cy="56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45" descr="Soy_V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75723" y="3237954"/>
            <a:ext cx="132160" cy="35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55" descr="Sonnenblumen-0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42348" y="3457030"/>
            <a:ext cx="107156" cy="7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7469" name="Picture 52" descr="Soy_V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2953941" y="3221286"/>
            <a:ext cx="4238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52" descr="Soy_V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3137298" y="3209380"/>
            <a:ext cx="378619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52" descr="Soy_V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3068241" y="3214142"/>
            <a:ext cx="4238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52" descr="Soy_V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2886076" y="3221286"/>
            <a:ext cx="4238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3" name="Picture 52" descr="Soy_V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2800351" y="3211760"/>
            <a:ext cx="37742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4" name="Picture 52" descr="Soy_V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4198144" y="3221286"/>
            <a:ext cx="4238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5" name="Picture 52" descr="Soy_V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4381501" y="3209380"/>
            <a:ext cx="378619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6" name="Picture 52" descr="Soy_V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4312444" y="3214142"/>
            <a:ext cx="4238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7" name="Picture 52" descr="Soy_V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4130278" y="3221286"/>
            <a:ext cx="4238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8" name="Picture 52" descr="Soy_V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4044553" y="3211760"/>
            <a:ext cx="377429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9" name="Picture 52" descr="Soy_V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2515791" y="3197473"/>
            <a:ext cx="4238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0" name="Picture 52" descr="Soy_V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2699148" y="3185567"/>
            <a:ext cx="378619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1" name="Picture 52" descr="Soy_V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2630091" y="3190330"/>
            <a:ext cx="4238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2" name="Picture 52" descr="Soy_V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2447926" y="3197473"/>
            <a:ext cx="4238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3" name="Picture 52" descr="Soy_V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2362201" y="3187948"/>
            <a:ext cx="37742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4" name="Picture 52" descr="Soy_V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4712494" y="3229621"/>
            <a:ext cx="4238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5" name="Picture 52" descr="Soy_V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4895851" y="3217714"/>
            <a:ext cx="378619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6" name="Picture 52" descr="Soy_V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60"/>
          <a:stretch>
            <a:fillRect/>
          </a:stretch>
        </p:blipFill>
        <p:spPr bwMode="auto">
          <a:xfrm>
            <a:off x="4826794" y="3222477"/>
            <a:ext cx="423863" cy="24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7" name="Picture 23" descr="Mais ES 5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54" y="1787773"/>
            <a:ext cx="607219" cy="182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8" name="Picture 24" descr="Mais ES 6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4" y="1787773"/>
            <a:ext cx="677465" cy="183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89" name="Picture 25" descr="Mais ES 69-7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998" y="1868735"/>
            <a:ext cx="77390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27" name="CaixaDeTexto 71"/>
          <p:cNvSpPr txBox="1">
            <a:spLocks noChangeArrowheads="1"/>
          </p:cNvSpPr>
          <p:nvPr/>
        </p:nvSpPr>
        <p:spPr bwMode="auto">
          <a:xfrm>
            <a:off x="2632243" y="706870"/>
            <a:ext cx="2656285" cy="415498"/>
          </a:xfrm>
          <a:prstGeom prst="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100" b="1" dirty="0" err="1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Safrinha</a:t>
            </a:r>
            <a:r>
              <a:rPr lang="en-US" altLang="en-US" sz="2100" b="1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altLang="en-US" sz="1500" b="1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altLang="en-US" sz="2100" b="1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sym typeface="Wingdings" pitchFamily="2" charset="2"/>
              </a:rPr>
              <a:t> </a:t>
            </a:r>
            <a:r>
              <a:rPr lang="en-US" altLang="en-US" sz="2100" b="1" dirty="0" err="1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sym typeface="Wingdings" pitchFamily="2" charset="2"/>
              </a:rPr>
              <a:t>Buva</a:t>
            </a:r>
            <a:endParaRPr lang="en-US" altLang="en-US" sz="2100" b="1" dirty="0">
              <a:ln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74" name="Seta em curva para baixo 73"/>
          <p:cNvSpPr/>
          <p:nvPr/>
        </p:nvSpPr>
        <p:spPr>
          <a:xfrm rot="232035">
            <a:off x="3383757" y="1150789"/>
            <a:ext cx="1147763" cy="43576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100" b="1">
              <a:solidFill>
                <a:prstClr val="black"/>
              </a:solidFill>
            </a:endParaRPr>
          </a:p>
        </p:txBody>
      </p:sp>
      <p:sp>
        <p:nvSpPr>
          <p:cNvPr id="147492" name="CaixaDeTexto 74"/>
          <p:cNvSpPr txBox="1">
            <a:spLocks noChangeArrowheads="1"/>
          </p:cNvSpPr>
          <p:nvPr/>
        </p:nvSpPr>
        <p:spPr bwMode="auto">
          <a:xfrm>
            <a:off x="3459632" y="1422133"/>
            <a:ext cx="9733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en-US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Intervalo de 10 a 15 dias</a:t>
            </a:r>
            <a:endParaRPr lang="en-US" altLang="en-US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aixaDeTexto 67"/>
          <p:cNvSpPr txBox="1">
            <a:spLocks noChangeArrowheads="1"/>
          </p:cNvSpPr>
          <p:nvPr/>
        </p:nvSpPr>
        <p:spPr bwMode="auto">
          <a:xfrm>
            <a:off x="2693656" y="1684189"/>
            <a:ext cx="1184940" cy="11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 err="1">
                <a:solidFill>
                  <a:srgbClr val="FF0000"/>
                </a:solidFill>
              </a:rPr>
              <a:t>Glifosato</a:t>
            </a:r>
            <a:endParaRPr lang="en-US" altLang="en-US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endParaRPr lang="pt-BR" altLang="en-US" sz="788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pt-BR" altLang="en-US" b="1" dirty="0">
                <a:solidFill>
                  <a:srgbClr val="FF0000"/>
                </a:solidFill>
              </a:rPr>
              <a:t>+</a:t>
            </a:r>
          </a:p>
          <a:p>
            <a:pPr algn="ctr" eaLnBrk="1" hangingPunct="1">
              <a:defRPr/>
            </a:pPr>
            <a:endParaRPr lang="pt-BR" altLang="en-US" sz="9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pt-BR" altLang="en-US" b="1" dirty="0">
                <a:solidFill>
                  <a:srgbClr val="FF0000"/>
                </a:solidFill>
              </a:rPr>
              <a:t>????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44" name="CaixaDeTexto 67"/>
          <p:cNvSpPr txBox="1">
            <a:spLocks noChangeArrowheads="1"/>
          </p:cNvSpPr>
          <p:nvPr/>
        </p:nvSpPr>
        <p:spPr bwMode="auto">
          <a:xfrm>
            <a:off x="4008565" y="1711573"/>
            <a:ext cx="1172117" cy="118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 smtClean="0">
                <a:solidFill>
                  <a:srgbClr val="FF0000"/>
                </a:solidFill>
              </a:rPr>
              <a:t>Paraquat</a:t>
            </a:r>
            <a:endParaRPr lang="en-US" altLang="en-US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endParaRPr lang="pt-BR" altLang="en-US" sz="788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pt-BR" altLang="en-US" b="1" dirty="0">
                <a:solidFill>
                  <a:srgbClr val="FF0000"/>
                </a:solidFill>
              </a:rPr>
              <a:t>+</a:t>
            </a:r>
          </a:p>
          <a:p>
            <a:pPr algn="ctr" eaLnBrk="1" hangingPunct="1">
              <a:defRPr/>
            </a:pPr>
            <a:endParaRPr lang="pt-BR" altLang="en-US" sz="9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pt-BR" altLang="en-US" b="1" dirty="0">
                <a:solidFill>
                  <a:srgbClr val="FF0000"/>
                </a:solidFill>
              </a:rPr>
              <a:t>????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571500" y="1928813"/>
          <a:ext cx="8215370" cy="2928960"/>
        </p:xfrm>
        <a:graphic>
          <a:graphicData uri="http://schemas.openxmlformats.org/drawingml/2006/table">
            <a:tbl>
              <a:tblPr/>
              <a:tblGrid>
                <a:gridCol w="2015676"/>
                <a:gridCol w="1465441"/>
                <a:gridCol w="1577555"/>
                <a:gridCol w="1578349"/>
                <a:gridCol w="1578349"/>
              </a:tblGrid>
              <a:tr h="29289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Tratamento</a:t>
                      </a:r>
                    </a:p>
                  </a:txBody>
                  <a:tcPr marL="63727" marR="63727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Dose </a:t>
                      </a:r>
                      <a:r>
                        <a:rPr lang="pt-BR" sz="1800" b="1" baseline="30000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(g ia ha</a:t>
                      </a:r>
                      <a:r>
                        <a:rPr lang="pt-BR" sz="1800" b="1" baseline="30000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Toxicidade (%)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92896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 DAT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 DAT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 DAT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928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  <a:tab pos="449580" algn="l"/>
                        </a:tabLst>
                      </a:pPr>
                      <a:r>
                        <a:rPr lang="pt-BR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1 - Testemunha</a:t>
                      </a:r>
                    </a:p>
                  </a:txBody>
                  <a:tcPr marL="63727" marR="63727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 d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 d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 e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8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2 - Glyphosate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360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 c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 c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 d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928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3 - Glyphosate</a:t>
                      </a:r>
                      <a:endParaRPr lang="pt-BR" sz="18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720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15 c</a:t>
                      </a:r>
                      <a:endParaRPr lang="pt-BR" sz="18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 c</a:t>
                      </a:r>
                      <a:endParaRPr lang="pt-BR" sz="18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 d</a:t>
                      </a:r>
                      <a:endParaRPr lang="pt-BR" sz="18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8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4 - Glyphosate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1.440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 c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30 c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65 c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928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5 - Glyphosate</a:t>
                      </a:r>
                      <a:endParaRPr lang="pt-BR" sz="18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2.880</a:t>
                      </a:r>
                      <a:endParaRPr lang="pt-BR" sz="18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 b</a:t>
                      </a:r>
                      <a:endParaRPr lang="pt-BR" sz="18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50 b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 b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8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6 - Glyphosate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5.760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45 b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 b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85 a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928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7 - 2,4-D</a:t>
                      </a:r>
                    </a:p>
                  </a:txBody>
                  <a:tcPr marL="63727" marR="63727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1.005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75 a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85 a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90 a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8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8 - Paraquat</a:t>
                      </a:r>
                    </a:p>
                  </a:txBody>
                  <a:tcPr marL="63727" marR="63727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85 a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95 a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85 a</a:t>
                      </a:r>
                    </a:p>
                  </a:txBody>
                  <a:tcPr marL="63727" marR="63727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91137" name="Rectangle 1"/>
          <p:cNvSpPr>
            <a:spLocks noChangeArrowheads="1"/>
          </p:cNvSpPr>
          <p:nvPr/>
        </p:nvSpPr>
        <p:spPr bwMode="auto">
          <a:xfrm>
            <a:off x="285750" y="504825"/>
            <a:ext cx="8643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% de controle de um biótipo resistente ao glyphosate de buva (</a:t>
            </a:r>
            <a:r>
              <a:rPr lang="pt-BR" b="1" i="1" dirty="0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Conyza bonariensis</a:t>
            </a: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), em condições de campo. Embrapa Trigo, 2006. Adaptada de Vargas </a:t>
            </a:r>
            <a:r>
              <a:rPr lang="pt-BR" b="1" dirty="0" err="1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et</a:t>
            </a: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 al., 2007.</a:t>
            </a:r>
            <a:endParaRPr lang="pt-BR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88483" name="Retângulo 3"/>
          <p:cNvSpPr>
            <a:spLocks noChangeArrowheads="1"/>
          </p:cNvSpPr>
          <p:nvPr/>
        </p:nvSpPr>
        <p:spPr bwMode="auto">
          <a:xfrm>
            <a:off x="6643688" y="5000625"/>
            <a:ext cx="2171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Vargas et al., 2007</a:t>
            </a:r>
            <a:endParaRPr lang="pt-BR">
              <a:solidFill>
                <a:srgbClr val="0000FF"/>
              </a:solidFill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71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85750" y="1000125"/>
          <a:ext cx="8501120" cy="3931194"/>
        </p:xfrm>
        <a:graphic>
          <a:graphicData uri="http://schemas.openxmlformats.org/drawingml/2006/table">
            <a:tbl>
              <a:tblPr/>
              <a:tblGrid>
                <a:gridCol w="2786080"/>
                <a:gridCol w="1807590"/>
                <a:gridCol w="936151"/>
                <a:gridCol w="1017113"/>
                <a:gridCol w="937073"/>
                <a:gridCol w="1017113"/>
              </a:tblGrid>
              <a:tr h="24621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Tratamento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Dose </a:t>
                      </a:r>
                      <a:r>
                        <a:rPr lang="pt-BR" sz="1600" b="1" baseline="30000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(g ia ha</a:t>
                      </a:r>
                      <a:r>
                        <a:rPr lang="pt-BR" sz="1600" b="1" baseline="30000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Toxicidade (%)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279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Sensível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Resistente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279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 DAT</a:t>
                      </a:r>
                      <a:endParaRPr lang="pt-BR" sz="1600" b="1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15 DAT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 DAT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15 DAT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1 - Testemunha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1200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 c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 b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 d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 e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2 - Glyphosate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360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12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90 a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15 </a:t>
                      </a:r>
                      <a:r>
                        <a:rPr lang="en-US" sz="1600" b="1" dirty="0" err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cd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15 d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3 - Glyphosate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720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12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95 a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 bc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 c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4 - Glyphosate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1.440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12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98 a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 b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 bc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5 - Glyphosate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2.880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12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95 a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35 b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50 b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6 - Glyphosate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5.760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12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98 a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45 b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50 b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7 - 2,4-D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1.005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12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85 b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95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8 - Paraquat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400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12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9 - Chlorimuron-ethyl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40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12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80 b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85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10 - Metsulfuron-methyl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12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85 b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6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11 - Diuron + paraquat</a:t>
                      </a:r>
                      <a:endParaRPr lang="pt-BR" sz="1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335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200 + 400</a:t>
                      </a:r>
                      <a:endParaRPr lang="pt-BR" sz="1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612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100 a</a:t>
                      </a:r>
                      <a:endParaRPr lang="pt-BR" sz="1600" b="1" dirty="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59" marR="14400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9523" name="Retângulo 2"/>
          <p:cNvSpPr>
            <a:spLocks noChangeArrowheads="1"/>
          </p:cNvSpPr>
          <p:nvPr/>
        </p:nvSpPr>
        <p:spPr bwMode="auto">
          <a:xfrm>
            <a:off x="6643688" y="534511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Vargas et al., 2007</a:t>
            </a:r>
            <a:endParaRPr lang="pt-BR">
              <a:solidFill>
                <a:srgbClr val="0000FF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57025" name="Rectangle 1"/>
          <p:cNvSpPr>
            <a:spLocks noChangeArrowheads="1"/>
          </p:cNvSpPr>
          <p:nvPr/>
        </p:nvSpPr>
        <p:spPr bwMode="auto">
          <a:xfrm>
            <a:off x="142875" y="139700"/>
            <a:ext cx="8858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% de controle de um biótipo de buva (</a:t>
            </a:r>
            <a:r>
              <a:rPr lang="pt-BR" b="1" i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C. bonariensis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) resistente e um sensível em casa de vegetação. Embrapa Trigo, 2006. Adaptada de Vargas </a:t>
            </a:r>
            <a:r>
              <a:rPr lang="pt-BR" b="1" dirty="0" err="1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et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 al., 2007.</a:t>
            </a:r>
            <a:endParaRPr lang="pt-BR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ço Reservado para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93A5D0-8CB7-45F0-84D8-0082D17B0CF9}" type="datetime1">
              <a:rPr lang="pt-BR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28/02/16</a:t>
            </a:fld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132099" name="Espaço Reservado para Número de Slide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E4D6D2-769D-4352-BE19-BED70BB6BAC5}" type="slidenum">
              <a:rPr lang="pt-BR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pt-BR" altLang="en-US">
              <a:solidFill>
                <a:srgbClr val="FFFFFF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691680" y="476672"/>
            <a:ext cx="6308138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Picão preto – resistente a ALS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Paraná </a:t>
            </a:r>
            <a:r>
              <a:rPr lang="pt-BR" sz="24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– 1995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Antes da soja transgênica resistente ao glifosato</a:t>
            </a:r>
            <a:endParaRPr lang="en-US" sz="2400" b="1" dirty="0">
              <a:ln>
                <a:solidFill>
                  <a:prstClr val="black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7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6264696" cy="6694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04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770" name="Group 4"/>
          <p:cNvGrpSpPr>
            <a:grpSpLocks/>
          </p:cNvGrpSpPr>
          <p:nvPr/>
        </p:nvGrpSpPr>
        <p:grpSpPr bwMode="auto">
          <a:xfrm>
            <a:off x="3798888" y="3305175"/>
            <a:ext cx="96837" cy="271463"/>
            <a:chOff x="1968" y="2688"/>
            <a:chExt cx="96" cy="288"/>
          </a:xfrm>
        </p:grpSpPr>
        <p:sp>
          <p:nvSpPr>
            <p:cNvPr id="160823" name="Line 5"/>
            <p:cNvSpPr>
              <a:spLocks noChangeShapeType="1"/>
            </p:cNvSpPr>
            <p:nvPr/>
          </p:nvSpPr>
          <p:spPr bwMode="auto">
            <a:xfrm flipV="1">
              <a:off x="2016" y="2736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0824" name="Oval 6"/>
            <p:cNvSpPr>
              <a:spLocks noChangeArrowheads="1"/>
            </p:cNvSpPr>
            <p:nvPr/>
          </p:nvSpPr>
          <p:spPr bwMode="auto">
            <a:xfrm>
              <a:off x="1968" y="2688"/>
              <a:ext cx="96" cy="96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60771" name="Line 7"/>
          <p:cNvSpPr>
            <a:spLocks noChangeShapeType="1"/>
          </p:cNvSpPr>
          <p:nvPr/>
        </p:nvSpPr>
        <p:spPr bwMode="auto">
          <a:xfrm flipV="1">
            <a:off x="3124200" y="1905000"/>
            <a:ext cx="4824413" cy="1625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0772" name="Line 8"/>
          <p:cNvSpPr>
            <a:spLocks noChangeShapeType="1"/>
          </p:cNvSpPr>
          <p:nvPr/>
        </p:nvSpPr>
        <p:spPr bwMode="auto">
          <a:xfrm flipV="1">
            <a:off x="7950200" y="1995488"/>
            <a:ext cx="0" cy="158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0773" name="Line 9"/>
          <p:cNvSpPr>
            <a:spLocks noChangeShapeType="1"/>
          </p:cNvSpPr>
          <p:nvPr/>
        </p:nvSpPr>
        <p:spPr bwMode="auto">
          <a:xfrm flipV="1">
            <a:off x="7950200" y="3214688"/>
            <a:ext cx="484188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0774" name="Line 10"/>
          <p:cNvSpPr>
            <a:spLocks noChangeShapeType="1"/>
          </p:cNvSpPr>
          <p:nvPr/>
        </p:nvSpPr>
        <p:spPr bwMode="auto">
          <a:xfrm flipV="1">
            <a:off x="7950200" y="2898775"/>
            <a:ext cx="387350" cy="13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0775" name="Line 11"/>
          <p:cNvSpPr>
            <a:spLocks noChangeShapeType="1"/>
          </p:cNvSpPr>
          <p:nvPr/>
        </p:nvSpPr>
        <p:spPr bwMode="auto">
          <a:xfrm flipV="1">
            <a:off x="7950200" y="2582863"/>
            <a:ext cx="290513" cy="90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0776" name="Line 12"/>
          <p:cNvSpPr>
            <a:spLocks noChangeShapeType="1"/>
          </p:cNvSpPr>
          <p:nvPr/>
        </p:nvSpPr>
        <p:spPr bwMode="auto">
          <a:xfrm flipV="1">
            <a:off x="7950200" y="2039938"/>
            <a:ext cx="96838" cy="46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0777" name="Freeform 13"/>
          <p:cNvSpPr>
            <a:spLocks/>
          </p:cNvSpPr>
          <p:nvPr/>
        </p:nvSpPr>
        <p:spPr bwMode="auto">
          <a:xfrm>
            <a:off x="7466013" y="3095625"/>
            <a:ext cx="484187" cy="119063"/>
          </a:xfrm>
          <a:custGeom>
            <a:avLst/>
            <a:gdLst>
              <a:gd name="T0" fmla="*/ 0 w 482"/>
              <a:gd name="T1" fmla="*/ 0 h 127"/>
              <a:gd name="T2" fmla="*/ 2147483647 w 482"/>
              <a:gd name="T3" fmla="*/ 2147483647 h 127"/>
              <a:gd name="T4" fmla="*/ 0 60000 65536"/>
              <a:gd name="T5" fmla="*/ 0 60000 65536"/>
              <a:gd name="T6" fmla="*/ 0 w 482"/>
              <a:gd name="T7" fmla="*/ 0 h 127"/>
              <a:gd name="T8" fmla="*/ 482 w 482"/>
              <a:gd name="T9" fmla="*/ 127 h 12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2" h="127">
                <a:moveTo>
                  <a:pt x="0" y="0"/>
                </a:moveTo>
                <a:lnTo>
                  <a:pt x="482" y="12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78" name="Freeform 14"/>
          <p:cNvSpPr>
            <a:spLocks/>
          </p:cNvSpPr>
          <p:nvPr/>
        </p:nvSpPr>
        <p:spPr bwMode="auto">
          <a:xfrm>
            <a:off x="7621588" y="2767013"/>
            <a:ext cx="328612" cy="85725"/>
          </a:xfrm>
          <a:custGeom>
            <a:avLst/>
            <a:gdLst>
              <a:gd name="T0" fmla="*/ 0 w 328"/>
              <a:gd name="T1" fmla="*/ 0 h 92"/>
              <a:gd name="T2" fmla="*/ 2147483647 w 328"/>
              <a:gd name="T3" fmla="*/ 2147483647 h 92"/>
              <a:gd name="T4" fmla="*/ 0 60000 65536"/>
              <a:gd name="T5" fmla="*/ 0 60000 65536"/>
              <a:gd name="T6" fmla="*/ 0 w 328"/>
              <a:gd name="T7" fmla="*/ 0 h 92"/>
              <a:gd name="T8" fmla="*/ 328 w 328"/>
              <a:gd name="T9" fmla="*/ 92 h 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28" h="92">
                <a:moveTo>
                  <a:pt x="0" y="0"/>
                </a:moveTo>
                <a:lnTo>
                  <a:pt x="328" y="9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79" name="Freeform 15"/>
          <p:cNvSpPr>
            <a:spLocks/>
          </p:cNvSpPr>
          <p:nvPr/>
        </p:nvSpPr>
        <p:spPr bwMode="auto">
          <a:xfrm>
            <a:off x="7718425" y="2476500"/>
            <a:ext cx="233363" cy="60325"/>
          </a:xfrm>
          <a:custGeom>
            <a:avLst/>
            <a:gdLst>
              <a:gd name="T0" fmla="*/ 0 w 232"/>
              <a:gd name="T1" fmla="*/ 0 h 64"/>
              <a:gd name="T2" fmla="*/ 2147483647 w 232"/>
              <a:gd name="T3" fmla="*/ 2147483647 h 64"/>
              <a:gd name="T4" fmla="*/ 0 60000 65536"/>
              <a:gd name="T5" fmla="*/ 0 60000 65536"/>
              <a:gd name="T6" fmla="*/ 0 w 232"/>
              <a:gd name="T7" fmla="*/ 0 h 64"/>
              <a:gd name="T8" fmla="*/ 232 w 232"/>
              <a:gd name="T9" fmla="*/ 64 h 6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" h="64">
                <a:moveTo>
                  <a:pt x="0" y="0"/>
                </a:moveTo>
                <a:lnTo>
                  <a:pt x="232" y="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0" name="Line 16"/>
          <p:cNvSpPr>
            <a:spLocks noChangeShapeType="1"/>
          </p:cNvSpPr>
          <p:nvPr/>
        </p:nvSpPr>
        <p:spPr bwMode="auto">
          <a:xfrm flipH="1" flipV="1">
            <a:off x="7805738" y="2176463"/>
            <a:ext cx="144462" cy="4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0781" name="Line 17"/>
          <p:cNvSpPr>
            <a:spLocks noChangeShapeType="1"/>
          </p:cNvSpPr>
          <p:nvPr/>
        </p:nvSpPr>
        <p:spPr bwMode="auto">
          <a:xfrm flipH="1" flipV="1">
            <a:off x="7467600" y="3305175"/>
            <a:ext cx="482600" cy="13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0782" name="Oval 18"/>
          <p:cNvSpPr>
            <a:spLocks noChangeArrowheads="1"/>
          </p:cNvSpPr>
          <p:nvPr/>
        </p:nvSpPr>
        <p:spPr bwMode="auto">
          <a:xfrm>
            <a:off x="8385175" y="3170238"/>
            <a:ext cx="96838" cy="90487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3" name="Oval 19"/>
          <p:cNvSpPr>
            <a:spLocks noChangeArrowheads="1"/>
          </p:cNvSpPr>
          <p:nvPr/>
        </p:nvSpPr>
        <p:spPr bwMode="auto">
          <a:xfrm>
            <a:off x="8143875" y="3260725"/>
            <a:ext cx="96838" cy="889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4" name="Oval 20"/>
          <p:cNvSpPr>
            <a:spLocks noChangeArrowheads="1"/>
          </p:cNvSpPr>
          <p:nvPr/>
        </p:nvSpPr>
        <p:spPr bwMode="auto">
          <a:xfrm>
            <a:off x="7467600" y="3260725"/>
            <a:ext cx="96838" cy="889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5" name="Oval 21"/>
          <p:cNvSpPr>
            <a:spLocks noChangeArrowheads="1"/>
          </p:cNvSpPr>
          <p:nvPr/>
        </p:nvSpPr>
        <p:spPr bwMode="auto">
          <a:xfrm>
            <a:off x="7758113" y="3349625"/>
            <a:ext cx="96837" cy="90488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6" name="Oval 22"/>
          <p:cNvSpPr>
            <a:spLocks noChangeArrowheads="1"/>
          </p:cNvSpPr>
          <p:nvPr/>
        </p:nvSpPr>
        <p:spPr bwMode="auto">
          <a:xfrm>
            <a:off x="7902575" y="1905000"/>
            <a:ext cx="96838" cy="90488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7" name="Oval 23"/>
          <p:cNvSpPr>
            <a:spLocks noChangeArrowheads="1"/>
          </p:cNvSpPr>
          <p:nvPr/>
        </p:nvSpPr>
        <p:spPr bwMode="auto">
          <a:xfrm>
            <a:off x="7999413" y="1995488"/>
            <a:ext cx="96837" cy="90487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88" name="Oval 24"/>
          <p:cNvSpPr>
            <a:spLocks noChangeArrowheads="1"/>
          </p:cNvSpPr>
          <p:nvPr/>
        </p:nvSpPr>
        <p:spPr bwMode="auto">
          <a:xfrm>
            <a:off x="7758113" y="2130425"/>
            <a:ext cx="96837" cy="90488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60789" name="Group 25"/>
          <p:cNvGrpSpPr>
            <a:grpSpLocks/>
          </p:cNvGrpSpPr>
          <p:nvPr/>
        </p:nvGrpSpPr>
        <p:grpSpPr bwMode="auto">
          <a:xfrm>
            <a:off x="7950200" y="2266950"/>
            <a:ext cx="193675" cy="90488"/>
            <a:chOff x="5088" y="1584"/>
            <a:chExt cx="192" cy="96"/>
          </a:xfrm>
        </p:grpSpPr>
        <p:sp>
          <p:nvSpPr>
            <p:cNvPr id="160821" name="Line 26"/>
            <p:cNvSpPr>
              <a:spLocks noChangeShapeType="1"/>
            </p:cNvSpPr>
            <p:nvPr/>
          </p:nvSpPr>
          <p:spPr bwMode="auto">
            <a:xfrm flipV="1">
              <a:off x="5088" y="163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0822" name="Oval 27"/>
            <p:cNvSpPr>
              <a:spLocks noChangeArrowheads="1"/>
            </p:cNvSpPr>
            <p:nvPr/>
          </p:nvSpPr>
          <p:spPr bwMode="auto">
            <a:xfrm>
              <a:off x="5184" y="1584"/>
              <a:ext cx="96" cy="96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60790" name="Oval 28"/>
          <p:cNvSpPr>
            <a:spLocks noChangeArrowheads="1"/>
          </p:cNvSpPr>
          <p:nvPr/>
        </p:nvSpPr>
        <p:spPr bwMode="auto">
          <a:xfrm>
            <a:off x="7661275" y="2401888"/>
            <a:ext cx="96838" cy="90487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1" name="Oval 29"/>
          <p:cNvSpPr>
            <a:spLocks noChangeArrowheads="1"/>
          </p:cNvSpPr>
          <p:nvPr/>
        </p:nvSpPr>
        <p:spPr bwMode="auto">
          <a:xfrm>
            <a:off x="8143875" y="2536825"/>
            <a:ext cx="96838" cy="90488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2" name="Oval 30"/>
          <p:cNvSpPr>
            <a:spLocks noChangeArrowheads="1"/>
          </p:cNvSpPr>
          <p:nvPr/>
        </p:nvSpPr>
        <p:spPr bwMode="auto">
          <a:xfrm>
            <a:off x="7613650" y="2717800"/>
            <a:ext cx="95250" cy="90488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3" name="Oval 31"/>
          <p:cNvSpPr>
            <a:spLocks noChangeArrowheads="1"/>
          </p:cNvSpPr>
          <p:nvPr/>
        </p:nvSpPr>
        <p:spPr bwMode="auto">
          <a:xfrm>
            <a:off x="8288338" y="2808288"/>
            <a:ext cx="96837" cy="90487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4" name="Oval 32"/>
          <p:cNvSpPr>
            <a:spLocks noChangeArrowheads="1"/>
          </p:cNvSpPr>
          <p:nvPr/>
        </p:nvSpPr>
        <p:spPr bwMode="auto">
          <a:xfrm>
            <a:off x="7999413" y="2943225"/>
            <a:ext cx="96837" cy="90488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5" name="Oval 33"/>
          <p:cNvSpPr>
            <a:spLocks noChangeArrowheads="1"/>
          </p:cNvSpPr>
          <p:nvPr/>
        </p:nvSpPr>
        <p:spPr bwMode="auto">
          <a:xfrm>
            <a:off x="7758113" y="3124200"/>
            <a:ext cx="96837" cy="90488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6" name="Oval 34"/>
          <p:cNvSpPr>
            <a:spLocks noChangeArrowheads="1"/>
          </p:cNvSpPr>
          <p:nvPr/>
        </p:nvSpPr>
        <p:spPr bwMode="auto">
          <a:xfrm>
            <a:off x="7467600" y="3033713"/>
            <a:ext cx="96838" cy="90487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7" name="Oval 35"/>
          <p:cNvSpPr>
            <a:spLocks noChangeArrowheads="1"/>
          </p:cNvSpPr>
          <p:nvPr/>
        </p:nvSpPr>
        <p:spPr bwMode="auto">
          <a:xfrm>
            <a:off x="5054600" y="2943225"/>
            <a:ext cx="95250" cy="90488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8" name="Oval 36"/>
          <p:cNvSpPr>
            <a:spLocks noChangeArrowheads="1"/>
          </p:cNvSpPr>
          <p:nvPr/>
        </p:nvSpPr>
        <p:spPr bwMode="auto">
          <a:xfrm>
            <a:off x="5295900" y="2943225"/>
            <a:ext cx="95250" cy="90488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799" name="Oval 37"/>
          <p:cNvSpPr>
            <a:spLocks noChangeArrowheads="1"/>
          </p:cNvSpPr>
          <p:nvPr/>
        </p:nvSpPr>
        <p:spPr bwMode="auto">
          <a:xfrm>
            <a:off x="5537200" y="2943225"/>
            <a:ext cx="95250" cy="90488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0800" name="Line 38"/>
          <p:cNvSpPr>
            <a:spLocks noChangeShapeType="1"/>
          </p:cNvSpPr>
          <p:nvPr/>
        </p:nvSpPr>
        <p:spPr bwMode="auto">
          <a:xfrm>
            <a:off x="5584825" y="3074988"/>
            <a:ext cx="0" cy="501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0801" name="Line 39"/>
          <p:cNvSpPr>
            <a:spLocks noChangeShapeType="1"/>
          </p:cNvSpPr>
          <p:nvPr/>
        </p:nvSpPr>
        <p:spPr bwMode="auto">
          <a:xfrm>
            <a:off x="5102225" y="3033713"/>
            <a:ext cx="0" cy="54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0802" name="Line 40"/>
          <p:cNvSpPr>
            <a:spLocks noChangeShapeType="1"/>
          </p:cNvSpPr>
          <p:nvPr/>
        </p:nvSpPr>
        <p:spPr bwMode="auto">
          <a:xfrm>
            <a:off x="5343525" y="3033713"/>
            <a:ext cx="0" cy="54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60803" name="Line 41"/>
          <p:cNvSpPr>
            <a:spLocks noChangeShapeType="1"/>
          </p:cNvSpPr>
          <p:nvPr/>
        </p:nvSpPr>
        <p:spPr bwMode="auto">
          <a:xfrm>
            <a:off x="2692400" y="3568700"/>
            <a:ext cx="5403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60804" name="Line 42"/>
          <p:cNvSpPr>
            <a:spLocks noChangeShapeType="1"/>
          </p:cNvSpPr>
          <p:nvPr/>
        </p:nvSpPr>
        <p:spPr bwMode="auto">
          <a:xfrm>
            <a:off x="938213" y="2286000"/>
            <a:ext cx="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0805" name="Text Box 43"/>
          <p:cNvSpPr txBox="1">
            <a:spLocks noChangeArrowheads="1"/>
          </p:cNvSpPr>
          <p:nvPr/>
        </p:nvSpPr>
        <p:spPr bwMode="auto">
          <a:xfrm>
            <a:off x="214313" y="1370013"/>
            <a:ext cx="14287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tx2"/>
                </a:solidFill>
                <a:cs typeface="Arial" pitchFamily="34" charset="0"/>
              </a:rPr>
              <a:t>Glyphosate</a:t>
            </a:r>
          </a:p>
          <a:p>
            <a:pPr algn="ctr"/>
            <a:r>
              <a:rPr lang="pt-BR" b="1">
                <a:solidFill>
                  <a:schemeClr val="tx2"/>
                </a:solidFill>
                <a:cs typeface="Arial" pitchFamily="34" charset="0"/>
              </a:rPr>
              <a:t>manejo da</a:t>
            </a:r>
          </a:p>
          <a:p>
            <a:pPr algn="ctr"/>
            <a:r>
              <a:rPr lang="pt-BR" b="1">
                <a:solidFill>
                  <a:schemeClr val="tx2"/>
                </a:solidFill>
                <a:cs typeface="Arial" pitchFamily="34" charset="0"/>
              </a:rPr>
              <a:t>vegetação</a:t>
            </a:r>
          </a:p>
        </p:txBody>
      </p:sp>
      <p:sp>
        <p:nvSpPr>
          <p:cNvPr id="160806" name="Line 44"/>
          <p:cNvSpPr>
            <a:spLocks noChangeShapeType="1"/>
          </p:cNvSpPr>
          <p:nvPr/>
        </p:nvSpPr>
        <p:spPr bwMode="auto">
          <a:xfrm>
            <a:off x="2538413" y="2286000"/>
            <a:ext cx="0" cy="1219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0807" name="Text Box 50"/>
          <p:cNvSpPr txBox="1">
            <a:spLocks noChangeArrowheads="1"/>
          </p:cNvSpPr>
          <p:nvPr/>
        </p:nvSpPr>
        <p:spPr bwMode="auto">
          <a:xfrm>
            <a:off x="1655763" y="1019175"/>
            <a:ext cx="1720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rgbClr val="0000FF"/>
                </a:solidFill>
                <a:cs typeface="Arial" pitchFamily="34" charset="0"/>
              </a:rPr>
              <a:t>Paraquat</a:t>
            </a:r>
          </a:p>
          <a:p>
            <a:pPr algn="ctr"/>
            <a:r>
              <a:rPr lang="pt-BR" b="1">
                <a:solidFill>
                  <a:srgbClr val="0000FF"/>
                </a:solidFill>
                <a:cs typeface="Arial" pitchFamily="34" charset="0"/>
              </a:rPr>
              <a:t>controle do </a:t>
            </a:r>
          </a:p>
          <a:p>
            <a:pPr algn="ctr"/>
            <a:r>
              <a:rPr lang="pt-BR" b="1">
                <a:solidFill>
                  <a:srgbClr val="0000FF"/>
                </a:solidFill>
                <a:cs typeface="Arial" pitchFamily="34" charset="0"/>
              </a:rPr>
              <a:t>Primeiro fluxo</a:t>
            </a:r>
          </a:p>
          <a:p>
            <a:pPr algn="ctr"/>
            <a:r>
              <a:rPr lang="pt-BR" b="1">
                <a:solidFill>
                  <a:srgbClr val="0000FF"/>
                </a:solidFill>
                <a:cs typeface="Arial" pitchFamily="34" charset="0"/>
              </a:rPr>
              <a:t>emergência</a:t>
            </a:r>
          </a:p>
        </p:txBody>
      </p:sp>
      <p:sp>
        <p:nvSpPr>
          <p:cNvPr id="114730" name="Text Box 51"/>
          <p:cNvSpPr txBox="1">
            <a:spLocks noChangeArrowheads="1"/>
          </p:cNvSpPr>
          <p:nvPr/>
        </p:nvSpPr>
        <p:spPr bwMode="auto">
          <a:xfrm>
            <a:off x="1874838" y="4357688"/>
            <a:ext cx="1768475" cy="1016000"/>
          </a:xfrm>
          <a:prstGeom prst="rect">
            <a:avLst/>
          </a:prstGeom>
          <a:ln w="38100">
            <a:solidFill>
              <a:srgbClr val="00660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rgbClr val="006600"/>
                </a:solidFill>
              </a:rPr>
              <a:t>Redução do banco de sementes</a:t>
            </a:r>
          </a:p>
        </p:txBody>
      </p:sp>
      <p:sp>
        <p:nvSpPr>
          <p:cNvPr id="160809" name="Line 52"/>
          <p:cNvSpPr>
            <a:spLocks noChangeShapeType="1"/>
          </p:cNvSpPr>
          <p:nvPr/>
        </p:nvSpPr>
        <p:spPr bwMode="auto">
          <a:xfrm>
            <a:off x="1166813" y="3276600"/>
            <a:ext cx="1143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60810" name="Text Box 53"/>
          <p:cNvSpPr txBox="1">
            <a:spLocks noChangeArrowheads="1"/>
          </p:cNvSpPr>
          <p:nvPr/>
        </p:nvSpPr>
        <p:spPr bwMode="auto">
          <a:xfrm>
            <a:off x="1076325" y="2903538"/>
            <a:ext cx="13366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000000"/>
                </a:solidFill>
                <a:cs typeface="Arial" pitchFamily="34" charset="0"/>
              </a:rPr>
              <a:t>10 a 15 dias</a:t>
            </a:r>
          </a:p>
        </p:txBody>
      </p:sp>
      <p:sp>
        <p:nvSpPr>
          <p:cNvPr id="160811" name="Rectangle 54"/>
          <p:cNvSpPr>
            <a:spLocks noChangeArrowheads="1"/>
          </p:cNvSpPr>
          <p:nvPr/>
        </p:nvSpPr>
        <p:spPr bwMode="auto">
          <a:xfrm>
            <a:off x="2614613" y="3505200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000000"/>
                </a:solidFill>
                <a:cs typeface="Arial" pitchFamily="34" charset="0"/>
              </a:rPr>
              <a:t>s</a:t>
            </a:r>
          </a:p>
        </p:txBody>
      </p:sp>
      <p:sp>
        <p:nvSpPr>
          <p:cNvPr id="160812" name="Rectangle 55"/>
          <p:cNvSpPr>
            <a:spLocks noChangeArrowheads="1"/>
          </p:cNvSpPr>
          <p:nvPr/>
        </p:nvSpPr>
        <p:spPr bwMode="auto">
          <a:xfrm>
            <a:off x="7789863" y="3519488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000000"/>
                </a:solidFill>
                <a:cs typeface="Arial" pitchFamily="34" charset="0"/>
              </a:rPr>
              <a:t>c</a:t>
            </a:r>
          </a:p>
        </p:txBody>
      </p:sp>
      <p:sp>
        <p:nvSpPr>
          <p:cNvPr id="114735" name="Text Box 56"/>
          <p:cNvSpPr txBox="1">
            <a:spLocks noChangeArrowheads="1"/>
          </p:cNvSpPr>
          <p:nvPr/>
        </p:nvSpPr>
        <p:spPr bwMode="auto">
          <a:xfrm>
            <a:off x="714375" y="192088"/>
            <a:ext cx="7796213" cy="523875"/>
          </a:xfrm>
          <a:prstGeom prst="rect">
            <a:avLst/>
          </a:prstGeom>
          <a:ln w="38100">
            <a:solidFill>
              <a:srgbClr val="006600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prstClr val="white"/>
                </a:solidFill>
              </a:rPr>
              <a:t>Sistema integrado de controle com Paraquat</a:t>
            </a:r>
          </a:p>
        </p:txBody>
      </p:sp>
      <p:pic>
        <p:nvPicPr>
          <p:cNvPr id="160814" name="Picture 1031" descr="DIV_0025B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3860800"/>
            <a:ext cx="2857500" cy="1997075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  <p:cxnSp>
        <p:nvCxnSpPr>
          <p:cNvPr id="56" name="Conector de seta reta 55"/>
          <p:cNvCxnSpPr>
            <a:stCxn id="114730" idx="3"/>
            <a:endCxn id="54" idx="1"/>
          </p:cNvCxnSpPr>
          <p:nvPr/>
        </p:nvCxnSpPr>
        <p:spPr>
          <a:xfrm flipV="1">
            <a:off x="3643313" y="4859338"/>
            <a:ext cx="1214437" cy="6350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>
            <a:stCxn id="160811" idx="2"/>
            <a:endCxn id="114730" idx="0"/>
          </p:cNvCxnSpPr>
          <p:nvPr/>
        </p:nvCxnSpPr>
        <p:spPr>
          <a:xfrm rot="5400000">
            <a:off x="2540793" y="4120357"/>
            <a:ext cx="455613" cy="19050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817" name="CaixaDeTexto 59"/>
          <p:cNvSpPr txBox="1">
            <a:spLocks noChangeArrowheads="1"/>
          </p:cNvSpPr>
          <p:nvPr/>
        </p:nvSpPr>
        <p:spPr bwMode="auto">
          <a:xfrm>
            <a:off x="1857375" y="6140450"/>
            <a:ext cx="650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O primeiro fluxo de emergência das plantas daninhas é o mais importante</a:t>
            </a:r>
          </a:p>
        </p:txBody>
      </p:sp>
      <p:sp>
        <p:nvSpPr>
          <p:cNvPr id="76" name="Elipse 75"/>
          <p:cNvSpPr/>
          <p:nvPr/>
        </p:nvSpPr>
        <p:spPr>
          <a:xfrm>
            <a:off x="3000375" y="3000375"/>
            <a:ext cx="1285875" cy="71437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78" name="Conector de seta reta 77"/>
          <p:cNvCxnSpPr>
            <a:stCxn id="76" idx="0"/>
            <a:endCxn id="79" idx="2"/>
          </p:cNvCxnSpPr>
          <p:nvPr/>
        </p:nvCxnSpPr>
        <p:spPr>
          <a:xfrm rot="5400000" flipH="1" flipV="1">
            <a:off x="3435350" y="1935163"/>
            <a:ext cx="1273175" cy="85725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CaixaDeTexto 78"/>
          <p:cNvSpPr txBox="1"/>
          <p:nvPr/>
        </p:nvSpPr>
        <p:spPr>
          <a:xfrm>
            <a:off x="3429000" y="1143000"/>
            <a:ext cx="2143125" cy="584200"/>
          </a:xfrm>
          <a:prstGeom prst="rect">
            <a:avLst/>
          </a:prstGeom>
          <a:noFill/>
          <a:ln>
            <a:solidFill>
              <a:schemeClr val="bg2">
                <a:lumMod val="90000"/>
                <a:lumOff val="1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Dianteira competitiva da soja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lanta resistente x suscetiv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928688"/>
            <a:ext cx="4665663" cy="350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5143500" y="1928813"/>
            <a:ext cx="3857625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i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Arial" charset="0"/>
              </a:rPr>
              <a:t>Lolium</a:t>
            </a:r>
            <a:r>
              <a:rPr lang="pt-BR" sz="2000" b="1" i="1" dirty="0">
                <a:solidFill>
                  <a:schemeClr val="bg2">
                    <a:lumMod val="90000"/>
                    <a:lumOff val="10000"/>
                  </a:schemeClr>
                </a:solidFill>
                <a:latin typeface="Arial" charset="0"/>
              </a:rPr>
              <a:t> multiflorum</a:t>
            </a:r>
            <a:r>
              <a:rPr lang="pt-BR" sz="2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Arial" charset="0"/>
              </a:rPr>
              <a:t> – Azevém resistente ao </a:t>
            </a:r>
            <a:r>
              <a:rPr lang="pt-BR" sz="2000" b="1">
                <a:solidFill>
                  <a:schemeClr val="bg2">
                    <a:lumMod val="90000"/>
                    <a:lumOff val="10000"/>
                  </a:schemeClr>
                </a:solidFill>
                <a:latin typeface="Arial" charset="0"/>
              </a:rPr>
              <a:t>glyphosate </a:t>
            </a:r>
            <a:r>
              <a:rPr lang="pt-BR" sz="2000" b="1" smtClean="0">
                <a:solidFill>
                  <a:schemeClr val="bg2">
                    <a:lumMod val="90000"/>
                    <a:lumOff val="10000"/>
                  </a:schemeClr>
                </a:solidFill>
                <a:latin typeface="Arial" charset="0"/>
              </a:rPr>
              <a:t>em </a:t>
            </a:r>
            <a:r>
              <a:rPr lang="pt-BR" sz="2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Arial" charset="0"/>
              </a:rPr>
              <a:t>área de plantio direto de </a:t>
            </a:r>
            <a:r>
              <a:rPr lang="pt-BR" sz="2000" b="1" dirty="0" err="1">
                <a:solidFill>
                  <a:schemeClr val="bg2">
                    <a:lumMod val="90000"/>
                    <a:lumOff val="10000"/>
                  </a:schemeClr>
                </a:solidFill>
                <a:latin typeface="Arial" charset="0"/>
              </a:rPr>
              <a:t>solja</a:t>
            </a:r>
            <a:endParaRPr lang="pt-BR" sz="2000" b="1" dirty="0">
              <a:solidFill>
                <a:schemeClr val="bg2">
                  <a:lumMod val="90000"/>
                  <a:lumOff val="10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4" descr="Faixa com Rup 3 x Rup 3 + Select 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4475" y="571500"/>
            <a:ext cx="6227763" cy="467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1491" name="Text Box 8"/>
          <p:cNvSpPr txBox="1">
            <a:spLocks noChangeArrowheads="1"/>
          </p:cNvSpPr>
          <p:nvPr/>
        </p:nvSpPr>
        <p:spPr bwMode="auto">
          <a:xfrm>
            <a:off x="1928813" y="857250"/>
            <a:ext cx="2179637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solidFill>
                  <a:srgbClr val="FF3300"/>
                </a:solidFill>
              </a:rPr>
              <a:t>Glyphosate 3,0 Lp.c./ha</a:t>
            </a:r>
          </a:p>
        </p:txBody>
      </p:sp>
      <p:sp>
        <p:nvSpPr>
          <p:cNvPr id="191492" name="Text Box 9"/>
          <p:cNvSpPr txBox="1">
            <a:spLocks noChangeArrowheads="1"/>
          </p:cNvSpPr>
          <p:nvPr/>
        </p:nvSpPr>
        <p:spPr bwMode="auto">
          <a:xfrm>
            <a:off x="4438650" y="768350"/>
            <a:ext cx="2168525" cy="307975"/>
          </a:xfrm>
          <a:prstGeom prst="rect">
            <a:avLst/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>
                <a:solidFill>
                  <a:srgbClr val="FF3300"/>
                </a:solidFill>
              </a:rPr>
              <a:t>Paraquat – 2,0 L p.c./ha</a:t>
            </a:r>
          </a:p>
        </p:txBody>
      </p:sp>
      <p:sp>
        <p:nvSpPr>
          <p:cNvPr id="191493" name="Line 10"/>
          <p:cNvSpPr>
            <a:spLocks noChangeShapeType="1"/>
          </p:cNvSpPr>
          <p:nvPr/>
        </p:nvSpPr>
        <p:spPr bwMode="auto">
          <a:xfrm flipH="1" flipV="1">
            <a:off x="4668838" y="1703388"/>
            <a:ext cx="2520950" cy="35290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91494" name="Line 11"/>
          <p:cNvSpPr>
            <a:spLocks noChangeShapeType="1"/>
          </p:cNvSpPr>
          <p:nvPr/>
        </p:nvSpPr>
        <p:spPr bwMode="auto">
          <a:xfrm flipV="1">
            <a:off x="1500188" y="1703388"/>
            <a:ext cx="1873250" cy="7921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91495" name="Line 13"/>
          <p:cNvSpPr>
            <a:spLocks noChangeShapeType="1"/>
          </p:cNvSpPr>
          <p:nvPr/>
        </p:nvSpPr>
        <p:spPr bwMode="auto">
          <a:xfrm flipH="1" flipV="1">
            <a:off x="5892800" y="1558925"/>
            <a:ext cx="1800225" cy="13684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91496" name="AutoShape 15"/>
          <p:cNvSpPr>
            <a:spLocks/>
          </p:cNvSpPr>
          <p:nvPr/>
        </p:nvSpPr>
        <p:spPr bwMode="auto">
          <a:xfrm rot="-5400000">
            <a:off x="3840163" y="874713"/>
            <a:ext cx="288925" cy="1368425"/>
          </a:xfrm>
          <a:prstGeom prst="rightBrace">
            <a:avLst>
              <a:gd name="adj1" fmla="val 39469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1497" name="Line 16"/>
          <p:cNvSpPr>
            <a:spLocks noChangeShapeType="1"/>
          </p:cNvSpPr>
          <p:nvPr/>
        </p:nvSpPr>
        <p:spPr bwMode="auto">
          <a:xfrm flipH="1" flipV="1">
            <a:off x="3373438" y="1200150"/>
            <a:ext cx="576262" cy="2159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91498" name="AutoShape 17"/>
          <p:cNvSpPr>
            <a:spLocks/>
          </p:cNvSpPr>
          <p:nvPr/>
        </p:nvSpPr>
        <p:spPr bwMode="auto">
          <a:xfrm rot="-5400000">
            <a:off x="5174456" y="838994"/>
            <a:ext cx="287338" cy="1295400"/>
          </a:xfrm>
          <a:prstGeom prst="rightBrace">
            <a:avLst>
              <a:gd name="adj1" fmla="val 37569"/>
              <a:gd name="adj2" fmla="val 50000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14313" y="714375"/>
          <a:ext cx="8691784" cy="4714907"/>
        </p:xfrm>
        <a:graphic>
          <a:graphicData uri="http://schemas.openxmlformats.org/drawingml/2006/table">
            <a:tbl>
              <a:tblPr/>
              <a:tblGrid>
                <a:gridCol w="1534214"/>
                <a:gridCol w="1031074"/>
                <a:gridCol w="1020543"/>
                <a:gridCol w="1020543"/>
                <a:gridCol w="1020543"/>
                <a:gridCol w="1020543"/>
                <a:gridCol w="1022162"/>
                <a:gridCol w="1022162"/>
              </a:tblGrid>
              <a:tr h="24815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Tratamentos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Dose </a:t>
                      </a:r>
                      <a:r>
                        <a:rPr lang="pt-BR" sz="1600" b="1" baseline="30000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(g ia ha</a:t>
                      </a:r>
                      <a:r>
                        <a:rPr lang="pt-BR" sz="1600" b="1" baseline="30000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Toxicidade (%)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81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Sensível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RES</a:t>
                      </a:r>
                      <a:r>
                        <a:rPr lang="pt-BR" sz="1600" b="1" baseline="3000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Sensível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RES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Sensível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RES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4815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 DAT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 DAT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45 DAT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Testemunha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0 g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0 g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0 g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0 f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0 c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0 e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Paraquat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Glyphosate</a:t>
                      </a:r>
                      <a:endParaRPr lang="pt-BR" sz="16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180</a:t>
                      </a:r>
                      <a:endParaRPr lang="pt-BR" sz="16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85 ab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0 g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95 ab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0 f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0 e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Glyphosate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360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92 ab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0 g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0 f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0 e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Haloxyfop-r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15 </a:t>
                      </a:r>
                      <a:r>
                        <a:rPr lang="pt-BR" sz="1600" b="1" dirty="0" err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fg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5 g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45 e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10 ef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60 d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Haloxyfop-r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43 cd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18 </a:t>
                      </a:r>
                      <a:r>
                        <a:rPr lang="pt-BR" sz="1600" b="1" dirty="0" err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ef</a:t>
                      </a:r>
                      <a:endParaRPr lang="pt-BR" sz="16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75 cd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65 c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Haloxyfop-r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55 cd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50 c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95 ab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90 ab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Diclofop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140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25 ef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10 fg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68 d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40 d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75 c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Diclofop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284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50 cd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30 d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75 cd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68 c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Diclofop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426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85 ab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75 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95 ab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85b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Fluazifop-p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18 f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28 de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30 f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45 d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75 b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90 b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Fluazifop-p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40 de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45 c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80 cd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85b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Fluazifop-p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187</a:t>
                      </a:r>
                      <a:endParaRPr lang="pt-BR" sz="1600" b="1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60 c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65 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85 bc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85 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Fenoxaprop-p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25 ef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10 fg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38 ef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20 e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76 c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Fenoxaprop-p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45 cd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 18 ef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80 cd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68 c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81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Fenoxaprop-p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110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540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80 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70 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95 ab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9525"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85 b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 100 a</a:t>
                      </a:r>
                    </a:p>
                  </a:txBody>
                  <a:tcPr marL="62257" marR="622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8049" name="Rectangle 1"/>
          <p:cNvSpPr>
            <a:spLocks noChangeArrowheads="1"/>
          </p:cNvSpPr>
          <p:nvPr/>
        </p:nvSpPr>
        <p:spPr bwMode="auto">
          <a:xfrm>
            <a:off x="71438" y="58738"/>
            <a:ext cx="8929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pt-BR" sz="1600" b="1" dirty="0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% de controle aos 10, 25 e 45 DAT em um biótipo de azevém sensível e um resistente ao glyphosate. Embrapa Uva e Vinho, Vacaria-RS, 2004. </a:t>
            </a:r>
            <a:r>
              <a:rPr lang="es-ES_tradnl" sz="1600" b="1" dirty="0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Adaptado de Vargas et al., 2005.</a:t>
            </a:r>
            <a:endParaRPr lang="es-ES_tradnl" sz="24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2661" name="Retângulo 3"/>
          <p:cNvSpPr>
            <a:spLocks noChangeArrowheads="1"/>
          </p:cNvSpPr>
          <p:nvPr/>
        </p:nvSpPr>
        <p:spPr bwMode="auto">
          <a:xfrm>
            <a:off x="6858000" y="5513388"/>
            <a:ext cx="19542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600" b="1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Vargas et al., 2005</a:t>
            </a:r>
            <a:endParaRPr lang="pt-BR" sz="2400" b="1">
              <a:solidFill>
                <a:srgbClr val="0000FF"/>
              </a:solidFill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571500" y="1357313"/>
          <a:ext cx="7786741" cy="3857652"/>
        </p:xfrm>
        <a:graphic>
          <a:graphicData uri="http://schemas.openxmlformats.org/drawingml/2006/table">
            <a:tbl>
              <a:tblPr/>
              <a:tblGrid>
                <a:gridCol w="3096364"/>
                <a:gridCol w="2760277"/>
                <a:gridCol w="1144282"/>
                <a:gridCol w="785818"/>
              </a:tblGrid>
              <a:tr h="321471">
                <a:tc>
                  <a:txBody>
                    <a:bodyPr/>
                    <a:lstStyle/>
                    <a:p>
                      <a:pPr indent="38735"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Tratamento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800" b="1" dirty="0" err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Dose</a:t>
                      </a:r>
                      <a:r>
                        <a:rPr lang="es-ES_tradnl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(g i. a. ha</a:t>
                      </a:r>
                      <a:r>
                        <a:rPr lang="es-ES_tradnl" sz="1800" b="1" baseline="30000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-1</a:t>
                      </a:r>
                      <a:r>
                        <a:rPr lang="es-ES_tradnl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Controle (%)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1 - Testemunha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-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0,0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f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2 - Glyphosate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540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22,5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800" b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3 - Glyphosate</a:t>
                      </a:r>
                      <a:endParaRPr lang="pt-BR" sz="18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1.080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32,5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</a:t>
                      </a:r>
                    </a:p>
                  </a:txBody>
                  <a:tcPr marL="36000" marR="36000" marT="0" marB="0" anchor="ctr">
                    <a:lnL>
                      <a:noFill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4 - Glyphosate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1.620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37,5 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</a:t>
                      </a:r>
                      <a:endParaRPr lang="pt-BR" sz="18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  <a:tab pos="449580" algn="l"/>
                        </a:tabLs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5 - Glyphosate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2.160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50,0 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</a:t>
                      </a:r>
                      <a:endParaRPr lang="pt-BR" sz="18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6 - Glyphosate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2.700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60,0 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 err="1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bc</a:t>
                      </a:r>
                      <a:endParaRPr lang="pt-BR" sz="18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7 - Diuron </a:t>
                      </a:r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+ Paraquat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150 + 300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60,0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 err="1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bc</a:t>
                      </a:r>
                      <a:endParaRPr lang="pt-BR" sz="18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8 - Glyphosate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3.240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65,0 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</a:t>
                      </a:r>
                      <a:endParaRPr lang="pt-BR" sz="18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9 - Diuron </a:t>
                      </a:r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+ Paraquat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200 + 400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72,5 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</a:t>
                      </a:r>
                      <a:endParaRPr lang="pt-BR" sz="18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10 - Diuron </a:t>
                      </a:r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+ Paraquat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300 + 600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86,2 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  <a:endParaRPr lang="pt-BR" sz="18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3214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11 - </a:t>
                      </a:r>
                      <a:r>
                        <a:rPr lang="en-US" sz="1800" b="1" dirty="0" err="1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Clethodim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79,2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91,2 </a:t>
                      </a:r>
                      <a:endParaRPr lang="pt-BR" sz="18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800" b="1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</a:t>
                      </a:r>
                      <a:endParaRPr lang="pt-BR" sz="18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6000" marR="36000" marT="0" marB="0" anchor="ctr">
                    <a:lnL>
                      <a:noFill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53953" name="Rectangle 1"/>
          <p:cNvSpPr>
            <a:spLocks noChangeArrowheads="1"/>
          </p:cNvSpPr>
          <p:nvPr/>
        </p:nvSpPr>
        <p:spPr bwMode="auto">
          <a:xfrm>
            <a:off x="214313" y="500063"/>
            <a:ext cx="8501062" cy="6461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indent="38100" algn="just" eaLnBrk="0" hangingPunct="0">
              <a:tabLst>
                <a:tab pos="449263" algn="r"/>
                <a:tab pos="2806700" algn="ctr"/>
                <a:tab pos="5611813" algn="r"/>
              </a:tabLst>
              <a:defRPr/>
            </a:pP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Controle (%) de azevém (</a:t>
            </a:r>
            <a:r>
              <a:rPr lang="pt-BR" b="1" i="1" dirty="0" err="1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Lolium</a:t>
            </a:r>
            <a:r>
              <a:rPr lang="pt-BR" b="1" i="1" dirty="0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 multiflorum</a:t>
            </a: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) com diversos herbicidas aos 26 dias após a aplicação (Roman </a:t>
            </a:r>
            <a:r>
              <a:rPr lang="pt-BR" b="1" dirty="0" err="1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et</a:t>
            </a: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 al., 2004)</a:t>
            </a:r>
            <a:endParaRPr lang="pt-BR" sz="11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6643688" y="4143375"/>
            <a:ext cx="1500187" cy="785813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93605" name="Retângulo 5"/>
          <p:cNvSpPr>
            <a:spLocks noChangeArrowheads="1"/>
          </p:cNvSpPr>
          <p:nvPr/>
        </p:nvSpPr>
        <p:spPr bwMode="auto">
          <a:xfrm>
            <a:off x="6072188" y="5387975"/>
            <a:ext cx="2714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tabLst>
                <a:tab pos="2806700" algn="ctr"/>
                <a:tab pos="5611813" algn="r"/>
              </a:tabLst>
            </a:pPr>
            <a:r>
              <a:rPr lang="pt-BR" b="1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(Roman et al., 2004)</a:t>
            </a:r>
            <a:endParaRPr lang="pt-BR" sz="1100" b="1">
              <a:solidFill>
                <a:srgbClr val="0000FF"/>
              </a:solidFill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4313" y="385763"/>
            <a:ext cx="8786812" cy="461962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/>
              <a:t>Cultivos conservacionistas e manejo de plantas daninhas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7188" y="1068388"/>
            <a:ext cx="8358187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Arial" charset="0"/>
              </a:rPr>
              <a:t>“uma combinação de práticas culturais que resultam na proteção do solo e da água mantendo ou melhorando a produtividade das culturas de valor comercial”</a:t>
            </a:r>
            <a:endParaRPr lang="pt-BR" sz="2000" b="1" dirty="0">
              <a:latin typeface="Arial" charset="0"/>
            </a:endParaRPr>
          </a:p>
        </p:txBody>
      </p:sp>
      <p:pic>
        <p:nvPicPr>
          <p:cNvPr id="48132" name="Picture 4" descr="http://www.semeato.com.br/es/imgs/plantioDiretoFoto1.jpg"/>
          <p:cNvPicPr>
            <a:picLocks noChangeAspect="1" noChangeArrowheads="1"/>
          </p:cNvPicPr>
          <p:nvPr/>
        </p:nvPicPr>
        <p:blipFill>
          <a:blip r:embed="rId3" cstate="print"/>
          <a:srcRect l="1875" b="17499"/>
          <a:stretch>
            <a:fillRect/>
          </a:stretch>
        </p:blipFill>
        <p:spPr bwMode="auto">
          <a:xfrm>
            <a:off x="4738688" y="3000375"/>
            <a:ext cx="4191000" cy="278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4" name="Picture 6" descr="http://www.riobranco.org.br/arquivos/sites2008/6_agosto/grupo8/Orc/Imagens/plantio_direto1%5B1%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2428875"/>
            <a:ext cx="4235450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8246" name="Retângulo 5"/>
          <p:cNvSpPr>
            <a:spLocks noChangeArrowheads="1"/>
          </p:cNvSpPr>
          <p:nvPr/>
        </p:nvSpPr>
        <p:spPr bwMode="auto">
          <a:xfrm>
            <a:off x="5286375" y="2243138"/>
            <a:ext cx="36020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b="1">
                <a:solidFill>
                  <a:srgbClr val="0000FF"/>
                </a:solidFill>
              </a:rPr>
              <a:t>(Reicosky e Dowdy, 1985)</a:t>
            </a:r>
            <a:endParaRPr lang="pt-BR" sz="1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4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4"/>
          <p:cNvSpPr txBox="1">
            <a:spLocks noChangeArrowheads="1"/>
          </p:cNvSpPr>
          <p:nvPr/>
        </p:nvSpPr>
        <p:spPr bwMode="auto">
          <a:xfrm>
            <a:off x="2143125" y="5457825"/>
            <a:ext cx="6786563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pt-BR" sz="2000" b="1">
                <a:solidFill>
                  <a:schemeClr val="tx2"/>
                </a:solidFill>
              </a:rPr>
              <a:t>Detalhe de Plantas daninhas na cobertura de milheto</a:t>
            </a:r>
          </a:p>
        </p:txBody>
      </p:sp>
      <p:pic>
        <p:nvPicPr>
          <p:cNvPr id="1617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214313"/>
            <a:ext cx="6786563" cy="5089525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6" name="Elipse 5"/>
          <p:cNvSpPr/>
          <p:nvPr/>
        </p:nvSpPr>
        <p:spPr>
          <a:xfrm>
            <a:off x="5143500" y="2143125"/>
            <a:ext cx="2857500" cy="24288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000375" y="2844800"/>
            <a:ext cx="1428750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tx2"/>
                </a:solidFill>
              </a:rPr>
              <a:t>Trapoeraba</a:t>
            </a:r>
          </a:p>
        </p:txBody>
      </p:sp>
      <p:cxnSp>
        <p:nvCxnSpPr>
          <p:cNvPr id="9" name="Conector de seta reta 8"/>
          <p:cNvCxnSpPr>
            <a:stCxn id="7" idx="3"/>
            <a:endCxn id="6" idx="2"/>
          </p:cNvCxnSpPr>
          <p:nvPr/>
        </p:nvCxnSpPr>
        <p:spPr>
          <a:xfrm>
            <a:off x="4429125" y="3030538"/>
            <a:ext cx="714375" cy="32702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1"/>
          <p:cNvSpPr txBox="1">
            <a:spLocks/>
          </p:cNvSpPr>
          <p:nvPr/>
        </p:nvSpPr>
        <p:spPr>
          <a:xfrm>
            <a:off x="1368425" y="6135688"/>
            <a:ext cx="7632700" cy="65087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pt-BR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Plantas daninhas de difícil controle pelo glifosato – plantas tolerantes</a:t>
            </a:r>
            <a:endParaRPr lang="pt-BR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344580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/>
          <a:srcRect l="21770" r="21770"/>
          <a:stretch>
            <a:fillRect/>
          </a:stretch>
        </p:blipFill>
        <p:spPr>
          <a:xfrm>
            <a:off x="246063" y="228600"/>
            <a:ext cx="4754562" cy="6324600"/>
          </a:xfrm>
          <a:effectLst>
            <a:softEdge rad="112500"/>
          </a:effectLst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08548" name="Picture 3"/>
          <p:cNvPicPr preferRelativeResize="0">
            <a:picLocks noChangeArrowheads="1"/>
          </p:cNvPicPr>
          <p:nvPr/>
        </p:nvPicPr>
        <p:blipFill>
          <a:blip r:embed="rId4" cstate="print"/>
          <a:srcRect t="10000"/>
          <a:stretch>
            <a:fillRect/>
          </a:stretch>
        </p:blipFill>
        <p:spPr bwMode="auto">
          <a:xfrm>
            <a:off x="5214938" y="4000504"/>
            <a:ext cx="3214687" cy="250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5892" name="Espaço Reservado para Rodapé 5"/>
          <p:cNvSpPr>
            <a:spLocks noGrp="1"/>
          </p:cNvSpPr>
          <p:nvPr>
            <p:ph type="ftr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smtClean="0">
                <a:solidFill>
                  <a:srgbClr val="FFFFFF"/>
                </a:solidFill>
                <a:latin typeface="Calibri" pitchFamily="34" charset="0"/>
              </a:rPr>
              <a:t>pjchrist@esalq.usp.br</a:t>
            </a:r>
          </a:p>
        </p:txBody>
      </p:sp>
      <p:sp>
        <p:nvSpPr>
          <p:cNvPr id="165893" name="Espaço Reservado para Data 6"/>
          <p:cNvSpPr>
            <a:spLocks noGrp="1"/>
          </p:cNvSpPr>
          <p:nvPr>
            <p:ph type="dt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449F2BB1-6716-494A-BA30-011434156CDE}" type="datetime1">
              <a:rPr lang="en-US" smtClean="0">
                <a:solidFill>
                  <a:srgbClr val="FFFFFF"/>
                </a:solidFill>
                <a:latin typeface="Calibri" pitchFamily="34" charset="0"/>
              </a:rPr>
              <a:pPr/>
              <a:t>2/28/16</a:t>
            </a:fld>
            <a:endParaRPr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5894" name="Espaço Reservado para Número de Slide 7"/>
          <p:cNvSpPr>
            <a:spLocks noGrp="1"/>
          </p:cNvSpPr>
          <p:nvPr>
            <p:ph type="sldNum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F0A97E6D-8E6B-4A41-A2C3-E8D8C7DDBEA2}" type="slidenum">
              <a:rPr smtClean="0">
                <a:latin typeface="Calibri" pitchFamily="34" charset="0"/>
              </a:rPr>
              <a:pPr/>
              <a:t>58</a:t>
            </a:fld>
            <a:endParaRPr smtClean="0">
              <a:latin typeface="Calibri" pitchFamily="34" charset="0"/>
            </a:endParaRPr>
          </a:p>
        </p:txBody>
      </p:sp>
      <p:sp>
        <p:nvSpPr>
          <p:cNvPr id="9" name="Botão de ação: Voltar ou Anterior 8">
            <a:hlinkClick r:id="rId5" action="ppaction://hlinksldjump" highlightClick="1"/>
          </p:cNvPr>
          <p:cNvSpPr/>
          <p:nvPr/>
        </p:nvSpPr>
        <p:spPr>
          <a:xfrm>
            <a:off x="7500938" y="5000625"/>
            <a:ext cx="1643062" cy="185737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65896" name="CaixaDeTexto 9"/>
          <p:cNvSpPr txBox="1">
            <a:spLocks noChangeArrowheads="1"/>
          </p:cNvSpPr>
          <p:nvPr/>
        </p:nvSpPr>
        <p:spPr bwMode="auto">
          <a:xfrm>
            <a:off x="4929188" y="704850"/>
            <a:ext cx="36433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/>
              <a:t>Espécies de plantas daninhas de difícil controle pelo glyphosate pode ser controlada pelo paraquat no sistema com dessecação antecipada</a:t>
            </a:r>
          </a:p>
        </p:txBody>
      </p:sp>
      <p:sp>
        <p:nvSpPr>
          <p:cNvPr id="165897" name="CaixaDeTexto 10"/>
          <p:cNvSpPr txBox="1">
            <a:spLocks noChangeArrowheads="1"/>
          </p:cNvSpPr>
          <p:nvPr/>
        </p:nvSpPr>
        <p:spPr bwMode="auto">
          <a:xfrm>
            <a:off x="5072063" y="3071813"/>
            <a:ext cx="3467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FF0000"/>
                </a:solidFill>
              </a:rPr>
              <a:t>Trapoeraba – Commelina spp.</a:t>
            </a:r>
          </a:p>
        </p:txBody>
      </p:sp>
    </p:spTree>
    <p:extLst>
      <p:ext uri="{BB962C8B-B14F-4D97-AF65-F5344CB8AC3E}">
        <p14:creationId xmlns:p14="http://schemas.microsoft.com/office/powerpoint/2010/main" val="5878901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42875" y="1073150"/>
          <a:ext cx="8835733" cy="307072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953307"/>
                <a:gridCol w="2777617"/>
                <a:gridCol w="1726627"/>
                <a:gridCol w="1576486"/>
                <a:gridCol w="1801696"/>
              </a:tblGrid>
              <a:tr h="785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Sistemas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14 dias antes da semeadura das variedades de soja RR®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No dia da semeadura </a:t>
                      </a:r>
                      <a:r>
                        <a:rPr lang="pt-BR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da soja </a:t>
                      </a: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RR®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17 dias após a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emergência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da </a:t>
                      </a: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soja RR®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35 dias após a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Emergência da soja </a:t>
                      </a: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RR®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569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  <a:endParaRPr lang="pt-BR" sz="14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FF"/>
                          </a:solidFill>
                          <a:latin typeface="+mn-lt"/>
                        </a:rPr>
                        <a:t>glyphosate (</a:t>
                      </a:r>
                      <a:r>
                        <a:rPr lang="it-IT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1.080) 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2,4-D </a:t>
                      </a:r>
                      <a:r>
                        <a:rPr lang="it-IT" sz="1400" b="1" dirty="0">
                          <a:solidFill>
                            <a:srgbClr val="0000FF"/>
                          </a:solidFill>
                          <a:latin typeface="+mn-lt"/>
                        </a:rPr>
                        <a:t>(</a:t>
                      </a:r>
                      <a:r>
                        <a:rPr lang="it-IT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241,8)</a:t>
                      </a:r>
                      <a:endParaRPr lang="pt-BR" sz="14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FF"/>
                          </a:solidFill>
                          <a:latin typeface="+mn-lt"/>
                        </a:rPr>
                        <a:t>P</a:t>
                      </a:r>
                      <a:r>
                        <a:rPr lang="es-ES_tradnl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araquat + diuron (</a:t>
                      </a:r>
                      <a:r>
                        <a:rPr lang="es-ES_tradnl" sz="1400" b="1" dirty="0">
                          <a:solidFill>
                            <a:srgbClr val="0000FF"/>
                          </a:solidFill>
                          <a:latin typeface="+mn-lt"/>
                        </a:rPr>
                        <a:t>400 </a:t>
                      </a:r>
                      <a:r>
                        <a:rPr lang="es-ES_tradnl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+ 200)</a:t>
                      </a:r>
                      <a:endParaRPr lang="pt-BR" sz="14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FF"/>
                          </a:solidFill>
                          <a:latin typeface="+mn-lt"/>
                        </a:rPr>
                        <a:t>-</a:t>
                      </a:r>
                      <a:endParaRPr lang="pt-BR" sz="14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FF"/>
                          </a:solidFill>
                          <a:latin typeface="+mn-lt"/>
                        </a:rPr>
                        <a:t>Glyphosate </a:t>
                      </a:r>
                      <a:r>
                        <a:rPr lang="es-ES_tradnl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(960)</a:t>
                      </a:r>
                      <a:endParaRPr lang="pt-BR" sz="14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9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0" dirty="0" smtClean="0">
                          <a:solidFill>
                            <a:srgbClr val="0000FF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pt-BR" sz="1400" b="1" kern="0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FF"/>
                          </a:solidFill>
                          <a:latin typeface="+mn-lt"/>
                        </a:rPr>
                        <a:t>glyphosate (</a:t>
                      </a:r>
                      <a:r>
                        <a:rPr lang="it-IT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1.080) 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2,4-D </a:t>
                      </a:r>
                      <a:r>
                        <a:rPr lang="it-IT" sz="1400" b="1" dirty="0">
                          <a:solidFill>
                            <a:srgbClr val="0000FF"/>
                          </a:solidFill>
                          <a:latin typeface="+mn-lt"/>
                        </a:rPr>
                        <a:t>(</a:t>
                      </a:r>
                      <a:r>
                        <a:rPr lang="it-IT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241,8)</a:t>
                      </a:r>
                      <a:endParaRPr lang="pt-BR" sz="14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Paraquat + diuron (</a:t>
                      </a:r>
                      <a:r>
                        <a:rPr lang="es-ES_tradnl" sz="1400" b="1" dirty="0">
                          <a:solidFill>
                            <a:srgbClr val="0000FF"/>
                          </a:solidFill>
                          <a:latin typeface="+mn-lt"/>
                        </a:rPr>
                        <a:t>400 </a:t>
                      </a:r>
                      <a:r>
                        <a:rPr lang="es-ES_tradnl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+ 200)</a:t>
                      </a:r>
                      <a:endParaRPr lang="pt-BR" sz="14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Glyphosate (480)</a:t>
                      </a:r>
                      <a:endParaRPr lang="pt-BR" sz="14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rgbClr val="0000FF"/>
                          </a:solidFill>
                          <a:latin typeface="+mn-lt"/>
                        </a:rPr>
                        <a:t>-</a:t>
                      </a:r>
                      <a:endParaRPr lang="pt-BR" sz="1400" b="1" dirty="0">
                        <a:solidFill>
                          <a:srgbClr val="0000FF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69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2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glyphosate (</a:t>
                      </a: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1.080) 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2,4-D (241,8)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Glyphosate (960)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9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4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glyphosate (</a:t>
                      </a: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1.080) 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2,4-D </a:t>
                      </a:r>
                      <a:r>
                        <a:rPr lang="it-IT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(</a:t>
                      </a: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241,8)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Glyphosate </a:t>
                      </a:r>
                      <a:r>
                        <a:rPr lang="pt-BR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(480)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69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Test.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glyphosate </a:t>
                      </a:r>
                      <a:r>
                        <a:rPr lang="it-IT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(</a:t>
                      </a: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1.080) 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2,4-D </a:t>
                      </a:r>
                      <a:r>
                        <a:rPr lang="it-IT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(</a:t>
                      </a: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241,8)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-</a:t>
                      </a:r>
                      <a:endParaRPr lang="pt-BR" sz="1400" b="1" dirty="0">
                        <a:solidFill>
                          <a:schemeClr val="tx2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2316" marR="62316" marT="0" marB="0" anchor="ctr">
                    <a:lnL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90000"/>
                          <a:lumOff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588" name="Rectangle 2"/>
          <p:cNvSpPr>
            <a:spLocks noChangeArrowheads="1"/>
          </p:cNvSpPr>
          <p:nvPr/>
        </p:nvSpPr>
        <p:spPr bwMode="auto">
          <a:xfrm>
            <a:off x="142875" y="142875"/>
            <a:ext cx="8858250" cy="406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72000" rIns="36000" bIns="72000" anchor="ctr">
            <a:spAutoFit/>
          </a:bodyPr>
          <a:lstStyle/>
          <a:p>
            <a:pPr algn="ctr" eaLnBrk="0" hangingPunct="0">
              <a:defRPr/>
            </a:pPr>
            <a:r>
              <a:rPr lang="pt-BR" sz="17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Tratamentos herbicidas utilizados no experimento. Nova </a:t>
            </a:r>
            <a:r>
              <a:rPr lang="pt-BR" sz="1700" b="1" dirty="0" err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Xavantina</a:t>
            </a:r>
            <a:r>
              <a:rPr lang="pt-BR" sz="1700" b="1" dirty="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, MT. 2005/2006</a:t>
            </a:r>
          </a:p>
        </p:txBody>
      </p:sp>
      <p:sp>
        <p:nvSpPr>
          <p:cNvPr id="164911" name="Retângulo 4"/>
          <p:cNvSpPr>
            <a:spLocks noChangeArrowheads="1"/>
          </p:cNvSpPr>
          <p:nvPr/>
        </p:nvSpPr>
        <p:spPr bwMode="auto">
          <a:xfrm>
            <a:off x="7100850" y="642938"/>
            <a:ext cx="19447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_tradnl" sz="1600" b="1" dirty="0" err="1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Petter</a:t>
            </a:r>
            <a:r>
              <a:rPr lang="es-ES_tradnl" sz="1600" b="1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 et al. </a:t>
            </a:r>
            <a:r>
              <a:rPr lang="pt-BR" sz="1600" b="1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(2007)</a:t>
            </a:r>
            <a:endParaRPr lang="pt-BR" sz="1600" dirty="0">
              <a:solidFill>
                <a:srgbClr val="0000FF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4912" name="Rectangle 47"/>
          <p:cNvSpPr>
            <a:spLocks noChangeArrowheads="1"/>
          </p:cNvSpPr>
          <p:nvPr/>
        </p:nvSpPr>
        <p:spPr bwMode="auto">
          <a:xfrm>
            <a:off x="142875" y="4214813"/>
            <a:ext cx="8858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5113" indent="-265113" eaLnBrk="0" hangingPunct="0">
              <a:buClr>
                <a:srgbClr val="006600"/>
              </a:buClr>
              <a:buFont typeface="Wingdings" pitchFamily="2" charset="2"/>
              <a:buChar char="ü"/>
            </a:pPr>
            <a:r>
              <a:rPr lang="pt-BR" b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No “sistema 3”, sem aplicação de paraquat/diuron no dia da semeadura, houve menor nível de controle das espécies </a:t>
            </a:r>
            <a:r>
              <a:rPr lang="pt-BR" b="1" i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Spermacoce latifolia</a:t>
            </a:r>
            <a:r>
              <a:rPr lang="pt-BR" b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, </a:t>
            </a:r>
            <a:r>
              <a:rPr lang="pt-BR" b="1" i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Tridax procumbens </a:t>
            </a:r>
            <a:r>
              <a:rPr lang="pt-BR" b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e </a:t>
            </a:r>
            <a:r>
              <a:rPr lang="pt-BR" b="1" i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Chamaesyce hirta </a:t>
            </a:r>
            <a:r>
              <a:rPr lang="pt-BR" b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(PD de difícil controle pelo glyphosate)</a:t>
            </a:r>
            <a:endParaRPr lang="pt-BR" b="1" i="1">
              <a:solidFill>
                <a:srgbClr val="000000"/>
              </a:solidFill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4913" name="Rectangle 47"/>
          <p:cNvSpPr>
            <a:spLocks noChangeArrowheads="1"/>
          </p:cNvSpPr>
          <p:nvPr/>
        </p:nvSpPr>
        <p:spPr bwMode="auto">
          <a:xfrm>
            <a:off x="1928813" y="5143500"/>
            <a:ext cx="7000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5113" indent="-265113" eaLnBrk="0" hangingPunct="0">
              <a:buClr>
                <a:srgbClr val="006600"/>
              </a:buClr>
              <a:buFont typeface="Wingdings" pitchFamily="2" charset="2"/>
              <a:buChar char="ü"/>
            </a:pPr>
            <a:r>
              <a:rPr lang="pt-BR" b="1" i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  </a:t>
            </a:r>
            <a:r>
              <a:rPr lang="pt-BR" b="1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O “sistema 3” influenciou a altura das plantas de soja, sendo os menores valores verificados no cultivar TMG 108. </a:t>
            </a:r>
          </a:p>
        </p:txBody>
      </p:sp>
      <p:sp>
        <p:nvSpPr>
          <p:cNvPr id="164914" name="CaixaDeTexto 6"/>
          <p:cNvSpPr txBox="1">
            <a:spLocks noChangeArrowheads="1"/>
          </p:cNvSpPr>
          <p:nvPr/>
        </p:nvSpPr>
        <p:spPr bwMode="auto">
          <a:xfrm>
            <a:off x="1571625" y="6143625"/>
            <a:ext cx="7429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Soja RR necessita de diversificação de mecanismos de ação para controle de plantas daninhas tolerantes ao glyphosate</a:t>
            </a:r>
          </a:p>
        </p:txBody>
      </p:sp>
    </p:spTree>
    <p:extLst>
      <p:ext uri="{BB962C8B-B14F-4D97-AF65-F5344CB8AC3E}">
        <p14:creationId xmlns:p14="http://schemas.microsoft.com/office/powerpoint/2010/main" val="238625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23728" y="476672"/>
            <a:ext cx="4882106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1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Capim amargoso – resistente a glyphosate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1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Londrina – PR -2005</a:t>
            </a:r>
            <a:endParaRPr lang="en-US" sz="2100" b="1" dirty="0">
              <a:ln>
                <a:solidFill>
                  <a:prstClr val="black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7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3" descr="BAT_02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1428750"/>
            <a:ext cx="3040062" cy="37528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738438" y="26988"/>
            <a:ext cx="28209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4800" b="1" dirty="0">
                <a:solidFill>
                  <a:schemeClr val="bg2">
                    <a:lumMod val="90000"/>
                    <a:lumOff val="10000"/>
                  </a:schemeClr>
                </a:solidFill>
                <a:latin typeface="Arial" charset="0"/>
              </a:rPr>
              <a:t>Paraquat</a:t>
            </a:r>
          </a:p>
        </p:txBody>
      </p:sp>
      <p:pic>
        <p:nvPicPr>
          <p:cNvPr id="7" name="Picture 13" descr="SOJ_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2688" y="4071938"/>
            <a:ext cx="3849687" cy="25400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6" descr="SOJ_03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1643063"/>
            <a:ext cx="4392613" cy="289877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357313" y="785813"/>
            <a:ext cx="6096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Dessecação de culturas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00063" y="4364038"/>
            <a:ext cx="2643187" cy="70802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Arial" charset="0"/>
              </a:rPr>
              <a:t>Dessecação da cultura da batata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357813" y="3786188"/>
            <a:ext cx="2643187" cy="708025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Arial" charset="0"/>
              </a:rPr>
              <a:t>Dessecação da cultura da soja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/>
          <p:cNvSpPr>
            <a:spLocks noChangeArrowheads="1"/>
          </p:cNvSpPr>
          <p:nvPr/>
        </p:nvSpPr>
        <p:spPr bwMode="auto">
          <a:xfrm>
            <a:off x="428625" y="1071563"/>
            <a:ext cx="8358188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57188" indent="-357188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Não observou prejuízos qualitativos na semente, após a aplicação do herbicida dessecante Paraquat aos 28, 32, 36, 40 e 44 dias após a floração</a:t>
            </a:r>
          </a:p>
          <a:p>
            <a:pPr marL="357188" indent="-357188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Glyphosate só não interferiu na germinação das sementes quando aplicado tardiamente (aos 44 dias após a floração)</a:t>
            </a:r>
          </a:p>
          <a:p>
            <a:pPr marL="357188" indent="-357188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Glufosinato de amônio provocou prejuízos qualitativos em todas as épocas de dessecação.</a:t>
            </a:r>
          </a:p>
        </p:txBody>
      </p:sp>
      <p:sp>
        <p:nvSpPr>
          <p:cNvPr id="3" name="Retângulo 2"/>
          <p:cNvSpPr/>
          <p:nvPr/>
        </p:nvSpPr>
        <p:spPr>
          <a:xfrm>
            <a:off x="428625" y="214313"/>
            <a:ext cx="814387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pt-BR" b="1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Miguel (2003) </a:t>
            </a: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conduzindo ensaio com a cultura do feijão para produção de sementes:</a:t>
            </a:r>
          </a:p>
        </p:txBody>
      </p:sp>
      <p:sp>
        <p:nvSpPr>
          <p:cNvPr id="4" name="Retângulo 3"/>
          <p:cNvSpPr/>
          <p:nvPr/>
        </p:nvSpPr>
        <p:spPr>
          <a:xfrm>
            <a:off x="428625" y="3497263"/>
            <a:ext cx="8358188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pt-BR" b="1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Magalhães </a:t>
            </a:r>
            <a:r>
              <a:rPr lang="pt-BR" b="1" dirty="0" err="1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et</a:t>
            </a:r>
            <a:r>
              <a:rPr lang="pt-BR" b="1" dirty="0">
                <a:solidFill>
                  <a:srgbClr val="0000FF"/>
                </a:solidFill>
                <a:ea typeface="Times New Roman" pitchFamily="18" charset="0"/>
                <a:cs typeface="Arial" pitchFamily="34" charset="0"/>
              </a:rPr>
              <a:t> al. (2005) </a:t>
            </a:r>
            <a:r>
              <a:rPr lang="pt-BR" b="1" dirty="0">
                <a:solidFill>
                  <a:schemeClr val="bg2">
                    <a:lumMod val="90000"/>
                    <a:lumOff val="10000"/>
                  </a:schemeClr>
                </a:solidFill>
                <a:ea typeface="Times New Roman" pitchFamily="18" charset="0"/>
                <a:cs typeface="Arial" pitchFamily="34" charset="0"/>
              </a:rPr>
              <a:t>em ensaio na Embrapa Milho e Sorgo concluíram:</a:t>
            </a:r>
          </a:p>
        </p:txBody>
      </p:sp>
      <p:sp>
        <p:nvSpPr>
          <p:cNvPr id="168965" name="Rectangle 1"/>
          <p:cNvSpPr>
            <a:spLocks noChangeArrowheads="1"/>
          </p:cNvSpPr>
          <p:nvPr/>
        </p:nvSpPr>
        <p:spPr bwMode="auto">
          <a:xfrm>
            <a:off x="581025" y="4148138"/>
            <a:ext cx="8358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5113" indent="-265113"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>
                <a:solidFill>
                  <a:schemeClr val="tx2"/>
                </a:solidFill>
              </a:rPr>
              <a:t>A aplicação do dessecante paraquat 14 dias antes da maturação fisiológica, visando à antecipação da colheita, não afeta as características de qualidade fisiológica das sementes de milho.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1"/>
          <p:cNvSpPr>
            <a:spLocks noChangeArrowheads="1"/>
          </p:cNvSpPr>
          <p:nvPr/>
        </p:nvSpPr>
        <p:spPr bwMode="auto">
          <a:xfrm>
            <a:off x="857250" y="142875"/>
            <a:ext cx="7429500" cy="3540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bIns="0" anchor="ctr">
            <a:spAutoFit/>
          </a:bodyPr>
          <a:lstStyle/>
          <a:p>
            <a:pPr algn="ctr" eaLnBrk="0" hangingPunct="0"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USO DO PARAQUAT NA ENTRELINHA DE CULTURAS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0" descr="CAF_0023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188" y="571500"/>
            <a:ext cx="3598862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1" descr="BAN_0011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5188" y="3348038"/>
            <a:ext cx="3598862" cy="251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5" descr="UVA_0023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3" y="571500"/>
            <a:ext cx="3600450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6" descr="MIL_0052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3" y="3348038"/>
            <a:ext cx="3600450" cy="251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63" name="Picture 27" descr="CAN_06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8" y="1000125"/>
            <a:ext cx="2779712" cy="40259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64" name="Picture 28" descr="CAN_06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4650" y="1714500"/>
            <a:ext cx="3313113" cy="27368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65" name="Picture 29" descr="CAN_06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788" y="968375"/>
            <a:ext cx="2779712" cy="40322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5" name="Text Box 30"/>
          <p:cNvSpPr txBox="1">
            <a:spLocks noChangeArrowheads="1"/>
          </p:cNvSpPr>
          <p:nvPr/>
        </p:nvSpPr>
        <p:spPr bwMode="auto">
          <a:xfrm>
            <a:off x="214313" y="214313"/>
            <a:ext cx="8643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Controle de plantas daninhas em jato dirigido</a:t>
            </a:r>
          </a:p>
        </p:txBody>
      </p:sp>
      <p:sp>
        <p:nvSpPr>
          <p:cNvPr id="198662" name="CaixaDeTexto 11"/>
          <p:cNvSpPr txBox="1">
            <a:spLocks noChangeArrowheads="1"/>
          </p:cNvSpPr>
          <p:nvPr/>
        </p:nvSpPr>
        <p:spPr bwMode="auto">
          <a:xfrm>
            <a:off x="3357563" y="4714875"/>
            <a:ext cx="21097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/>
              <a:t>Cana-de-açúcar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5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5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Espaço Reservado para Data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0CD6C522-791A-4FB4-B726-14D863EEE82B}" type="datetime1">
              <a:rPr lang="en-US" smtClean="0">
                <a:solidFill>
                  <a:srgbClr val="FFFFFF"/>
                </a:solidFill>
                <a:latin typeface="Calibri" pitchFamily="34" charset="0"/>
              </a:rPr>
              <a:pPr/>
              <a:t>2/28/16</a:t>
            </a:fld>
            <a:endParaRPr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9683" name="Espaço Reservado para Rodapé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smtClean="0">
                <a:solidFill>
                  <a:srgbClr val="FFFFFF"/>
                </a:solidFill>
                <a:latin typeface="Calibri" pitchFamily="34" charset="0"/>
              </a:rPr>
              <a:t>pjchrist@esalq.usp.br</a:t>
            </a:r>
          </a:p>
        </p:txBody>
      </p:sp>
      <p:pic>
        <p:nvPicPr>
          <p:cNvPr id="134148" name="Picture 3" descr="Algod¦o7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166349" y="152400"/>
            <a:ext cx="869193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prstClr val="white"/>
                </a:solidFill>
              </a:rPr>
              <a:t>Pós-emergência dirigida sem capota de proteção da base da planta</a:t>
            </a:r>
          </a:p>
        </p:txBody>
      </p:sp>
      <p:sp>
        <p:nvSpPr>
          <p:cNvPr id="7" name="Botão de ação: Voltar ou Anterior 6">
            <a:hlinkClick r:id="rId4" action="ppaction://hlinksldjump" highlightClick="1"/>
          </p:cNvPr>
          <p:cNvSpPr/>
          <p:nvPr/>
        </p:nvSpPr>
        <p:spPr>
          <a:xfrm>
            <a:off x="7500938" y="5000625"/>
            <a:ext cx="1643062" cy="185737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99689" name="Espaço Reservado para Número de Slide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CE2C09C0-4FE7-497C-939C-0868762084A4}" type="slidenum">
              <a:rPr smtClean="0">
                <a:solidFill>
                  <a:srgbClr val="FFFFFF"/>
                </a:solidFill>
                <a:latin typeface="Calibri" pitchFamily="34" charset="0"/>
              </a:rPr>
              <a:pPr/>
              <a:t>64</a:t>
            </a:fld>
            <a:endParaRPr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Espaço Reservado para Data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50266A28-5D61-4F0A-9272-9A62991554FC}" type="datetime1">
              <a:rPr lang="en-US" smtClean="0">
                <a:solidFill>
                  <a:srgbClr val="FFFFFF"/>
                </a:solidFill>
                <a:latin typeface="Calibri" pitchFamily="34" charset="0"/>
              </a:rPr>
              <a:pPr/>
              <a:t>2/28/16</a:t>
            </a:fld>
            <a:endParaRPr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1731" name="Espaço Reservado para Rodapé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smtClean="0">
                <a:solidFill>
                  <a:srgbClr val="FFFFFF"/>
                </a:solidFill>
                <a:latin typeface="Calibri" pitchFamily="34" charset="0"/>
              </a:rPr>
              <a:t>pjchrist@esalq.usp.br</a:t>
            </a:r>
          </a:p>
        </p:txBody>
      </p:sp>
      <p:pic>
        <p:nvPicPr>
          <p:cNvPr id="201732" name="Picture 2" descr="Algod¦o5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2362200" y="166688"/>
            <a:ext cx="4015908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prstClr val="white"/>
                </a:solidFill>
              </a:rPr>
              <a:t>Barra com capota de proteção</a:t>
            </a:r>
          </a:p>
        </p:txBody>
      </p:sp>
      <p:sp>
        <p:nvSpPr>
          <p:cNvPr id="6" name="Botão de ação: Voltar ou Anterior 5">
            <a:hlinkClick r:id="rId4" action="ppaction://hlinksldjump" highlightClick="1"/>
          </p:cNvPr>
          <p:cNvSpPr/>
          <p:nvPr/>
        </p:nvSpPr>
        <p:spPr>
          <a:xfrm>
            <a:off x="7500938" y="5000625"/>
            <a:ext cx="1643062" cy="185737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01737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09E2C013-06BB-4797-97A9-3B86EB614A2C}" type="slidenum">
              <a:rPr smtClean="0">
                <a:solidFill>
                  <a:srgbClr val="FFFFFF"/>
                </a:solidFill>
                <a:latin typeface="Calibri" pitchFamily="34" charset="0"/>
              </a:rPr>
              <a:pPr/>
              <a:t>65</a:t>
            </a:fld>
            <a:endParaRPr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Espaço Reservado para Data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F6E29013-6893-4D25-B653-0A961815AD40}" type="datetime1">
              <a:rPr lang="en-US" smtClean="0">
                <a:solidFill>
                  <a:srgbClr val="FFFFFF"/>
                </a:solidFill>
                <a:latin typeface="Calibri" pitchFamily="34" charset="0"/>
              </a:rPr>
              <a:pPr/>
              <a:t>2/28/16</a:t>
            </a:fld>
            <a:endParaRPr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3779" name="Espaço Reservado para Rodapé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smtClean="0">
                <a:solidFill>
                  <a:srgbClr val="FFFFFF"/>
                </a:solidFill>
                <a:latin typeface="Calibri" pitchFamily="34" charset="0"/>
              </a:rPr>
              <a:t>pjchrist@esalq.usp.br</a:t>
            </a:r>
          </a:p>
        </p:txBody>
      </p:sp>
      <p:pic>
        <p:nvPicPr>
          <p:cNvPr id="203780" name="Picture 1026" descr="C:\PEDRO 2005\Fotos Algodao Chico Lopes\DSC029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3" name="Text Box 1027"/>
          <p:cNvSpPr txBox="1">
            <a:spLocks noChangeArrowheads="1"/>
          </p:cNvSpPr>
          <p:nvPr/>
        </p:nvSpPr>
        <p:spPr bwMode="auto">
          <a:xfrm>
            <a:off x="2362200" y="76200"/>
            <a:ext cx="3496406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FFFF00"/>
                </a:solidFill>
              </a:rPr>
              <a:t>Protetores de barra</a:t>
            </a:r>
          </a:p>
        </p:txBody>
      </p:sp>
      <p:sp>
        <p:nvSpPr>
          <p:cNvPr id="6" name="Botão de ação: Voltar ou Anterior 5">
            <a:hlinkClick r:id="rId4" action="ppaction://hlinksldjump" highlightClick="1"/>
          </p:cNvPr>
          <p:cNvSpPr/>
          <p:nvPr/>
        </p:nvSpPr>
        <p:spPr>
          <a:xfrm>
            <a:off x="7500938" y="5000625"/>
            <a:ext cx="1643062" cy="1857375"/>
          </a:xfrm>
          <a:prstGeom prst="actionButtonBackPreviou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03785" name="Espaço Reservado para Número de Slide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8FF8D90C-8F2C-4606-A17C-962AA81A3A10}" type="slidenum">
              <a:rPr smtClean="0">
                <a:solidFill>
                  <a:srgbClr val="FFFFFF"/>
                </a:solidFill>
                <a:latin typeface="Calibri" pitchFamily="34" charset="0"/>
              </a:rPr>
              <a:pPr/>
              <a:t>66</a:t>
            </a:fld>
            <a:endParaRPr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Text Box 2059"/>
          <p:cNvSpPr txBox="1">
            <a:spLocks noChangeArrowheads="1"/>
          </p:cNvSpPr>
          <p:nvPr/>
        </p:nvSpPr>
        <p:spPr bwMode="auto">
          <a:xfrm>
            <a:off x="285750" y="285750"/>
            <a:ext cx="8572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bg2">
                    <a:lumMod val="90000"/>
                    <a:lumOff val="10000"/>
                  </a:schemeClr>
                </a:solidFill>
              </a:rPr>
              <a:t> Arruação química em cultura de café</a:t>
            </a:r>
          </a:p>
        </p:txBody>
      </p:sp>
      <p:pic>
        <p:nvPicPr>
          <p:cNvPr id="204803" name="Picture 2061" descr="CAF_0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928688"/>
            <a:ext cx="8064500" cy="4364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04" name="Picture 2064" descr="CAF_01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1000125"/>
            <a:ext cx="2881313" cy="1898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1"/>
          <p:cNvSpPr>
            <a:spLocks noChangeArrowheads="1"/>
          </p:cNvSpPr>
          <p:nvPr/>
        </p:nvSpPr>
        <p:spPr bwMode="auto">
          <a:xfrm>
            <a:off x="357188" y="927100"/>
            <a:ext cx="8429625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76176" bIns="76176" anchor="ctr">
            <a:spAutoFit/>
          </a:bodyPr>
          <a:lstStyle/>
          <a:p>
            <a:pPr marL="357188" indent="-357188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 dirty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O paraquat tem se tornado um dos herbicidas amplamente utilizados no Brasil e no mundo em função dos benefícios fitotécnicos que traz aos sistemas de produção agrícola. </a:t>
            </a:r>
          </a:p>
          <a:p>
            <a:pPr marL="357188" indent="-357188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 dirty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Estes benefícios estão ligados não apenas a relação econômica de benefício/custo positivo, mas também a melhoria social e de bem estar das comunidades agrícolas Brasileira. </a:t>
            </a:r>
          </a:p>
          <a:p>
            <a:pPr marL="357188" indent="-357188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 dirty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O paraquat é utilizado em mais de </a:t>
            </a:r>
            <a:r>
              <a:rPr lang="pt-BR" b="1" dirty="0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90 </a:t>
            </a:r>
            <a:r>
              <a:rPr lang="pt-BR" b="1" dirty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países, em sistemas de produção de mais de 100 culturas agrícolas, que vai desde extensivas plantações de café, cana-de-açúcar e </a:t>
            </a:r>
            <a:r>
              <a:rPr lang="pt-BR" b="1" dirty="0" err="1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citrus</a:t>
            </a:r>
            <a:r>
              <a:rPr lang="pt-BR" b="1" dirty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 até culturas de menor valor econômico agregado como hortaliças de pequena expressão comercial. </a:t>
            </a:r>
          </a:p>
          <a:p>
            <a:pPr marL="357188" indent="-357188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 dirty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Sendo assim, a continuidade do registro agronômico do herbicida paraquat é vital para a sustentabilidade econômica e social da agricultura brasileira.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85750" y="171450"/>
            <a:ext cx="1997075" cy="400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eaLnBrk="0" hangingPunct="0">
              <a:defRPr/>
            </a:pPr>
            <a:r>
              <a:rPr lang="pt-BR" sz="2000" b="1" dirty="0">
                <a:solidFill>
                  <a:schemeClr val="bg2">
                    <a:lumMod val="90000"/>
                    <a:lumOff val="10000"/>
                  </a:schemeClr>
                </a:solidFill>
                <a:cs typeface="Arial" pitchFamily="34" charset="0"/>
              </a:rPr>
              <a:t>C</a:t>
            </a:r>
            <a:r>
              <a:rPr lang="pt-BR" sz="2000" b="1" dirty="0" bmk="">
                <a:solidFill>
                  <a:schemeClr val="bg2">
                    <a:lumMod val="90000"/>
                    <a:lumOff val="10000"/>
                  </a:schemeClr>
                </a:solidFill>
                <a:cs typeface="Arial" pitchFamily="34" charset="0"/>
              </a:rPr>
              <a:t>ONCLUSÕES</a:t>
            </a:r>
            <a:endParaRPr lang="pt-BR" b="1" dirty="0">
              <a:solidFill>
                <a:schemeClr val="bg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7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1"/>
          <p:cNvSpPr>
            <a:spLocks noChangeArrowheads="1"/>
          </p:cNvSpPr>
          <p:nvPr/>
        </p:nvSpPr>
        <p:spPr bwMode="auto">
          <a:xfrm>
            <a:off x="428625" y="1193800"/>
            <a:ext cx="828675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5113" indent="-265113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 dirty="0">
                <a:solidFill>
                  <a:schemeClr val="tx2"/>
                </a:solidFill>
                <a:ea typeface="Calibri" pitchFamily="34" charset="0"/>
                <a:cs typeface="Calibri" pitchFamily="34" charset="0"/>
              </a:rPr>
              <a:t>É considerado como uma das ferramentas que ajudam na sustentabilidade dos sistemas de produção das regiões de clima tropical e subtropical, permitindo sucessão de cultivos em espaço de tempo mais curto.</a:t>
            </a:r>
            <a:endParaRPr lang="pt-BR" b="1" dirty="0">
              <a:solidFill>
                <a:schemeClr val="tx2"/>
              </a:solidFill>
            </a:endParaRPr>
          </a:p>
          <a:p>
            <a:pPr marL="265113" indent="-265113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 dirty="0">
                <a:solidFill>
                  <a:schemeClr val="tx2"/>
                </a:solidFill>
                <a:ea typeface="Calibri" pitchFamily="34" charset="0"/>
                <a:cs typeface="Calibri" pitchFamily="34" charset="0"/>
              </a:rPr>
              <a:t>Elimina a competição precoce entre plantas daninhas e plantas cultivadas.</a:t>
            </a:r>
            <a:endParaRPr lang="pt-BR" b="1" dirty="0">
              <a:solidFill>
                <a:schemeClr val="tx2"/>
              </a:solidFill>
            </a:endParaRPr>
          </a:p>
          <a:p>
            <a:pPr marL="265113" indent="-265113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 dirty="0">
                <a:solidFill>
                  <a:schemeClr val="tx2"/>
                </a:solidFill>
                <a:ea typeface="Calibri" pitchFamily="34" charset="0"/>
                <a:cs typeface="Calibri" pitchFamily="34" charset="0"/>
              </a:rPr>
              <a:t>Elimina problemas fitotécnicos do sistema “aplique e plante” causado pelos herbicidas de ação lenta nas plantas.</a:t>
            </a:r>
            <a:endParaRPr lang="pt-BR" b="1" dirty="0">
              <a:solidFill>
                <a:schemeClr val="tx2"/>
              </a:solidFill>
            </a:endParaRPr>
          </a:p>
          <a:p>
            <a:pPr marL="265113" indent="-265113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 dirty="0">
                <a:solidFill>
                  <a:schemeClr val="tx2"/>
                </a:solidFill>
                <a:ea typeface="Calibri" pitchFamily="34" charset="0"/>
                <a:cs typeface="Calibri" pitchFamily="34" charset="0"/>
              </a:rPr>
              <a:t>Permite que os pequenos agricultores (agricultura familiar) utilizem melhor seu tempo, cultivem áreas mais extensivas e assim expandir seus negócios de forma mais lucrativa, viabilizando ainda mais este tipo de agricultura no país.</a:t>
            </a:r>
            <a:endParaRPr lang="pt-BR" b="1" dirty="0">
              <a:solidFill>
                <a:schemeClr val="tx2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28625" y="214313"/>
            <a:ext cx="82042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pt-BR" sz="2000" b="1" dirty="0">
                <a:solidFill>
                  <a:schemeClr val="bg2">
                    <a:lumMod val="90000"/>
                    <a:lumOff val="10000"/>
                  </a:schemeClr>
                </a:solidFill>
                <a:ea typeface="Calibri" pitchFamily="34" charset="0"/>
              </a:rPr>
              <a:t>É imperativo, portanto que agronomicamente o registro do paraquat seja mantido no Brasil pois: </a:t>
            </a:r>
            <a:endParaRPr lang="pt-BR" sz="12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6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02"/>
            <a:ext cx="914400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123728" y="476672"/>
            <a:ext cx="4882106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1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Capim amargoso – resistente a glyphosate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1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Mato Grosso – Rio Verde - 2014</a:t>
            </a:r>
            <a:endParaRPr lang="en-US" sz="2100" b="1" dirty="0">
              <a:ln>
                <a:solidFill>
                  <a:prstClr val="black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0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Rectangle 1"/>
          <p:cNvSpPr>
            <a:spLocks noChangeArrowheads="1"/>
          </p:cNvSpPr>
          <p:nvPr/>
        </p:nvSpPr>
        <p:spPr bwMode="auto">
          <a:xfrm>
            <a:off x="428625" y="1328738"/>
            <a:ext cx="82867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5113" indent="-265113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>
                <a:solidFill>
                  <a:schemeClr val="tx2"/>
                </a:solidFill>
                <a:ea typeface="Calibri" pitchFamily="34" charset="0"/>
                <a:cs typeface="Calibri" pitchFamily="34" charset="0"/>
              </a:rPr>
              <a:t>Contribui para o processo de colheita das culturas e implementa a qualidade e segurança alimentar, fundamentais na sociedade moderna.</a:t>
            </a:r>
          </a:p>
          <a:p>
            <a:pPr marL="265113" indent="-265113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>
                <a:solidFill>
                  <a:schemeClr val="tx2"/>
                </a:solidFill>
                <a:ea typeface="Calibri" pitchFamily="34" charset="0"/>
                <a:cs typeface="Calibri" pitchFamily="34" charset="0"/>
              </a:rPr>
              <a:t>Controla plantas daninhas de infestação tardia nas entrelinhas de culturas de espaçamentos largos, contribuindo assim para colheita sem impurezas vegetais e redução do banco de sementes das culturas em sucessão.</a:t>
            </a:r>
            <a:endParaRPr lang="pt-BR" b="1">
              <a:solidFill>
                <a:schemeClr val="tx2"/>
              </a:solidFill>
            </a:endParaRPr>
          </a:p>
          <a:p>
            <a:pPr marL="265113" indent="-265113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>
                <a:solidFill>
                  <a:schemeClr val="tx2"/>
                </a:solidFill>
                <a:ea typeface="Calibri" pitchFamily="34" charset="0"/>
                <a:cs typeface="Calibri" pitchFamily="34" charset="0"/>
              </a:rPr>
              <a:t>Fundamental para o manejo da resteva de plantas cultivadas, principalmente para áreas de culturas resistentes ao glyphosate, indispensável portanto na manutenção do vazio fitossanitário.</a:t>
            </a:r>
            <a:endParaRPr lang="pt-BR" b="1">
              <a:solidFill>
                <a:schemeClr val="tx2"/>
              </a:solidFill>
            </a:endParaRPr>
          </a:p>
          <a:p>
            <a:pPr marL="265113" indent="-265113" algn="just" eaLnBrk="0" hangingPunct="0">
              <a:spcAft>
                <a:spcPts val="12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pt-BR" b="1">
                <a:solidFill>
                  <a:schemeClr val="tx2"/>
                </a:solidFill>
                <a:ea typeface="Calibri" pitchFamily="34" charset="0"/>
                <a:cs typeface="Calibri" pitchFamily="34" charset="0"/>
              </a:rPr>
              <a:t>Ferramenta alternativa indispensável no manejo da resistência de plantas daninhas a herbicidas.</a:t>
            </a:r>
            <a:endParaRPr lang="pt-BR" b="1">
              <a:solidFill>
                <a:schemeClr val="tx2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28625" y="214313"/>
            <a:ext cx="82042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defRPr/>
            </a:pPr>
            <a:r>
              <a:rPr lang="pt-BR" sz="2000" b="1" dirty="0">
                <a:solidFill>
                  <a:schemeClr val="bg2">
                    <a:lumMod val="90000"/>
                    <a:lumOff val="10000"/>
                  </a:schemeClr>
                </a:solidFill>
                <a:ea typeface="Calibri" pitchFamily="34" charset="0"/>
              </a:rPr>
              <a:t>É imperativo, portanto que agronomicamente o registro do paraquat seja mantido no Brasil pois: </a:t>
            </a:r>
            <a:endParaRPr lang="pt-BR" sz="12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169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Obrigado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73" y="764704"/>
            <a:ext cx="1619759" cy="24137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8" t="29705" r="43156" b="-151"/>
          <a:stretch/>
        </p:blipFill>
        <p:spPr>
          <a:xfrm>
            <a:off x="6372199" y="260648"/>
            <a:ext cx="2520279" cy="62813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4797152"/>
            <a:ext cx="5819100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Prof. Dr. Pedro J. Christoffoleti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ESALQ – USP – Dep.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Produção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Vegetal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Área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Biologia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Manejo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Plantas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Daninhas</a:t>
            </a:r>
            <a:endParaRPr lang="en-US" sz="2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Celular</a:t>
            </a: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19 99727 8314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Email – pjchrist@usp.br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8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23928" y="1529497"/>
            <a:ext cx="511838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/>
                <a:cs typeface="Arial" charset="0"/>
              </a:rPr>
              <a:t>Pedro </a:t>
            </a:r>
            <a:r>
              <a:rPr lang="en-US" sz="2000" b="1" dirty="0">
                <a:solidFill>
                  <a:srgbClr val="000000"/>
                </a:solidFill>
                <a:latin typeface="Arial"/>
                <a:cs typeface="Arial" charset="0"/>
              </a:rPr>
              <a:t>J. Christoffoleti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/>
                <a:cs typeface="Arial" charset="0"/>
              </a:rPr>
              <a:t>ESALQ - University of Sao Paulo</a:t>
            </a:r>
          </a:p>
          <a:p>
            <a:r>
              <a:rPr lang="pt-BR" sz="2000" b="1" dirty="0" smtClean="0">
                <a:solidFill>
                  <a:srgbClr val="000000"/>
                </a:solidFill>
                <a:latin typeface="Arial"/>
                <a:cs typeface="Arial" charset="0"/>
              </a:rPr>
              <a:t>e-mail </a:t>
            </a:r>
            <a:r>
              <a:rPr lang="pt-BR" sz="2000" b="1" dirty="0">
                <a:solidFill>
                  <a:srgbClr val="000000"/>
                </a:solidFill>
                <a:latin typeface="Arial"/>
                <a:cs typeface="Arial" charset="0"/>
              </a:rPr>
              <a:t>- pjchrist@esalq.usp.br</a:t>
            </a:r>
            <a:endParaRPr lang="en-US" sz="2000" b="1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r>
              <a:rPr lang="pt-BR" sz="2000" b="1" dirty="0">
                <a:solidFill>
                  <a:srgbClr val="000000"/>
                </a:solidFill>
                <a:latin typeface="Arial"/>
                <a:cs typeface="Arial" charset="0"/>
              </a:rPr>
              <a:t>e-mail - pedrochristoffoleti@gmail.com</a:t>
            </a:r>
            <a:endParaRPr lang="en-US" sz="20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6" t="17174" r="50000" b="4181"/>
          <a:stretch/>
        </p:blipFill>
        <p:spPr>
          <a:xfrm>
            <a:off x="697422" y="1185620"/>
            <a:ext cx="2169763" cy="5393411"/>
          </a:xfrm>
          <a:prstGeom prst="rect">
            <a:avLst/>
          </a:prstGeom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6" name="Oval Callout 5"/>
          <p:cNvSpPr/>
          <p:nvPr/>
        </p:nvSpPr>
        <p:spPr>
          <a:xfrm>
            <a:off x="1782303" y="54244"/>
            <a:ext cx="3735094" cy="1346687"/>
          </a:xfrm>
          <a:prstGeom prst="wedgeEllipseCallout">
            <a:avLst>
              <a:gd name="adj1" fmla="val -49800"/>
              <a:gd name="adj2" fmla="val 53834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  <a:effectLst>
            <a:glow rad="101600">
              <a:srgbClr val="000000">
                <a:alpha val="60000"/>
              </a:srgb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FFFF"/>
                </a:solidFill>
              </a:rPr>
              <a:t>Perguntas</a:t>
            </a:r>
            <a:r>
              <a:rPr lang="en-US" sz="2800" b="1" dirty="0" smtClean="0">
                <a:solidFill>
                  <a:srgbClr val="FFFFFF"/>
                </a:solidFill>
              </a:rPr>
              <a:t>??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0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DSCN321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r="240"/>
          <a:stretch/>
        </p:blipFill>
        <p:spPr>
          <a:xfrm>
            <a:off x="0" y="-14228"/>
            <a:ext cx="9144000" cy="692736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051720" y="692696"/>
            <a:ext cx="6937284" cy="73866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1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Capim amargoso – resistente a </a:t>
            </a:r>
            <a:r>
              <a:rPr lang="pt-BR" sz="2100" b="1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glifosato</a:t>
            </a:r>
            <a:endParaRPr lang="pt-BR" sz="2100" b="1" dirty="0">
              <a:ln>
                <a:solidFill>
                  <a:prstClr val="black"/>
                </a:solidFill>
              </a:ln>
              <a:solidFill>
                <a:prstClr val="white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100" b="1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</a:rPr>
              <a:t>Luiz Eduardo Magalhães – LEM - Bahia – Rio Verde - 2014</a:t>
            </a:r>
            <a:endParaRPr lang="en-US" sz="2100" b="1" dirty="0">
              <a:ln>
                <a:solidFill>
                  <a:prstClr val="black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Recorte de Te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645"/>
          </a:xfrm>
          <a:prstGeom prst="rect">
            <a:avLst/>
          </a:prstGeom>
        </p:spPr>
      </p:pic>
      <p:sp>
        <p:nvSpPr>
          <p:cNvPr id="3" name="Seta para a direita 2"/>
          <p:cNvSpPr/>
          <p:nvPr/>
        </p:nvSpPr>
        <p:spPr>
          <a:xfrm>
            <a:off x="6444208" y="1052736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ta para a direita 3"/>
          <p:cNvSpPr/>
          <p:nvPr/>
        </p:nvSpPr>
        <p:spPr>
          <a:xfrm>
            <a:off x="5076056" y="263691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eta para a direita 4"/>
          <p:cNvSpPr/>
          <p:nvPr/>
        </p:nvSpPr>
        <p:spPr>
          <a:xfrm>
            <a:off x="4211960" y="3573016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eta para a direita 5"/>
          <p:cNvSpPr/>
          <p:nvPr/>
        </p:nvSpPr>
        <p:spPr>
          <a:xfrm>
            <a:off x="3491880" y="4869160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eta para a direita 6"/>
          <p:cNvSpPr/>
          <p:nvPr/>
        </p:nvSpPr>
        <p:spPr>
          <a:xfrm>
            <a:off x="2411760" y="541341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eta para a direita 7"/>
          <p:cNvSpPr/>
          <p:nvPr/>
        </p:nvSpPr>
        <p:spPr>
          <a:xfrm flipV="1">
            <a:off x="2021677" y="5229200"/>
            <a:ext cx="504056" cy="3684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eta para a direita 8"/>
          <p:cNvSpPr/>
          <p:nvPr/>
        </p:nvSpPr>
        <p:spPr>
          <a:xfrm>
            <a:off x="1487577" y="2132856"/>
            <a:ext cx="106820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Brasil</a:t>
            </a:r>
            <a:endParaRPr lang="en-US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99592" y="19584"/>
            <a:ext cx="76867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Resistência de plantas daninhas ao glifosato – histórico por espécie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 rot="16200000">
            <a:off x="-996033" y="3198012"/>
            <a:ext cx="238961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</a:rPr>
              <a:t>Número de espécies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418892" y="6309320"/>
            <a:ext cx="594247" cy="276999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0" rIns="72000" bIns="0" rtlCol="0">
            <a:spAutoFit/>
          </a:bodyPr>
          <a:lstStyle/>
          <a:p>
            <a:r>
              <a:rPr lang="pt-BR" b="1" dirty="0" smtClean="0">
                <a:solidFill>
                  <a:srgbClr val="000000"/>
                </a:solidFill>
              </a:rPr>
              <a:t>Ano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template">
  <a:themeElements>
    <a:clrScheme name="template 10">
      <a:dk1>
        <a:srgbClr val="4D4D4D"/>
      </a:dk1>
      <a:lt1>
        <a:srgbClr val="FFFFFF"/>
      </a:lt1>
      <a:dk2>
        <a:srgbClr val="000000"/>
      </a:dk2>
      <a:lt2>
        <a:srgbClr val="053F00"/>
      </a:lt2>
      <a:accent1>
        <a:srgbClr val="4EC10D"/>
      </a:accent1>
      <a:accent2>
        <a:srgbClr val="97CC42"/>
      </a:accent2>
      <a:accent3>
        <a:srgbClr val="FFFFFF"/>
      </a:accent3>
      <a:accent4>
        <a:srgbClr val="404040"/>
      </a:accent4>
      <a:accent5>
        <a:srgbClr val="B2DDAA"/>
      </a:accent5>
      <a:accent6>
        <a:srgbClr val="88B93B"/>
      </a:accent6>
      <a:hlink>
        <a:srgbClr val="BCDD58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053F00"/>
        </a:lt2>
        <a:accent1>
          <a:srgbClr val="4EC10D"/>
        </a:accent1>
        <a:accent2>
          <a:srgbClr val="97CC42"/>
        </a:accent2>
        <a:accent3>
          <a:srgbClr val="FFFFFF"/>
        </a:accent3>
        <a:accent4>
          <a:srgbClr val="404040"/>
        </a:accent4>
        <a:accent5>
          <a:srgbClr val="B2DDAA"/>
        </a:accent5>
        <a:accent6>
          <a:srgbClr val="88B93B"/>
        </a:accent6>
        <a:hlink>
          <a:srgbClr val="BCDD5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usinessProjectPlan_TP103417270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ProjectPlan_TP103417270.potx" id="{1770548D-EDF1-4703-9217-6F75A83FD301}" vid="{47CC73D5-D979-407C-BDE1-1377C0466D55}"/>
    </a:ext>
  </a:extLst>
</a:theme>
</file>

<file path=ppt/theme/theme1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Median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E7BC29"/>
      </a:accent1>
      <a:accent2>
        <a:srgbClr val="A5B592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4_Introducing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Glass design template">
  <a:themeElements>
    <a:clrScheme name="Glass design template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lass design template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Glas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design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design 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emplate-17">
  <a:themeElements>
    <a:clrScheme name="template-17 11">
      <a:dk1>
        <a:srgbClr val="4D4D4D"/>
      </a:dk1>
      <a:lt1>
        <a:srgbClr val="FFFFFF"/>
      </a:lt1>
      <a:dk2>
        <a:srgbClr val="000000"/>
      </a:dk2>
      <a:lt2>
        <a:srgbClr val="3B2A22"/>
      </a:lt2>
      <a:accent1>
        <a:srgbClr val="915621"/>
      </a:accent1>
      <a:accent2>
        <a:srgbClr val="C5752D"/>
      </a:accent2>
      <a:accent3>
        <a:srgbClr val="FFFFFF"/>
      </a:accent3>
      <a:accent4>
        <a:srgbClr val="404040"/>
      </a:accent4>
      <a:accent5>
        <a:srgbClr val="C7B4AB"/>
      </a:accent5>
      <a:accent6>
        <a:srgbClr val="B26928"/>
      </a:accent6>
      <a:hlink>
        <a:srgbClr val="D79A55"/>
      </a:hlink>
      <a:folHlink>
        <a:srgbClr val="FFE6CD"/>
      </a:folHlink>
    </a:clrScheme>
    <a:fontScheme name="template-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-17 1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CA4814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E1B1AA"/>
        </a:accent5>
        <a:accent6>
          <a:srgbClr val="E79B1D"/>
        </a:accent6>
        <a:hlink>
          <a:srgbClr val="BD966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2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514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111"/>
        </a:accent6>
        <a:hlink>
          <a:srgbClr val="D061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3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514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111"/>
        </a:accent6>
        <a:hlink>
          <a:srgbClr val="E26C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4">
        <a:dk1>
          <a:srgbClr val="4D4D4D"/>
        </a:dk1>
        <a:lt1>
          <a:srgbClr val="FFFFFF"/>
        </a:lt1>
        <a:dk2>
          <a:srgbClr val="000000"/>
        </a:dk2>
        <a:lt2>
          <a:srgbClr val="C5780F"/>
        </a:lt2>
        <a:accent1>
          <a:srgbClr val="BE3600"/>
        </a:accent1>
        <a:accent2>
          <a:srgbClr val="FEA405"/>
        </a:accent2>
        <a:accent3>
          <a:srgbClr val="FFFFFF"/>
        </a:accent3>
        <a:accent4>
          <a:srgbClr val="404040"/>
        </a:accent4>
        <a:accent5>
          <a:srgbClr val="DBAEAA"/>
        </a:accent5>
        <a:accent6>
          <a:srgbClr val="E69404"/>
        </a:accent6>
        <a:hlink>
          <a:srgbClr val="F4BA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6">
        <a:dk1>
          <a:srgbClr val="4D4D4D"/>
        </a:dk1>
        <a:lt1>
          <a:srgbClr val="FFFFFF"/>
        </a:lt1>
        <a:dk2>
          <a:srgbClr val="000000"/>
        </a:dk2>
        <a:lt2>
          <a:srgbClr val="6E1E00"/>
        </a:lt2>
        <a:accent1>
          <a:srgbClr val="C45700"/>
        </a:accent1>
        <a:accent2>
          <a:srgbClr val="FDD013"/>
        </a:accent2>
        <a:accent3>
          <a:srgbClr val="FFFFFF"/>
        </a:accent3>
        <a:accent4>
          <a:srgbClr val="404040"/>
        </a:accent4>
        <a:accent5>
          <a:srgbClr val="DEB4AA"/>
        </a:accent5>
        <a:accent6>
          <a:srgbClr val="E5BC10"/>
        </a:accent6>
        <a:hlink>
          <a:srgbClr val="C5794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8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9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43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0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-17 11">
        <a:dk1>
          <a:srgbClr val="4D4D4D"/>
        </a:dk1>
        <a:lt1>
          <a:srgbClr val="FFFFFF"/>
        </a:lt1>
        <a:dk2>
          <a:srgbClr val="000000"/>
        </a:dk2>
        <a:lt2>
          <a:srgbClr val="3B2A22"/>
        </a:lt2>
        <a:accent1>
          <a:srgbClr val="915621"/>
        </a:accent1>
        <a:accent2>
          <a:srgbClr val="C5752D"/>
        </a:accent2>
        <a:accent3>
          <a:srgbClr val="FFFFFF"/>
        </a:accent3>
        <a:accent4>
          <a:srgbClr val="404040"/>
        </a:accent4>
        <a:accent5>
          <a:srgbClr val="C7B4AB"/>
        </a:accent5>
        <a:accent6>
          <a:srgbClr val="B26928"/>
        </a:accent6>
        <a:hlink>
          <a:srgbClr val="D79A55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Classroom expectations">
  <a:themeElements>
    <a:clrScheme name="1844_Classroom Expectations_Copyedite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844_Classroom Expectations_Copyedited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844_Classroom Expectations_Copyedi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44_Classroom Expectations_Copyedit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44_Classroom Expectations_Copyedited 1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ContemporaryPhoto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ContemporaryPhoto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Generico">
  <a:themeElements>
    <a:clrScheme name="Generico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o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7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nerico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o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o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Median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E7BC29"/>
      </a:accent1>
      <a:accent2>
        <a:srgbClr val="A5B592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Median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E7BC29"/>
      </a:accent1>
      <a:accent2>
        <a:srgbClr val="A5B592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1959</TotalTime>
  <Words>2754</Words>
  <Application>Microsoft Macintosh PowerPoint</Application>
  <PresentationFormat>Apresentação na tela (4:3)</PresentationFormat>
  <Paragraphs>692</Paragraphs>
  <Slides>72</Slides>
  <Notes>34</Notes>
  <HiddenSlides>0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18</vt:i4>
      </vt:variant>
      <vt:variant>
        <vt:lpstr>Títulos de Slides</vt:lpstr>
      </vt:variant>
      <vt:variant>
        <vt:i4>72</vt:i4>
      </vt:variant>
    </vt:vector>
  </HeadingPairs>
  <TitlesOfParts>
    <vt:vector size="106" baseType="lpstr">
      <vt:lpstr>Arial</vt:lpstr>
      <vt:lpstr>Arial Narrow</vt:lpstr>
      <vt:lpstr>Calibri</vt:lpstr>
      <vt:lpstr>Corbel</vt:lpstr>
      <vt:lpstr>Euphemia</vt:lpstr>
      <vt:lpstr>Helvetica</vt:lpstr>
      <vt:lpstr>Impact</vt:lpstr>
      <vt:lpstr>ＭＳ Ｐゴシック</vt:lpstr>
      <vt:lpstr>Tahoma</vt:lpstr>
      <vt:lpstr>Times New Roman</vt:lpstr>
      <vt:lpstr>Trebuchet MS</vt:lpstr>
      <vt:lpstr>Tw Cen MT</vt:lpstr>
      <vt:lpstr>Verdana</vt:lpstr>
      <vt:lpstr>verdana,</vt:lpstr>
      <vt:lpstr>Wingdings</vt:lpstr>
      <vt:lpstr>Wingdings 2</vt:lpstr>
      <vt:lpstr>template</vt:lpstr>
      <vt:lpstr>5_ContemporaryPhotoAlbum</vt:lpstr>
      <vt:lpstr>6_ContemporaryPhotoAlbum</vt:lpstr>
      <vt:lpstr>2_Tema do Office</vt:lpstr>
      <vt:lpstr>Tema do Office</vt:lpstr>
      <vt:lpstr>1_Generico</vt:lpstr>
      <vt:lpstr>6_Tema do Office</vt:lpstr>
      <vt:lpstr>2_Median</vt:lpstr>
      <vt:lpstr>3_Median</vt:lpstr>
      <vt:lpstr>BusinessProjectPlan_TP103417270</vt:lpstr>
      <vt:lpstr>1_Tema do Office</vt:lpstr>
      <vt:lpstr>4_Median</vt:lpstr>
      <vt:lpstr>3_Tema do Office</vt:lpstr>
      <vt:lpstr>4_Introducing PowerPoint 2010</vt:lpstr>
      <vt:lpstr>Glass design template</vt:lpstr>
      <vt:lpstr>Office Theme</vt:lpstr>
      <vt:lpstr>template-17</vt:lpstr>
      <vt:lpstr>Classroom expectations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Plantas daninhas resistentes ao glyphosate no Brasil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Prof. Dr. Pedro J. Christoffoleti</dc:title>
  <dc:creator>Avaliador 1</dc:creator>
  <cp:lastModifiedBy>Usuário do Microsoft Office</cp:lastModifiedBy>
  <cp:revision>187</cp:revision>
  <dcterms:created xsi:type="dcterms:W3CDTF">2009-03-24T02:33:31Z</dcterms:created>
  <dcterms:modified xsi:type="dcterms:W3CDTF">2016-02-28T12:17:27Z</dcterms:modified>
</cp:coreProperties>
</file>