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4" r:id="rId3"/>
    <p:sldMasterId id="2147483656" r:id="rId4"/>
    <p:sldMasterId id="2147485527" r:id="rId5"/>
  </p:sldMasterIdLst>
  <p:notesMasterIdLst>
    <p:notesMasterId r:id="rId27"/>
  </p:notesMasterIdLst>
  <p:sldIdLst>
    <p:sldId id="554" r:id="rId6"/>
    <p:sldId id="594" r:id="rId7"/>
    <p:sldId id="639" r:id="rId8"/>
    <p:sldId id="640" r:id="rId9"/>
    <p:sldId id="641" r:id="rId10"/>
    <p:sldId id="555" r:id="rId11"/>
    <p:sldId id="434" r:id="rId12"/>
    <p:sldId id="505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557" r:id="rId23"/>
    <p:sldId id="325" r:id="rId24"/>
    <p:sldId id="556" r:id="rId25"/>
    <p:sldId id="388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00"/>
    <a:srgbClr val="00FF00"/>
    <a:srgbClr val="00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 autoAdjust="0"/>
    <p:restoredTop sz="94660"/>
  </p:normalViewPr>
  <p:slideViewPr>
    <p:cSldViewPr>
      <p:cViewPr varScale="1">
        <p:scale>
          <a:sx n="113" d="100"/>
          <a:sy n="113" d="100"/>
        </p:scale>
        <p:origin x="1600" y="184"/>
      </p:cViewPr>
      <p:guideLst>
        <p:guide orient="horz" pos="27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8"/>
    </p:cViewPr>
  </p:sorterViewPr>
  <p:notesViewPr>
    <p:cSldViewPr>
      <p:cViewPr varScale="1">
        <p:scale>
          <a:sx n="49" d="100"/>
          <a:sy n="49" d="100"/>
        </p:scale>
        <p:origin x="-1884" y="-96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/>
            </a:lvl1pPr>
          </a:lstStyle>
          <a:p>
            <a:pPr>
              <a:defRPr/>
            </a:pPr>
            <a:fld id="{4321CE40-9BC9-41D5-9829-7830F688AE1A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457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326 w 43200"/>
                <a:gd name="T1" fmla="*/ 84 h 43200"/>
                <a:gd name="T2" fmla="*/ 189 w 43200"/>
                <a:gd name="T3" fmla="*/ 1 h 43200"/>
                <a:gd name="T4" fmla="*/ 163 w 43200"/>
                <a:gd name="T5" fmla="*/ 84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81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 smtClean="0">
                <a:latin typeface="Times New Roman" panose="02020603050405020304" pitchFamily="18" charset="0"/>
              </a:defRPr>
            </a:lvl2pPr>
          </a:lstStyle>
          <a:p>
            <a:pPr lvl="1">
              <a:defRPr/>
            </a:pPr>
            <a:fld id="{5112938D-2938-4400-BFE8-ED7F44F1BE18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7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DBE3BBE5-C73F-44F5-92C6-A30EBD1D3441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7FAE1A6D-2941-47F8-931E-7A523B2A029D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1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578FD5C6-E7DE-4235-80CA-887D5FE13414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19150" y="1981200"/>
            <a:ext cx="77724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626804F6-F0CE-486C-A10F-06C38B45FF73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1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105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7D41602D-7ABC-414F-95A7-69A0989AB79F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5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81550" y="19812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781550" y="3924300"/>
            <a:ext cx="3810000" cy="1790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3151A537-5538-41AC-BD21-93183BE31AED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8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8BE72E9B-193E-4D43-8CC5-E05BD79DED88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9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41C0C-7255-4F4A-819B-1F124D963BD8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217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703D-4100-4C05-97DF-FE9E7D4E4144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25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E9B7-984F-4625-9A1F-24C5D88E3418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64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7C633840-40FE-4E11-9293-873ED1EF05C3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85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6E23-0211-4A56-B67B-558C4316096F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858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8CD9-4C79-450B-AAA5-493959A2B9B6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363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DFC9-8825-418C-9EEA-042A45A3DF18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4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63D7-4294-4F50-BFA8-33C60DE85D19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84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E1C35-F6DF-4286-8ACA-C9903ADDA00C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63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B3241-551B-4612-970E-C23CE553F8AC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47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C11AD-02EE-46B4-99A0-58A016A92CE5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349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CE7E2-4C17-4F8C-AB83-ACFED6E65AF5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087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3271838" y="2709863"/>
            <a:ext cx="5872162" cy="4148137"/>
          </a:xfrm>
          <a:custGeom>
            <a:avLst/>
            <a:gdLst/>
            <a:ahLst/>
            <a:cxnLst>
              <a:cxn ang="0">
                <a:pos x="1523" y="2611"/>
              </a:cxn>
              <a:cxn ang="0">
                <a:pos x="3698" y="2612"/>
              </a:cxn>
              <a:cxn ang="0">
                <a:pos x="3698" y="2228"/>
              </a:cxn>
              <a:cxn ang="0">
                <a:pos x="0" y="0"/>
              </a:cxn>
              <a:cxn ang="0">
                <a:pos x="160" y="118"/>
              </a:cxn>
              <a:cxn ang="0">
                <a:pos x="292" y="219"/>
              </a:cxn>
              <a:cxn ang="0">
                <a:pos x="441" y="347"/>
              </a:cxn>
              <a:cxn ang="0">
                <a:pos x="585" y="482"/>
              </a:cxn>
              <a:cxn ang="0">
                <a:pos x="796" y="711"/>
              </a:cxn>
              <a:cxn ang="0">
                <a:pos x="983" y="955"/>
              </a:cxn>
              <a:cxn ang="0">
                <a:pos x="1119" y="1168"/>
              </a:cxn>
              <a:cxn ang="0">
                <a:pos x="1238" y="1388"/>
              </a:cxn>
              <a:cxn ang="0">
                <a:pos x="1331" y="1608"/>
              </a:cxn>
              <a:cxn ang="0">
                <a:pos x="1400" y="1809"/>
              </a:cxn>
              <a:cxn ang="0">
                <a:pos x="1447" y="1979"/>
              </a:cxn>
              <a:cxn ang="0">
                <a:pos x="1490" y="2190"/>
              </a:cxn>
              <a:cxn ang="0">
                <a:pos x="1511" y="2374"/>
              </a:cxn>
              <a:cxn ang="0">
                <a:pos x="1523" y="2611"/>
              </a:cxn>
            </a:cxnLst>
            <a:rect l="0" t="0" r="r" b="b"/>
            <a:pathLst>
              <a:path w="3699" h="2613">
                <a:moveTo>
                  <a:pt x="1523" y="2611"/>
                </a:moveTo>
                <a:lnTo>
                  <a:pt x="3698" y="2612"/>
                </a:lnTo>
                <a:lnTo>
                  <a:pt x="3698" y="2228"/>
                </a:lnTo>
                <a:lnTo>
                  <a:pt x="0" y="0"/>
                </a:lnTo>
                <a:lnTo>
                  <a:pt x="160" y="118"/>
                </a:lnTo>
                <a:lnTo>
                  <a:pt x="292" y="219"/>
                </a:lnTo>
                <a:lnTo>
                  <a:pt x="441" y="347"/>
                </a:lnTo>
                <a:lnTo>
                  <a:pt x="585" y="482"/>
                </a:lnTo>
                <a:lnTo>
                  <a:pt x="796" y="711"/>
                </a:lnTo>
                <a:lnTo>
                  <a:pt x="983" y="955"/>
                </a:lnTo>
                <a:lnTo>
                  <a:pt x="1119" y="1168"/>
                </a:lnTo>
                <a:lnTo>
                  <a:pt x="1238" y="1388"/>
                </a:lnTo>
                <a:lnTo>
                  <a:pt x="1331" y="1608"/>
                </a:lnTo>
                <a:lnTo>
                  <a:pt x="1400" y="1809"/>
                </a:lnTo>
                <a:lnTo>
                  <a:pt x="1447" y="1979"/>
                </a:lnTo>
                <a:lnTo>
                  <a:pt x="1490" y="2190"/>
                </a:lnTo>
                <a:lnTo>
                  <a:pt x="1511" y="2374"/>
                </a:lnTo>
                <a:lnTo>
                  <a:pt x="1523" y="2611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609600"/>
            <a:ext cx="7772400" cy="1524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362200"/>
            <a:ext cx="5638800" cy="1143000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7010400" y="6172200"/>
            <a:ext cx="2133600" cy="685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295400" y="6365875"/>
            <a:ext cx="426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486400"/>
            <a:ext cx="2117725" cy="609600"/>
          </a:xfrm>
        </p:spPr>
        <p:txBody>
          <a:bodyPr/>
          <a:lstStyle>
            <a:lvl2pPr lvl="1" algn="r">
              <a:defRPr smtClean="0"/>
            </a:lvl2pPr>
          </a:lstStyle>
          <a:p>
            <a:pPr lvl="1">
              <a:defRPr/>
            </a:pPr>
            <a:fld id="{6DB9FB50-D1E6-4200-8C5E-02D67C019697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585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6834BCB-E0E9-4EE7-B455-4281C1137A37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8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9D069F6E-386E-4F91-A47C-090682F10236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93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AD777FB-57E2-4E9D-9254-DECF031D9935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588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E54B1FB-F936-4591-88A9-FCEEAA15CCE8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987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C9E73E5-7266-4104-8AAD-57983A420811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001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BA0BF11-FEA1-4557-8807-77D79E26A9EE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958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759E2F2-13AF-4D02-ACFB-E3746CFA57B7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404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CE0FA91-8CC4-415F-9706-9866C5A9CB12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992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8CAE67E-5CF7-43C5-9ED9-3573B770604C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10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1250E62-E173-4E7B-A9BA-F0E6412E84E2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534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105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105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B547B1B-BF7D-4F0D-8EF5-975FCCCD0D3C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899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CF30B81-3578-4D17-AA3F-6D003625D305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82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91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8155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BE5888B8-FF05-4CFE-BE3B-A640372C144D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1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5149D-446C-4DC0-B9E9-640F3B1AEB61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674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92CA-C2F4-461D-BF75-079D99534D4D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279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5C17D-73E7-4508-89F6-5FC23CD5168B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027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9863" y="1600200"/>
            <a:ext cx="4284662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06925" y="1600200"/>
            <a:ext cx="428625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B111-7533-440C-BE34-4C3653F1F2C3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466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63B0-E9DA-4669-AAC4-56A8F3840FAC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214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5027-F6B3-49B8-8E39-885E00668190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195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38B6-0935-4191-B990-04E396C80F9F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831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70AF3-C586-4355-BEDB-EA170E9F2E4C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779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24D6-D99B-4207-801F-B06B2778D698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470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ED04-B3FA-45F6-B951-AEE683EF782C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69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B842433B-F0A9-4EDC-9783-9D0FFFFF4F7D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39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13538" y="406400"/>
            <a:ext cx="2179637" cy="1651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9863" y="406400"/>
            <a:ext cx="6391275" cy="1651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F808B-8C9C-40A2-9D89-68C08FBF1A35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690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438591-3E72-4D51-84E0-A86D85EBD143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dirty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C9F0F9-ECF2-4339-B764-95C7E3FFF34D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dirty="0">
                <a:solidFill>
                  <a:srgbClr val="262626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srgbClr val="262626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FADC0B-DA17-4765-ADFD-63FC7B999D6D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27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srgbClr val="262626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B421BF-6178-46A1-A7CD-555AA59236D1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dirty="0">
                <a:solidFill>
                  <a:srgbClr val="262626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srgbClr val="262626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1EE7DC-FCD8-4BCF-842D-078BB6E1664D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10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srgbClr val="262626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12C5F9-C719-4A10-A48E-8318EE99C42D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dirty="0">
                <a:solidFill>
                  <a:srgbClr val="262626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srgbClr val="262626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EF6819-8B53-420D-8C59-DB587E6BACD9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17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F14D71-A225-4436-BB23-406E4A270945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E0AFFD-8B11-4436-A8D0-3581E78AEE96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90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48095B-556D-48B6-8E3A-A1D446246C53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dirty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90CB9D8-9F80-49ED-A19D-36DBBF0157DD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84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39765C-1BA7-4A36-857C-397C68D67076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BCEE09-2A6A-49D9-838E-8EF7D9A5DD04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31078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6223BE-CA96-4D87-B4AA-12279D1DC151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dirty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6543CF-CC27-4BDB-A924-6D962A0D7399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83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C7739C-9A74-4A77-BCBC-22B833590D6E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dirty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F16ED6-A219-48EF-9F79-BCFC2AEC2AA5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F9AD2174-3E2E-4C78-93FF-2DF546E4F414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438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DCC0EA-4313-42C8-970A-D40F057667C6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dirty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989E99-5424-40E1-8AFB-98C4A56B2A82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69571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393327-3BCD-4025-B69F-F76B5954DF5B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dirty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93DC17-797A-4294-ADA8-6A9F5992AE40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3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5E47DF-7703-49F5-B365-5932336E0B5B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DADAC4-4BE4-470E-BF94-9227E0CD2F48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40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srgbClr val="262626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B79B20-356A-4251-8816-EBF00FD726FB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solidFill>
                  <a:srgbClr val="262626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37A9F8-6A3C-4AA8-AD36-020CB08F7350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42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43E84B-1C16-4331-8FFD-B1026A74C072}" type="datetimeFigureOut">
              <a:rPr lang="en-US"/>
              <a:pPr>
                <a:defRPr/>
              </a:pPr>
              <a:t>2/27/16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9689B8-5EE2-4297-BCF7-0A8076FB2916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7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89C1BE-77F9-4F48-ABC0-5D2231DBA29A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0BC7B0-1FD0-403C-A841-A802452075B6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6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5236B0E4-5C3A-4D38-A8E6-6E499D44950E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7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62FF251D-AA9D-45CE-84FC-37A428CCA9CC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7F737C2E-84D2-41B0-B2C0-5D578D02D7D7}" type="slidenum">
              <a:rPr lang="pt-BR"/>
              <a:pPr lvl="1">
                <a:defRPr/>
              </a:pPr>
              <a:t>‹n.º›</a:t>
            </a:fld>
            <a:endParaRPr 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7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5.xml"/><Relationship Id="rId16" Type="http://schemas.openxmlformats.org/officeDocument/2006/relationships/theme" Target="../theme/theme5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21709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637 w 43200"/>
                <a:gd name="T1" fmla="*/ 172 h 43200"/>
                <a:gd name="T2" fmla="*/ 319 w 43200"/>
                <a:gd name="T3" fmla="*/ 0 h 43200"/>
                <a:gd name="T4" fmla="*/ 319 w 43200"/>
                <a:gd name="T5" fmla="*/ 17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477000"/>
            <a:ext cx="2682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70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70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58674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eaLnBrk="1" hangingPunct="1">
              <a:defRPr kumimoji="0" sz="1400" smtClean="0">
                <a:latin typeface="Arial" panose="020B0604020202020204" pitchFamily="34" charset="0"/>
              </a:defRPr>
            </a:lvl2pPr>
          </a:lstStyle>
          <a:p>
            <a:pPr lvl="1">
              <a:defRPr/>
            </a:pPr>
            <a:fld id="{063745E6-3553-47DB-A095-1A95B506EFBD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  <p:sldLayoutId id="2147485931" r:id="rId11"/>
    <p:sldLayoutId id="2147485932" r:id="rId12"/>
    <p:sldLayoutId id="2147485933" r:id="rId13"/>
    <p:sldLayoutId id="2147485934" r:id="rId14"/>
    <p:sldLayoutId id="2147485935" r:id="rId15"/>
    <p:sldLayoutId id="214748593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1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1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pjchrist@esalq.usp.br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1" smtClean="0">
                <a:solidFill>
                  <a:srgbClr val="008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B00520-5BF1-477B-B711-41FB05DD6A36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573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0" lang="en-US" smtClean="0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2" r:id="rId1"/>
    <p:sldLayoutId id="2147485863" r:id="rId2"/>
    <p:sldLayoutId id="2147485864" r:id="rId3"/>
    <p:sldLayoutId id="2147485865" r:id="rId4"/>
    <p:sldLayoutId id="2147485866" r:id="rId5"/>
    <p:sldLayoutId id="2147485867" r:id="rId6"/>
    <p:sldLayoutId id="2147485868" r:id="rId7"/>
    <p:sldLayoutId id="2147485869" r:id="rId8"/>
    <p:sldLayoutId id="2147485870" r:id="rId9"/>
    <p:sldLayoutId id="2147485871" r:id="rId10"/>
    <p:sldLayoutId id="21474858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Freeform 2"/>
          <p:cNvSpPr>
            <a:spLocks/>
          </p:cNvSpPr>
          <p:nvPr/>
        </p:nvSpPr>
        <p:spPr bwMode="auto">
          <a:xfrm>
            <a:off x="5387975" y="1585913"/>
            <a:ext cx="3744913" cy="5260975"/>
          </a:xfrm>
          <a:custGeom>
            <a:avLst/>
            <a:gdLst/>
            <a:ahLst/>
            <a:cxnLst>
              <a:cxn ang="0">
                <a:pos x="1905" y="3312"/>
              </a:cxn>
              <a:cxn ang="0">
                <a:pos x="2358" y="3313"/>
              </a:cxn>
              <a:cxn ang="0">
                <a:pos x="2358" y="1437"/>
              </a:cxn>
              <a:cxn ang="0">
                <a:pos x="0" y="0"/>
              </a:cxn>
              <a:cxn ang="0">
                <a:pos x="201" y="150"/>
              </a:cxn>
              <a:cxn ang="0">
                <a:pos x="366" y="279"/>
              </a:cxn>
              <a:cxn ang="0">
                <a:pos x="552" y="441"/>
              </a:cxn>
              <a:cxn ang="0">
                <a:pos x="732" y="612"/>
              </a:cxn>
              <a:cxn ang="0">
                <a:pos x="996" y="903"/>
              </a:cxn>
              <a:cxn ang="0">
                <a:pos x="1230" y="1212"/>
              </a:cxn>
              <a:cxn ang="0">
                <a:pos x="1400" y="1482"/>
              </a:cxn>
              <a:cxn ang="0">
                <a:pos x="1548" y="1761"/>
              </a:cxn>
              <a:cxn ang="0">
                <a:pos x="1665" y="2040"/>
              </a:cxn>
              <a:cxn ang="0">
                <a:pos x="1751" y="2295"/>
              </a:cxn>
              <a:cxn ang="0">
                <a:pos x="1809" y="2511"/>
              </a:cxn>
              <a:cxn ang="0">
                <a:pos x="1863" y="2778"/>
              </a:cxn>
              <a:cxn ang="0">
                <a:pos x="1890" y="3012"/>
              </a:cxn>
              <a:cxn ang="0">
                <a:pos x="1905" y="3312"/>
              </a:cxn>
            </a:cxnLst>
            <a:rect l="0" t="0" r="r" b="b"/>
            <a:pathLst>
              <a:path w="2359" h="3314">
                <a:moveTo>
                  <a:pt x="1905" y="3312"/>
                </a:moveTo>
                <a:lnTo>
                  <a:pt x="2358" y="3313"/>
                </a:lnTo>
                <a:lnTo>
                  <a:pt x="2358" y="1437"/>
                </a:lnTo>
                <a:lnTo>
                  <a:pt x="0" y="0"/>
                </a:lnTo>
                <a:lnTo>
                  <a:pt x="201" y="150"/>
                </a:lnTo>
                <a:lnTo>
                  <a:pt x="366" y="279"/>
                </a:lnTo>
                <a:lnTo>
                  <a:pt x="552" y="441"/>
                </a:lnTo>
                <a:lnTo>
                  <a:pt x="732" y="612"/>
                </a:lnTo>
                <a:lnTo>
                  <a:pt x="996" y="903"/>
                </a:lnTo>
                <a:lnTo>
                  <a:pt x="1230" y="1212"/>
                </a:lnTo>
                <a:lnTo>
                  <a:pt x="1400" y="1482"/>
                </a:lnTo>
                <a:lnTo>
                  <a:pt x="1548" y="1761"/>
                </a:lnTo>
                <a:lnTo>
                  <a:pt x="1665" y="2040"/>
                </a:lnTo>
                <a:lnTo>
                  <a:pt x="1751" y="2295"/>
                </a:lnTo>
                <a:lnTo>
                  <a:pt x="1809" y="2511"/>
                </a:lnTo>
                <a:lnTo>
                  <a:pt x="1863" y="2778"/>
                </a:lnTo>
                <a:lnTo>
                  <a:pt x="1890" y="3012"/>
                </a:lnTo>
                <a:lnTo>
                  <a:pt x="1905" y="3312"/>
                </a:lnTo>
              </a:path>
            </a:pathLst>
          </a:cu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1981200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77000"/>
            <a:ext cx="1030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24600"/>
            <a:ext cx="576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eaLnBrk="1" hangingPunct="1">
              <a:defRPr kumimoji="0" sz="1400" smtClean="0"/>
            </a:lvl2pPr>
          </a:lstStyle>
          <a:p>
            <a:pPr lvl="1">
              <a:defRPr/>
            </a:pPr>
            <a:fld id="{E9340F72-4F48-4DBA-8799-06C0F24B6B4E}" type="slidenum">
              <a:rPr lang="pt-BR"/>
              <a:pPr lvl="1">
                <a:defRPr/>
              </a:pPr>
              <a:t>‹n.º›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48" r:id="rId1"/>
    <p:sldLayoutId id="2147485873" r:id="rId2"/>
    <p:sldLayoutId id="2147485874" r:id="rId3"/>
    <p:sldLayoutId id="2147485875" r:id="rId4"/>
    <p:sldLayoutId id="2147485876" r:id="rId5"/>
    <p:sldLayoutId id="2147485877" r:id="rId6"/>
    <p:sldLayoutId id="2147485878" r:id="rId7"/>
    <p:sldLayoutId id="2147485879" r:id="rId8"/>
    <p:sldLayoutId id="2147485880" r:id="rId9"/>
    <p:sldLayoutId id="2147485881" r:id="rId10"/>
    <p:sldLayoutId id="2147485882" r:id="rId11"/>
    <p:sldLayoutId id="21474858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0" y="-26988"/>
            <a:ext cx="9144000" cy="1412876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73063" y="406400"/>
            <a:ext cx="829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863" y="1600200"/>
            <a:ext cx="872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1">
                <a:solidFill>
                  <a:srgbClr val="FF33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2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1">
                <a:solidFill>
                  <a:srgbClr val="FF33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2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1" smtClean="0">
                <a:solidFill>
                  <a:srgbClr val="FF33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4CDE07-8612-42DC-B80D-8BC11C56B755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4" r:id="rId1"/>
    <p:sldLayoutId id="2147485885" r:id="rId2"/>
    <p:sldLayoutId id="2147485886" r:id="rId3"/>
    <p:sldLayoutId id="2147485887" r:id="rId4"/>
    <p:sldLayoutId id="2147485888" r:id="rId5"/>
    <p:sldLayoutId id="2147485889" r:id="rId6"/>
    <p:sldLayoutId id="2147485890" r:id="rId7"/>
    <p:sldLayoutId id="2147485891" r:id="rId8"/>
    <p:sldLayoutId id="2147485892" r:id="rId9"/>
    <p:sldLayoutId id="2147485893" r:id="rId10"/>
    <p:sldLayoutId id="2147485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ü"/>
        <a:defRPr sz="2400" b="1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0099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99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99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99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99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99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99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262626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1A4E22B4-D904-4C0F-9333-50A3F8C0A23D}" type="datetimeFigureOut">
              <a:rPr lang="en-US"/>
              <a:pPr>
                <a:defRPr/>
              </a:pPr>
              <a:t>2/27/16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262626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262626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55DDED80-F67E-4B94-861E-290788FD3071}" type="slidenum">
              <a:rPr lang="en-US"/>
              <a:pPr>
                <a:defRPr/>
              </a:pPr>
              <a:t>‹n.º›</a:t>
            </a:fld>
            <a:endParaRPr lang="en-US" dirty="0"/>
          </a:p>
        </p:txBody>
      </p:sp>
      <p:sp>
        <p:nvSpPr>
          <p:cNvPr id="163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9" r:id="rId1"/>
    <p:sldLayoutId id="2147486070" r:id="rId2"/>
    <p:sldLayoutId id="2147486071" r:id="rId3"/>
    <p:sldLayoutId id="2147486072" r:id="rId4"/>
    <p:sldLayoutId id="2147486073" r:id="rId5"/>
    <p:sldLayoutId id="2147486074" r:id="rId6"/>
    <p:sldLayoutId id="2147486075" r:id="rId7"/>
    <p:sldLayoutId id="2147486076" r:id="rId8"/>
    <p:sldLayoutId id="2147486077" r:id="rId9"/>
    <p:sldLayoutId id="2147486078" r:id="rId10"/>
    <p:sldLayoutId id="2147486079" r:id="rId11"/>
    <p:sldLayoutId id="2147486080" r:id="rId12"/>
    <p:sldLayoutId id="2147486081" r:id="rId13"/>
    <p:sldLayoutId id="2147486082" r:id="rId14"/>
    <p:sldLayoutId id="214748608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CroptechnologyAnimations/TargetSiteResistance.swf" TargetMode="Externa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hyperlink" Target="CroptechnologyAnimations/lipid_peroxidation.swf" TargetMode="External"/><Relationship Id="rId3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image" Target="../media/image28.png"/><Relationship Id="rId1" Type="http://schemas.microsoft.com/office/2007/relationships/media" Target="file:///C:\Pedro%202014a3\3%20-%20Extensao\13%20-%20Curso%20Bayer%20Bioserv%20Antonio\Modulo%201%20e%202\Modulo%202\herbicide%20movies\atrazina.avi" TargetMode="External"/><Relationship Id="rId2" Type="http://schemas.openxmlformats.org/officeDocument/2006/relationships/video" Target="file:///C:\Pedro%202014a3\3%20-%20Extensao\13%20-%20Curso%20Bayer%20Bioserv%20Antonio\Modulo%201%20e%202\Modulo%202\herbicide%20movies\atrazina.av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hyperlink" Target="CroptechnologyAnimations/electron_transfer_in_cell.swf" TargetMode="External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62013" y="261938"/>
            <a:ext cx="77390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</a:rPr>
              <a:t>Herbicidas envolvidos na captura da energia luminosa na fotossíntese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52500" y="1800225"/>
            <a:ext cx="641032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>
                <a:latin typeface="+mn-lt"/>
              </a:rPr>
              <a:t> Fotossistema II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>
                <a:latin typeface="+mn-lt"/>
              </a:rPr>
              <a:t> Fotossistema I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>
                <a:latin typeface="+mn-lt"/>
              </a:rPr>
              <a:t> Síntese da clorofila – PROTOX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400" b="1" dirty="0">
                <a:latin typeface="+mn-lt"/>
              </a:rPr>
              <a:t> Síntese dos carotenóides – PDS e HPPD</a:t>
            </a:r>
          </a:p>
        </p:txBody>
      </p:sp>
      <p:sp>
        <p:nvSpPr>
          <p:cNvPr id="283652" name="Texto explicativo em seta para baixo 4"/>
          <p:cNvSpPr>
            <a:spLocks noChangeArrowheads="1"/>
          </p:cNvSpPr>
          <p:nvPr/>
        </p:nvSpPr>
        <p:spPr bwMode="auto">
          <a:xfrm>
            <a:off x="952500" y="1800225"/>
            <a:ext cx="6424613" cy="2443163"/>
          </a:xfrm>
          <a:prstGeom prst="downArrowCallout">
            <a:avLst>
              <a:gd name="adj1" fmla="val 25006"/>
              <a:gd name="adj2" fmla="val 25006"/>
              <a:gd name="adj3" fmla="val 25000"/>
              <a:gd name="adj4" fmla="val 6497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ü"/>
              <a:defRPr sz="2400" b="1">
                <a:solidFill>
                  <a:srgbClr val="0099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90550" y="4333875"/>
            <a:ext cx="7151688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000" b="1" dirty="0">
                <a:solidFill>
                  <a:srgbClr val="FF0000"/>
                </a:solidFill>
                <a:latin typeface="+mn-lt"/>
              </a:rPr>
              <a:t>Seqüência de eventos resultante do mecanismo de ação:</a:t>
            </a:r>
          </a:p>
          <a:p>
            <a:pPr eaLnBrk="1" hangingPunct="1">
              <a:defRPr/>
            </a:pPr>
            <a:endParaRPr lang="pt-BR" sz="2000" b="1" dirty="0">
              <a:latin typeface="+mn-lt"/>
            </a:endParaRPr>
          </a:p>
          <a:p>
            <a:pPr marL="357188" indent="-357188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Formação de radicais livre</a:t>
            </a:r>
          </a:p>
          <a:p>
            <a:pPr marL="357188" indent="-357188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Peroxidação de lipídeos</a:t>
            </a:r>
          </a:p>
          <a:p>
            <a:pPr marL="357188" indent="-357188" eaLnBrk="1" hangingPunct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Destruição das membranas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538" y="204788"/>
            <a:ext cx="8805862" cy="847725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 anchor="t"/>
          <a:lstStyle/>
          <a:p>
            <a:pPr eaLnBrk="1" hangingPunct="1">
              <a:lnSpc>
                <a:spcPct val="90000"/>
              </a:lnSpc>
              <a:tabLst>
                <a:tab pos="485775" algn="l"/>
              </a:tabLst>
              <a:defRPr/>
            </a:pPr>
            <a:r>
              <a:rPr lang="pt-BR" sz="800" b="1" dirty="0" smtClean="0">
                <a:solidFill>
                  <a:schemeClr val="accent2"/>
                </a:solidFill>
              </a:rPr>
              <a:t/>
            </a:r>
            <a:br>
              <a:rPr lang="pt-BR" sz="800" b="1" dirty="0" smtClean="0">
                <a:solidFill>
                  <a:schemeClr val="accent2"/>
                </a:solidFill>
              </a:rPr>
            </a:br>
            <a:r>
              <a:rPr lang="pt-BR" sz="800" b="1" dirty="0" smtClean="0">
                <a:solidFill>
                  <a:schemeClr val="accent2"/>
                </a:solidFill>
              </a:rPr>
              <a:t>	</a:t>
            </a:r>
            <a:r>
              <a:rPr lang="pt-BR" sz="2900" b="1" dirty="0" smtClean="0">
                <a:solidFill>
                  <a:schemeClr val="accent2"/>
                </a:solidFill>
              </a:rPr>
              <a:t>Herbicidas inibidores do fotossistema II</a:t>
            </a:r>
          </a:p>
        </p:txBody>
      </p:sp>
      <p:grpSp>
        <p:nvGrpSpPr>
          <p:cNvPr id="289795" name="Group 3"/>
          <p:cNvGrpSpPr>
            <a:grpSpLocks/>
          </p:cNvGrpSpPr>
          <p:nvPr/>
        </p:nvGrpSpPr>
        <p:grpSpPr bwMode="auto">
          <a:xfrm>
            <a:off x="439738" y="1006475"/>
            <a:ext cx="8301037" cy="5029200"/>
            <a:chOff x="312" y="634"/>
            <a:chExt cx="5882" cy="3168"/>
          </a:xfrm>
        </p:grpSpPr>
        <p:sp>
          <p:nvSpPr>
            <p:cNvPr id="289796" name="Line 4"/>
            <p:cNvSpPr>
              <a:spLocks noChangeShapeType="1"/>
            </p:cNvSpPr>
            <p:nvPr/>
          </p:nvSpPr>
          <p:spPr bwMode="auto">
            <a:xfrm>
              <a:off x="921" y="3150"/>
              <a:ext cx="5229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9797" name="Line 5"/>
            <p:cNvSpPr>
              <a:spLocks noChangeShapeType="1"/>
            </p:cNvSpPr>
            <p:nvPr/>
          </p:nvSpPr>
          <p:spPr bwMode="auto">
            <a:xfrm>
              <a:off x="817" y="1278"/>
              <a:ext cx="5377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504" y="3208"/>
              <a:ext cx="248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Lumen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pH=5,0</a:t>
              </a:r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312" y="634"/>
              <a:ext cx="2633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Estroma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 = 8,0</a:t>
              </a:r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936" y="2824"/>
              <a:ext cx="235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O        </a:t>
              </a:r>
              <a:r>
                <a:rPr kumimoji="0" lang="pt-BR" sz="2800" b="1">
                  <a:solidFill>
                    <a:srgbClr val="E5405D"/>
                  </a:solidFill>
                </a:rPr>
                <a:t>4e</a:t>
              </a:r>
              <a:r>
                <a:rPr kumimoji="0" lang="pt-BR" sz="2800" b="1" baseline="30000">
                  <a:solidFill>
                    <a:srgbClr val="E5405D"/>
                  </a:solidFill>
                </a:rPr>
                <a:t>-</a:t>
              </a:r>
              <a:r>
                <a:rPr kumimoji="0" lang="pt-BR" sz="2800" b="1">
                  <a:solidFill>
                    <a:srgbClr val="E5405D"/>
                  </a:solidFill>
                </a:rPr>
                <a:t> </a:t>
              </a:r>
              <a:r>
                <a:rPr kumimoji="0" lang="pt-BR" sz="2800" b="1"/>
                <a:t>+ O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 + 4H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89801" name="Line 9"/>
            <p:cNvSpPr>
              <a:spLocks noChangeShapeType="1"/>
            </p:cNvSpPr>
            <p:nvPr/>
          </p:nvSpPr>
          <p:spPr bwMode="auto">
            <a:xfrm>
              <a:off x="1477" y="3006"/>
              <a:ext cx="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538" y="204788"/>
            <a:ext cx="8805862" cy="847725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 anchor="t"/>
          <a:lstStyle/>
          <a:p>
            <a:pPr eaLnBrk="1" hangingPunct="1">
              <a:lnSpc>
                <a:spcPct val="90000"/>
              </a:lnSpc>
              <a:tabLst>
                <a:tab pos="485775" algn="l"/>
              </a:tabLst>
              <a:defRPr/>
            </a:pPr>
            <a:r>
              <a:rPr lang="pt-BR" sz="800" b="1" dirty="0" smtClean="0">
                <a:solidFill>
                  <a:schemeClr val="accent2"/>
                </a:solidFill>
              </a:rPr>
              <a:t/>
            </a:r>
            <a:br>
              <a:rPr lang="pt-BR" sz="800" b="1" dirty="0" smtClean="0">
                <a:solidFill>
                  <a:schemeClr val="accent2"/>
                </a:solidFill>
              </a:rPr>
            </a:br>
            <a:r>
              <a:rPr lang="pt-BR" sz="800" b="1" dirty="0" smtClean="0">
                <a:solidFill>
                  <a:schemeClr val="accent2"/>
                </a:solidFill>
              </a:rPr>
              <a:t>	</a:t>
            </a:r>
            <a:r>
              <a:rPr lang="pt-BR" sz="2900" b="1" dirty="0" smtClean="0">
                <a:solidFill>
                  <a:schemeClr val="accent2"/>
                </a:solidFill>
              </a:rPr>
              <a:t>Herbicidas inibidores do fotossistema II</a:t>
            </a:r>
          </a:p>
        </p:txBody>
      </p:sp>
      <p:grpSp>
        <p:nvGrpSpPr>
          <p:cNvPr id="290819" name="Group 3"/>
          <p:cNvGrpSpPr>
            <a:grpSpLocks/>
          </p:cNvGrpSpPr>
          <p:nvPr/>
        </p:nvGrpSpPr>
        <p:grpSpPr bwMode="auto">
          <a:xfrm>
            <a:off x="439738" y="1006475"/>
            <a:ext cx="8301037" cy="5029200"/>
            <a:chOff x="312" y="634"/>
            <a:chExt cx="5882" cy="3168"/>
          </a:xfrm>
        </p:grpSpPr>
        <p:sp>
          <p:nvSpPr>
            <p:cNvPr id="290835" name="Line 4"/>
            <p:cNvSpPr>
              <a:spLocks noChangeShapeType="1"/>
            </p:cNvSpPr>
            <p:nvPr/>
          </p:nvSpPr>
          <p:spPr bwMode="auto">
            <a:xfrm>
              <a:off x="921" y="3150"/>
              <a:ext cx="5229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0836" name="Line 5"/>
            <p:cNvSpPr>
              <a:spLocks noChangeShapeType="1"/>
            </p:cNvSpPr>
            <p:nvPr/>
          </p:nvSpPr>
          <p:spPr bwMode="auto">
            <a:xfrm>
              <a:off x="817" y="1278"/>
              <a:ext cx="5377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0837" name="Rectangle 6"/>
            <p:cNvSpPr>
              <a:spLocks noChangeArrowheads="1"/>
            </p:cNvSpPr>
            <p:nvPr/>
          </p:nvSpPr>
          <p:spPr bwMode="auto">
            <a:xfrm>
              <a:off x="504" y="3208"/>
              <a:ext cx="248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Lumen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pH=5,0</a:t>
              </a:r>
            </a:p>
          </p:txBody>
        </p:sp>
        <p:sp>
          <p:nvSpPr>
            <p:cNvPr id="290838" name="Rectangle 7"/>
            <p:cNvSpPr>
              <a:spLocks noChangeArrowheads="1"/>
            </p:cNvSpPr>
            <p:nvPr/>
          </p:nvSpPr>
          <p:spPr bwMode="auto">
            <a:xfrm>
              <a:off x="312" y="634"/>
              <a:ext cx="2633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Estroma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 = 8,0</a:t>
              </a:r>
            </a:p>
          </p:txBody>
        </p:sp>
        <p:sp>
          <p:nvSpPr>
            <p:cNvPr id="290839" name="Rectangle 8"/>
            <p:cNvSpPr>
              <a:spLocks noChangeArrowheads="1"/>
            </p:cNvSpPr>
            <p:nvPr/>
          </p:nvSpPr>
          <p:spPr bwMode="auto">
            <a:xfrm>
              <a:off x="936" y="2824"/>
              <a:ext cx="235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O        </a:t>
              </a:r>
              <a:r>
                <a:rPr kumimoji="0" lang="pt-BR" sz="2800" b="1">
                  <a:solidFill>
                    <a:srgbClr val="E5405D"/>
                  </a:solidFill>
                </a:rPr>
                <a:t>4e</a:t>
              </a:r>
              <a:r>
                <a:rPr kumimoji="0" lang="pt-BR" sz="2800" b="1" baseline="30000">
                  <a:solidFill>
                    <a:srgbClr val="E5405D"/>
                  </a:solidFill>
                </a:rPr>
                <a:t>-</a:t>
              </a:r>
              <a:r>
                <a:rPr kumimoji="0" lang="pt-BR" sz="2800" b="1">
                  <a:solidFill>
                    <a:srgbClr val="E5405D"/>
                  </a:solidFill>
                </a:rPr>
                <a:t> </a:t>
              </a:r>
              <a:r>
                <a:rPr kumimoji="0" lang="pt-BR" sz="2800" b="1"/>
                <a:t>+ O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 + 4H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0840" name="Line 9"/>
            <p:cNvSpPr>
              <a:spLocks noChangeShapeType="1"/>
            </p:cNvSpPr>
            <p:nvPr/>
          </p:nvSpPr>
          <p:spPr bwMode="auto">
            <a:xfrm>
              <a:off x="1477" y="3006"/>
              <a:ext cx="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0841" name="Line 10"/>
            <p:cNvSpPr>
              <a:spLocks noChangeShapeType="1"/>
            </p:cNvSpPr>
            <p:nvPr/>
          </p:nvSpPr>
          <p:spPr bwMode="auto">
            <a:xfrm flipV="1">
              <a:off x="1953" y="1678"/>
              <a:ext cx="0" cy="1216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0842" name="Arc 11"/>
            <p:cNvSpPr>
              <a:spLocks/>
            </p:cNvSpPr>
            <p:nvPr/>
          </p:nvSpPr>
          <p:spPr bwMode="auto">
            <a:xfrm rot="-10320000">
              <a:off x="897" y="2095"/>
              <a:ext cx="926" cy="303"/>
            </a:xfrm>
            <a:custGeom>
              <a:avLst/>
              <a:gdLst>
                <a:gd name="T0" fmla="*/ 0 w 21623"/>
                <a:gd name="T1" fmla="*/ 0 h 21600"/>
                <a:gd name="T2" fmla="*/ 0 w 21623"/>
                <a:gd name="T3" fmla="*/ 0 h 21600"/>
                <a:gd name="T4" fmla="*/ 0 w 2162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23"/>
                <a:gd name="T10" fmla="*/ 0 h 21600"/>
                <a:gd name="T11" fmla="*/ 21623 w 216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600" cap="rnd">
              <a:solidFill>
                <a:srgbClr val="FAF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456" y="1614"/>
              <a:ext cx="116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6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luz solar</a:t>
              </a:r>
            </a:p>
          </p:txBody>
        </p:sp>
        <p:sp>
          <p:nvSpPr>
            <p:cNvPr id="290844" name="Rectangle 13"/>
            <p:cNvSpPr>
              <a:spLocks noChangeArrowheads="1"/>
            </p:cNvSpPr>
            <p:nvPr/>
          </p:nvSpPr>
          <p:spPr bwMode="auto">
            <a:xfrm>
              <a:off x="1800" y="1336"/>
              <a:ext cx="3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Q</a:t>
              </a:r>
              <a:r>
                <a:rPr kumimoji="0" lang="pt-BR" sz="2800" b="1" baseline="-25000"/>
                <a:t>A</a:t>
              </a:r>
            </a:p>
          </p:txBody>
        </p:sp>
        <p:sp>
          <p:nvSpPr>
            <p:cNvPr id="47118" name="Rectangle 14"/>
            <p:cNvSpPr>
              <a:spLocks noChangeArrowheads="1"/>
            </p:cNvSpPr>
            <p:nvPr/>
          </p:nvSpPr>
          <p:spPr bwMode="auto">
            <a:xfrm>
              <a:off x="1944" y="2152"/>
              <a:ext cx="494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FS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II</a:t>
              </a:r>
            </a:p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680</a:t>
              </a:r>
            </a:p>
          </p:txBody>
        </p:sp>
      </p:grp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668963" y="3810000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FS </a:t>
            </a:r>
            <a:r>
              <a:rPr lang="pt-BR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  <a:r>
              <a:rPr lang="pt-BR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700</a:t>
            </a:r>
          </a:p>
        </p:txBody>
      </p:sp>
      <p:grpSp>
        <p:nvGrpSpPr>
          <p:cNvPr id="290821" name="Group 29"/>
          <p:cNvGrpSpPr>
            <a:grpSpLocks/>
          </p:cNvGrpSpPr>
          <p:nvPr/>
        </p:nvGrpSpPr>
        <p:grpSpPr bwMode="auto">
          <a:xfrm>
            <a:off x="71438" y="2078038"/>
            <a:ext cx="701675" cy="3006725"/>
            <a:chOff x="45" y="1309"/>
            <a:chExt cx="442" cy="1894"/>
          </a:xfrm>
        </p:grpSpPr>
        <p:sp>
          <p:nvSpPr>
            <p:cNvPr id="290822" name="Text Box 25"/>
            <p:cNvSpPr txBox="1">
              <a:spLocks noChangeArrowheads="1"/>
            </p:cNvSpPr>
            <p:nvPr/>
          </p:nvSpPr>
          <p:spPr bwMode="auto">
            <a:xfrm>
              <a:off x="45" y="2478"/>
              <a:ext cx="38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>
                  <a:latin typeface="Arial" panose="020B0604020202020204" pitchFamily="34" charset="0"/>
                </a:rPr>
                <a:t>+0,4</a:t>
              </a:r>
            </a:p>
          </p:txBody>
        </p:sp>
        <p:grpSp>
          <p:nvGrpSpPr>
            <p:cNvPr id="290823" name="Group 28"/>
            <p:cNvGrpSpPr>
              <a:grpSpLocks/>
            </p:cNvGrpSpPr>
            <p:nvPr/>
          </p:nvGrpSpPr>
          <p:grpSpPr bwMode="auto">
            <a:xfrm>
              <a:off x="45" y="1309"/>
              <a:ext cx="442" cy="1894"/>
              <a:chOff x="45" y="1309"/>
              <a:chExt cx="442" cy="1894"/>
            </a:xfrm>
          </p:grpSpPr>
          <p:grpSp>
            <p:nvGrpSpPr>
              <p:cNvPr id="290824" name="Group 22"/>
              <p:cNvGrpSpPr>
                <a:grpSpLocks/>
              </p:cNvGrpSpPr>
              <p:nvPr/>
            </p:nvGrpSpPr>
            <p:grpSpPr bwMode="auto">
              <a:xfrm>
                <a:off x="328" y="1309"/>
                <a:ext cx="113" cy="1815"/>
                <a:chOff x="272" y="1309"/>
                <a:chExt cx="113" cy="1815"/>
              </a:xfrm>
            </p:grpSpPr>
            <p:sp>
              <p:nvSpPr>
                <p:cNvPr id="290829" name="Line 16"/>
                <p:cNvSpPr>
                  <a:spLocks noChangeShapeType="1"/>
                </p:cNvSpPr>
                <p:nvPr/>
              </p:nvSpPr>
              <p:spPr bwMode="auto">
                <a:xfrm>
                  <a:off x="328" y="1310"/>
                  <a:ext cx="0" cy="18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0830" name="Line 17"/>
                <p:cNvSpPr>
                  <a:spLocks noChangeShapeType="1"/>
                </p:cNvSpPr>
                <p:nvPr/>
              </p:nvSpPr>
              <p:spPr bwMode="auto">
                <a:xfrm>
                  <a:off x="272" y="3124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0831" name="Line 18"/>
                <p:cNvSpPr>
                  <a:spLocks noChangeShapeType="1"/>
                </p:cNvSpPr>
                <p:nvPr/>
              </p:nvSpPr>
              <p:spPr bwMode="auto">
                <a:xfrm>
                  <a:off x="272" y="2160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0832" name="Line 19"/>
                <p:cNvSpPr>
                  <a:spLocks noChangeShapeType="1"/>
                </p:cNvSpPr>
                <p:nvPr/>
              </p:nvSpPr>
              <p:spPr bwMode="auto">
                <a:xfrm>
                  <a:off x="272" y="130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0833" name="Line 20"/>
                <p:cNvSpPr>
                  <a:spLocks noChangeShapeType="1"/>
                </p:cNvSpPr>
                <p:nvPr/>
              </p:nvSpPr>
              <p:spPr bwMode="auto">
                <a:xfrm>
                  <a:off x="272" y="1706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0834" name="Line 21"/>
                <p:cNvSpPr>
                  <a:spLocks noChangeShapeType="1"/>
                </p:cNvSpPr>
                <p:nvPr/>
              </p:nvSpPr>
              <p:spPr bwMode="auto">
                <a:xfrm>
                  <a:off x="272" y="2614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90825" name="Text Box 23"/>
              <p:cNvSpPr txBox="1">
                <a:spLocks noChangeArrowheads="1"/>
              </p:cNvSpPr>
              <p:nvPr/>
            </p:nvSpPr>
            <p:spPr bwMode="auto">
              <a:xfrm>
                <a:off x="113" y="2500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90826" name="Text Box 24"/>
              <p:cNvSpPr txBox="1">
                <a:spLocks noChangeArrowheads="1"/>
              </p:cNvSpPr>
              <p:nvPr/>
            </p:nvSpPr>
            <p:spPr bwMode="auto">
              <a:xfrm>
                <a:off x="57" y="3011"/>
                <a:ext cx="38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sz="1400" b="1">
                    <a:latin typeface="Arial" panose="020B0604020202020204" pitchFamily="34" charset="0"/>
                  </a:rPr>
                  <a:t>+0,8</a:t>
                </a:r>
              </a:p>
            </p:txBody>
          </p:sp>
          <p:sp>
            <p:nvSpPr>
              <p:cNvPr id="290827" name="Text Box 26"/>
              <p:cNvSpPr txBox="1">
                <a:spLocks noChangeArrowheads="1"/>
              </p:cNvSpPr>
              <p:nvPr/>
            </p:nvSpPr>
            <p:spPr bwMode="auto">
              <a:xfrm>
                <a:off x="102" y="1593"/>
                <a:ext cx="38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sz="1400" b="1">
                    <a:latin typeface="Arial" panose="020B0604020202020204" pitchFamily="34" charset="0"/>
                  </a:rPr>
                  <a:t>0,0</a:t>
                </a:r>
              </a:p>
            </p:txBody>
          </p:sp>
          <p:sp>
            <p:nvSpPr>
              <p:cNvPr id="290828" name="Text Box 27"/>
              <p:cNvSpPr txBox="1">
                <a:spLocks noChangeArrowheads="1"/>
              </p:cNvSpPr>
              <p:nvPr/>
            </p:nvSpPr>
            <p:spPr bwMode="auto">
              <a:xfrm>
                <a:off x="45" y="2047"/>
                <a:ext cx="38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sz="1400" b="1">
                    <a:latin typeface="Arial" panose="020B0604020202020204" pitchFamily="34" charset="0"/>
                  </a:rPr>
                  <a:t>+0,2</a:t>
                </a:r>
              </a:p>
            </p:txBody>
          </p:sp>
        </p:grp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538" y="204788"/>
            <a:ext cx="8805862" cy="847725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 anchor="t"/>
          <a:lstStyle/>
          <a:p>
            <a:pPr eaLnBrk="1" hangingPunct="1">
              <a:lnSpc>
                <a:spcPct val="90000"/>
              </a:lnSpc>
              <a:tabLst>
                <a:tab pos="485775" algn="l"/>
              </a:tabLst>
              <a:defRPr/>
            </a:pPr>
            <a:r>
              <a:rPr lang="pt-BR" sz="800" b="1" dirty="0" smtClean="0">
                <a:solidFill>
                  <a:schemeClr val="accent2"/>
                </a:solidFill>
              </a:rPr>
              <a:t/>
            </a:r>
            <a:br>
              <a:rPr lang="pt-BR" sz="800" b="1" dirty="0" smtClean="0">
                <a:solidFill>
                  <a:schemeClr val="accent2"/>
                </a:solidFill>
              </a:rPr>
            </a:br>
            <a:r>
              <a:rPr lang="pt-BR" sz="800" b="1" dirty="0" smtClean="0">
                <a:solidFill>
                  <a:schemeClr val="accent2"/>
                </a:solidFill>
              </a:rPr>
              <a:t>	</a:t>
            </a:r>
            <a:r>
              <a:rPr lang="pt-BR" sz="2900" b="1" dirty="0" smtClean="0">
                <a:solidFill>
                  <a:schemeClr val="accent2"/>
                </a:solidFill>
              </a:rPr>
              <a:t>Herbicidas inibidores do fotossistema II</a:t>
            </a:r>
          </a:p>
        </p:txBody>
      </p:sp>
      <p:grpSp>
        <p:nvGrpSpPr>
          <p:cNvPr id="291843" name="Group 3"/>
          <p:cNvGrpSpPr>
            <a:grpSpLocks/>
          </p:cNvGrpSpPr>
          <p:nvPr/>
        </p:nvGrpSpPr>
        <p:grpSpPr bwMode="auto">
          <a:xfrm>
            <a:off x="439738" y="1006475"/>
            <a:ext cx="8566150" cy="5029200"/>
            <a:chOff x="312" y="634"/>
            <a:chExt cx="6070" cy="3168"/>
          </a:xfrm>
        </p:grpSpPr>
        <p:sp>
          <p:nvSpPr>
            <p:cNvPr id="291845" name="Line 4"/>
            <p:cNvSpPr>
              <a:spLocks noChangeShapeType="1"/>
            </p:cNvSpPr>
            <p:nvPr/>
          </p:nvSpPr>
          <p:spPr bwMode="auto">
            <a:xfrm>
              <a:off x="921" y="3150"/>
              <a:ext cx="5229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46" name="Line 5"/>
            <p:cNvSpPr>
              <a:spLocks noChangeShapeType="1"/>
            </p:cNvSpPr>
            <p:nvPr/>
          </p:nvSpPr>
          <p:spPr bwMode="auto">
            <a:xfrm>
              <a:off x="817" y="1278"/>
              <a:ext cx="5377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47" name="Rectangle 6"/>
            <p:cNvSpPr>
              <a:spLocks noChangeArrowheads="1"/>
            </p:cNvSpPr>
            <p:nvPr/>
          </p:nvSpPr>
          <p:spPr bwMode="auto">
            <a:xfrm>
              <a:off x="504" y="3208"/>
              <a:ext cx="248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Lumen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pH=5,0</a:t>
              </a:r>
            </a:p>
          </p:txBody>
        </p:sp>
        <p:sp>
          <p:nvSpPr>
            <p:cNvPr id="291848" name="Rectangle 7"/>
            <p:cNvSpPr>
              <a:spLocks noChangeArrowheads="1"/>
            </p:cNvSpPr>
            <p:nvPr/>
          </p:nvSpPr>
          <p:spPr bwMode="auto">
            <a:xfrm>
              <a:off x="312" y="634"/>
              <a:ext cx="2633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Estroma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 = 8,0</a:t>
              </a:r>
            </a:p>
          </p:txBody>
        </p:sp>
        <p:sp>
          <p:nvSpPr>
            <p:cNvPr id="291849" name="Rectangle 8"/>
            <p:cNvSpPr>
              <a:spLocks noChangeArrowheads="1"/>
            </p:cNvSpPr>
            <p:nvPr/>
          </p:nvSpPr>
          <p:spPr bwMode="auto">
            <a:xfrm>
              <a:off x="936" y="2824"/>
              <a:ext cx="235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O        </a:t>
              </a:r>
              <a:r>
                <a:rPr kumimoji="0" lang="pt-BR" sz="2800" b="1">
                  <a:solidFill>
                    <a:srgbClr val="E5405D"/>
                  </a:solidFill>
                </a:rPr>
                <a:t>4e</a:t>
              </a:r>
              <a:r>
                <a:rPr kumimoji="0" lang="pt-BR" sz="2800" b="1" baseline="30000">
                  <a:solidFill>
                    <a:srgbClr val="E5405D"/>
                  </a:solidFill>
                </a:rPr>
                <a:t>-</a:t>
              </a:r>
              <a:r>
                <a:rPr kumimoji="0" lang="pt-BR" sz="2800" b="1">
                  <a:solidFill>
                    <a:srgbClr val="E5405D"/>
                  </a:solidFill>
                </a:rPr>
                <a:t> </a:t>
              </a:r>
              <a:r>
                <a:rPr kumimoji="0" lang="pt-BR" sz="2800" b="1"/>
                <a:t>+ O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 + 4H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1850" name="Line 9"/>
            <p:cNvSpPr>
              <a:spLocks noChangeShapeType="1"/>
            </p:cNvSpPr>
            <p:nvPr/>
          </p:nvSpPr>
          <p:spPr bwMode="auto">
            <a:xfrm>
              <a:off x="1477" y="3006"/>
              <a:ext cx="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51" name="Line 10"/>
            <p:cNvSpPr>
              <a:spLocks noChangeShapeType="1"/>
            </p:cNvSpPr>
            <p:nvPr/>
          </p:nvSpPr>
          <p:spPr bwMode="auto">
            <a:xfrm flipV="1">
              <a:off x="1953" y="1678"/>
              <a:ext cx="0" cy="1216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52" name="Arc 11"/>
            <p:cNvSpPr>
              <a:spLocks/>
            </p:cNvSpPr>
            <p:nvPr/>
          </p:nvSpPr>
          <p:spPr bwMode="auto">
            <a:xfrm rot="-10320000">
              <a:off x="897" y="2095"/>
              <a:ext cx="926" cy="303"/>
            </a:xfrm>
            <a:custGeom>
              <a:avLst/>
              <a:gdLst>
                <a:gd name="T0" fmla="*/ 0 w 21623"/>
                <a:gd name="T1" fmla="*/ 0 h 21600"/>
                <a:gd name="T2" fmla="*/ 0 w 21623"/>
                <a:gd name="T3" fmla="*/ 0 h 21600"/>
                <a:gd name="T4" fmla="*/ 0 w 2162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23"/>
                <a:gd name="T10" fmla="*/ 0 h 21600"/>
                <a:gd name="T11" fmla="*/ 21623 w 216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600" cap="rnd">
              <a:solidFill>
                <a:srgbClr val="FAF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456" y="1614"/>
              <a:ext cx="116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6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luz solar</a:t>
              </a:r>
            </a:p>
          </p:txBody>
        </p:sp>
        <p:sp>
          <p:nvSpPr>
            <p:cNvPr id="291854" name="Rectangle 13"/>
            <p:cNvSpPr>
              <a:spLocks noChangeArrowheads="1"/>
            </p:cNvSpPr>
            <p:nvPr/>
          </p:nvSpPr>
          <p:spPr bwMode="auto">
            <a:xfrm>
              <a:off x="1800" y="1336"/>
              <a:ext cx="3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Q</a:t>
              </a:r>
              <a:r>
                <a:rPr kumimoji="0" lang="pt-BR" sz="2800" b="1" baseline="-25000"/>
                <a:t>A</a:t>
              </a:r>
            </a:p>
          </p:txBody>
        </p:sp>
        <p:sp>
          <p:nvSpPr>
            <p:cNvPr id="291855" name="Line 14"/>
            <p:cNvSpPr>
              <a:spLocks noChangeShapeType="1"/>
            </p:cNvSpPr>
            <p:nvPr/>
          </p:nvSpPr>
          <p:spPr bwMode="auto">
            <a:xfrm>
              <a:off x="2149" y="1618"/>
              <a:ext cx="18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1944" y="2152"/>
              <a:ext cx="494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FS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II</a:t>
              </a:r>
            </a:p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680</a:t>
              </a:r>
            </a:p>
          </p:txBody>
        </p:sp>
        <p:sp>
          <p:nvSpPr>
            <p:cNvPr id="291857" name="Rectangle 16"/>
            <p:cNvSpPr>
              <a:spLocks noChangeArrowheads="1"/>
            </p:cNvSpPr>
            <p:nvPr/>
          </p:nvSpPr>
          <p:spPr bwMode="auto">
            <a:xfrm>
              <a:off x="2424" y="1768"/>
              <a:ext cx="38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Q</a:t>
              </a:r>
              <a:r>
                <a:rPr kumimoji="0" lang="pt-BR" sz="2800" b="1" baseline="-25000"/>
                <a:t>B</a:t>
              </a:r>
            </a:p>
          </p:txBody>
        </p:sp>
        <p:sp>
          <p:nvSpPr>
            <p:cNvPr id="291858" name="Line 17"/>
            <p:cNvSpPr>
              <a:spLocks noChangeShapeType="1"/>
            </p:cNvSpPr>
            <p:nvPr/>
          </p:nvSpPr>
          <p:spPr bwMode="auto">
            <a:xfrm>
              <a:off x="2965" y="2146"/>
              <a:ext cx="18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59" name="Rectangle 18"/>
            <p:cNvSpPr>
              <a:spLocks noChangeArrowheads="1"/>
            </p:cNvSpPr>
            <p:nvPr/>
          </p:nvSpPr>
          <p:spPr bwMode="auto">
            <a:xfrm>
              <a:off x="3192" y="2152"/>
              <a:ext cx="46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Cit.</a:t>
              </a:r>
            </a:p>
          </p:txBody>
        </p:sp>
        <p:sp>
          <p:nvSpPr>
            <p:cNvPr id="291860" name="Line 19"/>
            <p:cNvSpPr>
              <a:spLocks noChangeShapeType="1"/>
            </p:cNvSpPr>
            <p:nvPr/>
          </p:nvSpPr>
          <p:spPr bwMode="auto">
            <a:xfrm>
              <a:off x="3618" y="2436"/>
              <a:ext cx="270" cy="1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4584" y="2200"/>
              <a:ext cx="17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solidFill>
                    <a:srgbClr val="7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ADP + Pi      ATP</a:t>
              </a:r>
            </a:p>
          </p:txBody>
        </p:sp>
        <p:sp>
          <p:nvSpPr>
            <p:cNvPr id="291862" name="Line 21"/>
            <p:cNvSpPr>
              <a:spLocks noChangeShapeType="1"/>
            </p:cNvSpPr>
            <p:nvPr/>
          </p:nvSpPr>
          <p:spPr bwMode="auto">
            <a:xfrm>
              <a:off x="5605" y="2382"/>
              <a:ext cx="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63" name="Arc 22"/>
            <p:cNvSpPr>
              <a:spLocks/>
            </p:cNvSpPr>
            <p:nvPr/>
          </p:nvSpPr>
          <p:spPr bwMode="auto">
            <a:xfrm rot="-10680000">
              <a:off x="2625" y="2291"/>
              <a:ext cx="236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64" name="Line 23"/>
            <p:cNvSpPr>
              <a:spLocks noChangeShapeType="1"/>
            </p:cNvSpPr>
            <p:nvPr/>
          </p:nvSpPr>
          <p:spPr bwMode="auto">
            <a:xfrm flipV="1">
              <a:off x="5724" y="1090"/>
              <a:ext cx="0" cy="11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65" name="Rectangle 24"/>
            <p:cNvSpPr>
              <a:spLocks noChangeArrowheads="1"/>
            </p:cNvSpPr>
            <p:nvPr/>
          </p:nvSpPr>
          <p:spPr bwMode="auto">
            <a:xfrm>
              <a:off x="5541" y="77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1866" name="Rectangle 25"/>
            <p:cNvSpPr>
              <a:spLocks noChangeArrowheads="1"/>
            </p:cNvSpPr>
            <p:nvPr/>
          </p:nvSpPr>
          <p:spPr bwMode="auto">
            <a:xfrm>
              <a:off x="2253" y="92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1867" name="Line 26"/>
            <p:cNvSpPr>
              <a:spLocks noChangeShapeType="1"/>
            </p:cNvSpPr>
            <p:nvPr/>
          </p:nvSpPr>
          <p:spPr bwMode="auto">
            <a:xfrm>
              <a:off x="2438" y="1250"/>
              <a:ext cx="110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68" name="Line 27"/>
            <p:cNvSpPr>
              <a:spLocks noChangeShapeType="1"/>
            </p:cNvSpPr>
            <p:nvPr/>
          </p:nvSpPr>
          <p:spPr bwMode="auto">
            <a:xfrm>
              <a:off x="3050" y="3158"/>
              <a:ext cx="236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69" name="Line 28"/>
            <p:cNvSpPr>
              <a:spLocks noChangeShapeType="1"/>
            </p:cNvSpPr>
            <p:nvPr/>
          </p:nvSpPr>
          <p:spPr bwMode="auto">
            <a:xfrm>
              <a:off x="3766" y="3438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870" name="Rectangle 29"/>
            <p:cNvSpPr>
              <a:spLocks noChangeArrowheads="1"/>
            </p:cNvSpPr>
            <p:nvPr/>
          </p:nvSpPr>
          <p:spPr bwMode="auto">
            <a:xfrm>
              <a:off x="3285" y="323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1871" name="Line 30"/>
            <p:cNvSpPr>
              <a:spLocks noChangeShapeType="1"/>
            </p:cNvSpPr>
            <p:nvPr/>
          </p:nvSpPr>
          <p:spPr bwMode="auto">
            <a:xfrm flipV="1">
              <a:off x="5742" y="2552"/>
              <a:ext cx="0" cy="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5508625" y="3716338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FS </a:t>
            </a:r>
            <a:r>
              <a:rPr lang="pt-BR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  <a:r>
              <a:rPr lang="pt-BR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700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538" y="133350"/>
            <a:ext cx="8805862" cy="847725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 anchor="t"/>
          <a:lstStyle/>
          <a:p>
            <a:pPr eaLnBrk="1" hangingPunct="1">
              <a:lnSpc>
                <a:spcPct val="90000"/>
              </a:lnSpc>
              <a:tabLst>
                <a:tab pos="485775" algn="l"/>
              </a:tabLst>
              <a:defRPr/>
            </a:pPr>
            <a:r>
              <a:rPr lang="pt-BR" sz="800" b="1" dirty="0" smtClean="0">
                <a:solidFill>
                  <a:schemeClr val="accent2"/>
                </a:solidFill>
              </a:rPr>
              <a:t/>
            </a:r>
            <a:br>
              <a:rPr lang="pt-BR" sz="800" b="1" dirty="0" smtClean="0">
                <a:solidFill>
                  <a:schemeClr val="accent2"/>
                </a:solidFill>
              </a:rPr>
            </a:br>
            <a:r>
              <a:rPr lang="pt-BR" sz="800" b="1" dirty="0" smtClean="0">
                <a:solidFill>
                  <a:schemeClr val="accent2"/>
                </a:solidFill>
              </a:rPr>
              <a:t>	</a:t>
            </a:r>
            <a:r>
              <a:rPr lang="pt-BR" sz="2900" b="1" dirty="0" smtClean="0">
                <a:solidFill>
                  <a:schemeClr val="accent2"/>
                </a:solidFill>
              </a:rPr>
              <a:t>Herbicidas inibidores do fotossistema II</a:t>
            </a:r>
          </a:p>
        </p:txBody>
      </p:sp>
      <p:grpSp>
        <p:nvGrpSpPr>
          <p:cNvPr id="292867" name="Group 3"/>
          <p:cNvGrpSpPr>
            <a:grpSpLocks/>
          </p:cNvGrpSpPr>
          <p:nvPr/>
        </p:nvGrpSpPr>
        <p:grpSpPr bwMode="auto">
          <a:xfrm>
            <a:off x="439738" y="1006475"/>
            <a:ext cx="8566150" cy="5029200"/>
            <a:chOff x="312" y="634"/>
            <a:chExt cx="6070" cy="3168"/>
          </a:xfrm>
        </p:grpSpPr>
        <p:sp>
          <p:nvSpPr>
            <p:cNvPr id="292883" name="Line 4"/>
            <p:cNvSpPr>
              <a:spLocks noChangeShapeType="1"/>
            </p:cNvSpPr>
            <p:nvPr/>
          </p:nvSpPr>
          <p:spPr bwMode="auto">
            <a:xfrm>
              <a:off x="921" y="3150"/>
              <a:ext cx="5229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884" name="Line 5"/>
            <p:cNvSpPr>
              <a:spLocks noChangeShapeType="1"/>
            </p:cNvSpPr>
            <p:nvPr/>
          </p:nvSpPr>
          <p:spPr bwMode="auto">
            <a:xfrm>
              <a:off x="817" y="1278"/>
              <a:ext cx="5377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885" name="Rectangle 6"/>
            <p:cNvSpPr>
              <a:spLocks noChangeArrowheads="1"/>
            </p:cNvSpPr>
            <p:nvPr/>
          </p:nvSpPr>
          <p:spPr bwMode="auto">
            <a:xfrm>
              <a:off x="504" y="3208"/>
              <a:ext cx="248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Lumen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pH=5,0</a:t>
              </a:r>
            </a:p>
          </p:txBody>
        </p:sp>
        <p:sp>
          <p:nvSpPr>
            <p:cNvPr id="292886" name="Rectangle 7"/>
            <p:cNvSpPr>
              <a:spLocks noChangeArrowheads="1"/>
            </p:cNvSpPr>
            <p:nvPr/>
          </p:nvSpPr>
          <p:spPr bwMode="auto">
            <a:xfrm>
              <a:off x="312" y="634"/>
              <a:ext cx="2633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Estroma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 = 8,0</a:t>
              </a:r>
            </a:p>
          </p:txBody>
        </p:sp>
        <p:sp>
          <p:nvSpPr>
            <p:cNvPr id="292887" name="Rectangle 8"/>
            <p:cNvSpPr>
              <a:spLocks noChangeArrowheads="1"/>
            </p:cNvSpPr>
            <p:nvPr/>
          </p:nvSpPr>
          <p:spPr bwMode="auto">
            <a:xfrm>
              <a:off x="936" y="2824"/>
              <a:ext cx="235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O        </a:t>
              </a:r>
              <a:r>
                <a:rPr kumimoji="0" lang="pt-BR" sz="2800" b="1">
                  <a:solidFill>
                    <a:srgbClr val="E5405D"/>
                  </a:solidFill>
                </a:rPr>
                <a:t>4e</a:t>
              </a:r>
              <a:r>
                <a:rPr kumimoji="0" lang="pt-BR" sz="2800" b="1" baseline="30000">
                  <a:solidFill>
                    <a:srgbClr val="E5405D"/>
                  </a:solidFill>
                </a:rPr>
                <a:t>-</a:t>
              </a:r>
              <a:r>
                <a:rPr kumimoji="0" lang="pt-BR" sz="2800" b="1">
                  <a:solidFill>
                    <a:srgbClr val="E5405D"/>
                  </a:solidFill>
                </a:rPr>
                <a:t> </a:t>
              </a:r>
              <a:r>
                <a:rPr kumimoji="0" lang="pt-BR" sz="2800" b="1"/>
                <a:t>+ O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 + 4H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2888" name="Line 9"/>
            <p:cNvSpPr>
              <a:spLocks noChangeShapeType="1"/>
            </p:cNvSpPr>
            <p:nvPr/>
          </p:nvSpPr>
          <p:spPr bwMode="auto">
            <a:xfrm>
              <a:off x="1477" y="3006"/>
              <a:ext cx="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889" name="Line 10"/>
            <p:cNvSpPr>
              <a:spLocks noChangeShapeType="1"/>
            </p:cNvSpPr>
            <p:nvPr/>
          </p:nvSpPr>
          <p:spPr bwMode="auto">
            <a:xfrm flipV="1">
              <a:off x="1953" y="1678"/>
              <a:ext cx="0" cy="1216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890" name="Arc 11"/>
            <p:cNvSpPr>
              <a:spLocks/>
            </p:cNvSpPr>
            <p:nvPr/>
          </p:nvSpPr>
          <p:spPr bwMode="auto">
            <a:xfrm rot="-10320000">
              <a:off x="897" y="2095"/>
              <a:ext cx="926" cy="303"/>
            </a:xfrm>
            <a:custGeom>
              <a:avLst/>
              <a:gdLst>
                <a:gd name="T0" fmla="*/ 0 w 21623"/>
                <a:gd name="T1" fmla="*/ 0 h 21600"/>
                <a:gd name="T2" fmla="*/ 0 w 21623"/>
                <a:gd name="T3" fmla="*/ 0 h 21600"/>
                <a:gd name="T4" fmla="*/ 0 w 2162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23"/>
                <a:gd name="T10" fmla="*/ 0 h 21600"/>
                <a:gd name="T11" fmla="*/ 21623 w 216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600" cap="rnd">
              <a:solidFill>
                <a:srgbClr val="FAF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456" y="1614"/>
              <a:ext cx="116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6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luz solar</a:t>
              </a:r>
            </a:p>
          </p:txBody>
        </p:sp>
        <p:sp>
          <p:nvSpPr>
            <p:cNvPr id="292892" name="Rectangle 13"/>
            <p:cNvSpPr>
              <a:spLocks noChangeArrowheads="1"/>
            </p:cNvSpPr>
            <p:nvPr/>
          </p:nvSpPr>
          <p:spPr bwMode="auto">
            <a:xfrm>
              <a:off x="1800" y="1336"/>
              <a:ext cx="3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Q</a:t>
              </a:r>
              <a:r>
                <a:rPr kumimoji="0" lang="pt-BR" sz="2800" b="1" baseline="-25000"/>
                <a:t>A</a:t>
              </a:r>
            </a:p>
          </p:txBody>
        </p:sp>
        <p:sp>
          <p:nvSpPr>
            <p:cNvPr id="292893" name="Line 14"/>
            <p:cNvSpPr>
              <a:spLocks noChangeShapeType="1"/>
            </p:cNvSpPr>
            <p:nvPr/>
          </p:nvSpPr>
          <p:spPr bwMode="auto">
            <a:xfrm>
              <a:off x="2149" y="1618"/>
              <a:ext cx="18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>
              <a:off x="1944" y="2152"/>
              <a:ext cx="494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FS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II</a:t>
              </a:r>
            </a:p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680</a:t>
              </a:r>
            </a:p>
          </p:txBody>
        </p:sp>
        <p:sp>
          <p:nvSpPr>
            <p:cNvPr id="292895" name="Rectangle 16"/>
            <p:cNvSpPr>
              <a:spLocks noChangeArrowheads="1"/>
            </p:cNvSpPr>
            <p:nvPr/>
          </p:nvSpPr>
          <p:spPr bwMode="auto">
            <a:xfrm>
              <a:off x="2424" y="1768"/>
              <a:ext cx="38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Q</a:t>
              </a:r>
              <a:r>
                <a:rPr kumimoji="0" lang="pt-BR" sz="2800" b="1" baseline="-25000"/>
                <a:t>B</a:t>
              </a:r>
            </a:p>
          </p:txBody>
        </p:sp>
        <p:sp>
          <p:nvSpPr>
            <p:cNvPr id="292896" name="Line 17"/>
            <p:cNvSpPr>
              <a:spLocks noChangeShapeType="1"/>
            </p:cNvSpPr>
            <p:nvPr/>
          </p:nvSpPr>
          <p:spPr bwMode="auto">
            <a:xfrm>
              <a:off x="2965" y="2146"/>
              <a:ext cx="18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897" name="Rectangle 18"/>
            <p:cNvSpPr>
              <a:spLocks noChangeArrowheads="1"/>
            </p:cNvSpPr>
            <p:nvPr/>
          </p:nvSpPr>
          <p:spPr bwMode="auto">
            <a:xfrm>
              <a:off x="3192" y="2152"/>
              <a:ext cx="46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Cit.</a:t>
              </a:r>
            </a:p>
          </p:txBody>
        </p:sp>
        <p:sp>
          <p:nvSpPr>
            <p:cNvPr id="292898" name="Line 19"/>
            <p:cNvSpPr>
              <a:spLocks noChangeShapeType="1"/>
            </p:cNvSpPr>
            <p:nvPr/>
          </p:nvSpPr>
          <p:spPr bwMode="auto">
            <a:xfrm>
              <a:off x="3618" y="2436"/>
              <a:ext cx="270" cy="1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899" name="Line 20"/>
            <p:cNvSpPr>
              <a:spLocks noChangeShapeType="1"/>
            </p:cNvSpPr>
            <p:nvPr/>
          </p:nvSpPr>
          <p:spPr bwMode="auto">
            <a:xfrm flipV="1">
              <a:off x="4017" y="1342"/>
              <a:ext cx="0" cy="1312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3" name="Rectangle 21"/>
            <p:cNvSpPr>
              <a:spLocks noChangeArrowheads="1"/>
            </p:cNvSpPr>
            <p:nvPr/>
          </p:nvSpPr>
          <p:spPr bwMode="auto">
            <a:xfrm>
              <a:off x="4056" y="1960"/>
              <a:ext cx="479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FS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710</a:t>
              </a:r>
            </a:p>
          </p:txBody>
        </p:sp>
        <p:sp>
          <p:nvSpPr>
            <p:cNvPr id="49174" name="Rectangle 22"/>
            <p:cNvSpPr>
              <a:spLocks noChangeArrowheads="1"/>
            </p:cNvSpPr>
            <p:nvPr/>
          </p:nvSpPr>
          <p:spPr bwMode="auto">
            <a:xfrm>
              <a:off x="4584" y="2200"/>
              <a:ext cx="17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solidFill>
                    <a:srgbClr val="7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ADP + Pi      ATP</a:t>
              </a:r>
            </a:p>
          </p:txBody>
        </p:sp>
        <p:sp>
          <p:nvSpPr>
            <p:cNvPr id="292902" name="Line 23"/>
            <p:cNvSpPr>
              <a:spLocks noChangeShapeType="1"/>
            </p:cNvSpPr>
            <p:nvPr/>
          </p:nvSpPr>
          <p:spPr bwMode="auto">
            <a:xfrm>
              <a:off x="5605" y="2382"/>
              <a:ext cx="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903" name="Arc 24"/>
            <p:cNvSpPr>
              <a:spLocks/>
            </p:cNvSpPr>
            <p:nvPr/>
          </p:nvSpPr>
          <p:spPr bwMode="auto">
            <a:xfrm rot="-10320000">
              <a:off x="3105" y="1699"/>
              <a:ext cx="784" cy="3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01" y="0"/>
                    <a:pt x="21560" y="9627"/>
                    <a:pt x="21599" y="21529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01" y="0"/>
                    <a:pt x="21560" y="9627"/>
                    <a:pt x="21599" y="215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01600" cap="rnd">
              <a:solidFill>
                <a:srgbClr val="FAF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9177" name="Rectangle 25"/>
            <p:cNvSpPr>
              <a:spLocks noChangeArrowheads="1"/>
            </p:cNvSpPr>
            <p:nvPr/>
          </p:nvSpPr>
          <p:spPr bwMode="auto">
            <a:xfrm>
              <a:off x="2664" y="1260"/>
              <a:ext cx="1046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luz solar</a:t>
              </a:r>
            </a:p>
          </p:txBody>
        </p:sp>
        <p:sp>
          <p:nvSpPr>
            <p:cNvPr id="292905" name="Arc 26"/>
            <p:cNvSpPr>
              <a:spLocks/>
            </p:cNvSpPr>
            <p:nvPr/>
          </p:nvSpPr>
          <p:spPr bwMode="auto">
            <a:xfrm rot="-10680000">
              <a:off x="2625" y="2291"/>
              <a:ext cx="236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906" name="Line 27"/>
            <p:cNvSpPr>
              <a:spLocks noChangeShapeType="1"/>
            </p:cNvSpPr>
            <p:nvPr/>
          </p:nvSpPr>
          <p:spPr bwMode="auto">
            <a:xfrm flipV="1">
              <a:off x="5724" y="1090"/>
              <a:ext cx="0" cy="11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907" name="Rectangle 28"/>
            <p:cNvSpPr>
              <a:spLocks noChangeArrowheads="1"/>
            </p:cNvSpPr>
            <p:nvPr/>
          </p:nvSpPr>
          <p:spPr bwMode="auto">
            <a:xfrm>
              <a:off x="5541" y="77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2908" name="Rectangle 29"/>
            <p:cNvSpPr>
              <a:spLocks noChangeArrowheads="1"/>
            </p:cNvSpPr>
            <p:nvPr/>
          </p:nvSpPr>
          <p:spPr bwMode="auto">
            <a:xfrm>
              <a:off x="2253" y="92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2909" name="Line 30"/>
            <p:cNvSpPr>
              <a:spLocks noChangeShapeType="1"/>
            </p:cNvSpPr>
            <p:nvPr/>
          </p:nvSpPr>
          <p:spPr bwMode="auto">
            <a:xfrm>
              <a:off x="2438" y="1250"/>
              <a:ext cx="110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910" name="Line 31"/>
            <p:cNvSpPr>
              <a:spLocks noChangeShapeType="1"/>
            </p:cNvSpPr>
            <p:nvPr/>
          </p:nvSpPr>
          <p:spPr bwMode="auto">
            <a:xfrm>
              <a:off x="3050" y="3158"/>
              <a:ext cx="236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911" name="Line 32"/>
            <p:cNvSpPr>
              <a:spLocks noChangeShapeType="1"/>
            </p:cNvSpPr>
            <p:nvPr/>
          </p:nvSpPr>
          <p:spPr bwMode="auto">
            <a:xfrm>
              <a:off x="3766" y="3438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2912" name="Rectangle 33"/>
            <p:cNvSpPr>
              <a:spLocks noChangeArrowheads="1"/>
            </p:cNvSpPr>
            <p:nvPr/>
          </p:nvSpPr>
          <p:spPr bwMode="auto">
            <a:xfrm>
              <a:off x="3285" y="323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2913" name="Line 34"/>
            <p:cNvSpPr>
              <a:spLocks noChangeShapeType="1"/>
            </p:cNvSpPr>
            <p:nvPr/>
          </p:nvSpPr>
          <p:spPr bwMode="auto">
            <a:xfrm flipV="1">
              <a:off x="5742" y="2552"/>
              <a:ext cx="0" cy="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92868" name="Group 76"/>
          <p:cNvGrpSpPr>
            <a:grpSpLocks/>
          </p:cNvGrpSpPr>
          <p:nvPr/>
        </p:nvGrpSpPr>
        <p:grpSpPr bwMode="auto">
          <a:xfrm>
            <a:off x="71438" y="1954213"/>
            <a:ext cx="701675" cy="3130550"/>
            <a:chOff x="45" y="1231"/>
            <a:chExt cx="442" cy="1972"/>
          </a:xfrm>
        </p:grpSpPr>
        <p:sp>
          <p:nvSpPr>
            <p:cNvPr id="292869" name="Text Box 48"/>
            <p:cNvSpPr txBox="1">
              <a:spLocks noChangeArrowheads="1"/>
            </p:cNvSpPr>
            <p:nvPr/>
          </p:nvSpPr>
          <p:spPr bwMode="auto">
            <a:xfrm>
              <a:off x="45" y="2478"/>
              <a:ext cx="38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>
                  <a:latin typeface="Arial" panose="020B0604020202020204" pitchFamily="34" charset="0"/>
                </a:rPr>
                <a:t>+0,4</a:t>
              </a:r>
            </a:p>
          </p:txBody>
        </p:sp>
        <p:grpSp>
          <p:nvGrpSpPr>
            <p:cNvPr id="292870" name="Group 49"/>
            <p:cNvGrpSpPr>
              <a:grpSpLocks/>
            </p:cNvGrpSpPr>
            <p:nvPr/>
          </p:nvGrpSpPr>
          <p:grpSpPr bwMode="auto">
            <a:xfrm>
              <a:off x="45" y="1309"/>
              <a:ext cx="442" cy="1894"/>
              <a:chOff x="45" y="1309"/>
              <a:chExt cx="442" cy="1894"/>
            </a:xfrm>
          </p:grpSpPr>
          <p:grpSp>
            <p:nvGrpSpPr>
              <p:cNvPr id="292872" name="Group 50"/>
              <p:cNvGrpSpPr>
                <a:grpSpLocks/>
              </p:cNvGrpSpPr>
              <p:nvPr/>
            </p:nvGrpSpPr>
            <p:grpSpPr bwMode="auto">
              <a:xfrm>
                <a:off x="328" y="1309"/>
                <a:ext cx="113" cy="1815"/>
                <a:chOff x="272" y="1309"/>
                <a:chExt cx="113" cy="1815"/>
              </a:xfrm>
            </p:grpSpPr>
            <p:sp>
              <p:nvSpPr>
                <p:cNvPr id="292877" name="Line 51"/>
                <p:cNvSpPr>
                  <a:spLocks noChangeShapeType="1"/>
                </p:cNvSpPr>
                <p:nvPr/>
              </p:nvSpPr>
              <p:spPr bwMode="auto">
                <a:xfrm>
                  <a:off x="328" y="1310"/>
                  <a:ext cx="0" cy="18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2878" name="Line 52"/>
                <p:cNvSpPr>
                  <a:spLocks noChangeShapeType="1"/>
                </p:cNvSpPr>
                <p:nvPr/>
              </p:nvSpPr>
              <p:spPr bwMode="auto">
                <a:xfrm>
                  <a:off x="272" y="3124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2879" name="Line 53"/>
                <p:cNvSpPr>
                  <a:spLocks noChangeShapeType="1"/>
                </p:cNvSpPr>
                <p:nvPr/>
              </p:nvSpPr>
              <p:spPr bwMode="auto">
                <a:xfrm>
                  <a:off x="272" y="2160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2880" name="Line 54"/>
                <p:cNvSpPr>
                  <a:spLocks noChangeShapeType="1"/>
                </p:cNvSpPr>
                <p:nvPr/>
              </p:nvSpPr>
              <p:spPr bwMode="auto">
                <a:xfrm>
                  <a:off x="272" y="130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2881" name="Line 55"/>
                <p:cNvSpPr>
                  <a:spLocks noChangeShapeType="1"/>
                </p:cNvSpPr>
                <p:nvPr/>
              </p:nvSpPr>
              <p:spPr bwMode="auto">
                <a:xfrm>
                  <a:off x="272" y="1706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2882" name="Line 56"/>
                <p:cNvSpPr>
                  <a:spLocks noChangeShapeType="1"/>
                </p:cNvSpPr>
                <p:nvPr/>
              </p:nvSpPr>
              <p:spPr bwMode="auto">
                <a:xfrm>
                  <a:off x="272" y="2614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92873" name="Text Box 57"/>
              <p:cNvSpPr txBox="1">
                <a:spLocks noChangeArrowheads="1"/>
              </p:cNvSpPr>
              <p:nvPr/>
            </p:nvSpPr>
            <p:spPr bwMode="auto">
              <a:xfrm>
                <a:off x="113" y="2500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sp>
            <p:nvSpPr>
              <p:cNvPr id="292874" name="Text Box 58"/>
              <p:cNvSpPr txBox="1">
                <a:spLocks noChangeArrowheads="1"/>
              </p:cNvSpPr>
              <p:nvPr/>
            </p:nvSpPr>
            <p:spPr bwMode="auto">
              <a:xfrm>
                <a:off x="57" y="3011"/>
                <a:ext cx="38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sz="1400" b="1">
                    <a:latin typeface="Arial" panose="020B0604020202020204" pitchFamily="34" charset="0"/>
                  </a:rPr>
                  <a:t>+0,8</a:t>
                </a:r>
              </a:p>
            </p:txBody>
          </p:sp>
          <p:sp>
            <p:nvSpPr>
              <p:cNvPr id="292875" name="Text Box 59"/>
              <p:cNvSpPr txBox="1">
                <a:spLocks noChangeArrowheads="1"/>
              </p:cNvSpPr>
              <p:nvPr/>
            </p:nvSpPr>
            <p:spPr bwMode="auto">
              <a:xfrm>
                <a:off x="102" y="1593"/>
                <a:ext cx="38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sz="1400" b="1">
                    <a:latin typeface="Arial" panose="020B0604020202020204" pitchFamily="34" charset="0"/>
                  </a:rPr>
                  <a:t>0,0</a:t>
                </a:r>
              </a:p>
            </p:txBody>
          </p:sp>
          <p:sp>
            <p:nvSpPr>
              <p:cNvPr id="292876" name="Text Box 60"/>
              <p:cNvSpPr txBox="1">
                <a:spLocks noChangeArrowheads="1"/>
              </p:cNvSpPr>
              <p:nvPr/>
            </p:nvSpPr>
            <p:spPr bwMode="auto">
              <a:xfrm>
                <a:off x="45" y="2047"/>
                <a:ext cx="38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sz="1400" b="1">
                    <a:latin typeface="Arial" panose="020B0604020202020204" pitchFamily="34" charset="0"/>
                  </a:rPr>
                  <a:t>+0,2</a:t>
                </a:r>
              </a:p>
            </p:txBody>
          </p:sp>
        </p:grpSp>
        <p:sp>
          <p:nvSpPr>
            <p:cNvPr id="292871" name="Text Box 75"/>
            <p:cNvSpPr txBox="1">
              <a:spLocks noChangeArrowheads="1"/>
            </p:cNvSpPr>
            <p:nvPr/>
          </p:nvSpPr>
          <p:spPr bwMode="auto">
            <a:xfrm>
              <a:off x="57" y="1231"/>
              <a:ext cx="38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400" b="1">
                  <a:latin typeface="Arial" panose="020B0604020202020204" pitchFamily="34" charset="0"/>
                </a:rPr>
                <a:t>-0,6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538" y="204788"/>
            <a:ext cx="8805862" cy="847725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 anchor="t"/>
          <a:lstStyle/>
          <a:p>
            <a:pPr eaLnBrk="1" hangingPunct="1">
              <a:lnSpc>
                <a:spcPct val="90000"/>
              </a:lnSpc>
              <a:tabLst>
                <a:tab pos="485775" algn="l"/>
              </a:tabLst>
              <a:defRPr/>
            </a:pPr>
            <a:r>
              <a:rPr lang="pt-BR" sz="800" b="1" dirty="0" smtClean="0">
                <a:solidFill>
                  <a:schemeClr val="accent2"/>
                </a:solidFill>
              </a:rPr>
              <a:t/>
            </a:r>
            <a:br>
              <a:rPr lang="pt-BR" sz="800" b="1" dirty="0" smtClean="0">
                <a:solidFill>
                  <a:schemeClr val="accent2"/>
                </a:solidFill>
              </a:rPr>
            </a:br>
            <a:r>
              <a:rPr lang="pt-BR" sz="800" b="1" dirty="0" smtClean="0">
                <a:solidFill>
                  <a:schemeClr val="accent2"/>
                </a:solidFill>
              </a:rPr>
              <a:t>	</a:t>
            </a:r>
            <a:r>
              <a:rPr lang="pt-BR" sz="2900" b="1" dirty="0" smtClean="0">
                <a:solidFill>
                  <a:schemeClr val="accent2"/>
                </a:solidFill>
              </a:rPr>
              <a:t>Herbicidas inibidores do fotossistema II</a:t>
            </a:r>
          </a:p>
        </p:txBody>
      </p:sp>
      <p:grpSp>
        <p:nvGrpSpPr>
          <p:cNvPr id="293891" name="Group 3"/>
          <p:cNvGrpSpPr>
            <a:grpSpLocks/>
          </p:cNvGrpSpPr>
          <p:nvPr/>
        </p:nvGrpSpPr>
        <p:grpSpPr bwMode="auto">
          <a:xfrm>
            <a:off x="439738" y="1006475"/>
            <a:ext cx="8566150" cy="5029200"/>
            <a:chOff x="312" y="634"/>
            <a:chExt cx="6070" cy="3168"/>
          </a:xfrm>
        </p:grpSpPr>
        <p:sp>
          <p:nvSpPr>
            <p:cNvPr id="293892" name="Line 4"/>
            <p:cNvSpPr>
              <a:spLocks noChangeShapeType="1"/>
            </p:cNvSpPr>
            <p:nvPr/>
          </p:nvSpPr>
          <p:spPr bwMode="auto">
            <a:xfrm>
              <a:off x="921" y="3150"/>
              <a:ext cx="5229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893" name="Line 5"/>
            <p:cNvSpPr>
              <a:spLocks noChangeShapeType="1"/>
            </p:cNvSpPr>
            <p:nvPr/>
          </p:nvSpPr>
          <p:spPr bwMode="auto">
            <a:xfrm>
              <a:off x="817" y="1278"/>
              <a:ext cx="5377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894" name="Rectangle 6"/>
            <p:cNvSpPr>
              <a:spLocks noChangeArrowheads="1"/>
            </p:cNvSpPr>
            <p:nvPr/>
          </p:nvSpPr>
          <p:spPr bwMode="auto">
            <a:xfrm>
              <a:off x="504" y="3208"/>
              <a:ext cx="248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Lumen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pH=5,0</a:t>
              </a:r>
            </a:p>
          </p:txBody>
        </p:sp>
        <p:sp>
          <p:nvSpPr>
            <p:cNvPr id="293895" name="Rectangle 7"/>
            <p:cNvSpPr>
              <a:spLocks noChangeArrowheads="1"/>
            </p:cNvSpPr>
            <p:nvPr/>
          </p:nvSpPr>
          <p:spPr bwMode="auto">
            <a:xfrm>
              <a:off x="312" y="634"/>
              <a:ext cx="2633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Estroma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 = 8,0</a:t>
              </a:r>
            </a:p>
          </p:txBody>
        </p:sp>
        <p:sp>
          <p:nvSpPr>
            <p:cNvPr id="293896" name="Rectangle 8"/>
            <p:cNvSpPr>
              <a:spLocks noChangeArrowheads="1"/>
            </p:cNvSpPr>
            <p:nvPr/>
          </p:nvSpPr>
          <p:spPr bwMode="auto">
            <a:xfrm>
              <a:off x="936" y="2824"/>
              <a:ext cx="235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O        </a:t>
              </a:r>
              <a:r>
                <a:rPr kumimoji="0" lang="pt-BR" sz="2800" b="1">
                  <a:solidFill>
                    <a:srgbClr val="E5405D"/>
                  </a:solidFill>
                </a:rPr>
                <a:t>4e</a:t>
              </a:r>
              <a:r>
                <a:rPr kumimoji="0" lang="pt-BR" sz="2800" b="1" baseline="30000">
                  <a:solidFill>
                    <a:srgbClr val="E5405D"/>
                  </a:solidFill>
                </a:rPr>
                <a:t>-</a:t>
              </a:r>
              <a:r>
                <a:rPr kumimoji="0" lang="pt-BR" sz="2800" b="1">
                  <a:solidFill>
                    <a:srgbClr val="E5405D"/>
                  </a:solidFill>
                </a:rPr>
                <a:t> </a:t>
              </a:r>
              <a:r>
                <a:rPr kumimoji="0" lang="pt-BR" sz="2800" b="1"/>
                <a:t>+ O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 + 4H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3897" name="Line 9"/>
            <p:cNvSpPr>
              <a:spLocks noChangeShapeType="1"/>
            </p:cNvSpPr>
            <p:nvPr/>
          </p:nvSpPr>
          <p:spPr bwMode="auto">
            <a:xfrm>
              <a:off x="1477" y="3006"/>
              <a:ext cx="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898" name="Line 10"/>
            <p:cNvSpPr>
              <a:spLocks noChangeShapeType="1"/>
            </p:cNvSpPr>
            <p:nvPr/>
          </p:nvSpPr>
          <p:spPr bwMode="auto">
            <a:xfrm flipV="1">
              <a:off x="1953" y="1678"/>
              <a:ext cx="0" cy="1216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899" name="Arc 11"/>
            <p:cNvSpPr>
              <a:spLocks/>
            </p:cNvSpPr>
            <p:nvPr/>
          </p:nvSpPr>
          <p:spPr bwMode="auto">
            <a:xfrm rot="-10320000">
              <a:off x="897" y="2095"/>
              <a:ext cx="926" cy="303"/>
            </a:xfrm>
            <a:custGeom>
              <a:avLst/>
              <a:gdLst>
                <a:gd name="T0" fmla="*/ 0 w 21623"/>
                <a:gd name="T1" fmla="*/ 0 h 21600"/>
                <a:gd name="T2" fmla="*/ 0 w 21623"/>
                <a:gd name="T3" fmla="*/ 0 h 21600"/>
                <a:gd name="T4" fmla="*/ 0 w 2162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23"/>
                <a:gd name="T10" fmla="*/ 0 h 21600"/>
                <a:gd name="T11" fmla="*/ 21623 w 216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600" cap="rnd">
              <a:solidFill>
                <a:srgbClr val="FAF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456" y="1614"/>
              <a:ext cx="116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6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luz solar</a:t>
              </a:r>
            </a:p>
          </p:txBody>
        </p:sp>
        <p:sp>
          <p:nvSpPr>
            <p:cNvPr id="293901" name="Rectangle 13"/>
            <p:cNvSpPr>
              <a:spLocks noChangeArrowheads="1"/>
            </p:cNvSpPr>
            <p:nvPr/>
          </p:nvSpPr>
          <p:spPr bwMode="auto">
            <a:xfrm>
              <a:off x="1800" y="1336"/>
              <a:ext cx="3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Q</a:t>
              </a:r>
              <a:r>
                <a:rPr kumimoji="0" lang="pt-BR" sz="2800" b="1" baseline="-25000"/>
                <a:t>A</a:t>
              </a:r>
            </a:p>
          </p:txBody>
        </p:sp>
        <p:sp>
          <p:nvSpPr>
            <p:cNvPr id="293902" name="Line 14"/>
            <p:cNvSpPr>
              <a:spLocks noChangeShapeType="1"/>
            </p:cNvSpPr>
            <p:nvPr/>
          </p:nvSpPr>
          <p:spPr bwMode="auto">
            <a:xfrm>
              <a:off x="2149" y="1618"/>
              <a:ext cx="18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1944" y="2152"/>
              <a:ext cx="494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FS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II</a:t>
              </a:r>
            </a:p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680</a:t>
              </a:r>
            </a:p>
          </p:txBody>
        </p:sp>
        <p:sp>
          <p:nvSpPr>
            <p:cNvPr id="293904" name="Rectangle 16"/>
            <p:cNvSpPr>
              <a:spLocks noChangeArrowheads="1"/>
            </p:cNvSpPr>
            <p:nvPr/>
          </p:nvSpPr>
          <p:spPr bwMode="auto">
            <a:xfrm>
              <a:off x="2424" y="1768"/>
              <a:ext cx="38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Q</a:t>
              </a:r>
              <a:r>
                <a:rPr kumimoji="0" lang="pt-BR" sz="2800" b="1" baseline="-25000"/>
                <a:t>B</a:t>
              </a:r>
            </a:p>
          </p:txBody>
        </p:sp>
        <p:sp>
          <p:nvSpPr>
            <p:cNvPr id="293905" name="Line 17"/>
            <p:cNvSpPr>
              <a:spLocks noChangeShapeType="1"/>
            </p:cNvSpPr>
            <p:nvPr/>
          </p:nvSpPr>
          <p:spPr bwMode="auto">
            <a:xfrm>
              <a:off x="2965" y="2146"/>
              <a:ext cx="18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906" name="Rectangle 18"/>
            <p:cNvSpPr>
              <a:spLocks noChangeArrowheads="1"/>
            </p:cNvSpPr>
            <p:nvPr/>
          </p:nvSpPr>
          <p:spPr bwMode="auto">
            <a:xfrm>
              <a:off x="3192" y="2152"/>
              <a:ext cx="46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Cit.</a:t>
              </a:r>
            </a:p>
          </p:txBody>
        </p:sp>
        <p:sp>
          <p:nvSpPr>
            <p:cNvPr id="293907" name="Line 19"/>
            <p:cNvSpPr>
              <a:spLocks noChangeShapeType="1"/>
            </p:cNvSpPr>
            <p:nvPr/>
          </p:nvSpPr>
          <p:spPr bwMode="auto">
            <a:xfrm>
              <a:off x="3618" y="2436"/>
              <a:ext cx="270" cy="1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908" name="Line 20"/>
            <p:cNvSpPr>
              <a:spLocks noChangeShapeType="1"/>
            </p:cNvSpPr>
            <p:nvPr/>
          </p:nvSpPr>
          <p:spPr bwMode="auto">
            <a:xfrm flipV="1">
              <a:off x="4017" y="1342"/>
              <a:ext cx="0" cy="1312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4056" y="1960"/>
              <a:ext cx="479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FS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710</a:t>
              </a:r>
            </a:p>
          </p:txBody>
        </p:sp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2713" y="952"/>
              <a:ext cx="24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NADP + H+       NADPH</a:t>
              </a:r>
            </a:p>
          </p:txBody>
        </p:sp>
        <p:sp>
          <p:nvSpPr>
            <p:cNvPr id="293911" name="Line 23"/>
            <p:cNvSpPr>
              <a:spLocks noChangeShapeType="1"/>
            </p:cNvSpPr>
            <p:nvPr/>
          </p:nvSpPr>
          <p:spPr bwMode="auto">
            <a:xfrm>
              <a:off x="3973" y="1134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0" name="Rectangle 24"/>
            <p:cNvSpPr>
              <a:spLocks noChangeArrowheads="1"/>
            </p:cNvSpPr>
            <p:nvPr/>
          </p:nvSpPr>
          <p:spPr bwMode="auto">
            <a:xfrm>
              <a:off x="4584" y="2200"/>
              <a:ext cx="17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solidFill>
                    <a:srgbClr val="7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ADP + Pi      ATP</a:t>
              </a:r>
            </a:p>
          </p:txBody>
        </p:sp>
        <p:sp>
          <p:nvSpPr>
            <p:cNvPr id="293913" name="Line 25"/>
            <p:cNvSpPr>
              <a:spLocks noChangeShapeType="1"/>
            </p:cNvSpPr>
            <p:nvPr/>
          </p:nvSpPr>
          <p:spPr bwMode="auto">
            <a:xfrm>
              <a:off x="5605" y="2382"/>
              <a:ext cx="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914" name="Arc 26"/>
            <p:cNvSpPr>
              <a:spLocks/>
            </p:cNvSpPr>
            <p:nvPr/>
          </p:nvSpPr>
          <p:spPr bwMode="auto">
            <a:xfrm rot="-10320000">
              <a:off x="3105" y="1699"/>
              <a:ext cx="784" cy="3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01" y="0"/>
                    <a:pt x="21560" y="9627"/>
                    <a:pt x="21599" y="21529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01" y="0"/>
                    <a:pt x="21560" y="9627"/>
                    <a:pt x="21599" y="215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01600" cap="rnd">
              <a:solidFill>
                <a:srgbClr val="FAF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03" name="Rectangle 27"/>
            <p:cNvSpPr>
              <a:spLocks noChangeArrowheads="1"/>
            </p:cNvSpPr>
            <p:nvPr/>
          </p:nvSpPr>
          <p:spPr bwMode="auto">
            <a:xfrm>
              <a:off x="2664" y="1260"/>
              <a:ext cx="1046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luz solar</a:t>
              </a:r>
            </a:p>
          </p:txBody>
        </p:sp>
        <p:sp>
          <p:nvSpPr>
            <p:cNvPr id="293916" name="Arc 28"/>
            <p:cNvSpPr>
              <a:spLocks/>
            </p:cNvSpPr>
            <p:nvPr/>
          </p:nvSpPr>
          <p:spPr bwMode="auto">
            <a:xfrm rot="-10680000">
              <a:off x="2625" y="2291"/>
              <a:ext cx="236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917" name="Line 29"/>
            <p:cNvSpPr>
              <a:spLocks noChangeShapeType="1"/>
            </p:cNvSpPr>
            <p:nvPr/>
          </p:nvSpPr>
          <p:spPr bwMode="auto">
            <a:xfrm flipV="1">
              <a:off x="5724" y="1090"/>
              <a:ext cx="0" cy="11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918" name="Rectangle 30"/>
            <p:cNvSpPr>
              <a:spLocks noChangeArrowheads="1"/>
            </p:cNvSpPr>
            <p:nvPr/>
          </p:nvSpPr>
          <p:spPr bwMode="auto">
            <a:xfrm>
              <a:off x="5541" y="77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3919" name="Rectangle 31"/>
            <p:cNvSpPr>
              <a:spLocks noChangeArrowheads="1"/>
            </p:cNvSpPr>
            <p:nvPr/>
          </p:nvSpPr>
          <p:spPr bwMode="auto">
            <a:xfrm>
              <a:off x="2253" y="92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3920" name="Line 32"/>
            <p:cNvSpPr>
              <a:spLocks noChangeShapeType="1"/>
            </p:cNvSpPr>
            <p:nvPr/>
          </p:nvSpPr>
          <p:spPr bwMode="auto">
            <a:xfrm>
              <a:off x="2438" y="1250"/>
              <a:ext cx="110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921" name="Line 33"/>
            <p:cNvSpPr>
              <a:spLocks noChangeShapeType="1"/>
            </p:cNvSpPr>
            <p:nvPr/>
          </p:nvSpPr>
          <p:spPr bwMode="auto">
            <a:xfrm>
              <a:off x="3050" y="3158"/>
              <a:ext cx="236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922" name="Line 34"/>
            <p:cNvSpPr>
              <a:spLocks noChangeShapeType="1"/>
            </p:cNvSpPr>
            <p:nvPr/>
          </p:nvSpPr>
          <p:spPr bwMode="auto">
            <a:xfrm>
              <a:off x="3766" y="3438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3923" name="Rectangle 35"/>
            <p:cNvSpPr>
              <a:spLocks noChangeArrowheads="1"/>
            </p:cNvSpPr>
            <p:nvPr/>
          </p:nvSpPr>
          <p:spPr bwMode="auto">
            <a:xfrm>
              <a:off x="3285" y="323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3924" name="Line 36"/>
            <p:cNvSpPr>
              <a:spLocks noChangeShapeType="1"/>
            </p:cNvSpPr>
            <p:nvPr/>
          </p:nvSpPr>
          <p:spPr bwMode="auto">
            <a:xfrm flipV="1">
              <a:off x="5742" y="2552"/>
              <a:ext cx="0" cy="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538" y="204788"/>
            <a:ext cx="8805862" cy="847725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 anchor="t"/>
          <a:lstStyle/>
          <a:p>
            <a:pPr eaLnBrk="1" hangingPunct="1">
              <a:lnSpc>
                <a:spcPct val="90000"/>
              </a:lnSpc>
              <a:tabLst>
                <a:tab pos="485775" algn="l"/>
              </a:tabLst>
              <a:defRPr/>
            </a:pPr>
            <a:r>
              <a:rPr lang="pt-BR" sz="800" b="1" dirty="0" smtClean="0">
                <a:solidFill>
                  <a:schemeClr val="accent2"/>
                </a:solidFill>
              </a:rPr>
              <a:t/>
            </a:r>
            <a:br>
              <a:rPr lang="pt-BR" sz="800" b="1" dirty="0" smtClean="0">
                <a:solidFill>
                  <a:schemeClr val="accent2"/>
                </a:solidFill>
              </a:rPr>
            </a:br>
            <a:r>
              <a:rPr lang="pt-BR" sz="800" b="1" dirty="0" smtClean="0">
                <a:solidFill>
                  <a:schemeClr val="accent2"/>
                </a:solidFill>
              </a:rPr>
              <a:t>	</a:t>
            </a:r>
            <a:r>
              <a:rPr lang="pt-BR" sz="2900" b="1" dirty="0" smtClean="0">
                <a:solidFill>
                  <a:schemeClr val="accent2"/>
                </a:solidFill>
              </a:rPr>
              <a:t>Herbicidas inibidores do fotossistema II</a:t>
            </a:r>
          </a:p>
        </p:txBody>
      </p:sp>
      <p:grpSp>
        <p:nvGrpSpPr>
          <p:cNvPr id="294915" name="Group 3"/>
          <p:cNvGrpSpPr>
            <a:grpSpLocks/>
          </p:cNvGrpSpPr>
          <p:nvPr/>
        </p:nvGrpSpPr>
        <p:grpSpPr bwMode="auto">
          <a:xfrm>
            <a:off x="439738" y="1006475"/>
            <a:ext cx="8566150" cy="5029200"/>
            <a:chOff x="312" y="634"/>
            <a:chExt cx="6070" cy="3168"/>
          </a:xfrm>
        </p:grpSpPr>
        <p:sp>
          <p:nvSpPr>
            <p:cNvPr id="294916" name="Line 4"/>
            <p:cNvSpPr>
              <a:spLocks noChangeShapeType="1"/>
            </p:cNvSpPr>
            <p:nvPr/>
          </p:nvSpPr>
          <p:spPr bwMode="auto">
            <a:xfrm>
              <a:off x="921" y="3150"/>
              <a:ext cx="5229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17" name="Line 5"/>
            <p:cNvSpPr>
              <a:spLocks noChangeShapeType="1"/>
            </p:cNvSpPr>
            <p:nvPr/>
          </p:nvSpPr>
          <p:spPr bwMode="auto">
            <a:xfrm>
              <a:off x="817" y="1278"/>
              <a:ext cx="5377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18" name="Rectangle 6"/>
            <p:cNvSpPr>
              <a:spLocks noChangeArrowheads="1"/>
            </p:cNvSpPr>
            <p:nvPr/>
          </p:nvSpPr>
          <p:spPr bwMode="auto">
            <a:xfrm>
              <a:off x="504" y="3208"/>
              <a:ext cx="248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Lumen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pH=5,0</a:t>
              </a:r>
            </a:p>
          </p:txBody>
        </p:sp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312" y="634"/>
              <a:ext cx="2633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Estroma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 = 8,0</a:t>
              </a:r>
            </a:p>
          </p:txBody>
        </p:sp>
        <p:sp>
          <p:nvSpPr>
            <p:cNvPr id="294920" name="Rectangle 8"/>
            <p:cNvSpPr>
              <a:spLocks noChangeArrowheads="1"/>
            </p:cNvSpPr>
            <p:nvPr/>
          </p:nvSpPr>
          <p:spPr bwMode="auto">
            <a:xfrm>
              <a:off x="936" y="2824"/>
              <a:ext cx="235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O        </a:t>
              </a:r>
              <a:r>
                <a:rPr kumimoji="0" lang="pt-BR" sz="2800" b="1">
                  <a:solidFill>
                    <a:srgbClr val="E5405D"/>
                  </a:solidFill>
                </a:rPr>
                <a:t>4e</a:t>
              </a:r>
              <a:r>
                <a:rPr kumimoji="0" lang="pt-BR" sz="2800" b="1" baseline="30000">
                  <a:solidFill>
                    <a:srgbClr val="E5405D"/>
                  </a:solidFill>
                </a:rPr>
                <a:t>-</a:t>
              </a:r>
              <a:r>
                <a:rPr kumimoji="0" lang="pt-BR" sz="2800" b="1">
                  <a:solidFill>
                    <a:srgbClr val="E5405D"/>
                  </a:solidFill>
                </a:rPr>
                <a:t> </a:t>
              </a:r>
              <a:r>
                <a:rPr kumimoji="0" lang="pt-BR" sz="2800" b="1"/>
                <a:t>+ O</a:t>
              </a:r>
              <a:r>
                <a:rPr kumimoji="0" lang="pt-BR" sz="2800" b="1" baseline="-25000"/>
                <a:t>2</a:t>
              </a:r>
              <a:r>
                <a:rPr kumimoji="0" lang="pt-BR" sz="2800" b="1"/>
                <a:t> + 4H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4921" name="Line 9"/>
            <p:cNvSpPr>
              <a:spLocks noChangeShapeType="1"/>
            </p:cNvSpPr>
            <p:nvPr/>
          </p:nvSpPr>
          <p:spPr bwMode="auto">
            <a:xfrm>
              <a:off x="1477" y="3006"/>
              <a:ext cx="3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22" name="Line 10"/>
            <p:cNvSpPr>
              <a:spLocks noChangeShapeType="1"/>
            </p:cNvSpPr>
            <p:nvPr/>
          </p:nvSpPr>
          <p:spPr bwMode="auto">
            <a:xfrm flipV="1">
              <a:off x="1953" y="1678"/>
              <a:ext cx="0" cy="1216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23" name="Arc 11"/>
            <p:cNvSpPr>
              <a:spLocks/>
            </p:cNvSpPr>
            <p:nvPr/>
          </p:nvSpPr>
          <p:spPr bwMode="auto">
            <a:xfrm rot="-10320000">
              <a:off x="897" y="2095"/>
              <a:ext cx="926" cy="303"/>
            </a:xfrm>
            <a:custGeom>
              <a:avLst/>
              <a:gdLst>
                <a:gd name="T0" fmla="*/ 0 w 21623"/>
                <a:gd name="T1" fmla="*/ 0 h 21600"/>
                <a:gd name="T2" fmla="*/ 0 w 21623"/>
                <a:gd name="T3" fmla="*/ 0 h 21600"/>
                <a:gd name="T4" fmla="*/ 0 w 2162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23"/>
                <a:gd name="T10" fmla="*/ 0 h 21600"/>
                <a:gd name="T11" fmla="*/ 21623 w 216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3" h="21600" fill="none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</a:path>
                <a:path w="21623" h="21600" stroke="0" extrusionOk="0">
                  <a:moveTo>
                    <a:pt x="0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11952" y="0"/>
                    <a:pt x="21623" y="9670"/>
                    <a:pt x="21623" y="21600"/>
                  </a:cubicBezTo>
                  <a:lnTo>
                    <a:pt x="23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600" cap="rnd">
              <a:solidFill>
                <a:srgbClr val="FAF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456" y="1614"/>
              <a:ext cx="116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6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luz solar</a:t>
              </a:r>
            </a:p>
          </p:txBody>
        </p:sp>
        <p:sp>
          <p:nvSpPr>
            <p:cNvPr id="294925" name="Rectangle 13"/>
            <p:cNvSpPr>
              <a:spLocks noChangeArrowheads="1"/>
            </p:cNvSpPr>
            <p:nvPr/>
          </p:nvSpPr>
          <p:spPr bwMode="auto">
            <a:xfrm>
              <a:off x="1800" y="1336"/>
              <a:ext cx="3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Q</a:t>
              </a:r>
              <a:r>
                <a:rPr kumimoji="0" lang="pt-BR" sz="2800" b="1" baseline="-25000"/>
                <a:t>A</a:t>
              </a:r>
            </a:p>
          </p:txBody>
        </p:sp>
        <p:sp>
          <p:nvSpPr>
            <p:cNvPr id="294926" name="Line 14"/>
            <p:cNvSpPr>
              <a:spLocks noChangeShapeType="1"/>
            </p:cNvSpPr>
            <p:nvPr/>
          </p:nvSpPr>
          <p:spPr bwMode="auto">
            <a:xfrm>
              <a:off x="2149" y="1618"/>
              <a:ext cx="18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1944" y="2152"/>
              <a:ext cx="494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FS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II</a:t>
              </a:r>
            </a:p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680</a:t>
              </a:r>
            </a:p>
          </p:txBody>
        </p:sp>
        <p:sp>
          <p:nvSpPr>
            <p:cNvPr id="294928" name="Rectangle 16"/>
            <p:cNvSpPr>
              <a:spLocks noChangeArrowheads="1"/>
            </p:cNvSpPr>
            <p:nvPr/>
          </p:nvSpPr>
          <p:spPr bwMode="auto">
            <a:xfrm>
              <a:off x="2404" y="1748"/>
              <a:ext cx="437" cy="373"/>
            </a:xfrm>
            <a:prstGeom prst="rect">
              <a:avLst/>
            </a:prstGeom>
            <a:noFill/>
            <a:ln w="76200">
              <a:solidFill>
                <a:srgbClr val="E5405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Q</a:t>
              </a:r>
              <a:r>
                <a:rPr kumimoji="0" lang="pt-BR" sz="2800" b="1" baseline="-25000"/>
                <a:t>B</a:t>
              </a:r>
            </a:p>
          </p:txBody>
        </p:sp>
        <p:sp>
          <p:nvSpPr>
            <p:cNvPr id="294929" name="Line 17"/>
            <p:cNvSpPr>
              <a:spLocks noChangeShapeType="1"/>
            </p:cNvSpPr>
            <p:nvPr/>
          </p:nvSpPr>
          <p:spPr bwMode="auto">
            <a:xfrm>
              <a:off x="2965" y="2146"/>
              <a:ext cx="18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30" name="Rectangle 18"/>
            <p:cNvSpPr>
              <a:spLocks noChangeArrowheads="1"/>
            </p:cNvSpPr>
            <p:nvPr/>
          </p:nvSpPr>
          <p:spPr bwMode="auto">
            <a:xfrm>
              <a:off x="3192" y="2152"/>
              <a:ext cx="46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Cit.</a:t>
              </a:r>
            </a:p>
          </p:txBody>
        </p:sp>
        <p:sp>
          <p:nvSpPr>
            <p:cNvPr id="294931" name="Line 19"/>
            <p:cNvSpPr>
              <a:spLocks noChangeShapeType="1"/>
            </p:cNvSpPr>
            <p:nvPr/>
          </p:nvSpPr>
          <p:spPr bwMode="auto">
            <a:xfrm>
              <a:off x="3618" y="2436"/>
              <a:ext cx="270" cy="1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32" name="Line 20"/>
            <p:cNvSpPr>
              <a:spLocks noChangeShapeType="1"/>
            </p:cNvSpPr>
            <p:nvPr/>
          </p:nvSpPr>
          <p:spPr bwMode="auto">
            <a:xfrm flipV="1">
              <a:off x="4017" y="1342"/>
              <a:ext cx="0" cy="1312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>
              <a:off x="4056" y="1960"/>
              <a:ext cx="479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FS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  <a:p>
              <a:pPr>
                <a:defRPr/>
              </a:pPr>
              <a:r>
                <a:rPr kumimoji="0" lang="pt-BR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kumimoji="0" lang="pt-BR" sz="28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710</a:t>
              </a:r>
            </a:p>
          </p:txBody>
        </p:sp>
        <p:sp>
          <p:nvSpPr>
            <p:cNvPr id="51222" name="Rectangle 22"/>
            <p:cNvSpPr>
              <a:spLocks noChangeArrowheads="1"/>
            </p:cNvSpPr>
            <p:nvPr/>
          </p:nvSpPr>
          <p:spPr bwMode="auto">
            <a:xfrm>
              <a:off x="2713" y="952"/>
              <a:ext cx="24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NADP + H+       NADPH</a:t>
              </a:r>
            </a:p>
          </p:txBody>
        </p:sp>
        <p:sp>
          <p:nvSpPr>
            <p:cNvPr id="294935" name="Line 23"/>
            <p:cNvSpPr>
              <a:spLocks noChangeShapeType="1"/>
            </p:cNvSpPr>
            <p:nvPr/>
          </p:nvSpPr>
          <p:spPr bwMode="auto">
            <a:xfrm>
              <a:off x="3973" y="1134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4" name="Rectangle 24"/>
            <p:cNvSpPr>
              <a:spLocks noChangeArrowheads="1"/>
            </p:cNvSpPr>
            <p:nvPr/>
          </p:nvSpPr>
          <p:spPr bwMode="auto">
            <a:xfrm>
              <a:off x="4584" y="2200"/>
              <a:ext cx="17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800" b="1">
                  <a:solidFill>
                    <a:srgbClr val="7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ADP + Pi      ATP</a:t>
              </a:r>
            </a:p>
          </p:txBody>
        </p:sp>
        <p:sp>
          <p:nvSpPr>
            <p:cNvPr id="294937" name="Line 25"/>
            <p:cNvSpPr>
              <a:spLocks noChangeShapeType="1"/>
            </p:cNvSpPr>
            <p:nvPr/>
          </p:nvSpPr>
          <p:spPr bwMode="auto">
            <a:xfrm>
              <a:off x="5605" y="2382"/>
              <a:ext cx="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38" name="Arc 26"/>
            <p:cNvSpPr>
              <a:spLocks/>
            </p:cNvSpPr>
            <p:nvPr/>
          </p:nvSpPr>
          <p:spPr bwMode="auto">
            <a:xfrm rot="-10320000">
              <a:off x="3105" y="1699"/>
              <a:ext cx="784" cy="3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01" y="0"/>
                    <a:pt x="21560" y="9627"/>
                    <a:pt x="21599" y="21529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01" y="0"/>
                    <a:pt x="21560" y="9627"/>
                    <a:pt x="21599" y="2152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01600" cap="rnd">
              <a:solidFill>
                <a:srgbClr val="FAFD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27" name="Rectangle 27"/>
            <p:cNvSpPr>
              <a:spLocks noChangeArrowheads="1"/>
            </p:cNvSpPr>
            <p:nvPr/>
          </p:nvSpPr>
          <p:spPr bwMode="auto">
            <a:xfrm>
              <a:off x="2664" y="1260"/>
              <a:ext cx="1046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luz solar</a:t>
              </a:r>
            </a:p>
          </p:txBody>
        </p:sp>
        <p:sp>
          <p:nvSpPr>
            <p:cNvPr id="294940" name="Arc 28"/>
            <p:cNvSpPr>
              <a:spLocks/>
            </p:cNvSpPr>
            <p:nvPr/>
          </p:nvSpPr>
          <p:spPr bwMode="auto">
            <a:xfrm rot="-10680000">
              <a:off x="2625" y="2291"/>
              <a:ext cx="236" cy="4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41" name="Line 29"/>
            <p:cNvSpPr>
              <a:spLocks noChangeShapeType="1"/>
            </p:cNvSpPr>
            <p:nvPr/>
          </p:nvSpPr>
          <p:spPr bwMode="auto">
            <a:xfrm flipV="1">
              <a:off x="5724" y="1090"/>
              <a:ext cx="0" cy="11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42" name="Rectangle 30"/>
            <p:cNvSpPr>
              <a:spLocks noChangeArrowheads="1"/>
            </p:cNvSpPr>
            <p:nvPr/>
          </p:nvSpPr>
          <p:spPr bwMode="auto">
            <a:xfrm>
              <a:off x="5541" y="77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4943" name="Rectangle 31"/>
            <p:cNvSpPr>
              <a:spLocks noChangeArrowheads="1"/>
            </p:cNvSpPr>
            <p:nvPr/>
          </p:nvSpPr>
          <p:spPr bwMode="auto">
            <a:xfrm>
              <a:off x="2253" y="92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4944" name="Line 32"/>
            <p:cNvSpPr>
              <a:spLocks noChangeShapeType="1"/>
            </p:cNvSpPr>
            <p:nvPr/>
          </p:nvSpPr>
          <p:spPr bwMode="auto">
            <a:xfrm>
              <a:off x="2438" y="1250"/>
              <a:ext cx="110" cy="3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45" name="Line 33"/>
            <p:cNvSpPr>
              <a:spLocks noChangeShapeType="1"/>
            </p:cNvSpPr>
            <p:nvPr/>
          </p:nvSpPr>
          <p:spPr bwMode="auto">
            <a:xfrm>
              <a:off x="3050" y="3158"/>
              <a:ext cx="236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46" name="Line 34"/>
            <p:cNvSpPr>
              <a:spLocks noChangeShapeType="1"/>
            </p:cNvSpPr>
            <p:nvPr/>
          </p:nvSpPr>
          <p:spPr bwMode="auto">
            <a:xfrm>
              <a:off x="3766" y="3438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4947" name="Rectangle 35"/>
            <p:cNvSpPr>
              <a:spLocks noChangeArrowheads="1"/>
            </p:cNvSpPr>
            <p:nvPr/>
          </p:nvSpPr>
          <p:spPr bwMode="auto">
            <a:xfrm>
              <a:off x="3285" y="3238"/>
              <a:ext cx="37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H</a:t>
              </a:r>
              <a:r>
                <a:rPr kumimoji="0" lang="pt-BR" sz="2800" b="1" baseline="30000"/>
                <a:t>+</a:t>
              </a:r>
            </a:p>
          </p:txBody>
        </p:sp>
        <p:sp>
          <p:nvSpPr>
            <p:cNvPr id="294948" name="Line 36"/>
            <p:cNvSpPr>
              <a:spLocks noChangeShapeType="1"/>
            </p:cNvSpPr>
            <p:nvPr/>
          </p:nvSpPr>
          <p:spPr bwMode="auto">
            <a:xfrm flipV="1">
              <a:off x="5742" y="2552"/>
              <a:ext cx="0" cy="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38" name="Group 2"/>
          <p:cNvGrpSpPr>
            <a:grpSpLocks/>
          </p:cNvGrpSpPr>
          <p:nvPr/>
        </p:nvGrpSpPr>
        <p:grpSpPr bwMode="auto">
          <a:xfrm>
            <a:off x="87313" y="134938"/>
            <a:ext cx="8669337" cy="3340100"/>
            <a:chOff x="62" y="85"/>
            <a:chExt cx="6144" cy="2104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auto">
            <a:xfrm>
              <a:off x="745" y="85"/>
              <a:ext cx="4746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kumimoji="0" lang="pt-BR" sz="4000" b="1" i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Modelo de inibição da proteína QB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kumimoji="0" lang="pt-BR" sz="4000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(Planta suscetível)</a:t>
              </a:r>
            </a:p>
          </p:txBody>
        </p:sp>
        <p:sp>
          <p:nvSpPr>
            <p:cNvPr id="295940" name="Rectangle 4"/>
            <p:cNvSpPr>
              <a:spLocks noChangeArrowheads="1"/>
            </p:cNvSpPr>
            <p:nvPr/>
          </p:nvSpPr>
          <p:spPr bwMode="auto">
            <a:xfrm>
              <a:off x="1404" y="990"/>
              <a:ext cx="918" cy="38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5941" name="Rectangle 5"/>
            <p:cNvSpPr>
              <a:spLocks noChangeArrowheads="1"/>
            </p:cNvSpPr>
            <p:nvPr/>
          </p:nvSpPr>
          <p:spPr bwMode="auto">
            <a:xfrm>
              <a:off x="1404" y="1374"/>
              <a:ext cx="270" cy="38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5942" name="Rectangle 6"/>
            <p:cNvSpPr>
              <a:spLocks noChangeArrowheads="1"/>
            </p:cNvSpPr>
            <p:nvPr/>
          </p:nvSpPr>
          <p:spPr bwMode="auto">
            <a:xfrm>
              <a:off x="2052" y="1374"/>
              <a:ext cx="270" cy="38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 useBgFill="1"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1671" y="693"/>
              <a:ext cx="357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  <a:r>
                <a:rPr kumimoji="0" lang="pt-BR" sz="2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1725" y="1356"/>
              <a:ext cx="28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kumimoji="0" lang="pt-BR" sz="3200" b="1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95945" name="Line 9"/>
            <p:cNvSpPr>
              <a:spLocks noChangeShapeType="1"/>
            </p:cNvSpPr>
            <p:nvPr/>
          </p:nvSpPr>
          <p:spPr bwMode="auto">
            <a:xfrm flipV="1">
              <a:off x="1836" y="1367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46" name="Line 10"/>
            <p:cNvSpPr>
              <a:spLocks noChangeShapeType="1"/>
            </p:cNvSpPr>
            <p:nvPr/>
          </p:nvSpPr>
          <p:spPr bwMode="auto">
            <a:xfrm>
              <a:off x="1684" y="1566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47" name="Line 11"/>
            <p:cNvSpPr>
              <a:spLocks noChangeShapeType="1"/>
            </p:cNvSpPr>
            <p:nvPr/>
          </p:nvSpPr>
          <p:spPr bwMode="auto">
            <a:xfrm>
              <a:off x="1954" y="1566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48" name="Line 12"/>
            <p:cNvSpPr>
              <a:spLocks noChangeShapeType="1"/>
            </p:cNvSpPr>
            <p:nvPr/>
          </p:nvSpPr>
          <p:spPr bwMode="auto">
            <a:xfrm>
              <a:off x="1684" y="1431"/>
              <a:ext cx="90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49" name="Rectangle 13"/>
            <p:cNvSpPr>
              <a:spLocks noChangeArrowheads="1"/>
            </p:cNvSpPr>
            <p:nvPr/>
          </p:nvSpPr>
          <p:spPr bwMode="auto">
            <a:xfrm>
              <a:off x="2322" y="990"/>
              <a:ext cx="918" cy="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5950" name="Rectangle 14"/>
            <p:cNvSpPr>
              <a:spLocks noChangeArrowheads="1"/>
            </p:cNvSpPr>
            <p:nvPr/>
          </p:nvSpPr>
          <p:spPr bwMode="auto">
            <a:xfrm>
              <a:off x="2322" y="1374"/>
              <a:ext cx="270" cy="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5951" name="Rectangle 15"/>
            <p:cNvSpPr>
              <a:spLocks noChangeArrowheads="1"/>
            </p:cNvSpPr>
            <p:nvPr/>
          </p:nvSpPr>
          <p:spPr bwMode="auto">
            <a:xfrm>
              <a:off x="2970" y="1374"/>
              <a:ext cx="270" cy="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 useBgFill="1"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2589" y="693"/>
              <a:ext cx="348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  <a:r>
                <a:rPr kumimoji="0" lang="pt-BR" sz="2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2643" y="1356"/>
              <a:ext cx="28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kumimoji="0" lang="pt-BR" sz="3200" b="1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95954" name="Line 18"/>
            <p:cNvSpPr>
              <a:spLocks noChangeShapeType="1"/>
            </p:cNvSpPr>
            <p:nvPr/>
          </p:nvSpPr>
          <p:spPr bwMode="auto">
            <a:xfrm flipV="1">
              <a:off x="2754" y="1367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55" name="Line 19"/>
            <p:cNvSpPr>
              <a:spLocks noChangeShapeType="1"/>
            </p:cNvSpPr>
            <p:nvPr/>
          </p:nvSpPr>
          <p:spPr bwMode="auto">
            <a:xfrm>
              <a:off x="2602" y="1566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56" name="Line 20"/>
            <p:cNvSpPr>
              <a:spLocks noChangeShapeType="1"/>
            </p:cNvSpPr>
            <p:nvPr/>
          </p:nvSpPr>
          <p:spPr bwMode="auto">
            <a:xfrm>
              <a:off x="2872" y="1566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57" name="Line 21"/>
            <p:cNvSpPr>
              <a:spLocks noChangeShapeType="1"/>
            </p:cNvSpPr>
            <p:nvPr/>
          </p:nvSpPr>
          <p:spPr bwMode="auto">
            <a:xfrm>
              <a:off x="2602" y="1431"/>
              <a:ext cx="90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58" name="Line 22"/>
            <p:cNvSpPr>
              <a:spLocks noChangeShapeType="1"/>
            </p:cNvSpPr>
            <p:nvPr/>
          </p:nvSpPr>
          <p:spPr bwMode="auto">
            <a:xfrm>
              <a:off x="1836" y="1767"/>
              <a:ext cx="0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59" name="Line 23"/>
            <p:cNvSpPr>
              <a:spLocks noChangeShapeType="1"/>
            </p:cNvSpPr>
            <p:nvPr/>
          </p:nvSpPr>
          <p:spPr bwMode="auto">
            <a:xfrm>
              <a:off x="1846" y="2046"/>
              <a:ext cx="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60" name="Line 24"/>
            <p:cNvSpPr>
              <a:spLocks noChangeShapeType="1"/>
            </p:cNvSpPr>
            <p:nvPr/>
          </p:nvSpPr>
          <p:spPr bwMode="auto">
            <a:xfrm flipV="1">
              <a:off x="2754" y="1751"/>
              <a:ext cx="0" cy="3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61" name="Oval 25"/>
            <p:cNvSpPr>
              <a:spLocks noChangeArrowheads="1"/>
            </p:cNvSpPr>
            <p:nvPr/>
          </p:nvSpPr>
          <p:spPr bwMode="auto">
            <a:xfrm>
              <a:off x="4540" y="946"/>
              <a:ext cx="1666" cy="856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 useBgFill="1"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4803" y="645"/>
              <a:ext cx="1031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Cytocromo</a:t>
              </a:r>
            </a:p>
          </p:txBody>
        </p:sp>
        <p:sp useBgFill="1">
          <p:nvSpPr>
            <p:cNvPr id="52251" name="Rectangle 27"/>
            <p:cNvSpPr>
              <a:spLocks noChangeArrowheads="1"/>
            </p:cNvSpPr>
            <p:nvPr/>
          </p:nvSpPr>
          <p:spPr bwMode="auto">
            <a:xfrm>
              <a:off x="3375" y="1903"/>
              <a:ext cx="1288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Plastoquinona</a:t>
              </a:r>
            </a:p>
          </p:txBody>
        </p:sp>
        <p:sp>
          <p:nvSpPr>
            <p:cNvPr id="295964" name="Line 28"/>
            <p:cNvSpPr>
              <a:spLocks noChangeShapeType="1"/>
            </p:cNvSpPr>
            <p:nvPr/>
          </p:nvSpPr>
          <p:spPr bwMode="auto">
            <a:xfrm>
              <a:off x="2818" y="1767"/>
              <a:ext cx="522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5965" name="Line 29"/>
            <p:cNvSpPr>
              <a:spLocks noChangeShapeType="1"/>
            </p:cNvSpPr>
            <p:nvPr/>
          </p:nvSpPr>
          <p:spPr bwMode="auto">
            <a:xfrm flipV="1">
              <a:off x="4816" y="1511"/>
              <a:ext cx="360" cy="4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2254" name="Rectangle 30"/>
            <p:cNvSpPr>
              <a:spLocks noChangeArrowheads="1"/>
            </p:cNvSpPr>
            <p:nvPr/>
          </p:nvSpPr>
          <p:spPr bwMode="auto">
            <a:xfrm>
              <a:off x="3789" y="1538"/>
              <a:ext cx="28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kumimoji="0" lang="pt-BR" sz="3200" b="1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52255" name="Rectangle 31"/>
            <p:cNvSpPr>
              <a:spLocks noChangeArrowheads="1"/>
            </p:cNvSpPr>
            <p:nvPr/>
          </p:nvSpPr>
          <p:spPr bwMode="auto">
            <a:xfrm>
              <a:off x="5181" y="1164"/>
              <a:ext cx="28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kumimoji="0" lang="pt-BR" sz="3200" b="1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52256" name="Rectangle 32"/>
            <p:cNvSpPr>
              <a:spLocks noChangeArrowheads="1"/>
            </p:cNvSpPr>
            <p:nvPr/>
          </p:nvSpPr>
          <p:spPr bwMode="auto">
            <a:xfrm>
              <a:off x="62" y="1209"/>
              <a:ext cx="144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sem o herbicida</a:t>
              </a:r>
            </a:p>
          </p:txBody>
        </p:sp>
        <p:sp>
          <p:nvSpPr>
            <p:cNvPr id="295969" name="Line 33"/>
            <p:cNvSpPr>
              <a:spLocks noChangeShapeType="1"/>
            </p:cNvSpPr>
            <p:nvPr/>
          </p:nvSpPr>
          <p:spPr bwMode="auto">
            <a:xfrm>
              <a:off x="5410" y="1479"/>
              <a:ext cx="792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62" name="Group 2"/>
          <p:cNvGrpSpPr>
            <a:grpSpLocks/>
          </p:cNvGrpSpPr>
          <p:nvPr/>
        </p:nvGrpSpPr>
        <p:grpSpPr bwMode="auto">
          <a:xfrm>
            <a:off x="87313" y="134938"/>
            <a:ext cx="8821737" cy="6389687"/>
            <a:chOff x="62" y="85"/>
            <a:chExt cx="6252" cy="4025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745" y="85"/>
              <a:ext cx="4746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kumimoji="0" lang="pt-BR" sz="4000" b="1" i="1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Modelo de inibição da proteína QB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kumimoji="0" lang="pt-BR" sz="4000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(Planta suscetível)</a:t>
              </a:r>
            </a:p>
          </p:txBody>
        </p:sp>
        <p:sp>
          <p:nvSpPr>
            <p:cNvPr id="296964" name="Rectangle 4"/>
            <p:cNvSpPr>
              <a:spLocks noChangeArrowheads="1"/>
            </p:cNvSpPr>
            <p:nvPr/>
          </p:nvSpPr>
          <p:spPr bwMode="auto">
            <a:xfrm>
              <a:off x="1404" y="990"/>
              <a:ext cx="918" cy="38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6965" name="Rectangle 5"/>
            <p:cNvSpPr>
              <a:spLocks noChangeArrowheads="1"/>
            </p:cNvSpPr>
            <p:nvPr/>
          </p:nvSpPr>
          <p:spPr bwMode="auto">
            <a:xfrm>
              <a:off x="1404" y="1374"/>
              <a:ext cx="270" cy="38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6966" name="Rectangle 6"/>
            <p:cNvSpPr>
              <a:spLocks noChangeArrowheads="1"/>
            </p:cNvSpPr>
            <p:nvPr/>
          </p:nvSpPr>
          <p:spPr bwMode="auto">
            <a:xfrm>
              <a:off x="2052" y="1374"/>
              <a:ext cx="270" cy="38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 useBgFill="1"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1671" y="693"/>
              <a:ext cx="357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  <a:r>
                <a:rPr kumimoji="0" lang="pt-BR" sz="2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1725" y="1356"/>
              <a:ext cx="28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kumimoji="0" lang="pt-BR" sz="3200" b="1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96969" name="Line 9"/>
            <p:cNvSpPr>
              <a:spLocks noChangeShapeType="1"/>
            </p:cNvSpPr>
            <p:nvPr/>
          </p:nvSpPr>
          <p:spPr bwMode="auto">
            <a:xfrm flipV="1">
              <a:off x="1836" y="1367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70" name="Line 10"/>
            <p:cNvSpPr>
              <a:spLocks noChangeShapeType="1"/>
            </p:cNvSpPr>
            <p:nvPr/>
          </p:nvSpPr>
          <p:spPr bwMode="auto">
            <a:xfrm>
              <a:off x="1684" y="1566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71" name="Line 11"/>
            <p:cNvSpPr>
              <a:spLocks noChangeShapeType="1"/>
            </p:cNvSpPr>
            <p:nvPr/>
          </p:nvSpPr>
          <p:spPr bwMode="auto">
            <a:xfrm>
              <a:off x="1954" y="1566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72" name="Line 12"/>
            <p:cNvSpPr>
              <a:spLocks noChangeShapeType="1"/>
            </p:cNvSpPr>
            <p:nvPr/>
          </p:nvSpPr>
          <p:spPr bwMode="auto">
            <a:xfrm>
              <a:off x="1684" y="1431"/>
              <a:ext cx="90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73" name="Rectangle 13"/>
            <p:cNvSpPr>
              <a:spLocks noChangeArrowheads="1"/>
            </p:cNvSpPr>
            <p:nvPr/>
          </p:nvSpPr>
          <p:spPr bwMode="auto">
            <a:xfrm>
              <a:off x="2322" y="990"/>
              <a:ext cx="918" cy="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6974" name="Rectangle 14"/>
            <p:cNvSpPr>
              <a:spLocks noChangeArrowheads="1"/>
            </p:cNvSpPr>
            <p:nvPr/>
          </p:nvSpPr>
          <p:spPr bwMode="auto">
            <a:xfrm>
              <a:off x="2322" y="1374"/>
              <a:ext cx="270" cy="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6975" name="Rectangle 15"/>
            <p:cNvSpPr>
              <a:spLocks noChangeArrowheads="1"/>
            </p:cNvSpPr>
            <p:nvPr/>
          </p:nvSpPr>
          <p:spPr bwMode="auto">
            <a:xfrm>
              <a:off x="2970" y="1374"/>
              <a:ext cx="270" cy="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 useBgFill="1"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2589" y="693"/>
              <a:ext cx="348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  <a:r>
                <a:rPr kumimoji="0" lang="pt-BR" sz="2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</a:p>
          </p:txBody>
        </p:sp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2643" y="1356"/>
              <a:ext cx="28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kumimoji="0" lang="pt-BR" sz="3200" b="1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96978" name="Line 18"/>
            <p:cNvSpPr>
              <a:spLocks noChangeShapeType="1"/>
            </p:cNvSpPr>
            <p:nvPr/>
          </p:nvSpPr>
          <p:spPr bwMode="auto">
            <a:xfrm flipV="1">
              <a:off x="2754" y="1367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79" name="Line 19"/>
            <p:cNvSpPr>
              <a:spLocks noChangeShapeType="1"/>
            </p:cNvSpPr>
            <p:nvPr/>
          </p:nvSpPr>
          <p:spPr bwMode="auto">
            <a:xfrm>
              <a:off x="2602" y="1566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80" name="Line 20"/>
            <p:cNvSpPr>
              <a:spLocks noChangeShapeType="1"/>
            </p:cNvSpPr>
            <p:nvPr/>
          </p:nvSpPr>
          <p:spPr bwMode="auto">
            <a:xfrm>
              <a:off x="2872" y="1566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81" name="Line 21"/>
            <p:cNvSpPr>
              <a:spLocks noChangeShapeType="1"/>
            </p:cNvSpPr>
            <p:nvPr/>
          </p:nvSpPr>
          <p:spPr bwMode="auto">
            <a:xfrm>
              <a:off x="2602" y="1431"/>
              <a:ext cx="90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82" name="Line 22"/>
            <p:cNvSpPr>
              <a:spLocks noChangeShapeType="1"/>
            </p:cNvSpPr>
            <p:nvPr/>
          </p:nvSpPr>
          <p:spPr bwMode="auto">
            <a:xfrm>
              <a:off x="1836" y="1767"/>
              <a:ext cx="0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83" name="Line 23"/>
            <p:cNvSpPr>
              <a:spLocks noChangeShapeType="1"/>
            </p:cNvSpPr>
            <p:nvPr/>
          </p:nvSpPr>
          <p:spPr bwMode="auto">
            <a:xfrm>
              <a:off x="1846" y="2046"/>
              <a:ext cx="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84" name="Line 24"/>
            <p:cNvSpPr>
              <a:spLocks noChangeShapeType="1"/>
            </p:cNvSpPr>
            <p:nvPr/>
          </p:nvSpPr>
          <p:spPr bwMode="auto">
            <a:xfrm flipV="1">
              <a:off x="2754" y="1751"/>
              <a:ext cx="0" cy="3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85" name="Oval 25"/>
            <p:cNvSpPr>
              <a:spLocks noChangeArrowheads="1"/>
            </p:cNvSpPr>
            <p:nvPr/>
          </p:nvSpPr>
          <p:spPr bwMode="auto">
            <a:xfrm>
              <a:off x="4540" y="946"/>
              <a:ext cx="1666" cy="856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 useBgFill="1">
          <p:nvSpPr>
            <p:cNvPr id="53274" name="Rectangle 26"/>
            <p:cNvSpPr>
              <a:spLocks noChangeArrowheads="1"/>
            </p:cNvSpPr>
            <p:nvPr/>
          </p:nvSpPr>
          <p:spPr bwMode="auto">
            <a:xfrm>
              <a:off x="4803" y="645"/>
              <a:ext cx="1031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Cytocromo</a:t>
              </a:r>
            </a:p>
          </p:txBody>
        </p:sp>
        <p:sp useBgFill="1">
          <p:nvSpPr>
            <p:cNvPr id="53275" name="Rectangle 27"/>
            <p:cNvSpPr>
              <a:spLocks noChangeArrowheads="1"/>
            </p:cNvSpPr>
            <p:nvPr/>
          </p:nvSpPr>
          <p:spPr bwMode="auto">
            <a:xfrm>
              <a:off x="3375" y="1903"/>
              <a:ext cx="1288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Plastoquinona</a:t>
              </a:r>
            </a:p>
          </p:txBody>
        </p:sp>
        <p:sp>
          <p:nvSpPr>
            <p:cNvPr id="296988" name="Line 28"/>
            <p:cNvSpPr>
              <a:spLocks noChangeShapeType="1"/>
            </p:cNvSpPr>
            <p:nvPr/>
          </p:nvSpPr>
          <p:spPr bwMode="auto">
            <a:xfrm>
              <a:off x="2818" y="1767"/>
              <a:ext cx="522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89" name="Line 29"/>
            <p:cNvSpPr>
              <a:spLocks noChangeShapeType="1"/>
            </p:cNvSpPr>
            <p:nvPr/>
          </p:nvSpPr>
          <p:spPr bwMode="auto">
            <a:xfrm flipV="1">
              <a:off x="4816" y="1511"/>
              <a:ext cx="360" cy="4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278" name="Rectangle 30"/>
            <p:cNvSpPr>
              <a:spLocks noChangeArrowheads="1"/>
            </p:cNvSpPr>
            <p:nvPr/>
          </p:nvSpPr>
          <p:spPr bwMode="auto">
            <a:xfrm>
              <a:off x="3789" y="1538"/>
              <a:ext cx="28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kumimoji="0" lang="pt-BR" sz="3200" b="1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53279" name="Rectangle 31"/>
            <p:cNvSpPr>
              <a:spLocks noChangeArrowheads="1"/>
            </p:cNvSpPr>
            <p:nvPr/>
          </p:nvSpPr>
          <p:spPr bwMode="auto">
            <a:xfrm>
              <a:off x="5181" y="1164"/>
              <a:ext cx="28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kumimoji="0" lang="pt-BR" sz="3200" b="1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53280" name="Rectangle 32"/>
            <p:cNvSpPr>
              <a:spLocks noChangeArrowheads="1"/>
            </p:cNvSpPr>
            <p:nvPr/>
          </p:nvSpPr>
          <p:spPr bwMode="auto">
            <a:xfrm>
              <a:off x="62" y="1209"/>
              <a:ext cx="144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sem o herbicida</a:t>
              </a:r>
            </a:p>
          </p:txBody>
        </p:sp>
        <p:sp>
          <p:nvSpPr>
            <p:cNvPr id="296993" name="Rectangle 33"/>
            <p:cNvSpPr>
              <a:spLocks noChangeArrowheads="1"/>
            </p:cNvSpPr>
            <p:nvPr/>
          </p:nvSpPr>
          <p:spPr bwMode="auto">
            <a:xfrm>
              <a:off x="1512" y="2814"/>
              <a:ext cx="918" cy="38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6994" name="Rectangle 34"/>
            <p:cNvSpPr>
              <a:spLocks noChangeArrowheads="1"/>
            </p:cNvSpPr>
            <p:nvPr/>
          </p:nvSpPr>
          <p:spPr bwMode="auto">
            <a:xfrm>
              <a:off x="1512" y="3198"/>
              <a:ext cx="270" cy="38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6995" name="Rectangle 35"/>
            <p:cNvSpPr>
              <a:spLocks noChangeArrowheads="1"/>
            </p:cNvSpPr>
            <p:nvPr/>
          </p:nvSpPr>
          <p:spPr bwMode="auto">
            <a:xfrm>
              <a:off x="2160" y="3198"/>
              <a:ext cx="270" cy="384"/>
            </a:xfrm>
            <a:prstGeom prst="rect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 useBgFill="1">
          <p:nvSpPr>
            <p:cNvPr id="53284" name="Rectangle 36"/>
            <p:cNvSpPr>
              <a:spLocks noChangeArrowheads="1"/>
            </p:cNvSpPr>
            <p:nvPr/>
          </p:nvSpPr>
          <p:spPr bwMode="auto">
            <a:xfrm>
              <a:off x="1779" y="2499"/>
              <a:ext cx="357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  <a:r>
                <a:rPr kumimoji="0" lang="pt-BR" sz="2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</a:t>
              </a:r>
            </a:p>
          </p:txBody>
        </p:sp>
        <p:sp>
          <p:nvSpPr>
            <p:cNvPr id="53285" name="Rectangle 37"/>
            <p:cNvSpPr>
              <a:spLocks noChangeArrowheads="1"/>
            </p:cNvSpPr>
            <p:nvPr/>
          </p:nvSpPr>
          <p:spPr bwMode="auto">
            <a:xfrm>
              <a:off x="1833" y="3180"/>
              <a:ext cx="28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32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kumimoji="0" lang="pt-BR" sz="3200" b="1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</a:p>
          </p:txBody>
        </p:sp>
        <p:sp>
          <p:nvSpPr>
            <p:cNvPr id="296998" name="Line 38"/>
            <p:cNvSpPr>
              <a:spLocks noChangeShapeType="1"/>
            </p:cNvSpPr>
            <p:nvPr/>
          </p:nvSpPr>
          <p:spPr bwMode="auto">
            <a:xfrm flipV="1">
              <a:off x="1944" y="319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6999" name="Line 39"/>
            <p:cNvSpPr>
              <a:spLocks noChangeShapeType="1"/>
            </p:cNvSpPr>
            <p:nvPr/>
          </p:nvSpPr>
          <p:spPr bwMode="auto">
            <a:xfrm>
              <a:off x="1792" y="3390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00" name="Line 40"/>
            <p:cNvSpPr>
              <a:spLocks noChangeShapeType="1"/>
            </p:cNvSpPr>
            <p:nvPr/>
          </p:nvSpPr>
          <p:spPr bwMode="auto">
            <a:xfrm>
              <a:off x="2062" y="3390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01" name="Line 41"/>
            <p:cNvSpPr>
              <a:spLocks noChangeShapeType="1"/>
            </p:cNvSpPr>
            <p:nvPr/>
          </p:nvSpPr>
          <p:spPr bwMode="auto">
            <a:xfrm>
              <a:off x="1792" y="3255"/>
              <a:ext cx="90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02" name="Rectangle 42"/>
            <p:cNvSpPr>
              <a:spLocks noChangeArrowheads="1"/>
            </p:cNvSpPr>
            <p:nvPr/>
          </p:nvSpPr>
          <p:spPr bwMode="auto">
            <a:xfrm>
              <a:off x="2430" y="2814"/>
              <a:ext cx="918" cy="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7003" name="Rectangle 43"/>
            <p:cNvSpPr>
              <a:spLocks noChangeArrowheads="1"/>
            </p:cNvSpPr>
            <p:nvPr/>
          </p:nvSpPr>
          <p:spPr bwMode="auto">
            <a:xfrm>
              <a:off x="2430" y="3198"/>
              <a:ext cx="270" cy="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7004" name="Rectangle 44"/>
            <p:cNvSpPr>
              <a:spLocks noChangeArrowheads="1"/>
            </p:cNvSpPr>
            <p:nvPr/>
          </p:nvSpPr>
          <p:spPr bwMode="auto">
            <a:xfrm>
              <a:off x="3078" y="3198"/>
              <a:ext cx="270" cy="3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 useBgFill="1">
          <p:nvSpPr>
            <p:cNvPr id="53293" name="Rectangle 45"/>
            <p:cNvSpPr>
              <a:spLocks noChangeArrowheads="1"/>
            </p:cNvSpPr>
            <p:nvPr/>
          </p:nvSpPr>
          <p:spPr bwMode="auto">
            <a:xfrm>
              <a:off x="2697" y="2499"/>
              <a:ext cx="348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  <a:r>
                <a:rPr kumimoji="0" lang="pt-BR" sz="2400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</a:t>
              </a:r>
            </a:p>
          </p:txBody>
        </p:sp>
        <p:sp>
          <p:nvSpPr>
            <p:cNvPr id="297006" name="Line 46"/>
            <p:cNvSpPr>
              <a:spLocks noChangeShapeType="1"/>
            </p:cNvSpPr>
            <p:nvPr/>
          </p:nvSpPr>
          <p:spPr bwMode="auto">
            <a:xfrm flipV="1">
              <a:off x="2862" y="3191"/>
              <a:ext cx="0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07" name="Line 47"/>
            <p:cNvSpPr>
              <a:spLocks noChangeShapeType="1"/>
            </p:cNvSpPr>
            <p:nvPr/>
          </p:nvSpPr>
          <p:spPr bwMode="auto">
            <a:xfrm>
              <a:off x="2980" y="3390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08" name="Line 48"/>
            <p:cNvSpPr>
              <a:spLocks noChangeShapeType="1"/>
            </p:cNvSpPr>
            <p:nvPr/>
          </p:nvSpPr>
          <p:spPr bwMode="auto">
            <a:xfrm>
              <a:off x="2710" y="3255"/>
              <a:ext cx="36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09" name="Line 49"/>
            <p:cNvSpPr>
              <a:spLocks noChangeShapeType="1"/>
            </p:cNvSpPr>
            <p:nvPr/>
          </p:nvSpPr>
          <p:spPr bwMode="auto">
            <a:xfrm>
              <a:off x="1944" y="3591"/>
              <a:ext cx="0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10" name="Oval 50"/>
            <p:cNvSpPr>
              <a:spLocks noChangeArrowheads="1"/>
            </p:cNvSpPr>
            <p:nvPr/>
          </p:nvSpPr>
          <p:spPr bwMode="auto">
            <a:xfrm>
              <a:off x="4648" y="2770"/>
              <a:ext cx="1666" cy="856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 useBgFill="1">
          <p:nvSpPr>
            <p:cNvPr id="53299" name="Rectangle 51"/>
            <p:cNvSpPr>
              <a:spLocks noChangeArrowheads="1"/>
            </p:cNvSpPr>
            <p:nvPr/>
          </p:nvSpPr>
          <p:spPr bwMode="auto">
            <a:xfrm>
              <a:off x="4911" y="2469"/>
              <a:ext cx="1031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Cytocromo</a:t>
              </a:r>
            </a:p>
          </p:txBody>
        </p:sp>
        <p:sp useBgFill="1">
          <p:nvSpPr>
            <p:cNvPr id="53300" name="Rectangle 52"/>
            <p:cNvSpPr>
              <a:spLocks noChangeArrowheads="1"/>
            </p:cNvSpPr>
            <p:nvPr/>
          </p:nvSpPr>
          <p:spPr bwMode="auto">
            <a:xfrm>
              <a:off x="3483" y="3727"/>
              <a:ext cx="1288" cy="28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Plastoquinona</a:t>
              </a:r>
            </a:p>
          </p:txBody>
        </p:sp>
        <p:sp>
          <p:nvSpPr>
            <p:cNvPr id="53301" name="Rectangle 53"/>
            <p:cNvSpPr>
              <a:spLocks noChangeArrowheads="1"/>
            </p:cNvSpPr>
            <p:nvPr/>
          </p:nvSpPr>
          <p:spPr bwMode="auto">
            <a:xfrm>
              <a:off x="152" y="2925"/>
              <a:ext cx="149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kumimoji="0"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com o herbicida</a:t>
              </a:r>
            </a:p>
          </p:txBody>
        </p:sp>
        <p:sp>
          <p:nvSpPr>
            <p:cNvPr id="297014" name="Line 54"/>
            <p:cNvSpPr>
              <a:spLocks noChangeShapeType="1"/>
            </p:cNvSpPr>
            <p:nvPr/>
          </p:nvSpPr>
          <p:spPr bwMode="auto">
            <a:xfrm>
              <a:off x="413" y="2286"/>
              <a:ext cx="5655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15" name="Line 55"/>
            <p:cNvSpPr>
              <a:spLocks noChangeShapeType="1"/>
            </p:cNvSpPr>
            <p:nvPr/>
          </p:nvSpPr>
          <p:spPr bwMode="auto">
            <a:xfrm>
              <a:off x="1871" y="3663"/>
              <a:ext cx="201" cy="127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16" name="Line 56"/>
            <p:cNvSpPr>
              <a:spLocks noChangeShapeType="1"/>
            </p:cNvSpPr>
            <p:nvPr/>
          </p:nvSpPr>
          <p:spPr bwMode="auto">
            <a:xfrm flipV="1">
              <a:off x="1871" y="3599"/>
              <a:ext cx="201" cy="255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17" name="Line 57"/>
            <p:cNvSpPr>
              <a:spLocks noChangeShapeType="1"/>
            </p:cNvSpPr>
            <p:nvPr/>
          </p:nvSpPr>
          <p:spPr bwMode="auto">
            <a:xfrm>
              <a:off x="5410" y="1479"/>
              <a:ext cx="792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18" name="Rectangle 58"/>
            <p:cNvSpPr>
              <a:spLocks noChangeArrowheads="1"/>
            </p:cNvSpPr>
            <p:nvPr/>
          </p:nvSpPr>
          <p:spPr bwMode="auto">
            <a:xfrm>
              <a:off x="2700" y="3726"/>
              <a:ext cx="37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97019" name="Rectangle 59"/>
            <p:cNvSpPr>
              <a:spLocks noChangeArrowheads="1"/>
            </p:cNvSpPr>
            <p:nvPr/>
          </p:nvSpPr>
          <p:spPr bwMode="auto">
            <a:xfrm>
              <a:off x="2751" y="3765"/>
              <a:ext cx="315" cy="294"/>
            </a:xfrm>
            <a:prstGeom prst="rect">
              <a:avLst/>
            </a:prstGeom>
            <a:solidFill>
              <a:srgbClr val="037C03"/>
            </a:solidFill>
            <a:ln w="12700">
              <a:solidFill>
                <a:srgbClr val="037C03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400" b="1"/>
                <a:t>H</a:t>
              </a:r>
            </a:p>
          </p:txBody>
        </p:sp>
        <p:sp>
          <p:nvSpPr>
            <p:cNvPr id="297020" name="Line 60"/>
            <p:cNvSpPr>
              <a:spLocks noChangeShapeType="1"/>
            </p:cNvSpPr>
            <p:nvPr/>
          </p:nvSpPr>
          <p:spPr bwMode="auto">
            <a:xfrm flipV="1">
              <a:off x="2862" y="3431"/>
              <a:ext cx="0" cy="3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21" name="Line 61"/>
            <p:cNvSpPr>
              <a:spLocks noChangeShapeType="1"/>
            </p:cNvSpPr>
            <p:nvPr/>
          </p:nvSpPr>
          <p:spPr bwMode="auto">
            <a:xfrm>
              <a:off x="1954" y="387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22" name="Line 62"/>
            <p:cNvSpPr>
              <a:spLocks noChangeShapeType="1"/>
            </p:cNvSpPr>
            <p:nvPr/>
          </p:nvSpPr>
          <p:spPr bwMode="auto">
            <a:xfrm>
              <a:off x="2704" y="3390"/>
              <a:ext cx="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pjchrist@esalq.usp.br</a:t>
            </a: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74638" y="623888"/>
            <a:ext cx="84597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000" b="1" dirty="0">
                <a:solidFill>
                  <a:srgbClr val="FFFF00"/>
                </a:solidFill>
                <a:latin typeface="+mj-lt"/>
              </a:rPr>
              <a:t>Resistência de plantas daninhas devido a alteração do sítio de ação</a:t>
            </a:r>
          </a:p>
        </p:txBody>
      </p:sp>
      <p:pic>
        <p:nvPicPr>
          <p:cNvPr id="29798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33125" r="17969" b="18187"/>
          <a:stretch>
            <a:fillRect/>
          </a:stretch>
        </p:blipFill>
        <p:spPr bwMode="auto">
          <a:xfrm>
            <a:off x="681038" y="2343150"/>
            <a:ext cx="79629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331913"/>
            <a:ext cx="5553075" cy="42576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684213" y="230188"/>
            <a:ext cx="7578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sz="2400" b="1">
                <a:solidFill>
                  <a:schemeClr val="accent2"/>
                </a:solidFill>
                <a:latin typeface="Arial" panose="020B0604020202020204" pitchFamily="34" charset="0"/>
              </a:rPr>
              <a:t>Sintomas de fitotoxicidade dos herbicidas inibidores da fotossíntese (fotossistema II)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677863" y="5702300"/>
            <a:ext cx="772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pt-BR" sz="2400" b="1">
                <a:solidFill>
                  <a:schemeClr val="accent2"/>
                </a:solidFill>
                <a:latin typeface="Arial" panose="020B0604020202020204" pitchFamily="34" charset="0"/>
              </a:rPr>
              <a:t>Injúria:</a:t>
            </a:r>
            <a:r>
              <a:rPr kumimoji="0" lang="pt-BR" sz="2400" b="1">
                <a:solidFill>
                  <a:srgbClr val="00FFFF"/>
                </a:solidFill>
                <a:latin typeface="Arial" panose="020B0604020202020204" pitchFamily="34" charset="0"/>
              </a:rPr>
              <a:t> folhas apresentam clorose internerval com as margens necróticas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CaixaDeTexto 3"/>
          <p:cNvSpPr txBox="1">
            <a:spLocks noChangeArrowheads="1"/>
          </p:cNvSpPr>
          <p:nvPr/>
        </p:nvSpPr>
        <p:spPr bwMode="auto">
          <a:xfrm>
            <a:off x="500063" y="261938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ü"/>
              <a:defRPr sz="2400" b="1">
                <a:solidFill>
                  <a:srgbClr val="0099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>
                <a:solidFill>
                  <a:srgbClr val="FFFF00"/>
                </a:solidFill>
                <a:cs typeface="Arial" panose="020B0604020202020204" pitchFamily="34" charset="0"/>
              </a:rPr>
              <a:t>Peroxidação dos lipídeos</a:t>
            </a:r>
          </a:p>
        </p:txBody>
      </p:sp>
      <p:pic>
        <p:nvPicPr>
          <p:cNvPr id="28467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64001" r="32813" b="7500"/>
          <a:stretch>
            <a:fillRect/>
          </a:stretch>
        </p:blipFill>
        <p:spPr bwMode="auto">
          <a:xfrm>
            <a:off x="1601604" y="2348856"/>
            <a:ext cx="5791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pjchrist@usp.br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90550" y="533400"/>
            <a:ext cx="78930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FFFF00"/>
                </a:solidFill>
                <a:latin typeface="+mn-lt"/>
              </a:rPr>
              <a:t>Sintomatologia da atrazina em </a:t>
            </a:r>
            <a:r>
              <a:rPr lang="pt-BR" sz="2400" b="1" i="1" dirty="0" err="1">
                <a:solidFill>
                  <a:srgbClr val="FFFF00"/>
                </a:solidFill>
                <a:latin typeface="+mn-lt"/>
              </a:rPr>
              <a:t>Xanthium</a:t>
            </a:r>
            <a:r>
              <a:rPr lang="pt-BR" sz="24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+mn-lt"/>
              </a:rPr>
              <a:t>strumarium</a:t>
            </a:r>
            <a:endParaRPr lang="pt-BR" sz="2400" b="1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atrazin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383" y="1088688"/>
            <a:ext cx="6875383" cy="5156537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Oval 2"/>
          <p:cNvSpPr>
            <a:spLocks noChangeArrowheads="1"/>
          </p:cNvSpPr>
          <p:nvPr/>
        </p:nvSpPr>
        <p:spPr bwMode="auto">
          <a:xfrm>
            <a:off x="971550" y="1628775"/>
            <a:ext cx="792163" cy="863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303107" name="Oval 3"/>
          <p:cNvSpPr>
            <a:spLocks noChangeArrowheads="1"/>
          </p:cNvSpPr>
          <p:nvPr/>
        </p:nvSpPr>
        <p:spPr bwMode="auto">
          <a:xfrm>
            <a:off x="971550" y="2420938"/>
            <a:ext cx="792163" cy="863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2916238" y="2060575"/>
            <a:ext cx="792162" cy="863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3563938" y="4941888"/>
            <a:ext cx="792162" cy="863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5580063" y="4508500"/>
            <a:ext cx="792162" cy="863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1619250" y="1196975"/>
            <a:ext cx="792163" cy="863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862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Herbicidas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interferem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captura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energia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luminosa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pela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planta</a:t>
            </a:r>
            <a:endParaRPr lang="en-US" sz="2800" b="1" dirty="0">
              <a:solidFill>
                <a:srgbClr val="7BCF2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052736"/>
            <a:ext cx="914400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Grupo C</a:t>
            </a:r>
            <a:r>
              <a:rPr lang="pt-BR" sz="2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pt-BR" sz="2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C</a:t>
            </a:r>
            <a:r>
              <a:rPr lang="pt-BR" sz="2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/5, </a:t>
            </a:r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6:</a:t>
            </a:r>
          </a:p>
          <a:p>
            <a:pPr marL="0" indent="0">
              <a:buFont typeface="Arial" pitchFamily="34" charset="0"/>
              <a:buNone/>
            </a:pP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Mecanismo de ação: inibem o fotossistema II da fotossíntese</a:t>
            </a:r>
          </a:p>
          <a:p>
            <a:pPr>
              <a:buFont typeface="Wingdings" pitchFamily="2" charset="2"/>
              <a:buChar char="ü"/>
            </a:pP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Triazinas/triazinona/uracila (C</a:t>
            </a:r>
            <a:r>
              <a:rPr lang="pt-BR" sz="2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/5) – </a:t>
            </a:r>
            <a:r>
              <a:rPr lang="pt-BR" sz="2200" b="1" dirty="0" smtClean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ametryne, atrazina, cyanazina, prometryna, simazina, metribuzin, bromacil. </a:t>
            </a:r>
          </a:p>
          <a:p>
            <a:pPr>
              <a:buFont typeface="Wingdings" pitchFamily="2" charset="2"/>
              <a:buChar char="ü"/>
            </a:pP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Uréias substituidas/amidas (C</a:t>
            </a:r>
            <a:r>
              <a:rPr lang="pt-BR" sz="2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/7) – </a:t>
            </a:r>
            <a:r>
              <a:rPr lang="pt-BR" sz="2200" b="1" dirty="0" smtClean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diuron, linuron, tebuthiuron, propanil</a:t>
            </a:r>
          </a:p>
          <a:p>
            <a:pPr>
              <a:buFont typeface="Wingdings" pitchFamily="2" charset="2"/>
              <a:buChar char="ü"/>
            </a:pP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Benzotiadiazinone (C</a:t>
            </a:r>
            <a:r>
              <a:rPr lang="pt-BR" sz="2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/6) - </a:t>
            </a:r>
            <a:r>
              <a:rPr lang="pt-BR" sz="2200" b="1" dirty="0" smtClean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bentazon</a:t>
            </a:r>
            <a:endParaRPr lang="pt-BR" sz="2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200" b="1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8610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Bloqueiam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fluxo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elétrons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b="1" baseline="-25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porém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morte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planta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ocorre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pelo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acúmulo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elétrons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(radical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livre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promove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peroxidação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lípideos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e a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destruição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das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membranas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celulares</a:t>
            </a:r>
            <a:endParaRPr lang="en-US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801" y="4941168"/>
            <a:ext cx="8652397" cy="1296144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São herbicidas com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ação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residual, com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ação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contato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quando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aplicados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em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pós-emergência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porém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nesta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modalidade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aplicação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exige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adjuvantes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48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862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Herbicidas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interferem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captura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energia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luminosa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pela</a:t>
            </a:r>
            <a:r>
              <a:rPr lang="en-US" sz="2800" b="1" dirty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planta</a:t>
            </a:r>
            <a:endParaRPr lang="en-US" sz="2800" b="1" dirty="0">
              <a:solidFill>
                <a:srgbClr val="7BCF2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1052736"/>
            <a:ext cx="914400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Grupo C</a:t>
            </a:r>
            <a:r>
              <a:rPr lang="pt-BR" sz="2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pt-BR" sz="2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C</a:t>
            </a:r>
            <a:r>
              <a:rPr lang="pt-BR" sz="2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/5, </a:t>
            </a:r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6:</a:t>
            </a:r>
          </a:p>
          <a:p>
            <a:pPr marL="0" indent="0">
              <a:buFont typeface="Arial" pitchFamily="34" charset="0"/>
              <a:buNone/>
            </a:pP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Mecanismo de ação: inibem o fotossistema II da fotossíntese</a:t>
            </a:r>
          </a:p>
          <a:p>
            <a:pPr>
              <a:buFont typeface="Wingdings" pitchFamily="2" charset="2"/>
              <a:buChar char="ü"/>
            </a:pP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Triazinas/triazinona/uracila (C</a:t>
            </a:r>
            <a:r>
              <a:rPr lang="pt-BR" sz="2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/5) – </a:t>
            </a:r>
            <a:r>
              <a:rPr lang="pt-BR" sz="2200" b="1" dirty="0" smtClean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ametryne, atrazina, cyanazina, prometryna, simazina, metribuzin, bromacil. </a:t>
            </a:r>
          </a:p>
          <a:p>
            <a:pPr>
              <a:buFont typeface="Wingdings" pitchFamily="2" charset="2"/>
              <a:buChar char="ü"/>
            </a:pP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Uréias substituidas/amidas (C</a:t>
            </a:r>
            <a:r>
              <a:rPr lang="pt-BR" sz="2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/7) – </a:t>
            </a:r>
            <a:r>
              <a:rPr lang="pt-BR" sz="2200" b="1" dirty="0" smtClean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diuron, linuron, tebuthiuron, propanil</a:t>
            </a:r>
          </a:p>
          <a:p>
            <a:pPr>
              <a:buFont typeface="Wingdings" pitchFamily="2" charset="2"/>
              <a:buChar char="ü"/>
            </a:pP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Benzotiadiazinone (C</a:t>
            </a:r>
            <a:r>
              <a:rPr lang="pt-BR" sz="2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/6) - </a:t>
            </a:r>
            <a:r>
              <a:rPr lang="pt-BR" sz="2200" b="1" dirty="0" smtClean="0">
                <a:solidFill>
                  <a:srgbClr val="7BCF27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bentazon</a:t>
            </a:r>
            <a:endParaRPr lang="pt-BR" sz="2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200" b="1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8610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Bloqueiam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fluxo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elétrons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b="1" baseline="-25000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porém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morte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planta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ocorre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pelo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acúmulo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elétrons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(radical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livre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promove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peroxidação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lípideos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e a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destruição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das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membranas</a:t>
            </a:r>
            <a:r>
              <a:rPr lang="en-US" b="1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celulares</a:t>
            </a:r>
            <a:endParaRPr lang="en-US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801" y="4941168"/>
            <a:ext cx="8652397" cy="1296144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São herbicidas com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ação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residual, com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ação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contato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quando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aplicados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em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pós-emergência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porém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nesta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modalidade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aplicação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exige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adjuvantes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2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pjchrist@esalq.usp.br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39" y="3122103"/>
            <a:ext cx="2996205" cy="3463613"/>
          </a:xfrm>
          <a:prstGeom prst="rect">
            <a:avLst/>
          </a:prstGeom>
          <a:ln w="38100"/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3474"/>
            <a:ext cx="3885449" cy="2232248"/>
          </a:xfrm>
          <a:prstGeom prst="rect">
            <a:avLst/>
          </a:prstGeom>
          <a:ln w="38100"/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1784"/>
            <a:ext cx="3597417" cy="2577828"/>
          </a:xfrm>
          <a:prstGeom prst="rect">
            <a:avLst/>
          </a:prstGeom>
          <a:ln w="38100"/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95536" y="385799"/>
            <a:ext cx="4248472" cy="830997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  <a:softEdge rad="127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Sintomas inibidores do Fotossistema II em soja</a:t>
            </a:r>
            <a:endParaRPr lang="en-US" sz="2400" b="1" dirty="0">
              <a:solidFill>
                <a:srgbClr val="9BBB5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://www.btny.purdue.edu/extension/weeds/HerbInj2/Img/Large/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6" y="4202223"/>
            <a:ext cx="3657289" cy="2492896"/>
          </a:xfrm>
          <a:prstGeom prst="rect">
            <a:avLst/>
          </a:prstGeom>
          <a:ln w="38100"/>
          <a:effectLst>
            <a:glow rad="101600">
              <a:schemeClr val="tx1">
                <a:alpha val="60000"/>
              </a:schemeClr>
            </a:glow>
            <a:innerShdw blurRad="114300">
              <a:prstClr val="black"/>
            </a:innerShdw>
            <a:softEdge rad="12700"/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2773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29562" r="20937" b="28876"/>
          <a:stretch>
            <a:fillRect/>
          </a:stretch>
        </p:blipFill>
        <p:spPr bwMode="auto">
          <a:xfrm>
            <a:off x="952500" y="2071688"/>
            <a:ext cx="7148513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9" name="CaixaDeTexto 3"/>
          <p:cNvSpPr txBox="1">
            <a:spLocks noChangeArrowheads="1"/>
          </p:cNvSpPr>
          <p:nvPr/>
        </p:nvSpPr>
        <p:spPr bwMode="auto">
          <a:xfrm>
            <a:off x="500063" y="261938"/>
            <a:ext cx="868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ü"/>
              <a:defRPr sz="2400" b="1">
                <a:solidFill>
                  <a:srgbClr val="0099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99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>
                <a:solidFill>
                  <a:srgbClr val="FFFF00"/>
                </a:solidFill>
                <a:cs typeface="Arial" panose="020B0604020202020204" pitchFamily="34" charset="0"/>
              </a:rPr>
              <a:t>Transferência de elétrons na fotossíntese e o modo de ação dos herbicidas inibidores do fotossistema I e II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808038"/>
            <a:ext cx="3097212" cy="7921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smtClean="0">
                <a:solidFill>
                  <a:srgbClr val="00FFFF"/>
                </a:solidFill>
              </a:rPr>
              <a:t>Cloroplasto</a:t>
            </a:r>
          </a:p>
        </p:txBody>
      </p:sp>
      <p:sp>
        <p:nvSpPr>
          <p:cNvPr id="286723" name="Oval 4"/>
          <p:cNvSpPr>
            <a:spLocks noChangeArrowheads="1"/>
          </p:cNvSpPr>
          <p:nvPr/>
        </p:nvSpPr>
        <p:spPr bwMode="auto">
          <a:xfrm>
            <a:off x="2195513" y="2060575"/>
            <a:ext cx="5113337" cy="396081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286724" name="Oval 5"/>
          <p:cNvSpPr>
            <a:spLocks noChangeArrowheads="1"/>
          </p:cNvSpPr>
          <p:nvPr/>
        </p:nvSpPr>
        <p:spPr bwMode="auto">
          <a:xfrm>
            <a:off x="1979613" y="1916113"/>
            <a:ext cx="5545137" cy="432117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286725" name="Oval 10"/>
          <p:cNvSpPr>
            <a:spLocks noChangeArrowheads="1"/>
          </p:cNvSpPr>
          <p:nvPr/>
        </p:nvSpPr>
        <p:spPr bwMode="auto">
          <a:xfrm>
            <a:off x="3203575" y="4508500"/>
            <a:ext cx="2952750" cy="730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07950" y="4868863"/>
            <a:ext cx="2087563" cy="1404937"/>
            <a:chOff x="68" y="3067"/>
            <a:chExt cx="1315" cy="885"/>
          </a:xfrm>
        </p:grpSpPr>
        <p:sp>
          <p:nvSpPr>
            <p:cNvPr id="286779" name="Line 24"/>
            <p:cNvSpPr>
              <a:spLocks noChangeShapeType="1"/>
            </p:cNvSpPr>
            <p:nvPr/>
          </p:nvSpPr>
          <p:spPr bwMode="auto">
            <a:xfrm flipH="1">
              <a:off x="748" y="3067"/>
              <a:ext cx="59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780" name="Text Box 25"/>
            <p:cNvSpPr txBox="1">
              <a:spLocks noChangeArrowheads="1"/>
            </p:cNvSpPr>
            <p:nvPr/>
          </p:nvSpPr>
          <p:spPr bwMode="auto">
            <a:xfrm>
              <a:off x="68" y="3702"/>
              <a:ext cx="1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2000" b="1">
                  <a:latin typeface="Arial" panose="020B0604020202020204" pitchFamily="34" charset="0"/>
                </a:rPr>
                <a:t>Membranas</a:t>
              </a: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1189038" y="1484313"/>
            <a:ext cx="2230437" cy="2089150"/>
            <a:chOff x="749" y="935"/>
            <a:chExt cx="1405" cy="1316"/>
          </a:xfrm>
        </p:grpSpPr>
        <p:sp>
          <p:nvSpPr>
            <p:cNvPr id="286775" name="Line 26"/>
            <p:cNvSpPr>
              <a:spLocks noChangeShapeType="1"/>
            </p:cNvSpPr>
            <p:nvPr/>
          </p:nvSpPr>
          <p:spPr bwMode="auto">
            <a:xfrm>
              <a:off x="1610" y="1389"/>
              <a:ext cx="408" cy="86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776" name="Line 27"/>
            <p:cNvSpPr>
              <a:spLocks noChangeShapeType="1"/>
            </p:cNvSpPr>
            <p:nvPr/>
          </p:nvSpPr>
          <p:spPr bwMode="auto">
            <a:xfrm>
              <a:off x="1973" y="1298"/>
              <a:ext cx="181" cy="7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777" name="Line 28"/>
            <p:cNvSpPr>
              <a:spLocks noChangeShapeType="1"/>
            </p:cNvSpPr>
            <p:nvPr/>
          </p:nvSpPr>
          <p:spPr bwMode="auto">
            <a:xfrm>
              <a:off x="1292" y="1525"/>
              <a:ext cx="499" cy="6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778" name="Text Box 29"/>
            <p:cNvSpPr txBox="1">
              <a:spLocks noChangeArrowheads="1"/>
            </p:cNvSpPr>
            <p:nvPr/>
          </p:nvSpPr>
          <p:spPr bwMode="auto">
            <a:xfrm>
              <a:off x="749" y="935"/>
              <a:ext cx="1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b="1">
                  <a:solidFill>
                    <a:schemeClr val="accent2"/>
                  </a:solidFill>
                  <a:latin typeface="Arial" panose="020B0604020202020204" pitchFamily="34" charset="0"/>
                </a:rPr>
                <a:t>Luz Solar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563938" y="5138738"/>
            <a:ext cx="5400675" cy="1528762"/>
            <a:chOff x="2245" y="3237"/>
            <a:chExt cx="3402" cy="963"/>
          </a:xfrm>
        </p:grpSpPr>
        <p:sp>
          <p:nvSpPr>
            <p:cNvPr id="286769" name="Text Box 22"/>
            <p:cNvSpPr txBox="1">
              <a:spLocks noChangeArrowheads="1"/>
            </p:cNvSpPr>
            <p:nvPr/>
          </p:nvSpPr>
          <p:spPr bwMode="auto">
            <a:xfrm>
              <a:off x="4332" y="3709"/>
              <a:ext cx="1315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800" b="1">
                  <a:latin typeface="Arial" panose="020B0604020202020204" pitchFamily="34" charset="0"/>
                </a:rPr>
                <a:t>Estroma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1800" b="1">
                  <a:latin typeface="Arial" panose="020B0604020202020204" pitchFamily="34" charset="0"/>
                </a:rPr>
                <a:t>Fase bioquímica</a:t>
              </a:r>
            </a:p>
          </p:txBody>
        </p:sp>
        <p:grpSp>
          <p:nvGrpSpPr>
            <p:cNvPr id="286770" name="Group 81"/>
            <p:cNvGrpSpPr>
              <a:grpSpLocks/>
            </p:cNvGrpSpPr>
            <p:nvPr/>
          </p:nvGrpSpPr>
          <p:grpSpPr bwMode="auto">
            <a:xfrm>
              <a:off x="2245" y="3237"/>
              <a:ext cx="2040" cy="454"/>
              <a:chOff x="2245" y="3294"/>
              <a:chExt cx="2040" cy="454"/>
            </a:xfrm>
          </p:grpSpPr>
          <p:sp>
            <p:nvSpPr>
              <p:cNvPr id="286771" name="Line 23"/>
              <p:cNvSpPr>
                <a:spLocks noChangeShapeType="1"/>
              </p:cNvSpPr>
              <p:nvPr/>
            </p:nvSpPr>
            <p:spPr bwMode="auto">
              <a:xfrm>
                <a:off x="3560" y="3566"/>
                <a:ext cx="725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86772" name="Group 32"/>
              <p:cNvGrpSpPr>
                <a:grpSpLocks/>
              </p:cNvGrpSpPr>
              <p:nvPr/>
            </p:nvGrpSpPr>
            <p:grpSpPr bwMode="auto">
              <a:xfrm>
                <a:off x="2245" y="3294"/>
                <a:ext cx="1498" cy="231"/>
                <a:chOff x="2245" y="3294"/>
                <a:chExt cx="1498" cy="231"/>
              </a:xfrm>
            </p:grpSpPr>
            <p:sp>
              <p:nvSpPr>
                <p:cNvPr id="28677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245" y="3294"/>
                  <a:ext cx="149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FF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pt-BR" sz="1800" b="1">
                      <a:latin typeface="Arial" panose="020B0604020202020204" pitchFamily="34" charset="0"/>
                    </a:rPr>
                    <a:t>CO</a:t>
                  </a:r>
                  <a:r>
                    <a:rPr lang="pt-BR" sz="1800" b="1" baseline="-25000">
                      <a:latin typeface="Arial" panose="020B0604020202020204" pitchFamily="34" charset="0"/>
                    </a:rPr>
                    <a:t>2</a:t>
                  </a:r>
                  <a:r>
                    <a:rPr lang="pt-BR" sz="1800" b="1">
                      <a:latin typeface="Arial" panose="020B0604020202020204" pitchFamily="34" charset="0"/>
                    </a:rPr>
                    <a:t>             CHO</a:t>
                  </a:r>
                </a:p>
              </p:txBody>
            </p:sp>
            <p:sp>
              <p:nvSpPr>
                <p:cNvPr id="286774" name="Line 31"/>
                <p:cNvSpPr>
                  <a:spLocks noChangeShapeType="1"/>
                </p:cNvSpPr>
                <p:nvPr/>
              </p:nvSpPr>
              <p:spPr bwMode="auto">
                <a:xfrm>
                  <a:off x="2789" y="3430"/>
                  <a:ext cx="27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286729" name="Group 59"/>
          <p:cNvGrpSpPr>
            <a:grpSpLocks/>
          </p:cNvGrpSpPr>
          <p:nvPr/>
        </p:nvGrpSpPr>
        <p:grpSpPr bwMode="auto">
          <a:xfrm>
            <a:off x="3348038" y="3933825"/>
            <a:ext cx="360362" cy="503238"/>
            <a:chOff x="2109" y="2478"/>
            <a:chExt cx="227" cy="317"/>
          </a:xfrm>
        </p:grpSpPr>
        <p:grpSp>
          <p:nvGrpSpPr>
            <p:cNvPr id="286754" name="Group 13"/>
            <p:cNvGrpSpPr>
              <a:grpSpLocks/>
            </p:cNvGrpSpPr>
            <p:nvPr/>
          </p:nvGrpSpPr>
          <p:grpSpPr bwMode="auto">
            <a:xfrm>
              <a:off x="2109" y="2478"/>
              <a:ext cx="227" cy="317"/>
              <a:chOff x="2018" y="2478"/>
              <a:chExt cx="227" cy="317"/>
            </a:xfrm>
          </p:grpSpPr>
          <p:sp>
            <p:nvSpPr>
              <p:cNvPr id="286764" name="Oval 7"/>
              <p:cNvSpPr>
                <a:spLocks noChangeArrowheads="1"/>
              </p:cNvSpPr>
              <p:nvPr/>
            </p:nvSpPr>
            <p:spPr bwMode="auto">
              <a:xfrm>
                <a:off x="2018" y="2569"/>
                <a:ext cx="227" cy="4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grpSp>
            <p:nvGrpSpPr>
              <p:cNvPr id="286765" name="Group 11"/>
              <p:cNvGrpSpPr>
                <a:grpSpLocks/>
              </p:cNvGrpSpPr>
              <p:nvPr/>
            </p:nvGrpSpPr>
            <p:grpSpPr bwMode="auto">
              <a:xfrm>
                <a:off x="2018" y="2478"/>
                <a:ext cx="227" cy="317"/>
                <a:chOff x="2018" y="2478"/>
                <a:chExt cx="227" cy="317"/>
              </a:xfrm>
            </p:grpSpPr>
            <p:sp>
              <p:nvSpPr>
                <p:cNvPr id="286766" name="Oval 6"/>
                <p:cNvSpPr>
                  <a:spLocks noChangeArrowheads="1"/>
                </p:cNvSpPr>
                <p:nvPr/>
              </p:nvSpPr>
              <p:spPr bwMode="auto">
                <a:xfrm>
                  <a:off x="2018" y="2478"/>
                  <a:ext cx="227" cy="4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FF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286767" name="Oval 8"/>
                <p:cNvSpPr>
                  <a:spLocks noChangeArrowheads="1"/>
                </p:cNvSpPr>
                <p:nvPr/>
              </p:nvSpPr>
              <p:spPr bwMode="auto">
                <a:xfrm>
                  <a:off x="2018" y="2659"/>
                  <a:ext cx="227" cy="4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FF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286768" name="Oval 9"/>
                <p:cNvSpPr>
                  <a:spLocks noChangeArrowheads="1"/>
                </p:cNvSpPr>
                <p:nvPr/>
              </p:nvSpPr>
              <p:spPr bwMode="auto">
                <a:xfrm>
                  <a:off x="2018" y="2750"/>
                  <a:ext cx="227" cy="4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FF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/>
                </a:p>
              </p:txBody>
            </p:sp>
          </p:grpSp>
        </p:grpSp>
        <p:sp>
          <p:nvSpPr>
            <p:cNvPr id="286755" name="Oval 33"/>
            <p:cNvSpPr>
              <a:spLocks noChangeArrowheads="1"/>
            </p:cNvSpPr>
            <p:nvPr/>
          </p:nvSpPr>
          <p:spPr bwMode="auto">
            <a:xfrm>
              <a:off x="2154" y="2523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56" name="Oval 34"/>
            <p:cNvSpPr>
              <a:spLocks noChangeArrowheads="1"/>
            </p:cNvSpPr>
            <p:nvPr/>
          </p:nvSpPr>
          <p:spPr bwMode="auto">
            <a:xfrm>
              <a:off x="2245" y="2523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57" name="Oval 35"/>
            <p:cNvSpPr>
              <a:spLocks noChangeArrowheads="1"/>
            </p:cNvSpPr>
            <p:nvPr/>
          </p:nvSpPr>
          <p:spPr bwMode="auto">
            <a:xfrm>
              <a:off x="2245" y="2614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58" name="Oval 36"/>
            <p:cNvSpPr>
              <a:spLocks noChangeArrowheads="1"/>
            </p:cNvSpPr>
            <p:nvPr/>
          </p:nvSpPr>
          <p:spPr bwMode="auto">
            <a:xfrm>
              <a:off x="2154" y="2704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59" name="Oval 37"/>
            <p:cNvSpPr>
              <a:spLocks noChangeArrowheads="1"/>
            </p:cNvSpPr>
            <p:nvPr/>
          </p:nvSpPr>
          <p:spPr bwMode="auto">
            <a:xfrm>
              <a:off x="2154" y="2614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60" name="Oval 54"/>
            <p:cNvSpPr>
              <a:spLocks noChangeArrowheads="1"/>
            </p:cNvSpPr>
            <p:nvPr/>
          </p:nvSpPr>
          <p:spPr bwMode="auto">
            <a:xfrm>
              <a:off x="2245" y="2704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61" name="Oval 55"/>
            <p:cNvSpPr>
              <a:spLocks noChangeArrowheads="1"/>
            </p:cNvSpPr>
            <p:nvPr/>
          </p:nvSpPr>
          <p:spPr bwMode="auto">
            <a:xfrm>
              <a:off x="2200" y="2523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62" name="Oval 57"/>
            <p:cNvSpPr>
              <a:spLocks noChangeArrowheads="1"/>
            </p:cNvSpPr>
            <p:nvPr/>
          </p:nvSpPr>
          <p:spPr bwMode="auto">
            <a:xfrm>
              <a:off x="2200" y="2614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63" name="Oval 58"/>
            <p:cNvSpPr>
              <a:spLocks noChangeArrowheads="1"/>
            </p:cNvSpPr>
            <p:nvPr/>
          </p:nvSpPr>
          <p:spPr bwMode="auto">
            <a:xfrm>
              <a:off x="2200" y="2704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286730" name="Group 60"/>
          <p:cNvGrpSpPr>
            <a:grpSpLocks/>
          </p:cNvGrpSpPr>
          <p:nvPr/>
        </p:nvGrpSpPr>
        <p:grpSpPr bwMode="auto">
          <a:xfrm>
            <a:off x="5580063" y="3933825"/>
            <a:ext cx="360362" cy="503238"/>
            <a:chOff x="2109" y="2478"/>
            <a:chExt cx="227" cy="317"/>
          </a:xfrm>
        </p:grpSpPr>
        <p:grpSp>
          <p:nvGrpSpPr>
            <p:cNvPr id="286739" name="Group 61"/>
            <p:cNvGrpSpPr>
              <a:grpSpLocks/>
            </p:cNvGrpSpPr>
            <p:nvPr/>
          </p:nvGrpSpPr>
          <p:grpSpPr bwMode="auto">
            <a:xfrm>
              <a:off x="2109" y="2478"/>
              <a:ext cx="227" cy="317"/>
              <a:chOff x="2018" y="2478"/>
              <a:chExt cx="227" cy="317"/>
            </a:xfrm>
          </p:grpSpPr>
          <p:sp>
            <p:nvSpPr>
              <p:cNvPr id="286749" name="Oval 62"/>
              <p:cNvSpPr>
                <a:spLocks noChangeArrowheads="1"/>
              </p:cNvSpPr>
              <p:nvPr/>
            </p:nvSpPr>
            <p:spPr bwMode="auto">
              <a:xfrm>
                <a:off x="2018" y="2569"/>
                <a:ext cx="227" cy="4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/>
              </a:p>
            </p:txBody>
          </p:sp>
          <p:grpSp>
            <p:nvGrpSpPr>
              <p:cNvPr id="286750" name="Group 63"/>
              <p:cNvGrpSpPr>
                <a:grpSpLocks/>
              </p:cNvGrpSpPr>
              <p:nvPr/>
            </p:nvGrpSpPr>
            <p:grpSpPr bwMode="auto">
              <a:xfrm>
                <a:off x="2018" y="2478"/>
                <a:ext cx="227" cy="317"/>
                <a:chOff x="2018" y="2478"/>
                <a:chExt cx="227" cy="317"/>
              </a:xfrm>
            </p:grpSpPr>
            <p:sp>
              <p:nvSpPr>
                <p:cNvPr id="286751" name="Oval 64"/>
                <p:cNvSpPr>
                  <a:spLocks noChangeArrowheads="1"/>
                </p:cNvSpPr>
                <p:nvPr/>
              </p:nvSpPr>
              <p:spPr bwMode="auto">
                <a:xfrm>
                  <a:off x="2018" y="2478"/>
                  <a:ext cx="227" cy="4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FF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286752" name="Oval 65"/>
                <p:cNvSpPr>
                  <a:spLocks noChangeArrowheads="1"/>
                </p:cNvSpPr>
                <p:nvPr/>
              </p:nvSpPr>
              <p:spPr bwMode="auto">
                <a:xfrm>
                  <a:off x="2018" y="2659"/>
                  <a:ext cx="227" cy="4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FF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286753" name="Oval 66"/>
                <p:cNvSpPr>
                  <a:spLocks noChangeArrowheads="1"/>
                </p:cNvSpPr>
                <p:nvPr/>
              </p:nvSpPr>
              <p:spPr bwMode="auto">
                <a:xfrm>
                  <a:off x="2018" y="2750"/>
                  <a:ext cx="227" cy="4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CCFF"/>
                    </a:buClr>
                    <a:buSzPct val="65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800"/>
                </a:p>
              </p:txBody>
            </p:sp>
          </p:grpSp>
        </p:grpSp>
        <p:sp>
          <p:nvSpPr>
            <p:cNvPr id="286740" name="Oval 67"/>
            <p:cNvSpPr>
              <a:spLocks noChangeArrowheads="1"/>
            </p:cNvSpPr>
            <p:nvPr/>
          </p:nvSpPr>
          <p:spPr bwMode="auto">
            <a:xfrm>
              <a:off x="2154" y="2523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41" name="Oval 68"/>
            <p:cNvSpPr>
              <a:spLocks noChangeArrowheads="1"/>
            </p:cNvSpPr>
            <p:nvPr/>
          </p:nvSpPr>
          <p:spPr bwMode="auto">
            <a:xfrm>
              <a:off x="2245" y="2523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42" name="Oval 69"/>
            <p:cNvSpPr>
              <a:spLocks noChangeArrowheads="1"/>
            </p:cNvSpPr>
            <p:nvPr/>
          </p:nvSpPr>
          <p:spPr bwMode="auto">
            <a:xfrm>
              <a:off x="2245" y="2614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43" name="Oval 70"/>
            <p:cNvSpPr>
              <a:spLocks noChangeArrowheads="1"/>
            </p:cNvSpPr>
            <p:nvPr/>
          </p:nvSpPr>
          <p:spPr bwMode="auto">
            <a:xfrm>
              <a:off x="2154" y="2704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44" name="Oval 71"/>
            <p:cNvSpPr>
              <a:spLocks noChangeArrowheads="1"/>
            </p:cNvSpPr>
            <p:nvPr/>
          </p:nvSpPr>
          <p:spPr bwMode="auto">
            <a:xfrm>
              <a:off x="2154" y="2614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45" name="Oval 72"/>
            <p:cNvSpPr>
              <a:spLocks noChangeArrowheads="1"/>
            </p:cNvSpPr>
            <p:nvPr/>
          </p:nvSpPr>
          <p:spPr bwMode="auto">
            <a:xfrm>
              <a:off x="2245" y="2704"/>
              <a:ext cx="45" cy="45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46" name="Oval 73"/>
            <p:cNvSpPr>
              <a:spLocks noChangeArrowheads="1"/>
            </p:cNvSpPr>
            <p:nvPr/>
          </p:nvSpPr>
          <p:spPr bwMode="auto">
            <a:xfrm>
              <a:off x="2200" y="2523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47" name="Oval 74"/>
            <p:cNvSpPr>
              <a:spLocks noChangeArrowheads="1"/>
            </p:cNvSpPr>
            <p:nvPr/>
          </p:nvSpPr>
          <p:spPr bwMode="auto">
            <a:xfrm>
              <a:off x="2200" y="2614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86748" name="Oval 75"/>
            <p:cNvSpPr>
              <a:spLocks noChangeArrowheads="1"/>
            </p:cNvSpPr>
            <p:nvPr/>
          </p:nvSpPr>
          <p:spPr bwMode="auto">
            <a:xfrm>
              <a:off x="2200" y="2704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3851275" y="1196975"/>
            <a:ext cx="4968875" cy="3095625"/>
            <a:chOff x="2426" y="754"/>
            <a:chExt cx="3130" cy="1950"/>
          </a:xfrm>
        </p:grpSpPr>
        <p:grpSp>
          <p:nvGrpSpPr>
            <p:cNvPr id="286733" name="Group 80"/>
            <p:cNvGrpSpPr>
              <a:grpSpLocks/>
            </p:cNvGrpSpPr>
            <p:nvPr/>
          </p:nvGrpSpPr>
          <p:grpSpPr bwMode="auto">
            <a:xfrm>
              <a:off x="3696" y="754"/>
              <a:ext cx="1860" cy="1678"/>
              <a:chOff x="3696" y="754"/>
              <a:chExt cx="1860" cy="1678"/>
            </a:xfrm>
          </p:grpSpPr>
          <p:sp>
            <p:nvSpPr>
              <p:cNvPr id="286737" name="Text Box 20"/>
              <p:cNvSpPr txBox="1">
                <a:spLocks noChangeArrowheads="1"/>
              </p:cNvSpPr>
              <p:nvPr/>
            </p:nvSpPr>
            <p:spPr bwMode="auto">
              <a:xfrm>
                <a:off x="4059" y="754"/>
                <a:ext cx="1497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sz="2000" b="1">
                    <a:latin typeface="Arial" panose="020B0604020202020204" pitchFamily="34" charset="0"/>
                  </a:rPr>
                  <a:t>Tilacóides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pt-BR" sz="2000" b="1">
                    <a:latin typeface="Arial" panose="020B0604020202020204" pitchFamily="34" charset="0"/>
                  </a:rPr>
                  <a:t>Fase Fotoquímica</a:t>
                </a:r>
              </a:p>
            </p:txBody>
          </p:sp>
          <p:sp>
            <p:nvSpPr>
              <p:cNvPr id="286738" name="Line 21"/>
              <p:cNvSpPr>
                <a:spLocks noChangeShapeType="1"/>
              </p:cNvSpPr>
              <p:nvPr/>
            </p:nvSpPr>
            <p:spPr bwMode="auto">
              <a:xfrm flipV="1">
                <a:off x="3696" y="1389"/>
                <a:ext cx="908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6734" name="Text Box 53"/>
            <p:cNvSpPr txBox="1">
              <a:spLocks noChangeArrowheads="1"/>
            </p:cNvSpPr>
            <p:nvPr/>
          </p:nvSpPr>
          <p:spPr bwMode="auto">
            <a:xfrm>
              <a:off x="2698" y="2166"/>
              <a:ext cx="90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2000" b="1">
                  <a:latin typeface="Arial" panose="020B0604020202020204" pitchFamily="34" charset="0"/>
                </a:rPr>
                <a:t>NADPH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sz="2000" b="1">
                  <a:latin typeface="Arial" panose="020B0604020202020204" pitchFamily="34" charset="0"/>
                </a:rPr>
                <a:t>ATP</a:t>
              </a:r>
            </a:p>
          </p:txBody>
        </p:sp>
        <p:sp>
          <p:nvSpPr>
            <p:cNvPr id="286735" name="Line 76"/>
            <p:cNvSpPr>
              <a:spLocks noChangeShapeType="1"/>
            </p:cNvSpPr>
            <p:nvPr/>
          </p:nvSpPr>
          <p:spPr bwMode="auto">
            <a:xfrm flipV="1">
              <a:off x="2426" y="2341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736" name="Line 77"/>
            <p:cNvSpPr>
              <a:spLocks noChangeShapeType="1"/>
            </p:cNvSpPr>
            <p:nvPr/>
          </p:nvSpPr>
          <p:spPr bwMode="auto">
            <a:xfrm flipV="1">
              <a:off x="2472" y="2568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0244" name="Rectangle 84"/>
          <p:cNvSpPr>
            <a:spLocks noChangeArrowheads="1"/>
          </p:cNvSpPr>
          <p:nvPr/>
        </p:nvSpPr>
        <p:spPr bwMode="auto">
          <a:xfrm>
            <a:off x="236538" y="204788"/>
            <a:ext cx="8805862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 algn="ctr" eaLnBrk="1" hangingPunct="1">
              <a:lnSpc>
                <a:spcPct val="90000"/>
              </a:lnSpc>
              <a:tabLst>
                <a:tab pos="485775" algn="l"/>
              </a:tabLst>
              <a:defRPr/>
            </a:pPr>
            <a:r>
              <a:rPr kumimoji="0" lang="pt-BR" sz="7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kumimoji="0" lang="pt-BR" sz="7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kumimoji="0" lang="pt-BR" sz="7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kumimoji="0" lang="pt-B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Herbicidas inibidores da fotossíntese</a:t>
            </a:r>
          </a:p>
          <a:p>
            <a:pPr algn="ctr" eaLnBrk="1" hangingPunct="1">
              <a:lnSpc>
                <a:spcPct val="90000"/>
              </a:lnSpc>
              <a:tabLst>
                <a:tab pos="485775" algn="l"/>
              </a:tabLst>
              <a:defRPr/>
            </a:pPr>
            <a:r>
              <a:rPr kumimoji="0" lang="pt-B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(Fotossistema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4" descr="Figura 9-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9063"/>
            <a:ext cx="7315200" cy="6629400"/>
          </a:xfr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538" y="204788"/>
            <a:ext cx="8805862" cy="847725"/>
          </a:xfrm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 anchor="t"/>
          <a:lstStyle/>
          <a:p>
            <a:pPr eaLnBrk="1" hangingPunct="1">
              <a:lnSpc>
                <a:spcPct val="90000"/>
              </a:lnSpc>
              <a:tabLst>
                <a:tab pos="485775" algn="l"/>
              </a:tabLst>
              <a:defRPr/>
            </a:pPr>
            <a:r>
              <a:rPr lang="pt-BR" sz="800" b="1" dirty="0" smtClean="0">
                <a:solidFill>
                  <a:schemeClr val="accent2"/>
                </a:solidFill>
              </a:rPr>
              <a:t/>
            </a:r>
            <a:br>
              <a:rPr lang="pt-BR" sz="800" b="1" dirty="0" smtClean="0">
                <a:solidFill>
                  <a:schemeClr val="accent2"/>
                </a:solidFill>
              </a:rPr>
            </a:br>
            <a:r>
              <a:rPr lang="pt-BR" sz="800" b="1" dirty="0" smtClean="0">
                <a:solidFill>
                  <a:schemeClr val="accent2"/>
                </a:solidFill>
              </a:rPr>
              <a:t>	</a:t>
            </a:r>
            <a:r>
              <a:rPr lang="pt-BR" sz="2900" b="1" dirty="0" smtClean="0">
                <a:solidFill>
                  <a:schemeClr val="accent2"/>
                </a:solidFill>
              </a:rPr>
              <a:t>Herbicidas inibidores do fotossistema II</a:t>
            </a:r>
          </a:p>
        </p:txBody>
      </p:sp>
      <p:grpSp>
        <p:nvGrpSpPr>
          <p:cNvPr id="288771" name="Group 3"/>
          <p:cNvGrpSpPr>
            <a:grpSpLocks/>
          </p:cNvGrpSpPr>
          <p:nvPr/>
        </p:nvGrpSpPr>
        <p:grpSpPr bwMode="auto">
          <a:xfrm>
            <a:off x="439738" y="1006475"/>
            <a:ext cx="8301037" cy="5029200"/>
            <a:chOff x="312" y="634"/>
            <a:chExt cx="5882" cy="3168"/>
          </a:xfrm>
        </p:grpSpPr>
        <p:sp>
          <p:nvSpPr>
            <p:cNvPr id="288772" name="Line 4"/>
            <p:cNvSpPr>
              <a:spLocks noChangeShapeType="1"/>
            </p:cNvSpPr>
            <p:nvPr/>
          </p:nvSpPr>
          <p:spPr bwMode="auto">
            <a:xfrm>
              <a:off x="921" y="3150"/>
              <a:ext cx="5229" cy="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73" name="Line 5"/>
            <p:cNvSpPr>
              <a:spLocks noChangeShapeType="1"/>
            </p:cNvSpPr>
            <p:nvPr/>
          </p:nvSpPr>
          <p:spPr bwMode="auto">
            <a:xfrm>
              <a:off x="817" y="1278"/>
              <a:ext cx="5377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774" name="Rectangle 6"/>
            <p:cNvSpPr>
              <a:spLocks noChangeArrowheads="1"/>
            </p:cNvSpPr>
            <p:nvPr/>
          </p:nvSpPr>
          <p:spPr bwMode="auto">
            <a:xfrm>
              <a:off x="504" y="3208"/>
              <a:ext cx="248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Lumen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pH=5,0</a:t>
              </a:r>
            </a:p>
          </p:txBody>
        </p:sp>
        <p:sp>
          <p:nvSpPr>
            <p:cNvPr id="288775" name="Rectangle 7"/>
            <p:cNvSpPr>
              <a:spLocks noChangeArrowheads="1"/>
            </p:cNvSpPr>
            <p:nvPr/>
          </p:nvSpPr>
          <p:spPr bwMode="auto">
            <a:xfrm>
              <a:off x="312" y="634"/>
              <a:ext cx="2633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Estroma do cloroplasto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t-BR" sz="2800" b="1"/>
                <a:t>pH = 8,0</a:t>
              </a:r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raining">
  <a:themeElements>
    <a:clrScheme name="1_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1_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6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0000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0000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3072</TotalTime>
  <Words>670</Words>
  <Application>Microsoft Macintosh PowerPoint</Application>
  <PresentationFormat>Apresentação na tela (4:3)</PresentationFormat>
  <Paragraphs>184</Paragraphs>
  <Slides>21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Wingdings</vt:lpstr>
      <vt:lpstr>Training</vt:lpstr>
      <vt:lpstr>Design padrão</vt:lpstr>
      <vt:lpstr>1_Training</vt:lpstr>
      <vt:lpstr>1_Design padrão</vt:lpstr>
      <vt:lpstr>2_Introducing PowerPoint 2010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Cloroplasto</vt:lpstr>
      <vt:lpstr>Apresentação do PowerPoint</vt:lpstr>
      <vt:lpstr>  Herbicidas inibidores do fotossistema II</vt:lpstr>
      <vt:lpstr>  Herbicidas inibidores do fotossistema II</vt:lpstr>
      <vt:lpstr>  Herbicidas inibidores do fotossistema II</vt:lpstr>
      <vt:lpstr>  Herbicidas inibidores do fotossistema II</vt:lpstr>
      <vt:lpstr>  Herbicidas inibidores do fotossistema II</vt:lpstr>
      <vt:lpstr>  Herbicidas inibidores do fotossistema II</vt:lpstr>
      <vt:lpstr>  Herbicidas inibidores do fotossistema 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xx</dc:creator>
  <cp:lastModifiedBy>Usuário do Microsoft Office</cp:lastModifiedBy>
  <cp:revision>223</cp:revision>
  <dcterms:created xsi:type="dcterms:W3CDTF">2001-08-05T23:16:23Z</dcterms:created>
  <dcterms:modified xsi:type="dcterms:W3CDTF">2016-02-27T09:09:46Z</dcterms:modified>
</cp:coreProperties>
</file>