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1"/>
  </p:notesMasterIdLst>
  <p:sldIdLst>
    <p:sldId id="856" r:id="rId2"/>
    <p:sldId id="256" r:id="rId3"/>
    <p:sldId id="782" r:id="rId4"/>
    <p:sldId id="789" r:id="rId5"/>
    <p:sldId id="790" r:id="rId6"/>
    <p:sldId id="792" r:id="rId7"/>
    <p:sldId id="797" r:id="rId8"/>
    <p:sldId id="727" r:id="rId9"/>
    <p:sldId id="798" r:id="rId10"/>
    <p:sldId id="788" r:id="rId11"/>
    <p:sldId id="819" r:id="rId12"/>
    <p:sldId id="708" r:id="rId13"/>
    <p:sldId id="820" r:id="rId14"/>
    <p:sldId id="821" r:id="rId15"/>
    <p:sldId id="261" r:id="rId16"/>
    <p:sldId id="262" r:id="rId17"/>
    <p:sldId id="822" r:id="rId18"/>
    <p:sldId id="823" r:id="rId19"/>
    <p:sldId id="713" r:id="rId20"/>
    <p:sldId id="860" r:id="rId21"/>
    <p:sldId id="859" r:id="rId22"/>
    <p:sldId id="858" r:id="rId23"/>
    <p:sldId id="857" r:id="rId24"/>
    <p:sldId id="824" r:id="rId25"/>
    <p:sldId id="861" r:id="rId26"/>
    <p:sldId id="825" r:id="rId27"/>
    <p:sldId id="862" r:id="rId28"/>
    <p:sldId id="826" r:id="rId29"/>
    <p:sldId id="863" r:id="rId30"/>
    <p:sldId id="848" r:id="rId31"/>
    <p:sldId id="854" r:id="rId32"/>
    <p:sldId id="864" r:id="rId33"/>
    <p:sldId id="865" r:id="rId34"/>
    <p:sldId id="855" r:id="rId35"/>
    <p:sldId id="866" r:id="rId36"/>
    <p:sldId id="867" r:id="rId37"/>
    <p:sldId id="718" r:id="rId38"/>
    <p:sldId id="849" r:id="rId39"/>
    <p:sldId id="722" r:id="rId40"/>
    <p:sldId id="724" r:id="rId41"/>
    <p:sldId id="850" r:id="rId42"/>
    <p:sldId id="827" r:id="rId43"/>
    <p:sldId id="743" r:id="rId44"/>
    <p:sldId id="458" r:id="rId45"/>
    <p:sldId id="847" r:id="rId46"/>
    <p:sldId id="744" r:id="rId47"/>
    <p:sldId id="851" r:id="rId48"/>
    <p:sldId id="444" r:id="rId49"/>
    <p:sldId id="725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53" y="3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Marques" userId="7ecadc609b72cbbb" providerId="LiveId" clId="{54C000BD-896C-4AC2-91BB-D3113D0D44DC}"/>
    <pc:docChg chg="modSld">
      <pc:chgData name="Patricia Marques" userId="7ecadc609b72cbbb" providerId="LiveId" clId="{54C000BD-896C-4AC2-91BB-D3113D0D44DC}" dt="2023-03-03T13:59:17.868" v="29" actId="6549"/>
      <pc:docMkLst>
        <pc:docMk/>
      </pc:docMkLst>
      <pc:sldChg chg="modSp">
        <pc:chgData name="Patricia Marques" userId="7ecadc609b72cbbb" providerId="LiveId" clId="{54C000BD-896C-4AC2-91BB-D3113D0D44DC}" dt="2023-03-03T13:58:56.931" v="9" actId="6549"/>
        <pc:sldMkLst>
          <pc:docMk/>
          <pc:sldMk cId="4148965322" sldId="864"/>
        </pc:sldMkLst>
        <pc:spChg chg="mod">
          <ac:chgData name="Patricia Marques" userId="7ecadc609b72cbbb" providerId="LiveId" clId="{54C000BD-896C-4AC2-91BB-D3113D0D44DC}" dt="2023-03-03T13:58:56.931" v="9" actId="6549"/>
          <ac:spMkLst>
            <pc:docMk/>
            <pc:sldMk cId="4148965322" sldId="864"/>
            <ac:spMk id="4" creationId="{27204A02-F1C5-4792-BAE8-6FDAF48D9FB6}"/>
          </ac:spMkLst>
        </pc:spChg>
      </pc:sldChg>
      <pc:sldChg chg="modSp">
        <pc:chgData name="Patricia Marques" userId="7ecadc609b72cbbb" providerId="LiveId" clId="{54C000BD-896C-4AC2-91BB-D3113D0D44DC}" dt="2023-03-03T13:59:17.868" v="29" actId="6549"/>
        <pc:sldMkLst>
          <pc:docMk/>
          <pc:sldMk cId="2150121848" sldId="865"/>
        </pc:sldMkLst>
        <pc:spChg chg="mod">
          <ac:chgData name="Patricia Marques" userId="7ecadc609b72cbbb" providerId="LiveId" clId="{54C000BD-896C-4AC2-91BB-D3113D0D44DC}" dt="2023-03-03T13:59:11.543" v="19" actId="6549"/>
          <ac:spMkLst>
            <pc:docMk/>
            <pc:sldMk cId="2150121848" sldId="865"/>
            <ac:spMk id="4" creationId="{27204A02-F1C5-4792-BAE8-6FDAF48D9FB6}"/>
          </ac:spMkLst>
        </pc:spChg>
        <pc:spChg chg="mod">
          <ac:chgData name="Patricia Marques" userId="7ecadc609b72cbbb" providerId="LiveId" clId="{54C000BD-896C-4AC2-91BB-D3113D0D44DC}" dt="2023-03-03T13:59:17.868" v="29" actId="6549"/>
          <ac:spMkLst>
            <pc:docMk/>
            <pc:sldMk cId="2150121848" sldId="865"/>
            <ac:spMk id="5" creationId="{E6B37F94-5056-48C9-AB35-0B37DB856DB5}"/>
          </ac:spMkLst>
        </pc:spChg>
      </pc:sldChg>
    </pc:docChg>
  </pc:docChgLst>
  <pc:docChgLst>
    <pc:chgData name="Patricia Marques" userId="7ecadc609b72cbbb" providerId="LiveId" clId="{94BF80E8-0F78-4988-8C8A-AA2271F1B061}"/>
    <pc:docChg chg="undo custSel addSld delSld">
      <pc:chgData name="Patricia Marques" userId="7ecadc609b72cbbb" providerId="LiveId" clId="{94BF80E8-0F78-4988-8C8A-AA2271F1B061}" dt="2023-03-20T17:37:39.479" v="1" actId="2696"/>
      <pc:docMkLst>
        <pc:docMk/>
      </pc:docMkLst>
      <pc:sldChg chg="add del">
        <pc:chgData name="Patricia Marques" userId="7ecadc609b72cbbb" providerId="LiveId" clId="{94BF80E8-0F78-4988-8C8A-AA2271F1B061}" dt="2023-03-20T17:37:39.479" v="1" actId="2696"/>
        <pc:sldMkLst>
          <pc:docMk/>
          <pc:sldMk cId="4148965322" sldId="864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62B0C8-4635-40A5-9A1C-0775C854E24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29AA9B7-8882-4F6D-B798-BD9C77E5B6BD}">
      <dgm:prSet/>
      <dgm:spPr/>
      <dgm:t>
        <a:bodyPr/>
        <a:lstStyle/>
        <a:p>
          <a:r>
            <a:rPr lang="pt-BR" dirty="0"/>
            <a:t>Potencial de água no solo define o estado de energia em que a água se encontra no solo em relação a um potencial padrão</a:t>
          </a:r>
          <a:endParaRPr lang="en-US" dirty="0"/>
        </a:p>
      </dgm:t>
    </dgm:pt>
    <dgm:pt modelId="{69BC740D-4B52-4114-BAA1-F1C037ECAABA}" type="parTrans" cxnId="{74B5588E-FDFB-426E-89B5-1328FB4D31EC}">
      <dgm:prSet/>
      <dgm:spPr/>
      <dgm:t>
        <a:bodyPr/>
        <a:lstStyle/>
        <a:p>
          <a:endParaRPr lang="en-US"/>
        </a:p>
      </dgm:t>
    </dgm:pt>
    <dgm:pt modelId="{F545D242-CA5F-4DBE-8F96-2E8EA324EE01}" type="sibTrans" cxnId="{74B5588E-FDFB-426E-89B5-1328FB4D31EC}">
      <dgm:prSet/>
      <dgm:spPr/>
      <dgm:t>
        <a:bodyPr/>
        <a:lstStyle/>
        <a:p>
          <a:endParaRPr lang="en-US"/>
        </a:p>
      </dgm:t>
    </dgm:pt>
    <dgm:pt modelId="{8FA85C4C-D0B4-48A4-8569-05BD0B3FF3EE}">
      <dgm:prSet/>
      <dgm:spPr/>
      <dgm:t>
        <a:bodyPr/>
        <a:lstStyle/>
        <a:p>
          <a:r>
            <a:rPr lang="pt-BR" dirty="0"/>
            <a:t>Padrão: água pura isenta de sais, submetida a condições normais de pressão (pressão relativa = 0) e sobre a superfície do solo.</a:t>
          </a:r>
          <a:endParaRPr lang="en-US" dirty="0"/>
        </a:p>
      </dgm:t>
    </dgm:pt>
    <dgm:pt modelId="{C35AB10B-98E4-41FF-9230-4AD95F5778B9}" type="parTrans" cxnId="{BE9D4F66-95E1-47F2-9B8B-328E13F01A1F}">
      <dgm:prSet/>
      <dgm:spPr/>
      <dgm:t>
        <a:bodyPr/>
        <a:lstStyle/>
        <a:p>
          <a:endParaRPr lang="en-US"/>
        </a:p>
      </dgm:t>
    </dgm:pt>
    <dgm:pt modelId="{7571FCA4-90F0-483E-9F3A-2FF9D6FBFF3C}" type="sibTrans" cxnId="{BE9D4F66-95E1-47F2-9B8B-328E13F01A1F}">
      <dgm:prSet/>
      <dgm:spPr/>
      <dgm:t>
        <a:bodyPr/>
        <a:lstStyle/>
        <a:p>
          <a:endParaRPr lang="en-US"/>
        </a:p>
      </dgm:t>
    </dgm:pt>
    <dgm:pt modelId="{C032F373-1579-4ED6-B06C-CD204FEA73D9}">
      <dgm:prSet/>
      <dgm:spPr/>
      <dgm:t>
        <a:bodyPr/>
        <a:lstStyle/>
        <a:p>
          <a:r>
            <a:rPr lang="pt-BR" dirty="0"/>
            <a:t>Unidades: metros, Pa, atm</a:t>
          </a:r>
          <a:endParaRPr lang="en-US" dirty="0"/>
        </a:p>
      </dgm:t>
    </dgm:pt>
    <dgm:pt modelId="{9A240A5F-CCA5-4A4A-B0CD-EC3A91681E9E}" type="parTrans" cxnId="{9ABF0F99-63F6-4B20-8792-E803A0F0B5FD}">
      <dgm:prSet/>
      <dgm:spPr/>
      <dgm:t>
        <a:bodyPr/>
        <a:lstStyle/>
        <a:p>
          <a:endParaRPr lang="en-US"/>
        </a:p>
      </dgm:t>
    </dgm:pt>
    <dgm:pt modelId="{50D6BFAC-FAC0-4DC6-8A9D-E0C01DE0BD51}" type="sibTrans" cxnId="{9ABF0F99-63F6-4B20-8792-E803A0F0B5FD}">
      <dgm:prSet/>
      <dgm:spPr/>
      <dgm:t>
        <a:bodyPr/>
        <a:lstStyle/>
        <a:p>
          <a:endParaRPr lang="en-US"/>
        </a:p>
      </dgm:t>
    </dgm:pt>
    <dgm:pt modelId="{25540332-5F2A-4167-8927-D92761885703}" type="pres">
      <dgm:prSet presAssocID="{7362B0C8-4635-40A5-9A1C-0775C854E240}" presName="linear" presStyleCnt="0">
        <dgm:presLayoutVars>
          <dgm:animLvl val="lvl"/>
          <dgm:resizeHandles val="exact"/>
        </dgm:presLayoutVars>
      </dgm:prSet>
      <dgm:spPr/>
    </dgm:pt>
    <dgm:pt modelId="{559B3131-0442-4680-99D7-A04F6DCF0279}" type="pres">
      <dgm:prSet presAssocID="{529AA9B7-8882-4F6D-B798-BD9C77E5B6B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801B2F5-1AF7-4192-A250-E9500FF5D466}" type="pres">
      <dgm:prSet presAssocID="{F545D242-CA5F-4DBE-8F96-2E8EA324EE01}" presName="spacer" presStyleCnt="0"/>
      <dgm:spPr/>
    </dgm:pt>
    <dgm:pt modelId="{8449C2BA-5C66-42BC-94B7-F7AA963A3B4A}" type="pres">
      <dgm:prSet presAssocID="{8FA85C4C-D0B4-48A4-8569-05BD0B3FF3E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9E58D8A-2CAB-4837-A9BD-DE45B4FC9F52}" type="pres">
      <dgm:prSet presAssocID="{7571FCA4-90F0-483E-9F3A-2FF9D6FBFF3C}" presName="spacer" presStyleCnt="0"/>
      <dgm:spPr/>
    </dgm:pt>
    <dgm:pt modelId="{D158768A-7532-43F4-A058-426E4258B7AC}" type="pres">
      <dgm:prSet presAssocID="{C032F373-1579-4ED6-B06C-CD204FEA73D9}" presName="parentText" presStyleLbl="node1" presStyleIdx="2" presStyleCnt="3" custScaleY="52213">
        <dgm:presLayoutVars>
          <dgm:chMax val="0"/>
          <dgm:bulletEnabled val="1"/>
        </dgm:presLayoutVars>
      </dgm:prSet>
      <dgm:spPr/>
    </dgm:pt>
  </dgm:ptLst>
  <dgm:cxnLst>
    <dgm:cxn modelId="{E2426A45-888C-4C27-BFDC-B2686B4EC813}" type="presOf" srcId="{529AA9B7-8882-4F6D-B798-BD9C77E5B6BD}" destId="{559B3131-0442-4680-99D7-A04F6DCF0279}" srcOrd="0" destOrd="0" presId="urn:microsoft.com/office/officeart/2005/8/layout/vList2"/>
    <dgm:cxn modelId="{BE9D4F66-95E1-47F2-9B8B-328E13F01A1F}" srcId="{7362B0C8-4635-40A5-9A1C-0775C854E240}" destId="{8FA85C4C-D0B4-48A4-8569-05BD0B3FF3EE}" srcOrd="1" destOrd="0" parTransId="{C35AB10B-98E4-41FF-9230-4AD95F5778B9}" sibTransId="{7571FCA4-90F0-483E-9F3A-2FF9D6FBFF3C}"/>
    <dgm:cxn modelId="{E5239473-0BC0-445C-979E-6EC3B40035E0}" type="presOf" srcId="{7362B0C8-4635-40A5-9A1C-0775C854E240}" destId="{25540332-5F2A-4167-8927-D92761885703}" srcOrd="0" destOrd="0" presId="urn:microsoft.com/office/officeart/2005/8/layout/vList2"/>
    <dgm:cxn modelId="{74B5588E-FDFB-426E-89B5-1328FB4D31EC}" srcId="{7362B0C8-4635-40A5-9A1C-0775C854E240}" destId="{529AA9B7-8882-4F6D-B798-BD9C77E5B6BD}" srcOrd="0" destOrd="0" parTransId="{69BC740D-4B52-4114-BAA1-F1C037ECAABA}" sibTransId="{F545D242-CA5F-4DBE-8F96-2E8EA324EE01}"/>
    <dgm:cxn modelId="{9ABF0F99-63F6-4B20-8792-E803A0F0B5FD}" srcId="{7362B0C8-4635-40A5-9A1C-0775C854E240}" destId="{C032F373-1579-4ED6-B06C-CD204FEA73D9}" srcOrd="2" destOrd="0" parTransId="{9A240A5F-CCA5-4A4A-B0CD-EC3A91681E9E}" sibTransId="{50D6BFAC-FAC0-4DC6-8A9D-E0C01DE0BD51}"/>
    <dgm:cxn modelId="{795B06C8-45DB-4045-B6B5-7985FDBA6364}" type="presOf" srcId="{C032F373-1579-4ED6-B06C-CD204FEA73D9}" destId="{D158768A-7532-43F4-A058-426E4258B7AC}" srcOrd="0" destOrd="0" presId="urn:microsoft.com/office/officeart/2005/8/layout/vList2"/>
    <dgm:cxn modelId="{76F4BBCD-4E07-4704-8004-18C75B373B7F}" type="presOf" srcId="{8FA85C4C-D0B4-48A4-8569-05BD0B3FF3EE}" destId="{8449C2BA-5C66-42BC-94B7-F7AA963A3B4A}" srcOrd="0" destOrd="0" presId="urn:microsoft.com/office/officeart/2005/8/layout/vList2"/>
    <dgm:cxn modelId="{15F1DEE4-2841-42D7-9CEF-A9ACA6F3909D}" type="presParOf" srcId="{25540332-5F2A-4167-8927-D92761885703}" destId="{559B3131-0442-4680-99D7-A04F6DCF0279}" srcOrd="0" destOrd="0" presId="urn:microsoft.com/office/officeart/2005/8/layout/vList2"/>
    <dgm:cxn modelId="{8D0A854B-74F2-4DE4-9599-15328F7C3BF4}" type="presParOf" srcId="{25540332-5F2A-4167-8927-D92761885703}" destId="{A801B2F5-1AF7-4192-A250-E9500FF5D466}" srcOrd="1" destOrd="0" presId="urn:microsoft.com/office/officeart/2005/8/layout/vList2"/>
    <dgm:cxn modelId="{3C3CFD47-0958-4738-9D0A-3E9713DAA530}" type="presParOf" srcId="{25540332-5F2A-4167-8927-D92761885703}" destId="{8449C2BA-5C66-42BC-94B7-F7AA963A3B4A}" srcOrd="2" destOrd="0" presId="urn:microsoft.com/office/officeart/2005/8/layout/vList2"/>
    <dgm:cxn modelId="{215A6EFD-6CAA-4DA8-AFC7-FB749ED0ECF8}" type="presParOf" srcId="{25540332-5F2A-4167-8927-D92761885703}" destId="{39E58D8A-2CAB-4837-A9BD-DE45B4FC9F52}" srcOrd="3" destOrd="0" presId="urn:microsoft.com/office/officeart/2005/8/layout/vList2"/>
    <dgm:cxn modelId="{EEF5A800-3A34-4437-9889-E364539B4CFA}" type="presParOf" srcId="{25540332-5F2A-4167-8927-D92761885703}" destId="{D158768A-7532-43F4-A058-426E4258B7A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959D34-7EDB-4C76-A6A5-76079F55ED4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AFB5ED3-E8A4-4A8C-8E11-E09F113D7B15}">
      <dgm:prSet/>
      <dgm:spPr/>
      <dgm:t>
        <a:bodyPr/>
        <a:lstStyle/>
        <a:p>
          <a:pPr>
            <a:defRPr cap="all"/>
          </a:pPr>
          <a:r>
            <a:rPr lang="pt-BR" dirty="0"/>
            <a:t>Método da frigideira</a:t>
          </a:r>
          <a:endParaRPr lang="en-US" dirty="0"/>
        </a:p>
      </dgm:t>
    </dgm:pt>
    <dgm:pt modelId="{32A4DB9E-47A7-472F-AB75-1D85EA80DFE6}" type="parTrans" cxnId="{B8C02E9B-62D0-4595-A6A0-817A483E734D}">
      <dgm:prSet/>
      <dgm:spPr/>
      <dgm:t>
        <a:bodyPr/>
        <a:lstStyle/>
        <a:p>
          <a:endParaRPr lang="en-US"/>
        </a:p>
      </dgm:t>
    </dgm:pt>
    <dgm:pt modelId="{0BABDF19-4D93-472F-97EC-EF00B03DA2BC}" type="sibTrans" cxnId="{B8C02E9B-62D0-4595-A6A0-817A483E734D}">
      <dgm:prSet/>
      <dgm:spPr/>
      <dgm:t>
        <a:bodyPr/>
        <a:lstStyle/>
        <a:p>
          <a:endParaRPr lang="en-US"/>
        </a:p>
      </dgm:t>
    </dgm:pt>
    <dgm:pt modelId="{C5D77EE6-88CE-4429-B046-794843D12586}">
      <dgm:prSet/>
      <dgm:spPr/>
      <dgm:t>
        <a:bodyPr/>
        <a:lstStyle/>
        <a:p>
          <a:pPr>
            <a:defRPr cap="all"/>
          </a:pPr>
          <a:r>
            <a:rPr lang="pt-BR" dirty="0"/>
            <a:t>Método do álcool</a:t>
          </a:r>
          <a:endParaRPr lang="en-US" dirty="0"/>
        </a:p>
      </dgm:t>
    </dgm:pt>
    <dgm:pt modelId="{905F9CDB-C445-41F7-B53A-58A1530CFCF5}" type="parTrans" cxnId="{4A446B87-0E70-49E8-B325-368B4C8A1D5F}">
      <dgm:prSet/>
      <dgm:spPr/>
      <dgm:t>
        <a:bodyPr/>
        <a:lstStyle/>
        <a:p>
          <a:endParaRPr lang="en-US"/>
        </a:p>
      </dgm:t>
    </dgm:pt>
    <dgm:pt modelId="{A042B4A5-73B1-4BB4-AEE3-5B13CB857403}" type="sibTrans" cxnId="{4A446B87-0E70-49E8-B325-368B4C8A1D5F}">
      <dgm:prSet/>
      <dgm:spPr/>
      <dgm:t>
        <a:bodyPr/>
        <a:lstStyle/>
        <a:p>
          <a:endParaRPr lang="en-US"/>
        </a:p>
      </dgm:t>
    </dgm:pt>
    <dgm:pt modelId="{CB5AEC3E-9BA8-4F75-8B02-458E2CF50DE3}">
      <dgm:prSet/>
      <dgm:spPr/>
      <dgm:t>
        <a:bodyPr/>
        <a:lstStyle/>
        <a:p>
          <a:pPr>
            <a:defRPr cap="all"/>
          </a:pPr>
          <a:r>
            <a:rPr lang="pt-BR" dirty="0"/>
            <a:t>Método do microondas</a:t>
          </a:r>
          <a:endParaRPr lang="en-US" dirty="0"/>
        </a:p>
      </dgm:t>
    </dgm:pt>
    <dgm:pt modelId="{75E7A1E1-E115-43E4-9DC8-FFE76C6DD84A}" type="parTrans" cxnId="{45740845-B77D-4481-93C9-4D301EDFF11A}">
      <dgm:prSet/>
      <dgm:spPr/>
      <dgm:t>
        <a:bodyPr/>
        <a:lstStyle/>
        <a:p>
          <a:endParaRPr lang="en-US"/>
        </a:p>
      </dgm:t>
    </dgm:pt>
    <dgm:pt modelId="{2294373A-AD67-4A15-BD6B-50E91F4B60D8}" type="sibTrans" cxnId="{45740845-B77D-4481-93C9-4D301EDFF11A}">
      <dgm:prSet/>
      <dgm:spPr/>
      <dgm:t>
        <a:bodyPr/>
        <a:lstStyle/>
        <a:p>
          <a:endParaRPr lang="en-US"/>
        </a:p>
      </dgm:t>
    </dgm:pt>
    <dgm:pt modelId="{712AA900-8F88-45B0-9ACD-2700376C256C}" type="pres">
      <dgm:prSet presAssocID="{8C959D34-7EDB-4C76-A6A5-76079F55ED45}" presName="root" presStyleCnt="0">
        <dgm:presLayoutVars>
          <dgm:dir/>
          <dgm:resizeHandles val="exact"/>
        </dgm:presLayoutVars>
      </dgm:prSet>
      <dgm:spPr/>
    </dgm:pt>
    <dgm:pt modelId="{DD74CE54-D808-42D2-A6E7-7718C6738DF4}" type="pres">
      <dgm:prSet presAssocID="{9AFB5ED3-E8A4-4A8C-8E11-E09F113D7B15}" presName="compNode" presStyleCnt="0"/>
      <dgm:spPr/>
    </dgm:pt>
    <dgm:pt modelId="{E3E3ADFD-5C01-4A37-9C9B-6532F042874C}" type="pres">
      <dgm:prSet presAssocID="{9AFB5ED3-E8A4-4A8C-8E11-E09F113D7B15}" presName="iconBgRect" presStyleLbl="bgShp" presStyleIdx="0" presStyleCnt="3"/>
      <dgm:spPr/>
    </dgm:pt>
    <dgm:pt modelId="{28C7D8B4-CD96-49F0-8D8D-62F2E5C0B69E}" type="pres">
      <dgm:prSet presAssocID="{9AFB5ED3-E8A4-4A8C-8E11-E09F113D7B1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F4FDD3FD-3237-4094-A25E-404D139F9CA4}" type="pres">
      <dgm:prSet presAssocID="{9AFB5ED3-E8A4-4A8C-8E11-E09F113D7B15}" presName="spaceRect" presStyleCnt="0"/>
      <dgm:spPr/>
    </dgm:pt>
    <dgm:pt modelId="{04AB0585-5FB0-4E0E-BAEE-5CC95B0BB658}" type="pres">
      <dgm:prSet presAssocID="{9AFB5ED3-E8A4-4A8C-8E11-E09F113D7B15}" presName="textRect" presStyleLbl="revTx" presStyleIdx="0" presStyleCnt="3">
        <dgm:presLayoutVars>
          <dgm:chMax val="1"/>
          <dgm:chPref val="1"/>
        </dgm:presLayoutVars>
      </dgm:prSet>
      <dgm:spPr/>
    </dgm:pt>
    <dgm:pt modelId="{2FBD3AAD-F697-4D86-983B-C7591F7B5479}" type="pres">
      <dgm:prSet presAssocID="{0BABDF19-4D93-472F-97EC-EF00B03DA2BC}" presName="sibTrans" presStyleCnt="0"/>
      <dgm:spPr/>
    </dgm:pt>
    <dgm:pt modelId="{FCAF49DF-7D95-4D09-AD69-45740337126F}" type="pres">
      <dgm:prSet presAssocID="{C5D77EE6-88CE-4429-B046-794843D12586}" presName="compNode" presStyleCnt="0"/>
      <dgm:spPr/>
    </dgm:pt>
    <dgm:pt modelId="{8417B807-E73E-463E-AF94-B75CBB2DEDCA}" type="pres">
      <dgm:prSet presAssocID="{C5D77EE6-88CE-4429-B046-794843D12586}" presName="iconBgRect" presStyleLbl="bgShp" presStyleIdx="1" presStyleCnt="3"/>
      <dgm:spPr/>
    </dgm:pt>
    <dgm:pt modelId="{75DF1BF4-E0CC-4BF8-AFCC-DFF42253ACB4}" type="pres">
      <dgm:prSet presAssocID="{C5D77EE6-88CE-4429-B046-794843D1258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cêndio"/>
        </a:ext>
      </dgm:extLst>
    </dgm:pt>
    <dgm:pt modelId="{F1C2296B-F675-4C79-8744-1A494A23FA5F}" type="pres">
      <dgm:prSet presAssocID="{C5D77EE6-88CE-4429-B046-794843D12586}" presName="spaceRect" presStyleCnt="0"/>
      <dgm:spPr/>
    </dgm:pt>
    <dgm:pt modelId="{63DE52E2-5911-42C7-8B86-929C0FC60CE1}" type="pres">
      <dgm:prSet presAssocID="{C5D77EE6-88CE-4429-B046-794843D12586}" presName="textRect" presStyleLbl="revTx" presStyleIdx="1" presStyleCnt="3">
        <dgm:presLayoutVars>
          <dgm:chMax val="1"/>
          <dgm:chPref val="1"/>
        </dgm:presLayoutVars>
      </dgm:prSet>
      <dgm:spPr/>
    </dgm:pt>
    <dgm:pt modelId="{6CAF4ECB-3DA7-4B98-B6D5-6FEB26A062A5}" type="pres">
      <dgm:prSet presAssocID="{A042B4A5-73B1-4BB4-AEE3-5B13CB857403}" presName="sibTrans" presStyleCnt="0"/>
      <dgm:spPr/>
    </dgm:pt>
    <dgm:pt modelId="{BAD6AF27-03FB-42E7-8DC4-287DBEBBD67F}" type="pres">
      <dgm:prSet presAssocID="{CB5AEC3E-9BA8-4F75-8B02-458E2CF50DE3}" presName="compNode" presStyleCnt="0"/>
      <dgm:spPr/>
    </dgm:pt>
    <dgm:pt modelId="{FD4A97F9-D11A-43BE-93B2-794BB0CF2FC2}" type="pres">
      <dgm:prSet presAssocID="{CB5AEC3E-9BA8-4F75-8B02-458E2CF50DE3}" presName="iconBgRect" presStyleLbl="bgShp" presStyleIdx="2" presStyleCnt="3"/>
      <dgm:spPr/>
    </dgm:pt>
    <dgm:pt modelId="{E3DF906F-5475-4C6C-9DAA-BA80A9BCFD09}" type="pres">
      <dgm:prSet presAssocID="{CB5AEC3E-9BA8-4F75-8B02-458E2CF50D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rmômetro"/>
        </a:ext>
      </dgm:extLst>
    </dgm:pt>
    <dgm:pt modelId="{38A06210-9F72-4AEE-9A02-65407106F144}" type="pres">
      <dgm:prSet presAssocID="{CB5AEC3E-9BA8-4F75-8B02-458E2CF50DE3}" presName="spaceRect" presStyleCnt="0"/>
      <dgm:spPr/>
    </dgm:pt>
    <dgm:pt modelId="{A09FB296-95FE-473A-A307-06964F304C8E}" type="pres">
      <dgm:prSet presAssocID="{CB5AEC3E-9BA8-4F75-8B02-458E2CF50DE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EBBD73F-AD5F-4FC1-A354-D1B1DDAE7275}" type="presOf" srcId="{CB5AEC3E-9BA8-4F75-8B02-458E2CF50DE3}" destId="{A09FB296-95FE-473A-A307-06964F304C8E}" srcOrd="0" destOrd="0" presId="urn:microsoft.com/office/officeart/2018/5/layout/IconCircleLabelList"/>
    <dgm:cxn modelId="{45740845-B77D-4481-93C9-4D301EDFF11A}" srcId="{8C959D34-7EDB-4C76-A6A5-76079F55ED45}" destId="{CB5AEC3E-9BA8-4F75-8B02-458E2CF50DE3}" srcOrd="2" destOrd="0" parTransId="{75E7A1E1-E115-43E4-9DC8-FFE76C6DD84A}" sibTransId="{2294373A-AD67-4A15-BD6B-50E91F4B60D8}"/>
    <dgm:cxn modelId="{6E06247D-310A-4DF2-97BC-8784107CEB4C}" type="presOf" srcId="{9AFB5ED3-E8A4-4A8C-8E11-E09F113D7B15}" destId="{04AB0585-5FB0-4E0E-BAEE-5CC95B0BB658}" srcOrd="0" destOrd="0" presId="urn:microsoft.com/office/officeart/2018/5/layout/IconCircleLabelList"/>
    <dgm:cxn modelId="{4A446B87-0E70-49E8-B325-368B4C8A1D5F}" srcId="{8C959D34-7EDB-4C76-A6A5-76079F55ED45}" destId="{C5D77EE6-88CE-4429-B046-794843D12586}" srcOrd="1" destOrd="0" parTransId="{905F9CDB-C445-41F7-B53A-58A1530CFCF5}" sibTransId="{A042B4A5-73B1-4BB4-AEE3-5B13CB857403}"/>
    <dgm:cxn modelId="{B8C02E9B-62D0-4595-A6A0-817A483E734D}" srcId="{8C959D34-7EDB-4C76-A6A5-76079F55ED45}" destId="{9AFB5ED3-E8A4-4A8C-8E11-E09F113D7B15}" srcOrd="0" destOrd="0" parTransId="{32A4DB9E-47A7-472F-AB75-1D85EA80DFE6}" sibTransId="{0BABDF19-4D93-472F-97EC-EF00B03DA2BC}"/>
    <dgm:cxn modelId="{55D5C4DC-BEFD-445A-BB52-2A662FDC44C0}" type="presOf" srcId="{8C959D34-7EDB-4C76-A6A5-76079F55ED45}" destId="{712AA900-8F88-45B0-9ACD-2700376C256C}" srcOrd="0" destOrd="0" presId="urn:microsoft.com/office/officeart/2018/5/layout/IconCircleLabelList"/>
    <dgm:cxn modelId="{6D5653FF-0A50-45A2-BEA3-7A864BCA8D48}" type="presOf" srcId="{C5D77EE6-88CE-4429-B046-794843D12586}" destId="{63DE52E2-5911-42C7-8B86-929C0FC60CE1}" srcOrd="0" destOrd="0" presId="urn:microsoft.com/office/officeart/2018/5/layout/IconCircleLabelList"/>
    <dgm:cxn modelId="{F6D76166-9C6A-44DF-9B1C-4062E1D0457D}" type="presParOf" srcId="{712AA900-8F88-45B0-9ACD-2700376C256C}" destId="{DD74CE54-D808-42D2-A6E7-7718C6738DF4}" srcOrd="0" destOrd="0" presId="urn:microsoft.com/office/officeart/2018/5/layout/IconCircleLabelList"/>
    <dgm:cxn modelId="{52FD8D6E-127D-4734-BE97-910AAB1FC365}" type="presParOf" srcId="{DD74CE54-D808-42D2-A6E7-7718C6738DF4}" destId="{E3E3ADFD-5C01-4A37-9C9B-6532F042874C}" srcOrd="0" destOrd="0" presId="urn:microsoft.com/office/officeart/2018/5/layout/IconCircleLabelList"/>
    <dgm:cxn modelId="{8ED0FCE1-302D-476C-88CB-12964D5B2BEF}" type="presParOf" srcId="{DD74CE54-D808-42D2-A6E7-7718C6738DF4}" destId="{28C7D8B4-CD96-49F0-8D8D-62F2E5C0B69E}" srcOrd="1" destOrd="0" presId="urn:microsoft.com/office/officeart/2018/5/layout/IconCircleLabelList"/>
    <dgm:cxn modelId="{B26FC517-F99C-4F12-BE3B-CE2ECD5B66FA}" type="presParOf" srcId="{DD74CE54-D808-42D2-A6E7-7718C6738DF4}" destId="{F4FDD3FD-3237-4094-A25E-404D139F9CA4}" srcOrd="2" destOrd="0" presId="urn:microsoft.com/office/officeart/2018/5/layout/IconCircleLabelList"/>
    <dgm:cxn modelId="{E395D10A-C269-4970-84FF-79ADA06AA63F}" type="presParOf" srcId="{DD74CE54-D808-42D2-A6E7-7718C6738DF4}" destId="{04AB0585-5FB0-4E0E-BAEE-5CC95B0BB658}" srcOrd="3" destOrd="0" presId="urn:microsoft.com/office/officeart/2018/5/layout/IconCircleLabelList"/>
    <dgm:cxn modelId="{A75734EE-910F-471F-B66D-AA5FB30B7AE5}" type="presParOf" srcId="{712AA900-8F88-45B0-9ACD-2700376C256C}" destId="{2FBD3AAD-F697-4D86-983B-C7591F7B5479}" srcOrd="1" destOrd="0" presId="urn:microsoft.com/office/officeart/2018/5/layout/IconCircleLabelList"/>
    <dgm:cxn modelId="{F6F7FEB2-E3C3-4FB9-8773-8E466722E674}" type="presParOf" srcId="{712AA900-8F88-45B0-9ACD-2700376C256C}" destId="{FCAF49DF-7D95-4D09-AD69-45740337126F}" srcOrd="2" destOrd="0" presId="urn:microsoft.com/office/officeart/2018/5/layout/IconCircleLabelList"/>
    <dgm:cxn modelId="{AB703520-3FC6-43EF-A313-21740E053A2F}" type="presParOf" srcId="{FCAF49DF-7D95-4D09-AD69-45740337126F}" destId="{8417B807-E73E-463E-AF94-B75CBB2DEDCA}" srcOrd="0" destOrd="0" presId="urn:microsoft.com/office/officeart/2018/5/layout/IconCircleLabelList"/>
    <dgm:cxn modelId="{F6367D09-DF5B-42BF-BAD9-971BFAEBE383}" type="presParOf" srcId="{FCAF49DF-7D95-4D09-AD69-45740337126F}" destId="{75DF1BF4-E0CC-4BF8-AFCC-DFF42253ACB4}" srcOrd="1" destOrd="0" presId="urn:microsoft.com/office/officeart/2018/5/layout/IconCircleLabelList"/>
    <dgm:cxn modelId="{FE0996CA-12D2-4720-BFEB-E5D28479E3CF}" type="presParOf" srcId="{FCAF49DF-7D95-4D09-AD69-45740337126F}" destId="{F1C2296B-F675-4C79-8744-1A494A23FA5F}" srcOrd="2" destOrd="0" presId="urn:microsoft.com/office/officeart/2018/5/layout/IconCircleLabelList"/>
    <dgm:cxn modelId="{48636235-5C96-4930-A55C-EE48D39E2805}" type="presParOf" srcId="{FCAF49DF-7D95-4D09-AD69-45740337126F}" destId="{63DE52E2-5911-42C7-8B86-929C0FC60CE1}" srcOrd="3" destOrd="0" presId="urn:microsoft.com/office/officeart/2018/5/layout/IconCircleLabelList"/>
    <dgm:cxn modelId="{2A8CAAD5-90CB-4E4C-ACAA-4DE6E06A3863}" type="presParOf" srcId="{712AA900-8F88-45B0-9ACD-2700376C256C}" destId="{6CAF4ECB-3DA7-4B98-B6D5-6FEB26A062A5}" srcOrd="3" destOrd="0" presId="urn:microsoft.com/office/officeart/2018/5/layout/IconCircleLabelList"/>
    <dgm:cxn modelId="{835B5AA5-B33C-4319-B9BD-0A73DB791917}" type="presParOf" srcId="{712AA900-8F88-45B0-9ACD-2700376C256C}" destId="{BAD6AF27-03FB-42E7-8DC4-287DBEBBD67F}" srcOrd="4" destOrd="0" presId="urn:microsoft.com/office/officeart/2018/5/layout/IconCircleLabelList"/>
    <dgm:cxn modelId="{4FA69B8C-810C-455E-ABBE-37F266A1E905}" type="presParOf" srcId="{BAD6AF27-03FB-42E7-8DC4-287DBEBBD67F}" destId="{FD4A97F9-D11A-43BE-93B2-794BB0CF2FC2}" srcOrd="0" destOrd="0" presId="urn:microsoft.com/office/officeart/2018/5/layout/IconCircleLabelList"/>
    <dgm:cxn modelId="{2EA66276-8EF4-42AA-8A89-9EA87EE12440}" type="presParOf" srcId="{BAD6AF27-03FB-42E7-8DC4-287DBEBBD67F}" destId="{E3DF906F-5475-4C6C-9DAA-BA80A9BCFD09}" srcOrd="1" destOrd="0" presId="urn:microsoft.com/office/officeart/2018/5/layout/IconCircleLabelList"/>
    <dgm:cxn modelId="{3061AE20-D29C-4266-9D9B-EA5D66627DDD}" type="presParOf" srcId="{BAD6AF27-03FB-42E7-8DC4-287DBEBBD67F}" destId="{38A06210-9F72-4AEE-9A02-65407106F144}" srcOrd="2" destOrd="0" presId="urn:microsoft.com/office/officeart/2018/5/layout/IconCircleLabelList"/>
    <dgm:cxn modelId="{9FA4621F-615B-4B22-B4C7-8F96A8193499}" type="presParOf" srcId="{BAD6AF27-03FB-42E7-8DC4-287DBEBBD67F}" destId="{A09FB296-95FE-473A-A307-06964F304C8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B3131-0442-4680-99D7-A04F6DCF0279}">
      <dsp:nvSpPr>
        <dsp:cNvPr id="0" name=""/>
        <dsp:cNvSpPr/>
      </dsp:nvSpPr>
      <dsp:spPr>
        <a:xfrm>
          <a:off x="0" y="355850"/>
          <a:ext cx="6768752" cy="13162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Potencial de água no solo define o estado de energia em que a água se encontra no solo em relação a um potencial padrão</a:t>
          </a:r>
          <a:endParaRPr lang="en-US" sz="2500" kern="1200" dirty="0"/>
        </a:p>
      </dsp:txBody>
      <dsp:txXfrm>
        <a:off x="64254" y="420104"/>
        <a:ext cx="6640244" cy="1187742"/>
      </dsp:txXfrm>
    </dsp:sp>
    <dsp:sp modelId="{8449C2BA-5C66-42BC-94B7-F7AA963A3B4A}">
      <dsp:nvSpPr>
        <dsp:cNvPr id="0" name=""/>
        <dsp:cNvSpPr/>
      </dsp:nvSpPr>
      <dsp:spPr>
        <a:xfrm>
          <a:off x="0" y="1744100"/>
          <a:ext cx="6768752" cy="1316250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Padrão: água pura isenta de sais, submetida a condições normais de pressão (pressão relativa = 0) e sobre a superfície do solo.</a:t>
          </a:r>
          <a:endParaRPr lang="en-US" sz="2500" kern="1200" dirty="0"/>
        </a:p>
      </dsp:txBody>
      <dsp:txXfrm>
        <a:off x="64254" y="1808354"/>
        <a:ext cx="6640244" cy="1187742"/>
      </dsp:txXfrm>
    </dsp:sp>
    <dsp:sp modelId="{D158768A-7532-43F4-A058-426E4258B7AC}">
      <dsp:nvSpPr>
        <dsp:cNvPr id="0" name=""/>
        <dsp:cNvSpPr/>
      </dsp:nvSpPr>
      <dsp:spPr>
        <a:xfrm>
          <a:off x="0" y="3132350"/>
          <a:ext cx="6768752" cy="687253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Unidades: metros, Pa, atm</a:t>
          </a:r>
          <a:endParaRPr lang="en-US" sz="2500" kern="1200" dirty="0"/>
        </a:p>
      </dsp:txBody>
      <dsp:txXfrm>
        <a:off x="33549" y="3165899"/>
        <a:ext cx="6701654" cy="6201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3ADFD-5C01-4A37-9C9B-6532F042874C}">
      <dsp:nvSpPr>
        <dsp:cNvPr id="0" name=""/>
        <dsp:cNvSpPr/>
      </dsp:nvSpPr>
      <dsp:spPr>
        <a:xfrm>
          <a:off x="443299" y="320056"/>
          <a:ext cx="1303875" cy="1303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7D8B4-CD96-49F0-8D8D-62F2E5C0B69E}">
      <dsp:nvSpPr>
        <dsp:cNvPr id="0" name=""/>
        <dsp:cNvSpPr/>
      </dsp:nvSpPr>
      <dsp:spPr>
        <a:xfrm>
          <a:off x="721174" y="597931"/>
          <a:ext cx="748125" cy="74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B0585-5FB0-4E0E-BAEE-5CC95B0BB658}">
      <dsp:nvSpPr>
        <dsp:cNvPr id="0" name=""/>
        <dsp:cNvSpPr/>
      </dsp:nvSpPr>
      <dsp:spPr>
        <a:xfrm>
          <a:off x="26487" y="2030056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700" kern="1200" dirty="0"/>
            <a:t>Método da frigideira</a:t>
          </a:r>
          <a:endParaRPr lang="en-US" sz="2700" kern="1200" dirty="0"/>
        </a:p>
      </dsp:txBody>
      <dsp:txXfrm>
        <a:off x="26487" y="2030056"/>
        <a:ext cx="2137500" cy="720000"/>
      </dsp:txXfrm>
    </dsp:sp>
    <dsp:sp modelId="{8417B807-E73E-463E-AF94-B75CBB2DEDCA}">
      <dsp:nvSpPr>
        <dsp:cNvPr id="0" name=""/>
        <dsp:cNvSpPr/>
      </dsp:nvSpPr>
      <dsp:spPr>
        <a:xfrm>
          <a:off x="2954862" y="320056"/>
          <a:ext cx="1303875" cy="1303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F1BF4-E0CC-4BF8-AFCC-DFF42253ACB4}">
      <dsp:nvSpPr>
        <dsp:cNvPr id="0" name=""/>
        <dsp:cNvSpPr/>
      </dsp:nvSpPr>
      <dsp:spPr>
        <a:xfrm>
          <a:off x="3232737" y="597931"/>
          <a:ext cx="748125" cy="74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E52E2-5911-42C7-8B86-929C0FC60CE1}">
      <dsp:nvSpPr>
        <dsp:cNvPr id="0" name=""/>
        <dsp:cNvSpPr/>
      </dsp:nvSpPr>
      <dsp:spPr>
        <a:xfrm>
          <a:off x="2538049" y="2030056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700" kern="1200" dirty="0"/>
            <a:t>Método do álcool</a:t>
          </a:r>
          <a:endParaRPr lang="en-US" sz="2700" kern="1200" dirty="0"/>
        </a:p>
      </dsp:txBody>
      <dsp:txXfrm>
        <a:off x="2538049" y="2030056"/>
        <a:ext cx="2137500" cy="720000"/>
      </dsp:txXfrm>
    </dsp:sp>
    <dsp:sp modelId="{FD4A97F9-D11A-43BE-93B2-794BB0CF2FC2}">
      <dsp:nvSpPr>
        <dsp:cNvPr id="0" name=""/>
        <dsp:cNvSpPr/>
      </dsp:nvSpPr>
      <dsp:spPr>
        <a:xfrm>
          <a:off x="5466424" y="320056"/>
          <a:ext cx="1303875" cy="1303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F906F-5475-4C6C-9DAA-BA80A9BCFD09}">
      <dsp:nvSpPr>
        <dsp:cNvPr id="0" name=""/>
        <dsp:cNvSpPr/>
      </dsp:nvSpPr>
      <dsp:spPr>
        <a:xfrm>
          <a:off x="5744299" y="597931"/>
          <a:ext cx="748125" cy="74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FB296-95FE-473A-A307-06964F304C8E}">
      <dsp:nvSpPr>
        <dsp:cNvPr id="0" name=""/>
        <dsp:cNvSpPr/>
      </dsp:nvSpPr>
      <dsp:spPr>
        <a:xfrm>
          <a:off x="5049612" y="2030056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2700" kern="1200" dirty="0"/>
            <a:t>Método do microondas</a:t>
          </a:r>
          <a:endParaRPr lang="en-US" sz="2700" kern="1200" dirty="0"/>
        </a:p>
      </dsp:txBody>
      <dsp:txXfrm>
        <a:off x="5049612" y="2030056"/>
        <a:ext cx="21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3F5B6-D056-4DB9-9157-7250C8872846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1A622-B093-4974-91AD-8280847B93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77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E4309C-3431-4EF4-9F32-244C3E57AA57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527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D3C860-E528-4719-9D62-1725B7AFF9D2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13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96807E-729F-4E84-92CB-6884C95B6421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9612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FE6EC2-1F24-471E-BD18-9DE18D5F1A1E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464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AB6155-ABDE-4D7D-ADDA-1A2049B8CB8E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6647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DFC31B-DA72-4DDB-9661-8B8C9152CEAD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19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311A88-4079-41B4-A1B6-7881108D0D55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236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A32B0E-253B-4995-A9DC-BEB38876E68B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497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A341DA-D2E5-4B85-A787-CF3DF5B33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D74C9-3CAA-484A-A8AF-6E939A05EC4A}" type="datetime1">
              <a:rPr lang="pt-BR" altLang="en-US" smtClean="0"/>
              <a:t>20/03/2023</a:t>
            </a:fld>
            <a:endParaRPr lang="pt-BR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59F1A42-9B0B-4821-9FA4-9EBAD6CCA6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Prof. Patricia A A Marques ESALQ USP</a:t>
            </a:r>
            <a:endParaRPr lang="pt-BR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493AC4-1A3B-40A8-BC97-D7B65017B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7FD29-8023-4260-97D9-76C1CEF55A80}" type="slidenum">
              <a:rPr lang="pt-BR" altLang="en-US"/>
              <a:pPr/>
              <a:t>‹nº›</a:t>
            </a:fld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2437285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27B146-A404-45DC-8797-CB5FDEB94C56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6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8435B-6E4D-4896-84A1-320ED0557170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9BA7E-E3EB-48FF-9F51-96F1206869B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868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EF8580-2DA8-4508-9FFC-3103C7EBF386}" type="datetime1">
              <a:rPr lang="pt-BR" smtClean="0"/>
              <a:t>20/03/2023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955FD1-0B33-4C06-8F0E-A5F660EB6073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83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E2AD4E-E691-44D6-B99D-1C82C02B4D46}" type="datetime1">
              <a:rPr lang="pt-BR" smtClean="0"/>
              <a:t>20/03/2023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6CDF5-FC41-4EB5-8B48-059F403DB7EB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221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EB7C98-3863-494B-A012-B76FCD31E6FA}" type="datetime1">
              <a:rPr lang="pt-BR" smtClean="0"/>
              <a:t>20/03/2023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530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D5A6B6-8FEF-4085-8780-771AEE29A1F2}" type="datetime1">
              <a:rPr lang="pt-BR" smtClean="0"/>
              <a:t>20/03/2023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74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0AA4F2-C911-487C-B532-DF5CC82DDAD7}" type="datetime1">
              <a:rPr lang="pt-BR" smtClean="0"/>
              <a:t>20/03/2023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2485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03C347-6E36-48B3-B23B-B4EE1CC4C539}" type="datetime1">
              <a:rPr lang="pt-BR" smtClean="0"/>
              <a:t>20/03/2023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CD8A5-C148-46D2-99E2-486A8ABD831C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31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57CBC1-1362-4663-9D12-79C3046EFF3D}" type="datetime1">
              <a:rPr lang="pt-BR" smtClean="0"/>
              <a:t>20/03/2023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EB7E455-8DDB-40BA-8738-1B595714C9A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08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9" descr="Seção transversal de plantas e raízes jovens">
            <a:extLst>
              <a:ext uri="{FF2B5EF4-FFF2-40B4-BE49-F238E27FC236}">
                <a16:creationId xmlns:a16="http://schemas.microsoft.com/office/drawing/2014/main" id="{F261242F-B9A2-4BC1-8FFB-42167215E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07" r="6208"/>
          <a:stretch/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42142" y="852452"/>
            <a:ext cx="3482186" cy="2372168"/>
          </a:xfrm>
        </p:spPr>
        <p:txBody>
          <a:bodyPr vert="horz" lIns="91440" tIns="45720" rIns="91440" bIns="45720" rtlCol="0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800" b="1" dirty="0"/>
              <a:t>2. RELAÇÃO SOLO - ÁGUA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C289CEE-4600-4A34-93F4-186DA7B9E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1800" y="3528623"/>
            <a:ext cx="5826719" cy="1096899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LEB 1571 Irrigação ESALQ/USP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Prof. Patricia A </a:t>
            </a:r>
            <a:r>
              <a:rPr lang="pt-BR" dirty="0" err="1">
                <a:solidFill>
                  <a:schemeClr val="tx1"/>
                </a:solidFill>
              </a:rPr>
              <a:t>A</a:t>
            </a:r>
            <a:r>
              <a:rPr lang="pt-BR" dirty="0">
                <a:solidFill>
                  <a:schemeClr val="tx1"/>
                </a:solidFill>
              </a:rPr>
              <a:t> Marques</a:t>
            </a:r>
          </a:p>
        </p:txBody>
      </p:sp>
    </p:spTree>
    <p:extLst>
      <p:ext uri="{BB962C8B-B14F-4D97-AF65-F5344CB8AC3E}">
        <p14:creationId xmlns:p14="http://schemas.microsoft.com/office/powerpoint/2010/main" val="3380008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53E750B-23C8-4DF6-B74E-52AC86CB0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3" t="14343" r="57906" b="14343"/>
          <a:stretch/>
        </p:blipFill>
        <p:spPr>
          <a:xfrm>
            <a:off x="539552" y="332656"/>
            <a:ext cx="7749861" cy="6048672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F6830D7-818B-9244-40EC-78BA8B4F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280" y="6198765"/>
            <a:ext cx="4622973" cy="365125"/>
          </a:xfrm>
        </p:spPr>
        <p:txBody>
          <a:bodyPr/>
          <a:lstStyle/>
          <a:p>
            <a:pPr>
              <a:defRPr/>
            </a:pPr>
            <a:r>
              <a:rPr lang="pt-BR" dirty="0"/>
              <a:t>Prof. Patricia A </a:t>
            </a:r>
            <a:r>
              <a:rPr lang="pt-BR" dirty="0" err="1"/>
              <a:t>A</a:t>
            </a:r>
            <a:r>
              <a:rPr lang="pt-BR" dirty="0"/>
              <a:t>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17278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7" name="Rectangle 2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2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6225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0381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073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0547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3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215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841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3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6715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eeform: Shape 3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2215" y="-8467"/>
            <a:ext cx="6881785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41F3ACF-A34D-4A1B-A23A-16168D583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370" y="1123173"/>
            <a:ext cx="5958128" cy="3200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>
                <a:solidFill>
                  <a:srgbClr val="FFFFFF"/>
                </a:solidFill>
              </a:rPr>
              <a:t>PROPRIEDADES FÍSICAS DO SOLO PARA USO EM MANEJO DE IRRIGAÇÃO</a:t>
            </a:r>
          </a:p>
        </p:txBody>
      </p:sp>
      <p:sp>
        <p:nvSpPr>
          <p:cNvPr id="34" name="Isosceles Triangle 3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19339" y="3294792"/>
            <a:ext cx="220660" cy="13982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E6D862F8-C683-B68E-6FA7-0112F2BF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2723414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688B5A-935F-46F0-8704-3575B123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92696"/>
            <a:ext cx="6262256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Densidade real ou massa específica real de partículas (dp)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C5E0C8-F166-4475-A083-85BC0318D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9" t="50000" r="64868" b="27128"/>
          <a:stretch/>
        </p:blipFill>
        <p:spPr>
          <a:xfrm>
            <a:off x="683568" y="2492896"/>
            <a:ext cx="6646892" cy="2880320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21C68BB-E1B3-7A6A-7B13-A21311D9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688B5A-935F-46F0-8704-3575B123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55650"/>
            <a:ext cx="636549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Densidade global ou massa específica aparente de partículas ou densidade do solo (dg ou ds)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AEF186-453C-440A-946A-C4D4B5191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45601" r="57664" b="18038"/>
          <a:stretch/>
        </p:blipFill>
        <p:spPr>
          <a:xfrm>
            <a:off x="1407695" y="2689058"/>
            <a:ext cx="6006236" cy="3116206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B6E1B25E-F169-452E-02D0-D68D8CBB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814434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688B5A-935F-46F0-8704-3575B123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92696"/>
            <a:ext cx="6643094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Umidade ou teor de água no solo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11086E-A5C4-4ADC-8ABD-A2AB2CBA4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89" t="45601" r="64868" b="32406"/>
          <a:stretch/>
        </p:blipFill>
        <p:spPr>
          <a:xfrm>
            <a:off x="942283" y="2060848"/>
            <a:ext cx="6265887" cy="2409957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7B086177-6768-E207-6C4E-A47D1049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141516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4" y="548680"/>
            <a:ext cx="7560840" cy="5400600"/>
          </a:xfrm>
          <a:prstGeom prst="rect">
            <a:avLst/>
          </a:prstGeom>
          <a:blipFill rotWithShape="1">
            <a:blip r:embed="rId2" cstate="print"/>
            <a:stretch>
              <a:fillRect t="-1016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019EF1F-11D6-7FFB-C5B6-515F65AD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4275705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4" y="548680"/>
            <a:ext cx="7560840" cy="5400600"/>
          </a:xfrm>
          <a:prstGeom prst="rect">
            <a:avLst/>
          </a:prstGeom>
          <a:blipFill rotWithShape="1">
            <a:blip r:embed="rId2" cstate="print"/>
            <a:stretch>
              <a:fillRect t="-1354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>
                <a:noFill/>
                <a:latin typeface="+mn-lt"/>
                <a:cs typeface="+mn-cs"/>
              </a:rPr>
              <a:t> </a:t>
            </a: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810267"/>
              </p:ext>
            </p:extLst>
          </p:nvPr>
        </p:nvGraphicFramePr>
        <p:xfrm>
          <a:off x="3492500" y="5876925"/>
          <a:ext cx="16922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3" imgW="596880" imgH="203040" progId="Equation.3">
                  <p:embed/>
                </p:oleObj>
              </mc:Choice>
              <mc:Fallback>
                <p:oleObj name="Equação" r:id="rId3" imgW="596880" imgH="203040" progId="Equation.3">
                  <p:embed/>
                  <p:pic>
                    <p:nvPicPr>
                      <p:cNvPr id="5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5876925"/>
                        <a:ext cx="1692275" cy="576263"/>
                      </a:xfrm>
                      <a:prstGeom prst="rect">
                        <a:avLst/>
                      </a:prstGeom>
                      <a:noFill/>
                      <a:ln w="349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7164288" y="652534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Exemplo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700C1A4-DCC9-8916-E00B-9FEDF1903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1318596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1520" y="260648"/>
            <a:ext cx="7128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Exemplo 1: Tem-se um solo com umidade de 0,1 g de água por g de solo e densidade de solo de 1,4 g/cm³.  Qual a sua umidade com base em massa seca e com base em volume?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D838EE0-8468-D169-CE07-D6E13C5B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B6C2F54-7824-AE1F-904E-3C70EDC2B442}"/>
              </a:ext>
            </a:extLst>
          </p:cNvPr>
          <p:cNvSpPr txBox="1"/>
          <p:nvPr/>
        </p:nvSpPr>
        <p:spPr>
          <a:xfrm>
            <a:off x="467544" y="2780928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0,1 g de água/g de solo  = U% = 10% </a:t>
            </a:r>
          </a:p>
          <a:p>
            <a:r>
              <a:rPr lang="pt-BR" sz="2800" dirty="0" err="1"/>
              <a:t>ds</a:t>
            </a:r>
            <a:r>
              <a:rPr lang="pt-BR" sz="2800" dirty="0"/>
              <a:t> = 1,4 g/cm³</a:t>
            </a:r>
          </a:p>
          <a:p>
            <a:endParaRPr lang="pt-BR" sz="2800" dirty="0"/>
          </a:p>
          <a:p>
            <a:r>
              <a:rPr lang="pt-BR" sz="2800" dirty="0"/>
              <a:t> Assim  Base massa seca </a:t>
            </a:r>
            <a:r>
              <a:rPr lang="pt-BR" sz="2800" dirty="0">
                <a:sym typeface="Wingdings" panose="05000000000000000000" pitchFamily="2" charset="2"/>
              </a:rPr>
              <a:t> U = 10%</a:t>
            </a:r>
          </a:p>
          <a:p>
            <a:endParaRPr lang="pt-BR" sz="2800" dirty="0">
              <a:sym typeface="Wingdings" panose="05000000000000000000" pitchFamily="2" charset="2"/>
            </a:endParaRPr>
          </a:p>
          <a:p>
            <a:r>
              <a:rPr lang="pt-BR" sz="2800" dirty="0">
                <a:sym typeface="Wingdings" panose="05000000000000000000" pitchFamily="2" charset="2"/>
              </a:rPr>
              <a:t>Base volume </a:t>
            </a:r>
            <a:endParaRPr lang="pt-B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C647A35D-0423-84B8-CEAE-44209B151648}"/>
                  </a:ext>
                </a:extLst>
              </p:cNvPr>
              <p:cNvSpPr txBox="1"/>
              <p:nvPr/>
            </p:nvSpPr>
            <p:spPr bwMode="auto">
              <a:xfrm>
                <a:off x="2987824" y="4847754"/>
                <a:ext cx="4103786" cy="57626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dg</m:t>
                    </m:r>
                  </m:oMath>
                </a14:m>
                <a:r>
                  <a:rPr lang="pt-BR" sz="2800" dirty="0"/>
                  <a:t> = 0,1 . 1,4 = 14%</a:t>
                </a: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C647A35D-0423-84B8-CEAE-44209B151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4847754"/>
                <a:ext cx="4103786" cy="576262"/>
              </a:xfrm>
              <a:prstGeom prst="rect">
                <a:avLst/>
              </a:prstGeom>
              <a:blipFill>
                <a:blip r:embed="rId2"/>
                <a:stretch>
                  <a:fillRect t="-5941" b="-7921"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92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23528" y="188640"/>
            <a:ext cx="69847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Exemplo 2: Tem-se um solo com umidade de 0,1 cm³ de água por cm³ de solo e </a:t>
            </a:r>
            <a:r>
              <a:rPr lang="pt-BR" sz="2800" b="1" dirty="0" err="1"/>
              <a:t>ds</a:t>
            </a:r>
            <a:r>
              <a:rPr lang="pt-BR" sz="2800" b="1" dirty="0"/>
              <a:t> de 1,4 g/cm³. Qual a sua umidade com base em massa seca e com base em volume?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BF2AE7E-94AE-B1A4-3D66-215B535D3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3CC86A03-A7BE-B0C6-1940-CD76CF55DBCA}"/>
                  </a:ext>
                </a:extLst>
              </p:cNvPr>
              <p:cNvSpPr txBox="1"/>
              <p:nvPr/>
            </p:nvSpPr>
            <p:spPr>
              <a:xfrm>
                <a:off x="539552" y="2708920"/>
                <a:ext cx="7488832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/>
                  <a:t>0,1 cm³ de água/cm³ de solo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pt-BR" sz="2800" dirty="0"/>
                  <a:t>% = 10%</a:t>
                </a:r>
              </a:p>
              <a:p>
                <a:r>
                  <a:rPr lang="pt-BR" sz="2800" dirty="0" err="1"/>
                  <a:t>ds</a:t>
                </a:r>
                <a:r>
                  <a:rPr lang="pt-BR" sz="2800" dirty="0"/>
                  <a:t> = 1,4 g/cm³</a:t>
                </a:r>
              </a:p>
              <a:p>
                <a:endParaRPr lang="pt-BR" sz="2800" dirty="0"/>
              </a:p>
              <a:p>
                <a:r>
                  <a:rPr lang="pt-BR" sz="2800" dirty="0"/>
                  <a:t> Assim:   Base volume </a:t>
                </a:r>
                <a:r>
                  <a:rPr lang="pt-BR" sz="28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pt-BR" sz="2800" dirty="0">
                    <a:sym typeface="Wingdings" panose="05000000000000000000" pitchFamily="2" charset="2"/>
                  </a:rPr>
                  <a:t> = 10%</a:t>
                </a:r>
              </a:p>
              <a:p>
                <a:endParaRPr lang="pt-BR" sz="2800" dirty="0">
                  <a:sym typeface="Wingdings" panose="05000000000000000000" pitchFamily="2" charset="2"/>
                </a:endParaRPr>
              </a:p>
              <a:p>
                <a:r>
                  <a:rPr lang="pt-BR" sz="2800" dirty="0">
                    <a:sym typeface="Wingdings" panose="05000000000000000000" pitchFamily="2" charset="2"/>
                  </a:rPr>
                  <a:t>Base massa seca</a:t>
                </a:r>
              </a:p>
              <a:p>
                <a:endParaRPr lang="pt-BR" sz="2800" dirty="0"/>
              </a:p>
              <a:p>
                <a:pPr marL="257175" indent="-257175">
                  <a:buAutoNum type="arabicParenR"/>
                </a:pPr>
                <a:endParaRPr lang="pt-BR" sz="2800" dirty="0"/>
              </a:p>
              <a:p>
                <a:pPr marL="257175" indent="-257175">
                  <a:buAutoNum type="arabicParenR"/>
                </a:pPr>
                <a:endParaRPr lang="pt-BR" sz="2800" dirty="0"/>
              </a:p>
              <a:p>
                <a:endParaRPr lang="pt-BR" sz="2800" dirty="0"/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3CC86A03-A7BE-B0C6-1940-CD76CF55D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708920"/>
                <a:ext cx="7488832" cy="4401205"/>
              </a:xfrm>
              <a:prstGeom prst="rect">
                <a:avLst/>
              </a:prstGeom>
              <a:blipFill>
                <a:blip r:embed="rId2"/>
                <a:stretch>
                  <a:fillRect l="-1710" t="-12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96D32648-A703-B5B6-8ED5-25AA62B6C969}"/>
                  </a:ext>
                </a:extLst>
              </p:cNvPr>
              <p:cNvSpPr txBox="1"/>
              <p:nvPr/>
            </p:nvSpPr>
            <p:spPr bwMode="auto">
              <a:xfrm>
                <a:off x="3789876" y="4698568"/>
                <a:ext cx="3244452" cy="1394728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pt-BR" sz="2800" b="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dg</m:t>
                    </m:r>
                  </m:oMath>
                </a14:m>
                <a:r>
                  <a:rPr lang="pt-BR" sz="2800" dirty="0"/>
                  <a:t> </a:t>
                </a:r>
              </a:p>
              <a:p>
                <a:pPr algn="ctr"/>
                <a:r>
                  <a:rPr lang="pt-BR" sz="2800" dirty="0"/>
                  <a:t>0,1 = U . 1,4 </a:t>
                </a:r>
              </a:p>
              <a:p>
                <a:pPr algn="ctr"/>
                <a:r>
                  <a:rPr lang="pt-BR" sz="2800" dirty="0"/>
                  <a:t>U = 7,1%</a:t>
                </a: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96D32648-A703-B5B6-8ED5-25AA62B6C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9876" y="4698568"/>
                <a:ext cx="3244452" cy="1394728"/>
              </a:xfrm>
              <a:prstGeom prst="rect">
                <a:avLst/>
              </a:prstGeom>
              <a:blipFill>
                <a:blip r:embed="rId3"/>
                <a:stretch>
                  <a:fillRect b="-9362"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435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7544" y="332656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Exemplo 3:  Tem-se uma amostra de solo de 331,33 cm³ com peso úmido de 560 g; após 24 h em estufa a 105°C obteve-se o peso seco de 458g.  Qual a </a:t>
            </a:r>
            <a:r>
              <a:rPr lang="pt-BR" sz="2800" dirty="0" err="1"/>
              <a:t>ds</a:t>
            </a:r>
            <a:r>
              <a:rPr lang="pt-BR" sz="2800" dirty="0"/>
              <a:t>, a U e     ?</a:t>
            </a:r>
          </a:p>
          <a:p>
            <a:pPr marL="257175" indent="-257175">
              <a:buAutoNum type="arabicParenR"/>
            </a:pPr>
            <a:endParaRPr lang="pt-BR" sz="2800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514773"/>
              </p:ext>
            </p:extLst>
          </p:nvPr>
        </p:nvGraphicFramePr>
        <p:xfrm>
          <a:off x="6372200" y="1628800"/>
          <a:ext cx="54006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2" imgW="126720" imgH="177480" progId="Equation.3">
                  <p:embed/>
                </p:oleObj>
              </mc:Choice>
              <mc:Fallback>
                <p:oleObj name="Equação" r:id="rId2" imgW="126720" imgH="177480" progId="Equation.3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72200" y="1628800"/>
                        <a:ext cx="540060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/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pt-BR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dg</m:t>
                      </m:r>
                      <m:r>
                        <a:rPr lang="pt-BR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Vt</m:t>
                          </m:r>
                        </m:den>
                      </m:f>
                      <m:r>
                        <a:rPr lang="pt-BR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458 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r>
                            <a:rPr lang="pt-BR" sz="2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331,33 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  <m:r>
                            <a:rPr lang="pt-BR" sz="2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³</m:t>
                          </m:r>
                        </m:den>
                      </m:f>
                      <m:r>
                        <a:rPr lang="pt-BR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 1,38 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pt-BR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pt-BR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³</m:t>
                      </m:r>
                    </m:oMath>
                  </m:oMathPara>
                </a14:m>
                <a:endParaRPr lang="pt-BR" sz="28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Ms</m:t>
                        </m:r>
                      </m:den>
                    </m:f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num>
                      <m:den>
                        <m: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458 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 100 = 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22,3 %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Vt</m:t>
                        </m:r>
                      </m:den>
                    </m:f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</m:num>
                      <m:den>
                        <m: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331,33 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  <m: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³</m:t>
                        </m:r>
                      </m:den>
                    </m:f>
                    <m:r>
                      <a:rPr lang="pt-BR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 100</m:t>
                    </m:r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 30,8%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ou 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= U . </a:t>
                </a:r>
                <a:r>
                  <a:rPr lang="pt-BR" sz="2800" dirty="0" err="1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ds</a:t>
                </a:r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= 22,3 . 1,38 = 30,78%</a:t>
                </a: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BF37A0-A002-AE12-6F57-4E366D1CE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34732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9" descr="Vista aérea de terras agrícolas com estradas rurais">
            <a:extLst>
              <a:ext uri="{FF2B5EF4-FFF2-40B4-BE49-F238E27FC236}">
                <a16:creationId xmlns:a16="http://schemas.microsoft.com/office/drawing/2014/main" id="{F261242F-B9A2-4BC1-8FFB-42167215E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8" r="30338"/>
          <a:stretch/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23928" y="836711"/>
            <a:ext cx="3888432" cy="5184576"/>
          </a:xfrm>
        </p:spPr>
        <p:txBody>
          <a:bodyPr vert="horz" lIns="91440" tIns="45720" rIns="91440" bIns="45720" rtlCol="0">
            <a:noAutofit/>
          </a:bodyPr>
          <a:lstStyle/>
          <a:p>
            <a:pPr algn="just" fontAlgn="auto">
              <a:lnSpc>
                <a:spcPct val="90000"/>
              </a:lnSpc>
              <a:buFont typeface="Wingdings 3" charset="2"/>
              <a:buChar char=""/>
              <a:defRPr/>
            </a:pPr>
            <a:endParaRPr lang="en-US" sz="2800" b="1" dirty="0"/>
          </a:p>
          <a:p>
            <a:pPr algn="just" fontAlgn="auto">
              <a:lnSpc>
                <a:spcPct val="90000"/>
              </a:lnSpc>
              <a:defRPr/>
            </a:pPr>
            <a:r>
              <a:rPr lang="en-US" sz="2800" b="1" dirty="0"/>
              <a:t>Solo </a:t>
            </a:r>
          </a:p>
          <a:p>
            <a:pPr algn="just" fontAlgn="auto">
              <a:lnSpc>
                <a:spcPct val="90000"/>
              </a:lnSpc>
              <a:defRPr/>
            </a:pPr>
            <a:r>
              <a:rPr lang="en-US" sz="2800" dirty="0">
                <a:sym typeface="Wingdings" pitchFamily="2" charset="2"/>
              </a:rPr>
              <a:t> </a:t>
            </a:r>
          </a:p>
          <a:p>
            <a:pPr algn="l" fontAlgn="auto">
              <a:lnSpc>
                <a:spcPct val="90000"/>
              </a:lnSpc>
              <a:buFont typeface="Wingdings 3" charset="2"/>
              <a:buChar char=""/>
              <a:defRPr/>
            </a:pPr>
            <a:r>
              <a:rPr lang="en-US" sz="2800" dirty="0">
                <a:sym typeface="Wingdings" pitchFamily="2" charset="2"/>
              </a:rPr>
              <a:t>material </a:t>
            </a:r>
            <a:r>
              <a:rPr lang="en-US" sz="2800" dirty="0" err="1">
                <a:sym typeface="Wingdings" pitchFamily="2" charset="2"/>
              </a:rPr>
              <a:t>poroso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constituído</a:t>
            </a:r>
            <a:r>
              <a:rPr lang="en-US" sz="2800" dirty="0">
                <a:sym typeface="Wingdings" pitchFamily="2" charset="2"/>
              </a:rPr>
              <a:t> de 3 </a:t>
            </a:r>
            <a:r>
              <a:rPr lang="en-US" sz="2800" dirty="0" err="1">
                <a:sym typeface="Wingdings" pitchFamily="2" charset="2"/>
              </a:rPr>
              <a:t>fases</a:t>
            </a:r>
            <a:r>
              <a:rPr lang="en-US" sz="2800" dirty="0">
                <a:sym typeface="Wingdings" pitchFamily="2" charset="2"/>
              </a:rPr>
              <a:t>:</a:t>
            </a:r>
          </a:p>
          <a:p>
            <a:pPr algn="just" fontAlgn="auto">
              <a:lnSpc>
                <a:spcPct val="90000"/>
              </a:lnSpc>
              <a:buFont typeface="Wingdings 3" charset="2"/>
              <a:buChar char=""/>
              <a:defRPr/>
            </a:pPr>
            <a:endParaRPr lang="en-US" sz="2800" dirty="0">
              <a:sym typeface="Wingdings" pitchFamily="2" charset="2"/>
            </a:endParaRPr>
          </a:p>
          <a:p>
            <a:pPr marL="342900" indent="-342900" algn="just" fontAlgn="auto">
              <a:lnSpc>
                <a:spcPct val="90000"/>
              </a:lnSpc>
              <a:buFont typeface="Wingdings 3" charset="2"/>
              <a:buChar char=""/>
              <a:defRPr/>
            </a:pPr>
            <a:r>
              <a:rPr lang="en-US" sz="2800" dirty="0" err="1">
                <a:sym typeface="Wingdings" pitchFamily="2" charset="2"/>
              </a:rPr>
              <a:t>Sólida</a:t>
            </a:r>
            <a:endParaRPr lang="en-US" sz="2800" dirty="0">
              <a:sym typeface="Wingdings" pitchFamily="2" charset="2"/>
            </a:endParaRPr>
          </a:p>
          <a:p>
            <a:pPr marL="342900" indent="-342900" algn="just" fontAlgn="auto">
              <a:lnSpc>
                <a:spcPct val="90000"/>
              </a:lnSpc>
              <a:buFont typeface="Wingdings 3" charset="2"/>
              <a:buChar char=""/>
              <a:defRPr/>
            </a:pPr>
            <a:r>
              <a:rPr lang="en-US" sz="2800" dirty="0" err="1">
                <a:sym typeface="Wingdings" pitchFamily="2" charset="2"/>
              </a:rPr>
              <a:t>Gasosa</a:t>
            </a:r>
            <a:endParaRPr lang="en-US" sz="2800" dirty="0">
              <a:sym typeface="Wingdings" pitchFamily="2" charset="2"/>
            </a:endParaRPr>
          </a:p>
          <a:p>
            <a:pPr marL="342900" indent="-342900" algn="just" fontAlgn="auto">
              <a:lnSpc>
                <a:spcPct val="90000"/>
              </a:lnSpc>
              <a:buFont typeface="Wingdings 3" charset="2"/>
              <a:buChar char=""/>
              <a:defRPr/>
            </a:pPr>
            <a:r>
              <a:rPr lang="en-US" sz="2800" dirty="0" err="1">
                <a:sym typeface="Wingdings" pitchFamily="2" charset="2"/>
              </a:rPr>
              <a:t>Líquida</a:t>
            </a:r>
            <a:r>
              <a:rPr lang="en-US" sz="2800" dirty="0">
                <a:sym typeface="Wingdings" pitchFamily="2" charset="2"/>
              </a:rPr>
              <a:t> </a:t>
            </a:r>
          </a:p>
          <a:p>
            <a:pPr marL="342900" indent="-342900" algn="just" fontAlgn="auto">
              <a:lnSpc>
                <a:spcPct val="90000"/>
              </a:lnSpc>
              <a:buFont typeface="Wingdings 3" charset="2"/>
              <a:buChar char=""/>
              <a:defRPr/>
            </a:pPr>
            <a:endParaRPr lang="en-US" sz="2800" dirty="0">
              <a:sym typeface="Wingdings" pitchFamily="2" charset="2"/>
            </a:endParaRPr>
          </a:p>
          <a:p>
            <a:pPr marL="342900" indent="-342900" algn="just" fontAlgn="auto">
              <a:lnSpc>
                <a:spcPct val="90000"/>
              </a:lnSpc>
              <a:buFont typeface="Wingdings 3" charset="2"/>
              <a:buChar char=""/>
              <a:defRPr/>
            </a:pPr>
            <a:endParaRPr lang="en-US" sz="2800" dirty="0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A8B1A4E-636B-68DE-8F7A-738ABEF8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9512" y="6265425"/>
            <a:ext cx="4622973" cy="365125"/>
          </a:xfrm>
        </p:spPr>
        <p:txBody>
          <a:bodyPr/>
          <a:lstStyle/>
          <a:p>
            <a:pPr>
              <a:defRPr/>
            </a:pPr>
            <a:r>
              <a:rPr lang="pt-BR" dirty="0"/>
              <a:t>Prof. Patricia A </a:t>
            </a:r>
            <a:r>
              <a:rPr lang="pt-BR" dirty="0" err="1"/>
              <a:t>A</a:t>
            </a:r>
            <a:r>
              <a:rPr lang="pt-BR" dirty="0"/>
              <a:t> Marques ESALQ USP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7544" y="332656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Exemplo 3:  Tem-se uma amostra de solo de 331,33 cm³ com peso úmido de 560 g; após 24 h em estufa a 105°C obteve-se o peso seco de 458g.  Qual a </a:t>
            </a:r>
            <a:r>
              <a:rPr lang="pt-BR" sz="2800" dirty="0" err="1"/>
              <a:t>ds</a:t>
            </a:r>
            <a:r>
              <a:rPr lang="pt-BR" sz="2800" dirty="0"/>
              <a:t>, a U e     ?</a:t>
            </a:r>
          </a:p>
          <a:p>
            <a:pPr marL="257175" indent="-257175">
              <a:buAutoNum type="arabicParenR"/>
            </a:pPr>
            <a:endParaRPr lang="pt-BR" sz="2800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/>
        </p:nvGraphicFramePr>
        <p:xfrm>
          <a:off x="6372200" y="1628800"/>
          <a:ext cx="54006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2" imgW="126720" imgH="177480" progId="Equation.3">
                  <p:embed/>
                </p:oleObj>
              </mc:Choice>
              <mc:Fallback>
                <p:oleObj name="Equação" r:id="rId2" imgW="126720" imgH="177480" progId="Equation.3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72200" y="1628800"/>
                        <a:ext cx="540060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/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dg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Vt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458 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331,33 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³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1,38 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³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Ms</m:t>
                        </m:r>
                      </m:den>
                    </m:f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num>
                      <m:den>
                        <m: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458 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 100 = 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22,3 %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Vt</m:t>
                        </m:r>
                      </m:den>
                    </m:f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</m:num>
                      <m:den>
                        <m: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331,33 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  <m: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³</m:t>
                        </m:r>
                      </m:den>
                    </m:f>
                    <m:r>
                      <a:rPr lang="pt-BR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 100</m:t>
                    </m:r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 30,8%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ou 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= U . </a:t>
                </a:r>
                <a:r>
                  <a:rPr lang="pt-BR" sz="2800" dirty="0" err="1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ds</a:t>
                </a:r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= 22,3 . 1,38 = 30,78%</a:t>
                </a: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E08F6D0-CC88-4DEF-0DEE-831729A56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679885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7544" y="332656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Exemplo 3:  Tem-se uma amostra de solo de 331,33 cm³ com peso úmido de 560 g; após 24 h em estufa a 105°C obteve-se o peso seco de 458g.  Qual a </a:t>
            </a:r>
            <a:r>
              <a:rPr lang="pt-BR" sz="2800" dirty="0" err="1"/>
              <a:t>ds</a:t>
            </a:r>
            <a:r>
              <a:rPr lang="pt-BR" sz="2800" dirty="0"/>
              <a:t>, a U e     ?</a:t>
            </a:r>
          </a:p>
          <a:p>
            <a:pPr marL="257175" indent="-257175">
              <a:buAutoNum type="arabicParenR"/>
            </a:pPr>
            <a:endParaRPr lang="pt-BR" sz="2800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/>
        </p:nvGraphicFramePr>
        <p:xfrm>
          <a:off x="6372200" y="1628800"/>
          <a:ext cx="54006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2" imgW="126720" imgH="177480" progId="Equation.3">
                  <p:embed/>
                </p:oleObj>
              </mc:Choice>
              <mc:Fallback>
                <p:oleObj name="Equação" r:id="rId2" imgW="126720" imgH="177480" progId="Equation.3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72200" y="1628800"/>
                        <a:ext cx="540060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/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dg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Vt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458 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331,33 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³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1,38 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³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Ms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num>
                      <m:den>
                        <m: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458 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100 = 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22,3 %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Vt</m:t>
                        </m:r>
                      </m:den>
                    </m:f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</m:num>
                      <m:den>
                        <m: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331,33 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  <m:r>
                          <a:rPr lang="pt-BR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³</m:t>
                        </m:r>
                      </m:den>
                    </m:f>
                    <m:r>
                      <a:rPr lang="pt-BR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 100</m:t>
                    </m:r>
                    <m:r>
                      <a:rPr lang="pt-BR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 30,8%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ou 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= U . </a:t>
                </a:r>
                <a:r>
                  <a:rPr lang="pt-BR" sz="2800" dirty="0" err="1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ds</a:t>
                </a:r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= 22,3 . 1,38 = 30,78%</a:t>
                </a: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81408DC-CD17-9D72-08D6-9DEFBE19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2312271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7544" y="332656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Exemplo 3:  Tem-se uma amostra de solo de 331,33 cm³ com peso úmido de 560 g; após 24 h em estufa a 105°C obteve-se o peso seco de 458g.  Qual a </a:t>
            </a:r>
            <a:r>
              <a:rPr lang="pt-BR" sz="2800" dirty="0" err="1"/>
              <a:t>ds</a:t>
            </a:r>
            <a:r>
              <a:rPr lang="pt-BR" sz="2800" dirty="0"/>
              <a:t>, a U e     ?</a:t>
            </a:r>
          </a:p>
          <a:p>
            <a:pPr marL="257175" indent="-257175">
              <a:buAutoNum type="arabicParenR"/>
            </a:pPr>
            <a:endParaRPr lang="pt-BR" sz="2800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/>
        </p:nvGraphicFramePr>
        <p:xfrm>
          <a:off x="6372200" y="1628800"/>
          <a:ext cx="54006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2" imgW="126720" imgH="177480" progId="Equation.3">
                  <p:embed/>
                </p:oleObj>
              </mc:Choice>
              <mc:Fallback>
                <p:oleObj name="Equação" r:id="rId2" imgW="126720" imgH="177480" progId="Equation.3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72200" y="1628800"/>
                        <a:ext cx="540060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/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dg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Vt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458 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331,33 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³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1,38 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³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Ms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num>
                      <m:den>
                        <m: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458 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100 = 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22,3 %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Vt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</m:num>
                      <m:den>
                        <m: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331,33 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  <m: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³</m:t>
                        </m:r>
                      </m:den>
                    </m:f>
                    <m: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100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 30,8%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ou 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= U . </a:t>
                </a:r>
                <a:r>
                  <a:rPr lang="pt-BR" sz="2800" dirty="0" err="1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ds</a:t>
                </a:r>
                <a:r>
                  <a:rPr lang="pt-BR" sz="2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= 22,3 . 1,38 = 30,78%</a:t>
                </a: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A65671-8EF8-F1A8-7B41-9D7F4DD3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475228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7544" y="332656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Exemplo 3:  Tem-se uma amostra de solo de 331,33 cm³ com peso úmido de 560 g; após 24 h em estufa a 105°C obteve-se o peso seco de 458g.  Qual a </a:t>
            </a:r>
            <a:r>
              <a:rPr lang="pt-BR" sz="2800" dirty="0" err="1"/>
              <a:t>ds</a:t>
            </a:r>
            <a:r>
              <a:rPr lang="pt-BR" sz="2800" dirty="0"/>
              <a:t>, a U e     ?</a:t>
            </a:r>
          </a:p>
          <a:p>
            <a:pPr marL="257175" indent="-257175">
              <a:buAutoNum type="arabicParenR"/>
            </a:pPr>
            <a:endParaRPr lang="pt-BR" sz="2800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/>
        </p:nvGraphicFramePr>
        <p:xfrm>
          <a:off x="6372200" y="1628800"/>
          <a:ext cx="540060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2" imgW="126720" imgH="177480" progId="Equation.3">
                  <p:embed/>
                </p:oleObj>
              </mc:Choice>
              <mc:Fallback>
                <p:oleObj name="Equação" r:id="rId2" imgW="126720" imgH="177480" progId="Equation.3">
                  <p:embed/>
                  <p:pic>
                    <p:nvPicPr>
                      <p:cNvPr id="2" name="Objeto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72200" y="1628800"/>
                        <a:ext cx="540060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/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dg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Vt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458 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331,33 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³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1,38 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³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Ms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num>
                      <m:den>
                        <m: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458 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100 = 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22,3 %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Vt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560 −458</m:t>
                            </m:r>
                          </m:e>
                        </m:d>
                      </m:num>
                      <m:den>
                        <m: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331,33 </m:t>
                        </m:r>
                        <m:r>
                          <m:rPr>
                            <m:sty m:val="p"/>
                          </m:rP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  <m:r>
                          <a:rPr lang="pt-BR" sz="28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³</m:t>
                        </m:r>
                      </m:den>
                    </m:f>
                    <m: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100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 30,8%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ou 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= U . </a:t>
                </a:r>
                <a:r>
                  <a:rPr lang="pt-BR" sz="2800" dirty="0" err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ds</a:t>
                </a:r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= 22,3 . 1,38 = 30,78%</a:t>
                </a: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DCADBB0F-BBD0-4D0B-A204-8A86F4879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2276872"/>
                <a:ext cx="7056784" cy="4248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DB37BA-FCD7-92E1-9FD9-0E072EE4D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1560" y="6150907"/>
            <a:ext cx="4622973" cy="365125"/>
          </a:xfrm>
        </p:spPr>
        <p:txBody>
          <a:bodyPr/>
          <a:lstStyle/>
          <a:p>
            <a:pPr>
              <a:defRPr/>
            </a:pPr>
            <a:r>
              <a:rPr lang="pt-BR" dirty="0"/>
              <a:t>Prof. Patricia A </a:t>
            </a:r>
            <a:r>
              <a:rPr lang="pt-BR" dirty="0" err="1"/>
              <a:t>A</a:t>
            </a:r>
            <a:r>
              <a:rPr lang="pt-BR" dirty="0"/>
              <a:t>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1032181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688B5A-935F-46F0-8704-3575B123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06" y="764704"/>
            <a:ext cx="6643094" cy="994172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Porosidade (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)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7311E3D-17FE-4182-8539-D127851FB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8" t="35925" r="55986" b="16865"/>
          <a:stretch/>
        </p:blipFill>
        <p:spPr>
          <a:xfrm>
            <a:off x="683568" y="1556792"/>
            <a:ext cx="6616550" cy="4193952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51E1E30-5224-5767-8F12-629C6BE09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2389415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688B5A-935F-46F0-8704-3575B123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06" y="764704"/>
            <a:ext cx="6643094" cy="994172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Porosidade (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)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CCACA65-CCD4-4483-A87C-53B7E774A462}"/>
                  </a:ext>
                </a:extLst>
              </p:cNvPr>
              <p:cNvSpPr txBox="1"/>
              <p:nvPr/>
            </p:nvSpPr>
            <p:spPr>
              <a:xfrm>
                <a:off x="333390" y="1539441"/>
                <a:ext cx="5831975" cy="5079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pt-BR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=1 − </m:t>
                    </m:r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dg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dp</m:t>
                        </m:r>
                      </m:den>
                    </m:f>
                  </m:oMath>
                </a14:m>
                <a:r>
                  <a:rPr lang="pt-BR" sz="32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sz="32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1 − </m:t>
                    </m:r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pt-BR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𝑀𝑠</m:t>
                            </m:r>
                          </m:num>
                          <m:den>
                            <m:r>
                              <a:rPr lang="pt-BR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𝑉𝑡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pt-B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𝑀𝑠</m:t>
                            </m:r>
                          </m:num>
                          <m:den>
                            <m:r>
                              <a:rPr lang="pt-B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pt-BR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den>
                    </m:f>
                  </m:oMath>
                </a14:m>
                <a:endParaRPr lang="pt-BR" sz="32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32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32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l-GR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1 −</m:t>
                    </m:r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𝑀𝑠</m:t>
                        </m:r>
                      </m:num>
                      <m:den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𝑉𝑡</m:t>
                        </m:r>
                      </m:den>
                    </m:f>
                  </m:oMath>
                </a14:m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𝑉𝑠</m:t>
                        </m:r>
                      </m:num>
                      <m:den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𝑀𝑠</m:t>
                        </m:r>
                      </m:den>
                    </m:f>
                  </m:oMath>
                </a14:m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pt-BR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=1 − </m:t>
                    </m:r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𝑉𝑠</m:t>
                        </m:r>
                      </m:num>
                      <m:den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𝑉𝑡</m:t>
                        </m:r>
                      </m:den>
                    </m:f>
                  </m:oMath>
                </a14:m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𝑉𝑡</m:t>
                        </m:r>
                      </m:den>
                    </m:f>
                  </m:oMath>
                </a14:m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CCACA65-CCD4-4483-A87C-53B7E774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90" y="1539441"/>
                <a:ext cx="5831975" cy="50795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D2D3ACF3-6796-4BC9-B7A0-740AC2975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7" t="32889" r="75222" b="29070"/>
          <a:stretch/>
        </p:blipFill>
        <p:spPr>
          <a:xfrm>
            <a:off x="6516216" y="2620765"/>
            <a:ext cx="2430801" cy="32543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C178C950-9568-4990-846B-66830C154420}"/>
              </a:ext>
            </a:extLst>
          </p:cNvPr>
          <p:cNvSpPr/>
          <p:nvPr/>
        </p:nvSpPr>
        <p:spPr>
          <a:xfrm>
            <a:off x="6055568" y="2780928"/>
            <a:ext cx="2726442" cy="1702420"/>
          </a:xfrm>
          <a:custGeom>
            <a:avLst/>
            <a:gdLst>
              <a:gd name="connsiteX0" fmla="*/ 0 w 2726442"/>
              <a:gd name="connsiteY0" fmla="*/ 851210 h 1702420"/>
              <a:gd name="connsiteX1" fmla="*/ 1363221 w 2726442"/>
              <a:gd name="connsiteY1" fmla="*/ 0 h 1702420"/>
              <a:gd name="connsiteX2" fmla="*/ 2726442 w 2726442"/>
              <a:gd name="connsiteY2" fmla="*/ 851210 h 1702420"/>
              <a:gd name="connsiteX3" fmla="*/ 1363221 w 2726442"/>
              <a:gd name="connsiteY3" fmla="*/ 1702420 h 1702420"/>
              <a:gd name="connsiteX4" fmla="*/ 0 w 2726442"/>
              <a:gd name="connsiteY4" fmla="*/ 851210 h 170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6442" h="1702420" extrusionOk="0">
                <a:moveTo>
                  <a:pt x="0" y="851210"/>
                </a:moveTo>
                <a:cubicBezTo>
                  <a:pt x="10866" y="299366"/>
                  <a:pt x="669925" y="48002"/>
                  <a:pt x="1363221" y="0"/>
                </a:cubicBezTo>
                <a:cubicBezTo>
                  <a:pt x="2090411" y="-9716"/>
                  <a:pt x="2753637" y="285745"/>
                  <a:pt x="2726442" y="851210"/>
                </a:cubicBezTo>
                <a:cubicBezTo>
                  <a:pt x="2776309" y="1288359"/>
                  <a:pt x="2085914" y="1779356"/>
                  <a:pt x="1363221" y="1702420"/>
                </a:cubicBezTo>
                <a:cubicBezTo>
                  <a:pt x="596551" y="1747688"/>
                  <a:pt x="49851" y="1277473"/>
                  <a:pt x="0" y="85121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E3CDC60-B46E-CA04-923D-F173C5190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2190381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688B5A-935F-46F0-8704-3575B123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88" y="477894"/>
            <a:ext cx="6643094" cy="994172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Porosidade livre de água (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)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1C14CA-05D8-484E-88B8-B4131F100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3" t="33872" r="55691" b="19797"/>
          <a:stretch/>
        </p:blipFill>
        <p:spPr>
          <a:xfrm>
            <a:off x="1115616" y="1472066"/>
            <a:ext cx="6299372" cy="4045940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8F2EA05-06F6-8A41-6532-29F0108E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12790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688B5A-935F-46F0-8704-3575B123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06" y="764704"/>
            <a:ext cx="6643094" cy="994172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Porosidade livre de água (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)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CCACA65-CCD4-4483-A87C-53B7E774A462}"/>
                  </a:ext>
                </a:extLst>
              </p:cNvPr>
              <p:cNvSpPr txBox="1"/>
              <p:nvPr/>
            </p:nvSpPr>
            <p:spPr>
              <a:xfrm>
                <a:off x="1403648" y="2132856"/>
                <a:ext cx="5831975" cy="3461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pt-BR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l-GR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pt-BR" sz="3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32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  <m:r>
                      <a:rPr lang="pt-BR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𝑉𝑣</m:t>
                        </m:r>
                      </m:num>
                      <m:den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𝑉𝑡</m:t>
                        </m:r>
                      </m:den>
                    </m:f>
                  </m:oMath>
                </a14:m>
                <a:r>
                  <a:rPr lang="pt-BR" sz="320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𝑉𝑤</m:t>
                        </m:r>
                      </m:num>
                      <m:den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𝑉𝑡</m:t>
                        </m:r>
                      </m:den>
                    </m:f>
                  </m:oMath>
                </a14:m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𝑎𝑟</m:t>
                        </m:r>
                      </m:num>
                      <m:den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𝑉𝑡</m:t>
                        </m:r>
                      </m:den>
                    </m:f>
                  </m:oMath>
                </a14:m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algn="ctr"/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CCACA65-CCD4-4483-A87C-53B7E774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2132856"/>
                <a:ext cx="5831975" cy="34610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5B2D7081-008C-4AC6-B017-413E99978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8" t="32889" r="75223" b="50087"/>
          <a:stretch/>
        </p:blipFill>
        <p:spPr>
          <a:xfrm>
            <a:off x="6444208" y="2620765"/>
            <a:ext cx="2399905" cy="1456307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F54C33CE-BB13-47AA-B700-BD32B567B928}"/>
              </a:ext>
            </a:extLst>
          </p:cNvPr>
          <p:cNvSpPr/>
          <p:nvPr/>
        </p:nvSpPr>
        <p:spPr>
          <a:xfrm>
            <a:off x="6228183" y="2620765"/>
            <a:ext cx="2160241" cy="808235"/>
          </a:xfrm>
          <a:custGeom>
            <a:avLst/>
            <a:gdLst>
              <a:gd name="connsiteX0" fmla="*/ 0 w 2160241"/>
              <a:gd name="connsiteY0" fmla="*/ 404118 h 808235"/>
              <a:gd name="connsiteX1" fmla="*/ 1080121 w 2160241"/>
              <a:gd name="connsiteY1" fmla="*/ 0 h 808235"/>
              <a:gd name="connsiteX2" fmla="*/ 2160242 w 2160241"/>
              <a:gd name="connsiteY2" fmla="*/ 404118 h 808235"/>
              <a:gd name="connsiteX3" fmla="*/ 1080121 w 2160241"/>
              <a:gd name="connsiteY3" fmla="*/ 808236 h 808235"/>
              <a:gd name="connsiteX4" fmla="*/ 0 w 2160241"/>
              <a:gd name="connsiteY4" fmla="*/ 404118 h 80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1" h="808235" extrusionOk="0">
                <a:moveTo>
                  <a:pt x="0" y="404118"/>
                </a:moveTo>
                <a:cubicBezTo>
                  <a:pt x="4694" y="145618"/>
                  <a:pt x="584449" y="81248"/>
                  <a:pt x="1080121" y="0"/>
                </a:cubicBezTo>
                <a:cubicBezTo>
                  <a:pt x="1644534" y="-12145"/>
                  <a:pt x="2163499" y="169509"/>
                  <a:pt x="2160242" y="404118"/>
                </a:cubicBezTo>
                <a:cubicBezTo>
                  <a:pt x="2260407" y="561099"/>
                  <a:pt x="1649073" y="878519"/>
                  <a:pt x="1080121" y="808236"/>
                </a:cubicBezTo>
                <a:cubicBezTo>
                  <a:pt x="464742" y="870126"/>
                  <a:pt x="42040" y="590329"/>
                  <a:pt x="0" y="404118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27F4922-8E28-DEB2-5FC2-D8533A994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246127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688B5A-935F-46F0-8704-3575B123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85" y="404664"/>
            <a:ext cx="6643094" cy="994172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Grau de saturação (S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)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44B7180-3A73-46D0-A7C9-683EB864C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2" t="32113" r="56283" b="20090"/>
          <a:stretch/>
        </p:blipFill>
        <p:spPr>
          <a:xfrm>
            <a:off x="609539" y="1124744"/>
            <a:ext cx="7134514" cy="4708201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4622A2F-82B8-F08E-C1BB-35F5F6BF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1327683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D688B5A-935F-46F0-8704-3575B123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06" y="764704"/>
            <a:ext cx="6643094" cy="994172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Grau de saturação (S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)</a:t>
            </a:r>
            <a:endParaRPr lang="pt-B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CCACA65-CCD4-4483-A87C-53B7E774A462}"/>
                  </a:ext>
                </a:extLst>
              </p:cNvPr>
              <p:cNvSpPr txBox="1"/>
              <p:nvPr/>
            </p:nvSpPr>
            <p:spPr>
              <a:xfrm>
                <a:off x="539552" y="2159227"/>
                <a:ext cx="5831975" cy="29433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pt-BR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3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den>
                    </m:f>
                  </m:oMath>
                </a14:m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pt-B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𝑉𝑤</m:t>
                            </m:r>
                          </m:num>
                          <m:den>
                            <m:r>
                              <a:rPr lang="pt-B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𝑉𝑡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pt-B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𝑉𝑣</m:t>
                            </m:r>
                          </m:num>
                          <m:den>
                            <m:r>
                              <a:rPr lang="pt-B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𝑉𝑡</m:t>
                            </m:r>
                          </m:den>
                        </m:f>
                      </m:den>
                    </m:f>
                  </m:oMath>
                </a14:m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algn="ctr"/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pt-BR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pt-BR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𝑉𝑤</m:t>
                        </m:r>
                      </m:num>
                      <m:den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𝑉𝑡</m:t>
                        </m:r>
                      </m:den>
                    </m:f>
                    <m:r>
                      <a:rPr lang="pt-BR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pt-BR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32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𝑉𝑤</m:t>
                        </m:r>
                      </m:num>
                      <m:den>
                        <m:r>
                          <a:rPr lang="pt-BR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𝑉𝑣</m:t>
                        </m:r>
                      </m:den>
                    </m:f>
                  </m:oMath>
                </a14:m>
                <a:endParaRPr lang="pt-BR" sz="32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CCACA65-CCD4-4483-A87C-53B7E774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159227"/>
                <a:ext cx="5831975" cy="2943306"/>
              </a:xfrm>
              <a:prstGeom prst="rect">
                <a:avLst/>
              </a:prstGeom>
              <a:blipFill>
                <a:blip r:embed="rId2"/>
                <a:stretch>
                  <a:fillRect b="-6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m 8">
            <a:extLst>
              <a:ext uri="{FF2B5EF4-FFF2-40B4-BE49-F238E27FC236}">
                <a16:creationId xmlns:a16="http://schemas.microsoft.com/office/drawing/2014/main" id="{11F42FB3-7A37-4F09-83BB-ABCDB84A1D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8" t="32889" r="75223" b="50087"/>
          <a:stretch/>
        </p:blipFill>
        <p:spPr>
          <a:xfrm>
            <a:off x="5988519" y="2869218"/>
            <a:ext cx="2399905" cy="1456307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4C3416F8-B6A7-4E49-ACDA-B924CAFE4D4A}"/>
              </a:ext>
            </a:extLst>
          </p:cNvPr>
          <p:cNvSpPr/>
          <p:nvPr/>
        </p:nvSpPr>
        <p:spPr>
          <a:xfrm>
            <a:off x="5831805" y="3579786"/>
            <a:ext cx="2399905" cy="808235"/>
          </a:xfrm>
          <a:custGeom>
            <a:avLst/>
            <a:gdLst>
              <a:gd name="connsiteX0" fmla="*/ 0 w 2399905"/>
              <a:gd name="connsiteY0" fmla="*/ 404118 h 808235"/>
              <a:gd name="connsiteX1" fmla="*/ 1199953 w 2399905"/>
              <a:gd name="connsiteY1" fmla="*/ 0 h 808235"/>
              <a:gd name="connsiteX2" fmla="*/ 2399906 w 2399905"/>
              <a:gd name="connsiteY2" fmla="*/ 404118 h 808235"/>
              <a:gd name="connsiteX3" fmla="*/ 1199953 w 2399905"/>
              <a:gd name="connsiteY3" fmla="*/ 808236 h 808235"/>
              <a:gd name="connsiteX4" fmla="*/ 0 w 2399905"/>
              <a:gd name="connsiteY4" fmla="*/ 404118 h 80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9905" h="808235" extrusionOk="0">
                <a:moveTo>
                  <a:pt x="0" y="404118"/>
                </a:moveTo>
                <a:cubicBezTo>
                  <a:pt x="2850" y="159491"/>
                  <a:pt x="547365" y="8158"/>
                  <a:pt x="1199953" y="0"/>
                </a:cubicBezTo>
                <a:cubicBezTo>
                  <a:pt x="1830548" y="-12145"/>
                  <a:pt x="2403163" y="169509"/>
                  <a:pt x="2399906" y="404118"/>
                </a:cubicBezTo>
                <a:cubicBezTo>
                  <a:pt x="2490463" y="567449"/>
                  <a:pt x="1805954" y="952754"/>
                  <a:pt x="1199953" y="808236"/>
                </a:cubicBezTo>
                <a:cubicBezTo>
                  <a:pt x="518392" y="870126"/>
                  <a:pt x="42040" y="590329"/>
                  <a:pt x="0" y="404118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7673081-18D7-6548-538D-856AA2695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907305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542A1125-BEEF-4B06-B7A6-5C89AFBF8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C3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41AF29A-C02E-4F6E-AE31-4D61F939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4803267-175B-4586-A120-09F386B97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1B423C-5AE6-4065-B71E-AF34C2F42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7" t="22422" r="59876" b="19914"/>
          <a:stretch/>
        </p:blipFill>
        <p:spPr>
          <a:xfrm>
            <a:off x="1565135" y="863478"/>
            <a:ext cx="6320829" cy="4932968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A2F7199-9251-7234-8A5D-DE455FA96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6928" y="5833893"/>
            <a:ext cx="4622973" cy="365125"/>
          </a:xfrm>
        </p:spPr>
        <p:txBody>
          <a:bodyPr/>
          <a:lstStyle/>
          <a:p>
            <a:pPr>
              <a:defRPr/>
            </a:pPr>
            <a:r>
              <a:rPr lang="pt-BR" dirty="0"/>
              <a:t>Prof. Patricia A </a:t>
            </a:r>
            <a:r>
              <a:rPr lang="pt-BR" dirty="0" err="1"/>
              <a:t>A</a:t>
            </a:r>
            <a:r>
              <a:rPr lang="pt-BR" dirty="0"/>
              <a:t>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419253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39552" y="476672"/>
            <a:ext cx="7632848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800" dirty="0"/>
              <a:t>Exemplo 4: Um volume de 1.000 cm³ de solo apresenta uma massa úmida de 1.460g e massa seca de 1.200g. Sendo dp = 2,65 g/cm³ e dw = 1, calcule:</a:t>
            </a:r>
          </a:p>
          <a:p>
            <a:r>
              <a:rPr lang="pt-BR" sz="2800" dirty="0"/>
              <a:t>a) U%</a:t>
            </a:r>
          </a:p>
          <a:p>
            <a:pPr marL="257175" indent="-257175">
              <a:buAutoNum type="alphaLcParenR" startAt="2"/>
            </a:pPr>
            <a:r>
              <a:rPr lang="pt-BR" sz="2800" dirty="0">
                <a:sym typeface="Symbol"/>
              </a:rPr>
              <a:t>%</a:t>
            </a:r>
          </a:p>
          <a:p>
            <a:pPr marL="257175" indent="-257175">
              <a:buAutoNum type="alphaLcParenR" startAt="2"/>
            </a:pPr>
            <a:r>
              <a:rPr lang="pt-BR" sz="2800" dirty="0"/>
              <a:t>dg ou </a:t>
            </a:r>
            <a:r>
              <a:rPr lang="pt-BR" sz="2800" dirty="0" err="1"/>
              <a:t>ds</a:t>
            </a:r>
            <a:endParaRPr lang="pt-BR" sz="2800" dirty="0"/>
          </a:p>
          <a:p>
            <a:pPr marL="257175" indent="-257175">
              <a:buAutoNum type="alphaLcParenR" startAt="2"/>
            </a:pPr>
            <a:r>
              <a:rPr lang="pt-BR" sz="2800" dirty="0">
                <a:sym typeface="Symbol"/>
              </a:rPr>
              <a:t> (porosidade)</a:t>
            </a:r>
          </a:p>
          <a:p>
            <a:pPr marL="257175" indent="-257175">
              <a:buAutoNum type="alphaLcParenR" startAt="2"/>
            </a:pPr>
            <a:r>
              <a:rPr lang="pt-BR" sz="2800" dirty="0">
                <a:sym typeface="Symbol"/>
              </a:rPr>
              <a:t> (porosidade livre)</a:t>
            </a:r>
          </a:p>
          <a:p>
            <a:pPr marL="257175" indent="-257175">
              <a:buAutoNum type="alphaLcParenR" startAt="2"/>
            </a:pPr>
            <a:r>
              <a:rPr lang="pt-BR" sz="2800" dirty="0">
                <a:sym typeface="Symbol"/>
              </a:rPr>
              <a:t>S (grau de saturação)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9700514-5EE6-774D-2930-8A845E5F2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4253215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64214" y="863104"/>
            <a:ext cx="7632848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2800" dirty="0"/>
          </a:p>
          <a:p>
            <a:r>
              <a:rPr lang="pt-BR" sz="2800" dirty="0"/>
              <a:t>a)</a:t>
            </a: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r>
              <a:rPr lang="pt-BR" sz="2800" dirty="0">
                <a:sym typeface="Symbol"/>
              </a:rPr>
              <a:t> </a:t>
            </a:r>
          </a:p>
          <a:p>
            <a:pPr marL="257175" indent="-257175">
              <a:buAutoNum type="alphaLcParenR" startAt="2"/>
            </a:pPr>
            <a:endParaRPr lang="pt-BR" sz="2800" dirty="0"/>
          </a:p>
          <a:p>
            <a:pPr marL="257175" indent="-257175">
              <a:buAutoNum type="alphaLcParenR" startAt="2"/>
            </a:pPr>
            <a:endParaRPr lang="pt-BR" sz="2800" dirty="0"/>
          </a:p>
          <a:p>
            <a:pPr marL="257175" indent="-257175">
              <a:buAutoNum type="alphaLcParenR" startAt="2"/>
            </a:pPr>
            <a:endParaRPr lang="pt-BR" sz="2800" dirty="0"/>
          </a:p>
          <a:p>
            <a:pPr marL="257175" indent="-257175">
              <a:buAutoNum type="alphaLcParenR" startAt="2"/>
            </a:pPr>
            <a:r>
              <a:rPr lang="pt-BR" sz="2800" dirty="0"/>
              <a:t> </a:t>
            </a:r>
          </a:p>
          <a:p>
            <a:pPr marL="257175" indent="-257175">
              <a:buAutoNum type="alphaLcParenR" startAt="2"/>
            </a:pPr>
            <a:endParaRPr lang="pt-BR" sz="2800" dirty="0"/>
          </a:p>
          <a:p>
            <a:endParaRPr lang="pt-BR" sz="2800" dirty="0">
              <a:sym typeface="Symbo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/>
              <p:nvPr/>
            </p:nvSpPr>
            <p:spPr bwMode="auto">
              <a:xfrm>
                <a:off x="1233384" y="1137940"/>
                <a:ext cx="6370341" cy="100811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Ms</m:t>
                        </m:r>
                      </m:den>
                    </m:f>
                    <m: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1460 −1200</m:t>
                            </m:r>
                          </m:e>
                        </m:d>
                      </m:num>
                      <m:den>
                        <m:r>
                          <a:rPr lang="pt-BR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1200</m:t>
                        </m:r>
                      </m:den>
                    </m:f>
                    <m: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100 = 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21,7 %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3384" y="1137940"/>
                <a:ext cx="6370341" cy="10081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2E0CD1AF-4B71-36AB-A483-A1CF1884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053023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64214" y="863104"/>
            <a:ext cx="7632848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2800" dirty="0"/>
          </a:p>
          <a:p>
            <a:r>
              <a:rPr lang="pt-BR" sz="2800" dirty="0"/>
              <a:t>a)</a:t>
            </a: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r>
              <a:rPr lang="pt-BR" sz="2800" dirty="0">
                <a:sym typeface="Symbol"/>
              </a:rPr>
              <a:t> </a:t>
            </a:r>
          </a:p>
          <a:p>
            <a:pPr marL="257175" indent="-257175">
              <a:buAutoNum type="alphaLcParenR" startAt="2"/>
            </a:pPr>
            <a:endParaRPr lang="pt-BR" sz="2800" dirty="0"/>
          </a:p>
          <a:p>
            <a:pPr marL="257175" indent="-257175">
              <a:buAutoNum type="alphaLcParenR" startAt="2"/>
            </a:pPr>
            <a:endParaRPr lang="pt-BR" sz="2800" dirty="0"/>
          </a:p>
          <a:p>
            <a:pPr marL="257175" indent="-257175">
              <a:buAutoNum type="alphaLcParenR" startAt="2"/>
            </a:pPr>
            <a:endParaRPr lang="pt-BR" sz="2800" dirty="0"/>
          </a:p>
          <a:p>
            <a:pPr marL="257175" indent="-257175">
              <a:buAutoNum type="alphaLcParenR" startAt="2"/>
            </a:pPr>
            <a:r>
              <a:rPr lang="pt-BR" sz="2800" dirty="0"/>
              <a:t> </a:t>
            </a:r>
          </a:p>
          <a:p>
            <a:pPr marL="257175" indent="-257175">
              <a:buAutoNum type="alphaLcParenR" startAt="2"/>
            </a:pPr>
            <a:endParaRPr lang="pt-BR" sz="2800" dirty="0"/>
          </a:p>
          <a:p>
            <a:endParaRPr lang="pt-BR" sz="2800" dirty="0">
              <a:sym typeface="Symbo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/>
              <p:nvPr/>
            </p:nvSpPr>
            <p:spPr bwMode="auto">
              <a:xfrm>
                <a:off x="1233384" y="1137940"/>
                <a:ext cx="6370341" cy="100811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Ms</m:t>
                        </m:r>
                      </m:den>
                    </m:f>
                    <m: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1460 −1200</m:t>
                            </m:r>
                          </m:e>
                        </m:d>
                      </m:num>
                      <m:den>
                        <m:r>
                          <a:rPr lang="pt-BR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1200</m:t>
                        </m:r>
                      </m:den>
                    </m:f>
                    <m: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100 = 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21,7 %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3384" y="1137940"/>
                <a:ext cx="6370341" cy="10081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27204A02-F1C5-4792-BAE8-6FDAF48D9FB6}"/>
                  </a:ext>
                </a:extLst>
              </p:cNvPr>
              <p:cNvSpPr txBox="1"/>
              <p:nvPr/>
            </p:nvSpPr>
            <p:spPr bwMode="auto">
              <a:xfrm>
                <a:off x="1295467" y="2705403"/>
                <a:ext cx="6370341" cy="100811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Vt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1460</m:t>
                              </m:r>
                              <m:r>
                                <a:rPr lang="pt-BR" sz="28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pt-BR" sz="2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1200</m:t>
                              </m:r>
                            </m:e>
                          </m:d>
                        </m:num>
                        <m:den>
                          <m:r>
                            <a:rPr lang="pt-BR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³</m:t>
                          </m:r>
                        </m:den>
                      </m:f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 100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26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27204A02-F1C5-4792-BAE8-6FDAF48D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467" y="2705403"/>
                <a:ext cx="6370341" cy="10081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93ECDC7F-8E16-CC0A-8ADE-9D9E5AF9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4148965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64214" y="863104"/>
            <a:ext cx="7632848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2800" dirty="0"/>
          </a:p>
          <a:p>
            <a:r>
              <a:rPr lang="pt-BR" sz="2800" dirty="0"/>
              <a:t>a)</a:t>
            </a: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r>
              <a:rPr lang="pt-BR" sz="2800" dirty="0">
                <a:sym typeface="Symbol"/>
              </a:rPr>
              <a:t> </a:t>
            </a:r>
          </a:p>
          <a:p>
            <a:pPr marL="257175" indent="-257175">
              <a:buAutoNum type="alphaLcParenR" startAt="2"/>
            </a:pPr>
            <a:endParaRPr lang="pt-BR" sz="2800" dirty="0"/>
          </a:p>
          <a:p>
            <a:pPr marL="257175" indent="-257175">
              <a:buAutoNum type="alphaLcParenR" startAt="2"/>
            </a:pPr>
            <a:endParaRPr lang="pt-BR" sz="2800" dirty="0"/>
          </a:p>
          <a:p>
            <a:pPr marL="257175" indent="-257175">
              <a:buAutoNum type="alphaLcParenR" startAt="2"/>
            </a:pPr>
            <a:endParaRPr lang="pt-BR" sz="2800" dirty="0"/>
          </a:p>
          <a:p>
            <a:pPr marL="257175" indent="-257175">
              <a:buAutoNum type="alphaLcParenR" startAt="2"/>
            </a:pPr>
            <a:r>
              <a:rPr lang="pt-BR" sz="2800" dirty="0"/>
              <a:t> </a:t>
            </a:r>
          </a:p>
          <a:p>
            <a:pPr marL="257175" indent="-257175">
              <a:buAutoNum type="alphaLcParenR" startAt="2"/>
            </a:pPr>
            <a:endParaRPr lang="pt-BR" sz="2800" dirty="0"/>
          </a:p>
          <a:p>
            <a:endParaRPr lang="pt-BR" sz="2800" dirty="0">
              <a:sym typeface="Symbo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/>
              <p:nvPr/>
            </p:nvSpPr>
            <p:spPr bwMode="auto">
              <a:xfrm>
                <a:off x="1233384" y="1137940"/>
                <a:ext cx="6370341" cy="100811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Mw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Ms</m:t>
                        </m:r>
                      </m:den>
                    </m:f>
                    <m: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1460 −1200</m:t>
                            </m:r>
                          </m:e>
                        </m:d>
                      </m:num>
                      <m:den>
                        <m:r>
                          <a:rPr lang="pt-BR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1200</m:t>
                        </m:r>
                      </m:den>
                    </m:f>
                    <m:r>
                      <a:rPr lang="pt-BR" sz="2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100 = 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21,7 %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3384" y="1137940"/>
                <a:ext cx="6370341" cy="10081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27204A02-F1C5-4792-BAE8-6FDAF48D9FB6}"/>
                  </a:ext>
                </a:extLst>
              </p:cNvPr>
              <p:cNvSpPr txBox="1"/>
              <p:nvPr/>
            </p:nvSpPr>
            <p:spPr bwMode="auto">
              <a:xfrm>
                <a:off x="1295467" y="2705403"/>
                <a:ext cx="6370341" cy="100811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Vt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1460</m:t>
                              </m:r>
                              <m:r>
                                <a:rPr lang="pt-BR" sz="28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pt-BR" sz="2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1200</m:t>
                              </m:r>
                            </m:e>
                          </m:d>
                        </m:num>
                        <m:den>
                          <m:r>
                            <a:rPr lang="pt-BR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³</m:t>
                          </m:r>
                        </m:den>
                      </m:f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 100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26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27204A02-F1C5-4792-BAE8-6FDAF48D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467" y="2705403"/>
                <a:ext cx="6370341" cy="10081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to 3">
                <a:extLst>
                  <a:ext uri="{FF2B5EF4-FFF2-40B4-BE49-F238E27FC236}">
                    <a16:creationId xmlns:a16="http://schemas.microsoft.com/office/drawing/2014/main" id="{E6B37F94-5056-48C9-AB35-0B37DB856DB5}"/>
                  </a:ext>
                </a:extLst>
              </p:cNvPr>
              <p:cNvSpPr txBox="1"/>
              <p:nvPr/>
            </p:nvSpPr>
            <p:spPr bwMode="auto">
              <a:xfrm>
                <a:off x="1256017" y="4457645"/>
                <a:ext cx="6801927" cy="1116039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dg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Vt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1200 </m:t>
                          </m:r>
                          <m:r>
                            <m:rPr>
                              <m:sty m:val="p"/>
                            </m:rPr>
                            <a:rPr lang="pt-BR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r>
                            <a:rPr lang="pt-BR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  <m:r>
                            <a:rPr lang="pt-BR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³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1,2 </m:t>
                      </m:r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/</m:t>
                      </m:r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³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Objeto 3">
                <a:extLst>
                  <a:ext uri="{FF2B5EF4-FFF2-40B4-BE49-F238E27FC236}">
                    <a16:creationId xmlns:a16="http://schemas.microsoft.com/office/drawing/2014/main" id="{E6B37F94-5056-48C9-AB35-0B37DB856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017" y="4457645"/>
                <a:ext cx="6801927" cy="1116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E22DC8B-596F-DA50-878B-E0F76836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2150121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56882" y="333321"/>
            <a:ext cx="7632848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75" indent="-257175">
              <a:buAutoNum type="alphaLcParenR" startAt="2"/>
            </a:pPr>
            <a:endParaRPr lang="pt-BR" sz="2800" dirty="0"/>
          </a:p>
          <a:p>
            <a:r>
              <a:rPr lang="pt-BR" sz="2800" dirty="0">
                <a:sym typeface="Symbol"/>
              </a:rPr>
              <a:t>d)  (porosidade)</a:t>
            </a: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endParaRPr lang="pt-BR" sz="2800" dirty="0">
              <a:sym typeface="Symbol"/>
            </a:endParaRPr>
          </a:p>
          <a:p>
            <a:r>
              <a:rPr lang="pt-BR" sz="2800" dirty="0">
                <a:sym typeface="Symbol"/>
              </a:rPr>
              <a:t>e)  (porosidade livre)</a:t>
            </a: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r>
              <a:rPr lang="pt-BR" sz="2800" dirty="0">
                <a:sym typeface="Symbol"/>
              </a:rPr>
              <a:t>f) S (grau de saturação)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/>
              <p:nvPr/>
            </p:nvSpPr>
            <p:spPr bwMode="auto">
              <a:xfrm>
                <a:off x="1667348" y="1340768"/>
                <a:ext cx="6336704" cy="910063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800" dirty="0" smtClean="0">
                        <a:sym typeface="Symbol"/>
                      </a:rPr>
                      <m:t></m:t>
                    </m:r>
                    <m:r>
                      <a:rPr lang="pt-BR" sz="28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1 −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dg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dp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1 −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num>
                      <m:den>
                        <m: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2,65</m:t>
                        </m:r>
                      </m:den>
                    </m:f>
                    <m: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100 = 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54,7%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7348" y="1340768"/>
                <a:ext cx="6336704" cy="9100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778B562B-DDC6-4A38-4AE9-DB0299A4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113074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56882" y="333321"/>
            <a:ext cx="7632848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75" indent="-257175">
              <a:buAutoNum type="alphaLcParenR" startAt="2"/>
            </a:pPr>
            <a:endParaRPr lang="pt-BR" sz="2800" dirty="0"/>
          </a:p>
          <a:p>
            <a:r>
              <a:rPr lang="pt-BR" sz="2800" dirty="0">
                <a:sym typeface="Symbol"/>
              </a:rPr>
              <a:t>d)  (porosidade)</a:t>
            </a: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endParaRPr lang="pt-BR" sz="2800" dirty="0">
              <a:sym typeface="Symbol"/>
            </a:endParaRPr>
          </a:p>
          <a:p>
            <a:r>
              <a:rPr lang="pt-BR" sz="2800" dirty="0">
                <a:sym typeface="Symbol"/>
              </a:rPr>
              <a:t>e)  (porosidade livre)</a:t>
            </a: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r>
              <a:rPr lang="pt-BR" sz="2800" dirty="0">
                <a:sym typeface="Symbol"/>
              </a:rPr>
              <a:t>f) S (grau de saturação)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/>
              <p:nvPr/>
            </p:nvSpPr>
            <p:spPr bwMode="auto">
              <a:xfrm>
                <a:off x="1667348" y="1340768"/>
                <a:ext cx="6336704" cy="910063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800" dirty="0" smtClean="0">
                        <a:sym typeface="Symbol"/>
                      </a:rPr>
                      <m:t></m:t>
                    </m:r>
                    <m:r>
                      <a:rPr lang="pt-BR" sz="28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1 −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dg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dp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1 −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num>
                      <m:den>
                        <m: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2,65</m:t>
                        </m:r>
                      </m:den>
                    </m:f>
                    <m: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100 = 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54,7%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7348" y="1340768"/>
                <a:ext cx="6336704" cy="9100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27204A02-F1C5-4792-BAE8-6FDAF48D9FB6}"/>
                  </a:ext>
                </a:extLst>
              </p:cNvPr>
              <p:cNvSpPr txBox="1"/>
              <p:nvPr/>
            </p:nvSpPr>
            <p:spPr bwMode="auto">
              <a:xfrm>
                <a:off x="1691680" y="3068960"/>
                <a:ext cx="6323841" cy="100811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800" dirty="0" smtClean="0">
                          <a:sym typeface="Symbol"/>
                        </a:rPr>
                        <m:t></m:t>
                      </m:r>
                      <m:r>
                        <m:rPr>
                          <m:nor/>
                        </m:rPr>
                        <a:rPr lang="pt-BR" sz="2800" b="0" i="0" dirty="0" smtClean="0">
                          <a:sym typeface="Symbol"/>
                        </a:rPr>
                        <m:t> = </m:t>
                      </m:r>
                      <m:r>
                        <m:rPr>
                          <m:nor/>
                        </m:rPr>
                        <a:rPr lang="pt-BR" sz="2800" dirty="0" smtClean="0">
                          <a:sym typeface="Symbol"/>
                        </a:rPr>
                        <m:t></m:t>
                      </m:r>
                      <m:r>
                        <a:rPr lang="pt-BR" sz="2800" b="0" i="0" dirty="0" smtClean="0">
                          <a:latin typeface="Cambria Math" panose="02040503050406030204" pitchFamily="18" charset="0"/>
                          <a:sym typeface="Symbol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pt-BR" sz="2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=54,7 − 26=28,7</m:t>
                      </m:r>
                      <m: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27204A02-F1C5-4792-BAE8-6FDAF48D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3068960"/>
                <a:ext cx="6323841" cy="10081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C964A41-11CD-2983-AD3C-24DCB086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2055292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56882" y="333321"/>
            <a:ext cx="7632848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75" indent="-257175">
              <a:buAutoNum type="alphaLcParenR" startAt="2"/>
            </a:pPr>
            <a:endParaRPr lang="pt-BR" sz="2800" dirty="0"/>
          </a:p>
          <a:p>
            <a:r>
              <a:rPr lang="pt-BR" sz="2800" dirty="0">
                <a:sym typeface="Symbol"/>
              </a:rPr>
              <a:t>d)  (porosidade)</a:t>
            </a: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endParaRPr lang="pt-BR" sz="2800" dirty="0">
              <a:sym typeface="Symbol"/>
            </a:endParaRPr>
          </a:p>
          <a:p>
            <a:r>
              <a:rPr lang="pt-BR" sz="2800" dirty="0">
                <a:sym typeface="Symbol"/>
              </a:rPr>
              <a:t>e)  (porosidade livre)</a:t>
            </a: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pPr marL="257175" indent="-257175">
              <a:buAutoNum type="alphaLcParenR" startAt="2"/>
            </a:pPr>
            <a:endParaRPr lang="pt-BR" sz="2800" dirty="0">
              <a:sym typeface="Symbol"/>
            </a:endParaRPr>
          </a:p>
          <a:p>
            <a:r>
              <a:rPr lang="pt-BR" sz="2800" dirty="0">
                <a:sym typeface="Symbol"/>
              </a:rPr>
              <a:t>f) S (grau de saturação)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/>
              <p:nvPr/>
            </p:nvSpPr>
            <p:spPr bwMode="auto">
              <a:xfrm>
                <a:off x="1667348" y="1340768"/>
                <a:ext cx="6336704" cy="910063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2800" dirty="0" smtClean="0">
                        <a:sym typeface="Symbol"/>
                      </a:rPr>
                      <m:t></m:t>
                    </m:r>
                    <m:r>
                      <a:rPr lang="pt-BR" sz="280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1 −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dg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dp</m:t>
                        </m:r>
                      </m:den>
                    </m:f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1 −</m:t>
                    </m:r>
                    <m:f>
                      <m:fPr>
                        <m:ctrlPr>
                          <a:rPr lang="pt-BR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num>
                      <m:den>
                        <m:r>
                          <a:rPr lang="pt-BR" sz="28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2,65</m:t>
                        </m:r>
                      </m:den>
                    </m:f>
                    <m:r>
                      <a:rPr lang="pt-BR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r>
                      <a:rPr lang="pt-BR" sz="28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100 = </m:t>
                    </m:r>
                  </m:oMath>
                </a14:m>
                <a:r>
                  <a:rPr lang="pt-BR" sz="2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54,7%</a:t>
                </a: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Objeto 3">
                <a:extLst>
                  <a:ext uri="{FF2B5EF4-FFF2-40B4-BE49-F238E27FC236}">
                    <a16:creationId xmlns:a16="http://schemas.microsoft.com/office/drawing/2014/main" id="{352316B5-C1E1-4EF9-9160-ECF259E03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7348" y="1340768"/>
                <a:ext cx="6336704" cy="9100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27204A02-F1C5-4792-BAE8-6FDAF48D9FB6}"/>
                  </a:ext>
                </a:extLst>
              </p:cNvPr>
              <p:cNvSpPr txBox="1"/>
              <p:nvPr/>
            </p:nvSpPr>
            <p:spPr bwMode="auto">
              <a:xfrm>
                <a:off x="1691680" y="3068960"/>
                <a:ext cx="6323841" cy="1008112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2800" dirty="0" smtClean="0">
                          <a:sym typeface="Symbol"/>
                        </a:rPr>
                        <m:t></m:t>
                      </m:r>
                      <m:r>
                        <m:rPr>
                          <m:nor/>
                        </m:rPr>
                        <a:rPr lang="pt-BR" sz="2800" b="0" i="0" dirty="0" smtClean="0">
                          <a:sym typeface="Symbol"/>
                        </a:rPr>
                        <m:t> = </m:t>
                      </m:r>
                      <m:r>
                        <m:rPr>
                          <m:nor/>
                        </m:rPr>
                        <a:rPr lang="pt-BR" sz="2800" dirty="0" smtClean="0">
                          <a:sym typeface="Symbol"/>
                        </a:rPr>
                        <m:t></m:t>
                      </m:r>
                      <m:r>
                        <a:rPr lang="pt-BR" sz="2800" b="0" i="0" dirty="0" smtClean="0">
                          <a:latin typeface="Cambria Math" panose="02040503050406030204" pitchFamily="18" charset="0"/>
                          <a:sym typeface="Symbol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pt-BR" sz="28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=54,7 − 26=28,7</m:t>
                      </m:r>
                      <m: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Objeto 3">
                <a:extLst>
                  <a:ext uri="{FF2B5EF4-FFF2-40B4-BE49-F238E27FC236}">
                    <a16:creationId xmlns:a16="http://schemas.microsoft.com/office/drawing/2014/main" id="{27204A02-F1C5-4792-BAE8-6FDAF48D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3068960"/>
                <a:ext cx="6323841" cy="10081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to 3">
                <a:extLst>
                  <a:ext uri="{FF2B5EF4-FFF2-40B4-BE49-F238E27FC236}">
                    <a16:creationId xmlns:a16="http://schemas.microsoft.com/office/drawing/2014/main" id="{E6B37F94-5056-48C9-AB35-0B37DB856DB5}"/>
                  </a:ext>
                </a:extLst>
              </p:cNvPr>
              <p:cNvSpPr txBox="1"/>
              <p:nvPr/>
            </p:nvSpPr>
            <p:spPr bwMode="auto">
              <a:xfrm>
                <a:off x="1681169" y="4904167"/>
                <a:ext cx="6322883" cy="1116039"/>
              </a:xfrm>
              <a:prstGeom prst="rect">
                <a:avLst/>
              </a:prstGeom>
              <a:noFill/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pt-BR" sz="28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pt-BR" sz="2800" dirty="0">
                              <a:sym typeface="Symbol"/>
                            </a:rPr>
                            <m:t></m:t>
                          </m:r>
                        </m:den>
                      </m:f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num>
                        <m:den>
                          <m:r>
                            <a:rPr lang="pt-BR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54,7</m:t>
                          </m:r>
                        </m:den>
                      </m:f>
                      <m:r>
                        <a:rPr lang="pt-BR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 100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pt-BR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47,5</m:t>
                      </m:r>
                      <m:r>
                        <a:rPr lang="pt-BR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t-BR" sz="2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Objeto 3">
                <a:extLst>
                  <a:ext uri="{FF2B5EF4-FFF2-40B4-BE49-F238E27FC236}">
                    <a16:creationId xmlns:a16="http://schemas.microsoft.com/office/drawing/2014/main" id="{E6B37F94-5056-48C9-AB35-0B37DB856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81169" y="4904167"/>
                <a:ext cx="6322883" cy="1116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49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BA7C0AB2-1B8C-12A6-17ED-C253F57C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1085692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143375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20950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4415" y="-8467"/>
            <a:ext cx="2255512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034" y="-8467"/>
            <a:ext cx="194141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034" y="3048000"/>
            <a:ext cx="2444750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4414" y="-8467"/>
            <a:ext cx="2140745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4415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8467"/>
            <a:ext cx="6881784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65590" y="1020871"/>
            <a:ext cx="5220569" cy="2849671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sz="4800" b="1">
                <a:solidFill>
                  <a:srgbClr val="FFFFFF"/>
                </a:solidFill>
              </a:rPr>
              <a:t>MÉTODOS PARA DETERMINAÇÃO DA UMIDADE DO SOLO</a:t>
            </a:r>
          </a:p>
        </p:txBody>
      </p:sp>
      <p:sp>
        <p:nvSpPr>
          <p:cNvPr id="3" name="Subtítulo 2"/>
          <p:cNvSpPr>
            <a:spLocks noGrp="1" noRot="1" noChangeAspect="1" noMove="1" noResize="1" noEditPoints="1" noAdjustHandles="1" noChangeArrowheads="1" noChangeShapeType="1" noTextEdit="1"/>
          </p:cNvSpPr>
          <p:nvPr>
            <p:ph type="subTitle" idx="1"/>
          </p:nvPr>
        </p:nvSpPr>
        <p:spPr>
          <a:xfrm>
            <a:off x="1262316" y="3962088"/>
            <a:ext cx="4584057" cy="1186108"/>
          </a:xfrm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pt-BR" sz="1700">
                <a:solidFill>
                  <a:srgbClr val="FFFFFF">
                    <a:alpha val="70000"/>
                  </a:srgbClr>
                </a:solidFill>
              </a:rPr>
              <a:t> </a:t>
            </a:r>
          </a:p>
        </p:txBody>
      </p:sp>
      <p:sp>
        <p:nvSpPr>
          <p:cNvPr id="35" name="Isosceles Triangle 2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6527" y="3294792"/>
            <a:ext cx="220660" cy="13982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4E6AA-96ED-49F0-A84D-EB5AEE43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85" y="548680"/>
            <a:ext cx="644750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Gravimétrico ou Método da estufa (padrão)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E23D9DE-CBF7-40D1-B967-6D9BD073D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3" t="46189" r="55888" b="21621"/>
          <a:stretch/>
        </p:blipFill>
        <p:spPr>
          <a:xfrm>
            <a:off x="705439" y="1947429"/>
            <a:ext cx="6260845" cy="2574165"/>
          </a:xfrm>
          <a:prstGeom prst="rect">
            <a:avLst/>
          </a:prstGeo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6C493E7-BE87-CCB0-DB39-F338E9C3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1888659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8467"/>
            <a:ext cx="4495777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6292" y="609600"/>
            <a:ext cx="3384742" cy="2227730"/>
          </a:xfrm>
        </p:spPr>
        <p:txBody>
          <a:bodyPr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MÉTODO SPEED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3" b="4556"/>
          <a:stretch/>
        </p:blipFill>
        <p:spPr bwMode="auto">
          <a:xfrm>
            <a:off x="567938" y="2438121"/>
            <a:ext cx="2892580" cy="2070656"/>
          </a:xfrm>
          <a:prstGeom prst="rect">
            <a:avLst/>
          </a:prstGeom>
          <a:noFill/>
        </p:spPr>
      </p:pic>
      <p:sp>
        <p:nvSpPr>
          <p:cNvPr id="26626" name="Espaço Reservado para Conteúdo 2"/>
          <p:cNvSpPr>
            <a:spLocks noGrp="1"/>
          </p:cNvSpPr>
          <p:nvPr>
            <p:ph idx="1"/>
          </p:nvPr>
        </p:nvSpPr>
        <p:spPr>
          <a:xfrm>
            <a:off x="5168968" y="2022444"/>
            <a:ext cx="3952476" cy="3317938"/>
          </a:xfrm>
        </p:spPr>
        <p:txBody>
          <a:bodyPr anchor="t">
            <a:normAutofit/>
          </a:bodyPr>
          <a:lstStyle/>
          <a:p>
            <a:pPr>
              <a:buFontTx/>
              <a:buChar char="-"/>
            </a:pPr>
            <a:r>
              <a:rPr lang="pt-BR" sz="2400" dirty="0">
                <a:solidFill>
                  <a:srgbClr val="FFFFFF"/>
                </a:solidFill>
              </a:rPr>
              <a:t>Reação do carbureto com a água do solo </a:t>
            </a:r>
            <a:r>
              <a:rPr lang="pt-BR" sz="2400" dirty="0">
                <a:solidFill>
                  <a:srgbClr val="FFFFFF"/>
                </a:solidFill>
                <a:sym typeface="Wingdings" pitchFamily="2" charset="2"/>
              </a:rPr>
              <a:t> forma gás acetileno</a:t>
            </a:r>
          </a:p>
          <a:p>
            <a:pPr>
              <a:buFontTx/>
              <a:buChar char="-"/>
            </a:pPr>
            <a:r>
              <a:rPr lang="pt-BR" sz="2400" dirty="0">
                <a:solidFill>
                  <a:srgbClr val="FFFFFF"/>
                </a:solidFill>
                <a:sym typeface="Wingdings" pitchFamily="2" charset="2"/>
              </a:rPr>
              <a:t>Umidade proporcional à pressão exercida</a:t>
            </a:r>
          </a:p>
          <a:p>
            <a:pPr>
              <a:buFontTx/>
              <a:buChar char="-"/>
            </a:pPr>
            <a:r>
              <a:rPr lang="pt-BR" sz="2400" dirty="0">
                <a:solidFill>
                  <a:srgbClr val="FFFFFF"/>
                </a:solidFill>
                <a:sym typeface="Wingdings" pitchFamily="2" charset="2"/>
              </a:rPr>
              <a:t>Curva tabelado</a:t>
            </a:r>
          </a:p>
          <a:p>
            <a:pPr>
              <a:buFontTx/>
              <a:buChar char="-"/>
            </a:pPr>
            <a:r>
              <a:rPr lang="pt-BR" sz="2400" dirty="0">
                <a:solidFill>
                  <a:srgbClr val="FFFFFF"/>
                </a:solidFill>
                <a:sym typeface="Wingdings" pitchFamily="2" charset="2"/>
              </a:rPr>
              <a:t>Usado eng. civil</a:t>
            </a:r>
            <a:endParaRPr lang="pt-BR" sz="2400" dirty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endParaRPr lang="pt-BR" sz="2400" dirty="0">
              <a:solidFill>
                <a:srgbClr val="FFFFFF"/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8195C13-8049-C084-A353-6DB88798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42A1125-BEEF-4B06-B7A6-5C89AFBF8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55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1AF29A-C02E-4F6E-AE31-4D61F939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803267-175B-4586-A120-09F386B97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4E4236-0342-4A0F-B1AB-A63DE6258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t="10773" r="58520" b="21005"/>
          <a:stretch/>
        </p:blipFill>
        <p:spPr>
          <a:xfrm>
            <a:off x="1705179" y="997105"/>
            <a:ext cx="5852200" cy="4863790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8ADE16A-24E6-EDC4-AA72-A7F84DC26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600" y="5844562"/>
            <a:ext cx="4622973" cy="365125"/>
          </a:xfrm>
        </p:spPr>
        <p:txBody>
          <a:bodyPr/>
          <a:lstStyle/>
          <a:p>
            <a:pPr>
              <a:defRPr/>
            </a:pPr>
            <a:r>
              <a:rPr lang="pt-BR" dirty="0"/>
              <a:t>Prof. Patricia A </a:t>
            </a:r>
            <a:r>
              <a:rPr lang="pt-BR" dirty="0" err="1"/>
              <a:t>A</a:t>
            </a:r>
            <a:r>
              <a:rPr lang="pt-BR" dirty="0"/>
              <a:t>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4180983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ço Reservado para Conteúdo 2"/>
          <p:cNvSpPr>
            <a:spLocks noGrp="1"/>
          </p:cNvSpPr>
          <p:nvPr>
            <p:ph idx="1"/>
          </p:nvPr>
        </p:nvSpPr>
        <p:spPr>
          <a:xfrm>
            <a:off x="316215" y="1211155"/>
            <a:ext cx="5652119" cy="1368152"/>
          </a:xfrm>
        </p:spPr>
        <p:txBody>
          <a:bodyPr>
            <a:normAutofit/>
          </a:bodyPr>
          <a:lstStyle/>
          <a:p>
            <a:r>
              <a:rPr lang="pt-BR" sz="2400" dirty="0">
                <a:sym typeface="Wingdings" pitchFamily="2" charset="2"/>
              </a:rPr>
              <a:t>Correlação  entre nêutrons  e quantidade de H</a:t>
            </a:r>
            <a:r>
              <a:rPr lang="pt-BR" sz="2400" baseline="30000" dirty="0">
                <a:sym typeface="Wingdings" pitchFamily="2" charset="2"/>
              </a:rPr>
              <a:t>+</a:t>
            </a:r>
            <a:r>
              <a:rPr lang="pt-BR" sz="2400" dirty="0">
                <a:sym typeface="Wingdings" pitchFamily="2" charset="2"/>
              </a:rPr>
              <a:t> presente no solo.</a:t>
            </a:r>
          </a:p>
          <a:p>
            <a:endParaRPr lang="pt-BR" sz="16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3759" y="358371"/>
            <a:ext cx="3006329" cy="405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55F8751-89CF-4948-B880-AEE13DCFBA5F}"/>
              </a:ext>
            </a:extLst>
          </p:cNvPr>
          <p:cNvSpPr/>
          <p:nvPr/>
        </p:nvSpPr>
        <p:spPr>
          <a:xfrm>
            <a:off x="465698" y="2060848"/>
            <a:ext cx="59212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</a:rPr>
              <a:t>Vantagens:</a:t>
            </a:r>
          </a:p>
          <a:p>
            <a:r>
              <a:rPr lang="pt-BR" sz="2400" dirty="0">
                <a:latin typeface="Calibri" panose="020F0502020204030204" pitchFamily="34" charset="0"/>
              </a:rPr>
              <a:t>- Eficiente; preciso e rápido</a:t>
            </a:r>
          </a:p>
          <a:p>
            <a:r>
              <a:rPr lang="pt-BR" sz="2400" dirty="0">
                <a:latin typeface="Calibri" panose="020F0502020204030204" pitchFamily="34" charset="0"/>
              </a:rPr>
              <a:t>- Não destrutivo (só na instalação)</a:t>
            </a:r>
          </a:p>
          <a:p>
            <a:pPr marL="214313" indent="-214313">
              <a:buFontTx/>
              <a:buChar char="-"/>
            </a:pPr>
            <a:r>
              <a:rPr lang="pt-BR" sz="2400" dirty="0">
                <a:latin typeface="Calibri" panose="020F0502020204030204" pitchFamily="34" charset="0"/>
              </a:rPr>
              <a:t>Permite determinações rotineiras</a:t>
            </a:r>
          </a:p>
          <a:p>
            <a:pPr marL="214313" indent="-214313">
              <a:buFontTx/>
              <a:buChar char="-"/>
            </a:pPr>
            <a:endParaRPr lang="pt-BR" sz="2400" dirty="0">
              <a:latin typeface="Calibri" panose="020F0502020204030204" pitchFamily="34" charset="0"/>
            </a:endParaRPr>
          </a:p>
          <a:p>
            <a:r>
              <a:rPr lang="pt-BR" sz="2400" dirty="0">
                <a:latin typeface="Calibri" panose="020F0502020204030204" pitchFamily="34" charset="0"/>
              </a:rPr>
              <a:t>Limitações:</a:t>
            </a:r>
          </a:p>
          <a:p>
            <a:r>
              <a:rPr lang="pt-BR" sz="2400" dirty="0">
                <a:latin typeface="Calibri" panose="020F0502020204030204" pitchFamily="34" charset="0"/>
              </a:rPr>
              <a:t>- Alto custo</a:t>
            </a:r>
          </a:p>
          <a:p>
            <a:r>
              <a:rPr lang="pt-BR" sz="2400" dirty="0">
                <a:latin typeface="Calibri" panose="020F0502020204030204" pitchFamily="34" charset="0"/>
              </a:rPr>
              <a:t>- Pequena resolução espacial</a:t>
            </a:r>
          </a:p>
          <a:p>
            <a:r>
              <a:rPr lang="pt-BR" sz="2400" dirty="0">
                <a:latin typeface="Calibri" panose="020F0502020204030204" pitchFamily="34" charset="0"/>
              </a:rPr>
              <a:t>- Dificuldades na superfície (fuga de nêutrons)</a:t>
            </a:r>
          </a:p>
          <a:p>
            <a:r>
              <a:rPr lang="pt-BR" sz="2400" dirty="0">
                <a:latin typeface="Calibri" panose="020F0502020204030204" pitchFamily="34" charset="0"/>
              </a:rPr>
              <a:t>- Saúde humana (radioativo)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713FE9F-C772-48A9-8EFD-1D63001F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4824536" cy="496788"/>
          </a:xfrm>
        </p:spPr>
        <p:txBody>
          <a:bodyPr>
            <a:noAutofit/>
          </a:bodyPr>
          <a:lstStyle/>
          <a:p>
            <a:pPr algn="ctr"/>
            <a:r>
              <a:rPr lang="pt-BR" dirty="0"/>
              <a:t>Sonda de nêutrons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93B6D5-B98F-48E7-84DD-3B49173E6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8" t="39151" r="76710" b="23609"/>
          <a:stretch/>
        </p:blipFill>
        <p:spPr>
          <a:xfrm>
            <a:off x="6300192" y="4257524"/>
            <a:ext cx="2304256" cy="2438669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7CE215-F4F0-9CB6-C56C-C2196D9D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FFC799A-B297-4246-AB7D-8AA62B3B5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5" t="25180" r="58572" b="51294"/>
          <a:stretch/>
        </p:blipFill>
        <p:spPr>
          <a:xfrm>
            <a:off x="6883312" y="1062071"/>
            <a:ext cx="2091593" cy="221341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713FE9F-C772-48A9-8EFD-1D63001F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57031"/>
            <a:ext cx="6447501" cy="990600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ctr"/>
            <a:r>
              <a:rPr lang="en-US" dirty="0"/>
              <a:t>Time-Domain Reflectometry (TDR)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A592275-2C2E-41E1-AE8D-C160DCBB4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7" t="52005" r="58978" b="22110"/>
          <a:stretch/>
        </p:blipFill>
        <p:spPr>
          <a:xfrm>
            <a:off x="6883311" y="3130353"/>
            <a:ext cx="2091593" cy="266557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9597AC7-6CE7-4700-9528-2EC51F827946}"/>
              </a:ext>
            </a:extLst>
          </p:cNvPr>
          <p:cNvSpPr/>
          <p:nvPr/>
        </p:nvSpPr>
        <p:spPr>
          <a:xfrm>
            <a:off x="435811" y="1603348"/>
            <a:ext cx="6447500" cy="242315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342900" indent="-342900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Medição da constante dielétrica do solo (Pulso elétrico propagado ao longo de uma sonda inserida no solo na qual acontece a reflexão do pulso). </a:t>
            </a:r>
          </a:p>
          <a:p>
            <a:pPr marL="342900" indent="-342900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Não destrutiva. </a:t>
            </a:r>
          </a:p>
          <a:p>
            <a:pPr marL="342900" indent="-342900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Calibração.</a:t>
            </a:r>
          </a:p>
          <a:p>
            <a:pPr marL="342900" indent="-342900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Preciso.</a:t>
            </a:r>
          </a:p>
          <a:p>
            <a:pPr marL="342900" indent="-342900" defTabSz="342900">
              <a:spcBef>
                <a:spcPts val="75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Efeitos da salinidade do solo.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120D11E-441C-4365-889A-826A815B8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20" t="54105" r="70691" b="23609"/>
          <a:stretch/>
        </p:blipFill>
        <p:spPr>
          <a:xfrm>
            <a:off x="3544802" y="2877349"/>
            <a:ext cx="3338508" cy="158579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09A63DF-5C37-CCFC-4659-CFA03B9A2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404639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713FE9F-C772-48A9-8EFD-1D63001F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49" y="332656"/>
            <a:ext cx="5973030" cy="469010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Tensiômetro</a:t>
            </a:r>
          </a:p>
        </p:txBody>
      </p:sp>
      <p:graphicFrame>
        <p:nvGraphicFramePr>
          <p:cNvPr id="10" name="Rectangle 3">
            <a:extLst>
              <a:ext uri="{FF2B5EF4-FFF2-40B4-BE49-F238E27FC236}">
                <a16:creationId xmlns:a16="http://schemas.microsoft.com/office/drawing/2014/main" id="{47DBF931-8225-474E-B21D-35DF3590E6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016981"/>
              </p:ext>
            </p:extLst>
          </p:nvPr>
        </p:nvGraphicFramePr>
        <p:xfrm>
          <a:off x="755576" y="1862828"/>
          <a:ext cx="6768752" cy="4175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A962FFBA-A18A-43D4-BC13-FF5AF364DD22}"/>
              </a:ext>
            </a:extLst>
          </p:cNvPr>
          <p:cNvSpPr/>
          <p:nvPr/>
        </p:nvSpPr>
        <p:spPr>
          <a:xfrm>
            <a:off x="395536" y="908720"/>
            <a:ext cx="74131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Calibri" panose="020F0502020204030204" pitchFamily="34" charset="0"/>
              </a:rPr>
              <a:t>• Tensão da água no solo (Potencial matricial)</a:t>
            </a:r>
          </a:p>
          <a:p>
            <a:r>
              <a:rPr lang="pt-BR" sz="2800" dirty="0">
                <a:latin typeface="Calibri" panose="020F0502020204030204" pitchFamily="34" charset="0"/>
              </a:rPr>
              <a:t>• + usado no manejo da irrigação</a:t>
            </a:r>
            <a:endParaRPr lang="pt-BR" sz="2800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EEC772A-D428-38C0-754C-92CA659A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1270117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CaixaDeTexto 7">
            <a:extLst>
              <a:ext uri="{FF2B5EF4-FFF2-40B4-BE49-F238E27FC236}">
                <a16:creationId xmlns:a16="http://schemas.microsoft.com/office/drawing/2014/main" id="{BA09407C-D856-45AD-9BC0-99D837AB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423" y="2660650"/>
            <a:ext cx="2920079" cy="12347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342900" eaLnBrk="1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pt-BR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Tensiômetros digitais ou  tensímetros</a:t>
            </a:r>
          </a:p>
        </p:txBody>
      </p:sp>
      <p:pic>
        <p:nvPicPr>
          <p:cNvPr id="7173" name="Picture 9" descr="E:\Tensiometro.jpg">
            <a:extLst>
              <a:ext uri="{FF2B5EF4-FFF2-40B4-BE49-F238E27FC236}">
                <a16:creationId xmlns:a16="http://schemas.microsoft.com/office/drawing/2014/main" id="{591D14A1-47FD-4280-99C2-B03A3BA88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687"/>
          <a:stretch/>
        </p:blipFill>
        <p:spPr bwMode="auto">
          <a:xfrm>
            <a:off x="249510" y="857249"/>
            <a:ext cx="3796710" cy="2571750"/>
          </a:xfrm>
          <a:custGeom>
            <a:avLst/>
            <a:gdLst/>
            <a:ahLst/>
            <a:cxnLst/>
            <a:rect l="l" t="t" r="r" b="b"/>
            <a:pathLst>
              <a:path w="5062280" h="342900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E:\Tensiometro2.jpg">
            <a:extLst>
              <a:ext uri="{FF2B5EF4-FFF2-40B4-BE49-F238E27FC236}">
                <a16:creationId xmlns:a16="http://schemas.microsoft.com/office/drawing/2014/main" id="{6E938FFA-24D7-4953-8194-7E1CC591A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" r="-2" b="-2"/>
          <a:stretch/>
        </p:blipFill>
        <p:spPr bwMode="auto">
          <a:xfrm>
            <a:off x="15" y="3429000"/>
            <a:ext cx="3661557" cy="2571751"/>
          </a:xfrm>
          <a:custGeom>
            <a:avLst/>
            <a:gdLst/>
            <a:ahLst/>
            <a:cxnLst/>
            <a:rect l="l" t="t" r="r" b="b"/>
            <a:pathLst>
              <a:path w="4882096" h="3429001">
                <a:moveTo>
                  <a:pt x="332680" y="0"/>
                </a:moveTo>
                <a:lnTo>
                  <a:pt x="4882096" y="0"/>
                </a:lnTo>
                <a:lnTo>
                  <a:pt x="4365943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3">
            <a:extLst>
              <a:ext uri="{FF2B5EF4-FFF2-40B4-BE49-F238E27FC236}">
                <a16:creationId xmlns:a16="http://schemas.microsoft.com/office/drawing/2014/main" id="{A1E3F5A8-17EC-4370-8787-C0A59BCF0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541722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1" lang="pt-BR" altLang="pt-BR" dirty="0">
              <a:latin typeface="Times New Roman" panose="02020603050405020304" pitchFamily="18" charset="0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B35CAB1-9856-B3AB-1450-09111C16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Prof. Patricia A A Marques ESALQ USP</a:t>
            </a:r>
            <a:endParaRPr lang="pt-BR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7" descr="tensiômetro">
            <a:extLst>
              <a:ext uri="{FF2B5EF4-FFF2-40B4-BE49-F238E27FC236}">
                <a16:creationId xmlns:a16="http://schemas.microsoft.com/office/drawing/2014/main" id="{46116711-9F3E-45AA-8898-8584AA81941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r="10807" b="9091"/>
          <a:stretch/>
        </p:blipFill>
        <p:spPr>
          <a:xfrm>
            <a:off x="3202390" y="857250"/>
            <a:ext cx="5941610" cy="51435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8199" name="CaixaDeTexto 8">
            <a:extLst>
              <a:ext uri="{FF2B5EF4-FFF2-40B4-BE49-F238E27FC236}">
                <a16:creationId xmlns:a16="http://schemas.microsoft.com/office/drawing/2014/main" id="{1D146947-0442-4C37-BAD2-F12559CAD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116250"/>
            <a:ext cx="3066143" cy="17768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defTabSz="342900" eaLnBrk="1" hangingPunct="1">
              <a:spcBef>
                <a:spcPct val="0"/>
              </a:spcBef>
              <a:spcAft>
                <a:spcPts val="450"/>
              </a:spcAft>
            </a:pPr>
            <a:r>
              <a:rPr lang="en-US" altLang="pt-BR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Tensiômetro analógico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6E0534E-6106-43E1-B4D3-D0763EB3D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541722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1" lang="pt-BR" altLang="pt-BR" dirty="0">
              <a:latin typeface="Times New Roman" panose="02020603050405020304" pitchFamily="18" charset="0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BA5D127-1FF0-5FF6-F4D2-EBE0BA6A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Prof. Patricia A A Marques ESALQ USP</a:t>
            </a:r>
            <a:endParaRPr lang="pt-BR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426361-0DDD-4238-8B98-F1F2F59A9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7" t="11294" r="56480" b="18917"/>
          <a:stretch/>
        </p:blipFill>
        <p:spPr>
          <a:xfrm>
            <a:off x="735607" y="404664"/>
            <a:ext cx="7672785" cy="5760640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5636BEA-9A68-1213-28B7-63EC256C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Prof. Patricia A A Marques ESALQ USP</a:t>
            </a:r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14098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46F4FC44-3181-4372-91F8-ADC88CD2D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541722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1" lang="pt-BR" altLang="pt-BR" dirty="0">
              <a:latin typeface="Times New Roman" panose="02020603050405020304" pitchFamily="18" charset="0"/>
            </a:endParaRPr>
          </a:p>
        </p:txBody>
      </p:sp>
      <p:sp>
        <p:nvSpPr>
          <p:cNvPr id="9219" name="Text Box 4">
            <a:extLst>
              <a:ext uri="{FF2B5EF4-FFF2-40B4-BE49-F238E27FC236}">
                <a16:creationId xmlns:a16="http://schemas.microsoft.com/office/drawing/2014/main" id="{8693F1FD-A5F5-471D-950A-38C65C35C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232" y="1101555"/>
            <a:ext cx="57978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altLang="pt-B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CONTROLE DA IRRIGAÇÃO POR MEDIDAS DO POTENCIAL MÁTRICO DO SOLO 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9A1DDC01-EB80-442A-BE6D-2C9F3A3D9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708920"/>
            <a:ext cx="6624736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400" dirty="0">
                <a:solidFill>
                  <a:srgbClr val="1521BB"/>
                </a:solidFill>
              </a:rPr>
              <a:t>Quando irrigar</a:t>
            </a:r>
            <a:r>
              <a:rPr lang="pt-BR" altLang="pt-BR" sz="2400" dirty="0"/>
              <a:t> – Com base no potencial mátrico crítico na profundidade de controle.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2400" dirty="0">
                <a:solidFill>
                  <a:srgbClr val="1521BB"/>
                </a:solidFill>
              </a:rPr>
              <a:t>Quanto irrigar</a:t>
            </a:r>
            <a:r>
              <a:rPr lang="pt-BR" altLang="pt-BR" sz="2400" dirty="0"/>
              <a:t> – Com base na umidade do solo correspondente ao potencial mátrico em cada camada e na umidade à capacidade de campo.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DE4F9D7-12DB-7226-002C-84AE6C1F1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Prof. Patricia A A Marques ESALQ USP</a:t>
            </a:r>
            <a:endParaRPr lang="pt-BR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46F4FC44-3181-4372-91F8-ADC88CD2D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541722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1" lang="pt-BR" altLang="pt-BR" dirty="0">
              <a:latin typeface="Times New Roman" panose="02020603050405020304" pitchFamily="18" charset="0"/>
            </a:endParaRPr>
          </a:p>
        </p:txBody>
      </p:sp>
      <p:sp>
        <p:nvSpPr>
          <p:cNvPr id="9221" name="Text Box 8">
            <a:extLst>
              <a:ext uri="{FF2B5EF4-FFF2-40B4-BE49-F238E27FC236}">
                <a16:creationId xmlns:a16="http://schemas.microsoft.com/office/drawing/2014/main" id="{1E9E25D4-5358-4D1F-AFC9-C7BC8190A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251373"/>
            <a:ext cx="7056784" cy="3970318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400" b="1" dirty="0"/>
              <a:t>Interpretação geral</a:t>
            </a:r>
            <a:endParaRPr lang="pt-BR" altLang="pt-BR" sz="2400" dirty="0"/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pt-BR" sz="2400" dirty="0"/>
              <a:t> Leituras próximas de 0,8 bar indicam baixo teor de água no </a:t>
            </a:r>
            <a:br>
              <a:rPr lang="pt-BR" altLang="pt-BR" sz="2400" dirty="0"/>
            </a:br>
            <a:r>
              <a:rPr lang="pt-BR" altLang="pt-BR" sz="2400" dirty="0"/>
              <a:t>    solo e leituras menores que 0,1 bar indicam solo saturado.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pt-BR" sz="2400" dirty="0"/>
              <a:t> Leituras entre 0,1 e 0,3 bar indicam umidades próximas da capacidade de campo.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pt-BR" altLang="pt-BR" sz="2400" dirty="0"/>
              <a:t> Leituras entre 0,3 e 0,8 bar indicam o momento de iniciar a irrigação para a maioria das culturas</a:t>
            </a:r>
          </a:p>
        </p:txBody>
      </p:sp>
      <p:sp>
        <p:nvSpPr>
          <p:cNvPr id="9220" name="Text Box 5">
            <a:extLst>
              <a:ext uri="{FF2B5EF4-FFF2-40B4-BE49-F238E27FC236}">
                <a16:creationId xmlns:a16="http://schemas.microsoft.com/office/drawing/2014/main" id="{D3C3C5E3-B39D-42AD-BAF2-C8EDFB2F5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16508"/>
            <a:ext cx="6301457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400" b="1" dirty="0">
                <a:solidFill>
                  <a:schemeClr val="accent2"/>
                </a:solidFill>
              </a:rPr>
              <a:t>INTERPRETAÇÃO DAS LEITURAS DOS TENSIÔMETROS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4C4ACA7-B095-70F6-4016-FEEEB84F4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Prof. Patricia A A Marques ESALQ USP</a:t>
            </a:r>
            <a:endParaRPr lang="pt-BR" altLang="en-US" dirty="0"/>
          </a:p>
        </p:txBody>
      </p:sp>
    </p:spTree>
    <p:extLst>
      <p:ext uri="{BB962C8B-B14F-4D97-AF65-F5344CB8AC3E}">
        <p14:creationId xmlns:p14="http://schemas.microsoft.com/office/powerpoint/2010/main" val="2789410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911E88D9-B4CF-45F0-9B8F-5CE8AEF193EC}"/>
              </a:ext>
            </a:extLst>
          </p:cNvPr>
          <p:cNvSpPr/>
          <p:nvPr/>
        </p:nvSpPr>
        <p:spPr>
          <a:xfrm>
            <a:off x="539552" y="2492896"/>
            <a:ext cx="3672408" cy="31683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737166F-0D59-4B06-8832-E5EA1F550211}"/>
              </a:ext>
            </a:extLst>
          </p:cNvPr>
          <p:cNvSpPr/>
          <p:nvPr/>
        </p:nvSpPr>
        <p:spPr>
          <a:xfrm>
            <a:off x="4279801" y="2492895"/>
            <a:ext cx="3672408" cy="31683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BDF1EDDE-E0E6-4AFE-83A1-DBB559AAD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541722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kumimoji="1" lang="pt-BR" altLang="pt-BR" dirty="0">
              <a:latin typeface="Times New Roman" panose="02020603050405020304" pitchFamily="18" charset="0"/>
            </a:endParaRPr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id="{AC9189B0-4EE1-4749-852F-63DA1023E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04664"/>
            <a:ext cx="72728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400" b="1" dirty="0"/>
              <a:t>Interpretação específica</a:t>
            </a:r>
            <a:r>
              <a:rPr lang="pt-BR" altLang="pt-BR" sz="2400" dirty="0"/>
              <a:t>  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2400" b="1" dirty="0">
                <a:solidFill>
                  <a:srgbClr val="1521BB"/>
                </a:solidFill>
              </a:rPr>
              <a:t>Potencial mátrico crítico para produtividade máxima</a:t>
            </a:r>
            <a:r>
              <a:rPr lang="pt-BR" altLang="pt-BR" sz="2400" dirty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2400" dirty="0"/>
              <a:t>1 bar = 0,987 atm</a:t>
            </a:r>
          </a:p>
        </p:txBody>
      </p:sp>
      <p:pic>
        <p:nvPicPr>
          <p:cNvPr id="10247" name="Picture 8">
            <a:extLst>
              <a:ext uri="{FF2B5EF4-FFF2-40B4-BE49-F238E27FC236}">
                <a16:creationId xmlns:a16="http://schemas.microsoft.com/office/drawing/2014/main" id="{FA97424E-E743-41E1-93F7-21425F09734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218323"/>
            <a:ext cx="7480498" cy="3714432"/>
          </a:xfr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94C56E22-DA66-E660-C1FA-95D4D1C1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Prof. Patricia A A Marques ESALQ USP</a:t>
            </a:r>
            <a:endParaRPr lang="pt-BR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9" name="Espaço Reservado para Conteúdo 2">
            <a:extLst>
              <a:ext uri="{FF2B5EF4-FFF2-40B4-BE49-F238E27FC236}">
                <a16:creationId xmlns:a16="http://schemas.microsoft.com/office/drawing/2014/main" id="{C1F8FC15-BBDC-444E-8874-4B50345E64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789301"/>
              </p:ext>
            </p:extLst>
          </p:nvPr>
        </p:nvGraphicFramePr>
        <p:xfrm>
          <a:off x="395536" y="1268760"/>
          <a:ext cx="7213600" cy="307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C79D8A6A-42FA-0B91-C112-0A877807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7DDBA7-E001-40BD-8618-200D9EB20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5" t="18243" r="63906" b="52507"/>
          <a:stretch/>
        </p:blipFill>
        <p:spPr>
          <a:xfrm>
            <a:off x="827674" y="908720"/>
            <a:ext cx="5832825" cy="242073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BD64814-A9DE-427A-BDC0-F9BA0D3CC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4" t="34121" r="56875" b="38300"/>
          <a:stretch/>
        </p:blipFill>
        <p:spPr>
          <a:xfrm>
            <a:off x="695367" y="3355726"/>
            <a:ext cx="7595832" cy="2328135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8A6CFD2-F4D3-16A7-E6AC-3BAE11BC5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325753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42A1125-BEEF-4B06-B7A6-5C89AFBF8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95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1AF29A-C02E-4F6E-AE31-4D61F939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803267-175B-4586-A120-09F386B97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5101CE-DA62-4D27-BA5D-04A33EE72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10773" r="57678" b="20096"/>
          <a:stretch/>
        </p:blipFill>
        <p:spPr>
          <a:xfrm>
            <a:off x="1166678" y="737892"/>
            <a:ext cx="7132062" cy="53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641DCCA-1E68-4658-BA01-C80AC8A43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3" t="18277" r="56837" b="13047"/>
          <a:stretch/>
        </p:blipFill>
        <p:spPr>
          <a:xfrm>
            <a:off x="755575" y="545928"/>
            <a:ext cx="7469699" cy="547536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4B507D4-1510-492D-874B-E3D54D5EDD6D}"/>
              </a:ext>
            </a:extLst>
          </p:cNvPr>
          <p:cNvSpPr txBox="1"/>
          <p:nvPr/>
        </p:nvSpPr>
        <p:spPr>
          <a:xfrm>
            <a:off x="755574" y="1124744"/>
            <a:ext cx="746969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profundidade de amostragem deverá se compatível com PESR (Profundidade efetiva do sistema radicular) ou também denominada como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A624F2C-FE24-D28B-BF79-AFFAADDB1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Prof. Patricia A A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264670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388281"/>
              </p:ext>
            </p:extLst>
          </p:nvPr>
        </p:nvGraphicFramePr>
        <p:xfrm>
          <a:off x="251520" y="188640"/>
          <a:ext cx="8496945" cy="6576551"/>
        </p:xfrm>
        <a:graphic>
          <a:graphicData uri="http://schemas.openxmlformats.org/drawingml/2006/table">
            <a:tbl>
              <a:tblPr/>
              <a:tblGrid>
                <a:gridCol w="1415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5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5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5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5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0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0" dirty="0">
                          <a:latin typeface="Arial"/>
                          <a:ea typeface="Times New Roman"/>
                          <a:cs typeface="Times New Roman"/>
                        </a:rPr>
                        <a:t>CULTURA</a:t>
                      </a:r>
                      <a:endParaRPr lang="pt-BR" sz="1800" b="1" kern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latin typeface="Arial"/>
                          <a:ea typeface="Times New Roman"/>
                        </a:rPr>
                        <a:t>Z (cm)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0" dirty="0">
                          <a:latin typeface="Arial"/>
                          <a:ea typeface="Times New Roman"/>
                          <a:cs typeface="Times New Roman"/>
                        </a:rPr>
                        <a:t>CULTURA</a:t>
                      </a:r>
                      <a:endParaRPr lang="pt-BR" sz="1800" b="1" kern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latin typeface="Arial"/>
                          <a:ea typeface="Times New Roman"/>
                        </a:rPr>
                        <a:t>Z (cm)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0" dirty="0">
                          <a:latin typeface="Arial"/>
                          <a:ea typeface="Times New Roman"/>
                          <a:cs typeface="Times New Roman"/>
                        </a:rPr>
                        <a:t>CULTURA</a:t>
                      </a:r>
                      <a:endParaRPr lang="pt-BR" sz="1800" b="1" kern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latin typeface="Arial"/>
                          <a:ea typeface="Times New Roman"/>
                        </a:rPr>
                        <a:t>Z (cm)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b="0" kern="0" dirty="0">
                          <a:latin typeface="Arial"/>
                          <a:ea typeface="Times New Roman"/>
                          <a:cs typeface="Times New Roman"/>
                        </a:rPr>
                        <a:t>Abacate</a:t>
                      </a:r>
                      <a:endParaRPr lang="pt-BR" sz="1800" b="0" kern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60 - 90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Beterraba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Milho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Abacaxi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20 - 40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Café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40 - 60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Morango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20 - 30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5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Abóbora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50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cana-de-açúcar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Nabo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55 - 80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Alcachofra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70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Cebola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20 - 40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Pastagem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30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Alface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20 - 30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Cenoura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35 - 60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Pepino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35 - 50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Alfafa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Couve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25 - 50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Pêssego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Algodão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Couve – flor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25 - 50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Pimenta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50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Alho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20 - 30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Ervilha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50 - 70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Pimentão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30 - 70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Amendoim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30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Espinafre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40 - 70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Rabanete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20 - 30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Arroz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20 - 40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Feijão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Rami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30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Aspargo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120 - 160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Laranja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latin typeface="Arial"/>
                          <a:ea typeface="Times New Roman"/>
                        </a:rPr>
                        <a:t>Soja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latin typeface="Arial"/>
                          <a:ea typeface="Times New Roman"/>
                        </a:rPr>
                        <a:t>30 - 40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Aveia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Linho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latin typeface="Arial"/>
                          <a:ea typeface="Times New Roman"/>
                        </a:rPr>
                        <a:t>Tabaco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30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Banana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Maçã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Tomate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Batata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25 - 60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Mangueira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Trigo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30 - 40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Batata-doce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latin typeface="Arial"/>
                          <a:ea typeface="Times New Roman"/>
                        </a:rPr>
                        <a:t>50 - 100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Melancia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40 - 50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Vagem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40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2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latin typeface="Arial"/>
                          <a:ea typeface="Times New Roman"/>
                        </a:rPr>
                        <a:t>Berinjela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latin typeface="Arial"/>
                          <a:ea typeface="Times New Roman"/>
                        </a:rPr>
                        <a:t>50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Melão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30 - 50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Videira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latin typeface="Arial"/>
                          <a:ea typeface="Times New Roman"/>
                        </a:rPr>
                        <a:t>60</a:t>
                      </a:r>
                      <a:endParaRPr lang="pt-BR" sz="2400" dirty="0">
                        <a:latin typeface="Times New Roman"/>
                        <a:ea typeface="Times New Roman"/>
                      </a:endParaRPr>
                    </a:p>
                  </a:txBody>
                  <a:tcPr marL="32926" marR="32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43001" y="890201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3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44C6BE0-0870-834A-46C0-240360BD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6590733" y="3157624"/>
            <a:ext cx="4622973" cy="365125"/>
          </a:xfrm>
        </p:spPr>
        <p:txBody>
          <a:bodyPr/>
          <a:lstStyle/>
          <a:p>
            <a:pPr>
              <a:defRPr/>
            </a:pPr>
            <a:r>
              <a:rPr lang="pt-BR" dirty="0"/>
              <a:t>Prof. Patricia A </a:t>
            </a:r>
            <a:r>
              <a:rPr lang="pt-BR" dirty="0" err="1"/>
              <a:t>A</a:t>
            </a:r>
            <a:r>
              <a:rPr lang="pt-BR" dirty="0"/>
              <a:t> Marques ESALQ USP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498B9DF-FD7B-4CE8-985D-632D32D33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9" t="12950" r="56969" b="17686"/>
          <a:stretch/>
        </p:blipFill>
        <p:spPr>
          <a:xfrm>
            <a:off x="323528" y="332656"/>
            <a:ext cx="8064896" cy="6159997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C23026A-DF6C-683A-0DEF-C5314650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1560" y="6342781"/>
            <a:ext cx="4622973" cy="365125"/>
          </a:xfrm>
        </p:spPr>
        <p:txBody>
          <a:bodyPr/>
          <a:lstStyle/>
          <a:p>
            <a:pPr>
              <a:defRPr/>
            </a:pPr>
            <a:r>
              <a:rPr lang="pt-BR" dirty="0"/>
              <a:t>Prof. Patricia A </a:t>
            </a:r>
            <a:r>
              <a:rPr lang="pt-BR" dirty="0" err="1"/>
              <a:t>A</a:t>
            </a:r>
            <a:r>
              <a:rPr lang="pt-BR" dirty="0"/>
              <a:t> Marques ESALQ USP</a:t>
            </a:r>
          </a:p>
        </p:txBody>
      </p:sp>
    </p:spTree>
    <p:extLst>
      <p:ext uri="{BB962C8B-B14F-4D97-AF65-F5344CB8AC3E}">
        <p14:creationId xmlns:p14="http://schemas.microsoft.com/office/powerpoint/2010/main" val="29358077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1952</Words>
  <Application>Microsoft Office PowerPoint</Application>
  <PresentationFormat>Apresentação na tela (4:3)</PresentationFormat>
  <Paragraphs>376</Paragraphs>
  <Slides>49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Cambria Math</vt:lpstr>
      <vt:lpstr>Comic Sans MS</vt:lpstr>
      <vt:lpstr>Times New Roman</vt:lpstr>
      <vt:lpstr>Trebuchet MS</vt:lpstr>
      <vt:lpstr>Wingdings</vt:lpstr>
      <vt:lpstr>Wingdings 3</vt:lpstr>
      <vt:lpstr>Facetado</vt:lpstr>
      <vt:lpstr>Equação</vt:lpstr>
      <vt:lpstr>2. RELAÇÃO SOLO - 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PROPRIEDADES FÍSICAS DO SOLO PARA USO EM MANEJO DE IRRIGAÇÃO</vt:lpstr>
      <vt:lpstr>Densidade real ou massa específica real de partículas (dp)</vt:lpstr>
      <vt:lpstr>Densidade global ou massa específica aparente de partículas ou densidade do solo (dg ou ds)</vt:lpstr>
      <vt:lpstr>Umidade ou teor de água no solo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Porosidade ()</vt:lpstr>
      <vt:lpstr>Porosidade ()</vt:lpstr>
      <vt:lpstr>Porosidade livre de água ()</vt:lpstr>
      <vt:lpstr>Porosidade livre de água ()</vt:lpstr>
      <vt:lpstr>Grau de saturação (S)</vt:lpstr>
      <vt:lpstr>Grau de saturação (S)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MÉTODOS PARA DETERMINAÇÃO DA UMIDADE DO SOLO</vt:lpstr>
      <vt:lpstr>Gravimétrico ou Método da estufa (padrão)</vt:lpstr>
      <vt:lpstr>MÉTODO SPEED</vt:lpstr>
      <vt:lpstr>Sonda de nêutrons</vt:lpstr>
      <vt:lpstr>Time-Domain Reflectometry (TDR)</vt:lpstr>
      <vt:lpstr>Tensiômetro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RELAÇÃO SOLO - ÁGUA</dc:title>
  <dc:creator>Revisor</dc:creator>
  <cp:lastModifiedBy>Patricia Marques</cp:lastModifiedBy>
  <cp:revision>2</cp:revision>
  <dcterms:created xsi:type="dcterms:W3CDTF">2020-02-27T19:49:13Z</dcterms:created>
  <dcterms:modified xsi:type="dcterms:W3CDTF">2023-03-20T17:37:51Z</dcterms:modified>
</cp:coreProperties>
</file>