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300" r:id="rId11"/>
    <p:sldId id="301" r:id="rId12"/>
    <p:sldId id="308" r:id="rId13"/>
    <p:sldId id="302" r:id="rId14"/>
    <p:sldId id="303" r:id="rId15"/>
    <p:sldId id="304" r:id="rId16"/>
    <p:sldId id="305" r:id="rId17"/>
    <p:sldId id="306" r:id="rId18"/>
    <p:sldId id="271" r:id="rId19"/>
    <p:sldId id="272" r:id="rId20"/>
    <p:sldId id="273" r:id="rId21"/>
    <p:sldId id="265" r:id="rId22"/>
    <p:sldId id="275" r:id="rId23"/>
    <p:sldId id="276" r:id="rId24"/>
    <p:sldId id="274" r:id="rId25"/>
    <p:sldId id="263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5" r:id="rId36"/>
    <p:sldId id="287" r:id="rId37"/>
    <p:sldId id="297" r:id="rId38"/>
    <p:sldId id="296" r:id="rId39"/>
    <p:sldId id="298" r:id="rId40"/>
    <p:sldId id="310" r:id="rId41"/>
    <p:sldId id="311" r:id="rId42"/>
    <p:sldId id="312" r:id="rId43"/>
    <p:sldId id="292" r:id="rId44"/>
    <p:sldId id="293" r:id="rId45"/>
    <p:sldId id="294" r:id="rId46"/>
    <p:sldId id="261" r:id="rId47"/>
    <p:sldId id="299" r:id="rId48"/>
    <p:sldId id="307" r:id="rId49"/>
    <p:sldId id="309" r:id="rId50"/>
    <p:sldId id="258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4EE7A-301B-4117-BA66-45F88272CB4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B5F36F8-F2D6-40A7-BA04-83074BD46438}">
      <dgm:prSet phldrT="[Texto]" custT="1"/>
      <dgm:spPr/>
      <dgm:t>
        <a:bodyPr/>
        <a:lstStyle/>
        <a:p>
          <a:pPr algn="l"/>
          <a:r>
            <a:rPr lang="pt-BR" sz="3600" dirty="0"/>
            <a:t>Promoção </a:t>
          </a:r>
        </a:p>
        <a:p>
          <a:pPr algn="l"/>
          <a:r>
            <a:rPr lang="pt-BR" sz="3600" dirty="0"/>
            <a:t> de  SAN</a:t>
          </a:r>
        </a:p>
      </dgm:t>
    </dgm:pt>
    <dgm:pt modelId="{5D22D2CC-7F00-4D55-B757-5EC0B813DE2E}" type="parTrans" cxnId="{9D726E99-A60F-48EF-A58D-F21C2604161C}">
      <dgm:prSet/>
      <dgm:spPr/>
      <dgm:t>
        <a:bodyPr/>
        <a:lstStyle/>
        <a:p>
          <a:endParaRPr lang="pt-BR"/>
        </a:p>
      </dgm:t>
    </dgm:pt>
    <dgm:pt modelId="{104DD6D5-97C0-48F3-B54F-D112C93EE3D9}" type="sibTrans" cxnId="{9D726E99-A60F-48EF-A58D-F21C2604161C}">
      <dgm:prSet/>
      <dgm:spPr/>
      <dgm:t>
        <a:bodyPr/>
        <a:lstStyle/>
        <a:p>
          <a:endParaRPr lang="pt-BR"/>
        </a:p>
      </dgm:t>
    </dgm:pt>
    <dgm:pt modelId="{7847C8C1-74B9-4DA6-BAC6-263F19F7225D}">
      <dgm:prSet phldrT="[Texto]" custT="1"/>
      <dgm:spPr/>
      <dgm:t>
        <a:bodyPr/>
        <a:lstStyle/>
        <a:p>
          <a:pPr algn="r"/>
          <a:r>
            <a:rPr lang="pt-BR" sz="3600" dirty="0"/>
            <a:t>Promoção</a:t>
          </a:r>
        </a:p>
        <a:p>
          <a:pPr algn="r"/>
          <a:r>
            <a:rPr lang="pt-BR" sz="3600" dirty="0"/>
            <a:t> da  Saúde</a:t>
          </a:r>
        </a:p>
      </dgm:t>
    </dgm:pt>
    <dgm:pt modelId="{049F32DD-5220-48F8-97F5-914B707929BE}" type="parTrans" cxnId="{3B3D0AA3-099F-4EAE-B8CA-0BCED26DC204}">
      <dgm:prSet/>
      <dgm:spPr/>
      <dgm:t>
        <a:bodyPr/>
        <a:lstStyle/>
        <a:p>
          <a:endParaRPr lang="pt-BR"/>
        </a:p>
      </dgm:t>
    </dgm:pt>
    <dgm:pt modelId="{67C9D7BE-E5FD-495F-A779-91A1C8B98070}" type="sibTrans" cxnId="{3B3D0AA3-099F-4EAE-B8CA-0BCED26DC204}">
      <dgm:prSet/>
      <dgm:spPr/>
      <dgm:t>
        <a:bodyPr/>
        <a:lstStyle/>
        <a:p>
          <a:endParaRPr lang="pt-BR"/>
        </a:p>
      </dgm:t>
    </dgm:pt>
    <dgm:pt modelId="{CF5B3BE5-03B7-4737-9E80-E36497937BFA}" type="pres">
      <dgm:prSet presAssocID="{C6A4EE7A-301B-4117-BA66-45F88272CB47}" presName="compositeShape" presStyleCnt="0">
        <dgm:presLayoutVars>
          <dgm:chMax val="7"/>
          <dgm:dir/>
          <dgm:resizeHandles val="exact"/>
        </dgm:presLayoutVars>
      </dgm:prSet>
      <dgm:spPr/>
    </dgm:pt>
    <dgm:pt modelId="{29378163-3F61-4E4A-BDB6-9418BFEDF166}" type="pres">
      <dgm:prSet presAssocID="{6B5F36F8-F2D6-40A7-BA04-83074BD46438}" presName="circ1" presStyleLbl="vennNode1" presStyleIdx="0" presStyleCnt="2" custScaleX="222985" custLinFactNeighborX="-20660"/>
      <dgm:spPr/>
    </dgm:pt>
    <dgm:pt modelId="{28330769-9804-4584-8373-0D4D651BA28A}" type="pres">
      <dgm:prSet presAssocID="{6B5F36F8-F2D6-40A7-BA04-83074BD464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C2E17F-028B-42F0-A7F2-18494E332DA9}" type="pres">
      <dgm:prSet presAssocID="{7847C8C1-74B9-4DA6-BAC6-263F19F7225D}" presName="circ2" presStyleLbl="vennNode1" presStyleIdx="1" presStyleCnt="2" custScaleX="226670" custLinFactNeighborX="45568"/>
      <dgm:spPr/>
    </dgm:pt>
    <dgm:pt modelId="{36C2BE72-53DC-4A4B-8553-E05F6EA13A51}" type="pres">
      <dgm:prSet presAssocID="{7847C8C1-74B9-4DA6-BAC6-263F19F722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99F1749-313F-4CB3-A8D6-DC5CB696CB33}" type="presOf" srcId="{6B5F36F8-F2D6-40A7-BA04-83074BD46438}" destId="{29378163-3F61-4E4A-BDB6-9418BFEDF166}" srcOrd="0" destOrd="0" presId="urn:microsoft.com/office/officeart/2005/8/layout/venn1"/>
    <dgm:cxn modelId="{0FE21A4D-F2D0-43C5-8F78-1A9F73ECC1A8}" type="presOf" srcId="{6B5F36F8-F2D6-40A7-BA04-83074BD46438}" destId="{28330769-9804-4584-8373-0D4D651BA28A}" srcOrd="1" destOrd="0" presId="urn:microsoft.com/office/officeart/2005/8/layout/venn1"/>
    <dgm:cxn modelId="{9D726E99-A60F-48EF-A58D-F21C2604161C}" srcId="{C6A4EE7A-301B-4117-BA66-45F88272CB47}" destId="{6B5F36F8-F2D6-40A7-BA04-83074BD46438}" srcOrd="0" destOrd="0" parTransId="{5D22D2CC-7F00-4D55-B757-5EC0B813DE2E}" sibTransId="{104DD6D5-97C0-48F3-B54F-D112C93EE3D9}"/>
    <dgm:cxn modelId="{3B3D0AA3-099F-4EAE-B8CA-0BCED26DC204}" srcId="{C6A4EE7A-301B-4117-BA66-45F88272CB47}" destId="{7847C8C1-74B9-4DA6-BAC6-263F19F7225D}" srcOrd="1" destOrd="0" parTransId="{049F32DD-5220-48F8-97F5-914B707929BE}" sibTransId="{67C9D7BE-E5FD-495F-A779-91A1C8B98070}"/>
    <dgm:cxn modelId="{B742C8A8-ABC3-43E0-83DA-982990BD28BB}" type="presOf" srcId="{C6A4EE7A-301B-4117-BA66-45F88272CB47}" destId="{CF5B3BE5-03B7-4737-9E80-E36497937BFA}" srcOrd="0" destOrd="0" presId="urn:microsoft.com/office/officeart/2005/8/layout/venn1"/>
    <dgm:cxn modelId="{C49E1AC7-A097-4880-B231-94B0A1729653}" type="presOf" srcId="{7847C8C1-74B9-4DA6-BAC6-263F19F7225D}" destId="{1FC2E17F-028B-42F0-A7F2-18494E332DA9}" srcOrd="0" destOrd="0" presId="urn:microsoft.com/office/officeart/2005/8/layout/venn1"/>
    <dgm:cxn modelId="{F9EDE8E7-23AD-4699-8AA7-3B1C6D660042}" type="presOf" srcId="{7847C8C1-74B9-4DA6-BAC6-263F19F7225D}" destId="{36C2BE72-53DC-4A4B-8553-E05F6EA13A51}" srcOrd="1" destOrd="0" presId="urn:microsoft.com/office/officeart/2005/8/layout/venn1"/>
    <dgm:cxn modelId="{5C020F0E-1108-40B5-95D0-0D097DC187C6}" type="presParOf" srcId="{CF5B3BE5-03B7-4737-9E80-E36497937BFA}" destId="{29378163-3F61-4E4A-BDB6-9418BFEDF166}" srcOrd="0" destOrd="0" presId="urn:microsoft.com/office/officeart/2005/8/layout/venn1"/>
    <dgm:cxn modelId="{745B01D5-CC63-41E3-BEF9-C282F83E8246}" type="presParOf" srcId="{CF5B3BE5-03B7-4737-9E80-E36497937BFA}" destId="{28330769-9804-4584-8373-0D4D651BA28A}" srcOrd="1" destOrd="0" presId="urn:microsoft.com/office/officeart/2005/8/layout/venn1"/>
    <dgm:cxn modelId="{978E5A77-B7FD-4264-B2B8-CCB7DDAFF68E}" type="presParOf" srcId="{CF5B3BE5-03B7-4737-9E80-E36497937BFA}" destId="{1FC2E17F-028B-42F0-A7F2-18494E332DA9}" srcOrd="2" destOrd="0" presId="urn:microsoft.com/office/officeart/2005/8/layout/venn1"/>
    <dgm:cxn modelId="{2E683C22-3D4F-41E9-96C0-7D9EE7B696EF}" type="presParOf" srcId="{CF5B3BE5-03B7-4737-9E80-E36497937BFA}" destId="{36C2BE72-53DC-4A4B-8553-E05F6EA13A5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4EE7A-301B-4117-BA66-45F88272CB4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B5F36F8-F2D6-40A7-BA04-83074BD46438}">
      <dgm:prSet phldrT="[Texto]" custT="1"/>
      <dgm:spPr/>
      <dgm:t>
        <a:bodyPr/>
        <a:lstStyle/>
        <a:p>
          <a:pPr algn="l"/>
          <a:r>
            <a:rPr lang="pt-BR" sz="3600" dirty="0"/>
            <a:t>SUS</a:t>
          </a:r>
        </a:p>
      </dgm:t>
    </dgm:pt>
    <dgm:pt modelId="{5D22D2CC-7F00-4D55-B757-5EC0B813DE2E}" type="parTrans" cxnId="{9D726E99-A60F-48EF-A58D-F21C2604161C}">
      <dgm:prSet/>
      <dgm:spPr/>
      <dgm:t>
        <a:bodyPr/>
        <a:lstStyle/>
        <a:p>
          <a:endParaRPr lang="pt-BR"/>
        </a:p>
      </dgm:t>
    </dgm:pt>
    <dgm:pt modelId="{104DD6D5-97C0-48F3-B54F-D112C93EE3D9}" type="sibTrans" cxnId="{9D726E99-A60F-48EF-A58D-F21C2604161C}">
      <dgm:prSet/>
      <dgm:spPr/>
      <dgm:t>
        <a:bodyPr/>
        <a:lstStyle/>
        <a:p>
          <a:endParaRPr lang="pt-BR"/>
        </a:p>
      </dgm:t>
    </dgm:pt>
    <dgm:pt modelId="{7847C8C1-74B9-4DA6-BAC6-263F19F7225D}">
      <dgm:prSet phldrT="[Texto]" custT="1"/>
      <dgm:spPr/>
      <dgm:t>
        <a:bodyPr/>
        <a:lstStyle/>
        <a:p>
          <a:pPr algn="r"/>
          <a:r>
            <a:rPr lang="pt-BR" sz="3600" dirty="0"/>
            <a:t>SISAN</a:t>
          </a:r>
        </a:p>
      </dgm:t>
    </dgm:pt>
    <dgm:pt modelId="{049F32DD-5220-48F8-97F5-914B707929BE}" type="parTrans" cxnId="{3B3D0AA3-099F-4EAE-B8CA-0BCED26DC204}">
      <dgm:prSet/>
      <dgm:spPr/>
      <dgm:t>
        <a:bodyPr/>
        <a:lstStyle/>
        <a:p>
          <a:endParaRPr lang="pt-BR"/>
        </a:p>
      </dgm:t>
    </dgm:pt>
    <dgm:pt modelId="{67C9D7BE-E5FD-495F-A779-91A1C8B98070}" type="sibTrans" cxnId="{3B3D0AA3-099F-4EAE-B8CA-0BCED26DC204}">
      <dgm:prSet/>
      <dgm:spPr/>
      <dgm:t>
        <a:bodyPr/>
        <a:lstStyle/>
        <a:p>
          <a:endParaRPr lang="pt-BR"/>
        </a:p>
      </dgm:t>
    </dgm:pt>
    <dgm:pt modelId="{CF5B3BE5-03B7-4737-9E80-E36497937BFA}" type="pres">
      <dgm:prSet presAssocID="{C6A4EE7A-301B-4117-BA66-45F88272CB47}" presName="compositeShape" presStyleCnt="0">
        <dgm:presLayoutVars>
          <dgm:chMax val="7"/>
          <dgm:dir/>
          <dgm:resizeHandles val="exact"/>
        </dgm:presLayoutVars>
      </dgm:prSet>
      <dgm:spPr/>
    </dgm:pt>
    <dgm:pt modelId="{29378163-3F61-4E4A-BDB6-9418BFEDF166}" type="pres">
      <dgm:prSet presAssocID="{6B5F36F8-F2D6-40A7-BA04-83074BD46438}" presName="circ1" presStyleLbl="vennNode1" presStyleIdx="0" presStyleCnt="2" custScaleX="222985" custLinFactNeighborX="-20660"/>
      <dgm:spPr/>
    </dgm:pt>
    <dgm:pt modelId="{28330769-9804-4584-8373-0D4D651BA28A}" type="pres">
      <dgm:prSet presAssocID="{6B5F36F8-F2D6-40A7-BA04-83074BD464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C2E17F-028B-42F0-A7F2-18494E332DA9}" type="pres">
      <dgm:prSet presAssocID="{7847C8C1-74B9-4DA6-BAC6-263F19F7225D}" presName="circ2" presStyleLbl="vennNode1" presStyleIdx="1" presStyleCnt="2" custScaleX="226670" custLinFactNeighborX="45568"/>
      <dgm:spPr/>
    </dgm:pt>
    <dgm:pt modelId="{36C2BE72-53DC-4A4B-8553-E05F6EA13A51}" type="pres">
      <dgm:prSet presAssocID="{7847C8C1-74B9-4DA6-BAC6-263F19F722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E37931-D5F6-4C48-BC7A-36D3034D2272}" type="presOf" srcId="{7847C8C1-74B9-4DA6-BAC6-263F19F7225D}" destId="{1FC2E17F-028B-42F0-A7F2-18494E332DA9}" srcOrd="0" destOrd="0" presId="urn:microsoft.com/office/officeart/2005/8/layout/venn1"/>
    <dgm:cxn modelId="{21BFE73F-5CB4-4847-A845-5ABA7C2EA089}" type="presOf" srcId="{6B5F36F8-F2D6-40A7-BA04-83074BD46438}" destId="{29378163-3F61-4E4A-BDB6-9418BFEDF166}" srcOrd="0" destOrd="0" presId="urn:microsoft.com/office/officeart/2005/8/layout/venn1"/>
    <dgm:cxn modelId="{952F0C6B-B157-49BC-8E37-A85AE04BB606}" type="presOf" srcId="{C6A4EE7A-301B-4117-BA66-45F88272CB47}" destId="{CF5B3BE5-03B7-4737-9E80-E36497937BFA}" srcOrd="0" destOrd="0" presId="urn:microsoft.com/office/officeart/2005/8/layout/venn1"/>
    <dgm:cxn modelId="{A5587E83-1912-4CF9-9E13-7FABA9C86091}" type="presOf" srcId="{7847C8C1-74B9-4DA6-BAC6-263F19F7225D}" destId="{36C2BE72-53DC-4A4B-8553-E05F6EA13A51}" srcOrd="1" destOrd="0" presId="urn:microsoft.com/office/officeart/2005/8/layout/venn1"/>
    <dgm:cxn modelId="{9D726E99-A60F-48EF-A58D-F21C2604161C}" srcId="{C6A4EE7A-301B-4117-BA66-45F88272CB47}" destId="{6B5F36F8-F2D6-40A7-BA04-83074BD46438}" srcOrd="0" destOrd="0" parTransId="{5D22D2CC-7F00-4D55-B757-5EC0B813DE2E}" sibTransId="{104DD6D5-97C0-48F3-B54F-D112C93EE3D9}"/>
    <dgm:cxn modelId="{3B3D0AA3-099F-4EAE-B8CA-0BCED26DC204}" srcId="{C6A4EE7A-301B-4117-BA66-45F88272CB47}" destId="{7847C8C1-74B9-4DA6-BAC6-263F19F7225D}" srcOrd="1" destOrd="0" parTransId="{049F32DD-5220-48F8-97F5-914B707929BE}" sibTransId="{67C9D7BE-E5FD-495F-A779-91A1C8B98070}"/>
    <dgm:cxn modelId="{5065E7AB-02AC-409C-8B1A-39A1BC590C94}" type="presOf" srcId="{6B5F36F8-F2D6-40A7-BA04-83074BD46438}" destId="{28330769-9804-4584-8373-0D4D651BA28A}" srcOrd="1" destOrd="0" presId="urn:microsoft.com/office/officeart/2005/8/layout/venn1"/>
    <dgm:cxn modelId="{DE2D93D3-FCB8-4050-B46E-93CBD6430C3C}" type="presParOf" srcId="{CF5B3BE5-03B7-4737-9E80-E36497937BFA}" destId="{29378163-3F61-4E4A-BDB6-9418BFEDF166}" srcOrd="0" destOrd="0" presId="urn:microsoft.com/office/officeart/2005/8/layout/venn1"/>
    <dgm:cxn modelId="{90A30EF7-BDAA-4EC8-947B-1B2EFBDCCC04}" type="presParOf" srcId="{CF5B3BE5-03B7-4737-9E80-E36497937BFA}" destId="{28330769-9804-4584-8373-0D4D651BA28A}" srcOrd="1" destOrd="0" presId="urn:microsoft.com/office/officeart/2005/8/layout/venn1"/>
    <dgm:cxn modelId="{C6F96BD2-EE7D-4935-B19C-DCE758D68E1E}" type="presParOf" srcId="{CF5B3BE5-03B7-4737-9E80-E36497937BFA}" destId="{1FC2E17F-028B-42F0-A7F2-18494E332DA9}" srcOrd="2" destOrd="0" presId="urn:microsoft.com/office/officeart/2005/8/layout/venn1"/>
    <dgm:cxn modelId="{13A89DEE-79FD-4D44-86B7-6EA7A2B10F14}" type="presParOf" srcId="{CF5B3BE5-03B7-4737-9E80-E36497937BFA}" destId="{36C2BE72-53DC-4A4B-8553-E05F6EA13A5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4EE7A-301B-4117-BA66-45F88272CB4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B5F36F8-F2D6-40A7-BA04-83074BD46438}">
      <dgm:prSet phldrT="[Texto]" custT="1"/>
      <dgm:spPr/>
      <dgm:t>
        <a:bodyPr/>
        <a:lstStyle/>
        <a:p>
          <a:pPr algn="l"/>
          <a:r>
            <a:rPr lang="pt-BR" sz="3600" dirty="0"/>
            <a:t>DHAA</a:t>
          </a:r>
        </a:p>
      </dgm:t>
    </dgm:pt>
    <dgm:pt modelId="{5D22D2CC-7F00-4D55-B757-5EC0B813DE2E}" type="parTrans" cxnId="{9D726E99-A60F-48EF-A58D-F21C2604161C}">
      <dgm:prSet/>
      <dgm:spPr/>
      <dgm:t>
        <a:bodyPr/>
        <a:lstStyle/>
        <a:p>
          <a:endParaRPr lang="pt-BR"/>
        </a:p>
      </dgm:t>
    </dgm:pt>
    <dgm:pt modelId="{104DD6D5-97C0-48F3-B54F-D112C93EE3D9}" type="sibTrans" cxnId="{9D726E99-A60F-48EF-A58D-F21C2604161C}">
      <dgm:prSet/>
      <dgm:spPr/>
      <dgm:t>
        <a:bodyPr/>
        <a:lstStyle/>
        <a:p>
          <a:endParaRPr lang="pt-BR"/>
        </a:p>
      </dgm:t>
    </dgm:pt>
    <dgm:pt modelId="{7847C8C1-74B9-4DA6-BAC6-263F19F7225D}">
      <dgm:prSet phldrT="[Texto]" custT="1"/>
      <dgm:spPr/>
      <dgm:t>
        <a:bodyPr/>
        <a:lstStyle/>
        <a:p>
          <a:pPr algn="r"/>
          <a:r>
            <a:rPr lang="pt-BR" sz="3600" dirty="0"/>
            <a:t>SOBAL</a:t>
          </a:r>
        </a:p>
      </dgm:t>
    </dgm:pt>
    <dgm:pt modelId="{049F32DD-5220-48F8-97F5-914B707929BE}" type="parTrans" cxnId="{3B3D0AA3-099F-4EAE-B8CA-0BCED26DC204}">
      <dgm:prSet/>
      <dgm:spPr/>
      <dgm:t>
        <a:bodyPr/>
        <a:lstStyle/>
        <a:p>
          <a:endParaRPr lang="pt-BR"/>
        </a:p>
      </dgm:t>
    </dgm:pt>
    <dgm:pt modelId="{67C9D7BE-E5FD-495F-A779-91A1C8B98070}" type="sibTrans" cxnId="{3B3D0AA3-099F-4EAE-B8CA-0BCED26DC204}">
      <dgm:prSet/>
      <dgm:spPr/>
      <dgm:t>
        <a:bodyPr/>
        <a:lstStyle/>
        <a:p>
          <a:endParaRPr lang="pt-BR"/>
        </a:p>
      </dgm:t>
    </dgm:pt>
    <dgm:pt modelId="{CF5B3BE5-03B7-4737-9E80-E36497937BFA}" type="pres">
      <dgm:prSet presAssocID="{C6A4EE7A-301B-4117-BA66-45F88272CB47}" presName="compositeShape" presStyleCnt="0">
        <dgm:presLayoutVars>
          <dgm:chMax val="7"/>
          <dgm:dir/>
          <dgm:resizeHandles val="exact"/>
        </dgm:presLayoutVars>
      </dgm:prSet>
      <dgm:spPr/>
    </dgm:pt>
    <dgm:pt modelId="{29378163-3F61-4E4A-BDB6-9418BFEDF166}" type="pres">
      <dgm:prSet presAssocID="{6B5F36F8-F2D6-40A7-BA04-83074BD46438}" presName="circ1" presStyleLbl="vennNode1" presStyleIdx="0" presStyleCnt="2" custScaleX="222985" custLinFactNeighborX="-20660"/>
      <dgm:spPr/>
    </dgm:pt>
    <dgm:pt modelId="{28330769-9804-4584-8373-0D4D651BA28A}" type="pres">
      <dgm:prSet presAssocID="{6B5F36F8-F2D6-40A7-BA04-83074BD464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C2E17F-028B-42F0-A7F2-18494E332DA9}" type="pres">
      <dgm:prSet presAssocID="{7847C8C1-74B9-4DA6-BAC6-263F19F7225D}" presName="circ2" presStyleLbl="vennNode1" presStyleIdx="1" presStyleCnt="2" custScaleX="226670" custLinFactNeighborX="22795" custLinFactNeighborY="-20974"/>
      <dgm:spPr/>
    </dgm:pt>
    <dgm:pt modelId="{36C2BE72-53DC-4A4B-8553-E05F6EA13A51}" type="pres">
      <dgm:prSet presAssocID="{7847C8C1-74B9-4DA6-BAC6-263F19F722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853D0D-FCD4-4A64-B4FB-EAA2ADF1C0DD}" type="presOf" srcId="{6B5F36F8-F2D6-40A7-BA04-83074BD46438}" destId="{29378163-3F61-4E4A-BDB6-9418BFEDF166}" srcOrd="0" destOrd="0" presId="urn:microsoft.com/office/officeart/2005/8/layout/venn1"/>
    <dgm:cxn modelId="{9A4D0F57-40A1-473C-894E-BD0B6EFA876B}" type="presOf" srcId="{C6A4EE7A-301B-4117-BA66-45F88272CB47}" destId="{CF5B3BE5-03B7-4737-9E80-E36497937BFA}" srcOrd="0" destOrd="0" presId="urn:microsoft.com/office/officeart/2005/8/layout/venn1"/>
    <dgm:cxn modelId="{9F3F4577-87A9-4604-A74D-84DA701E9CD9}" type="presOf" srcId="{6B5F36F8-F2D6-40A7-BA04-83074BD46438}" destId="{28330769-9804-4584-8373-0D4D651BA28A}" srcOrd="1" destOrd="0" presId="urn:microsoft.com/office/officeart/2005/8/layout/venn1"/>
    <dgm:cxn modelId="{259C6090-74FF-49B0-990D-2AF29F78342D}" type="presOf" srcId="{7847C8C1-74B9-4DA6-BAC6-263F19F7225D}" destId="{1FC2E17F-028B-42F0-A7F2-18494E332DA9}" srcOrd="0" destOrd="0" presId="urn:microsoft.com/office/officeart/2005/8/layout/venn1"/>
    <dgm:cxn modelId="{9D726E99-A60F-48EF-A58D-F21C2604161C}" srcId="{C6A4EE7A-301B-4117-BA66-45F88272CB47}" destId="{6B5F36F8-F2D6-40A7-BA04-83074BD46438}" srcOrd="0" destOrd="0" parTransId="{5D22D2CC-7F00-4D55-B757-5EC0B813DE2E}" sibTransId="{104DD6D5-97C0-48F3-B54F-D112C93EE3D9}"/>
    <dgm:cxn modelId="{3B3D0AA3-099F-4EAE-B8CA-0BCED26DC204}" srcId="{C6A4EE7A-301B-4117-BA66-45F88272CB47}" destId="{7847C8C1-74B9-4DA6-BAC6-263F19F7225D}" srcOrd="1" destOrd="0" parTransId="{049F32DD-5220-48F8-97F5-914B707929BE}" sibTransId="{67C9D7BE-E5FD-495F-A779-91A1C8B98070}"/>
    <dgm:cxn modelId="{EA1B45CF-E5EC-4A08-80E6-5EBE091BF94E}" type="presOf" srcId="{7847C8C1-74B9-4DA6-BAC6-263F19F7225D}" destId="{36C2BE72-53DC-4A4B-8553-E05F6EA13A51}" srcOrd="1" destOrd="0" presId="urn:microsoft.com/office/officeart/2005/8/layout/venn1"/>
    <dgm:cxn modelId="{A67C13B8-F687-42A8-8A9D-AFB1DA20604B}" type="presParOf" srcId="{CF5B3BE5-03B7-4737-9E80-E36497937BFA}" destId="{29378163-3F61-4E4A-BDB6-9418BFEDF166}" srcOrd="0" destOrd="0" presId="urn:microsoft.com/office/officeart/2005/8/layout/venn1"/>
    <dgm:cxn modelId="{20C3CC47-66BB-40A6-8E0E-7378FF0A163D}" type="presParOf" srcId="{CF5B3BE5-03B7-4737-9E80-E36497937BFA}" destId="{28330769-9804-4584-8373-0D4D651BA28A}" srcOrd="1" destOrd="0" presId="urn:microsoft.com/office/officeart/2005/8/layout/venn1"/>
    <dgm:cxn modelId="{D3CC080B-EE1B-4429-A355-C4601F0C438F}" type="presParOf" srcId="{CF5B3BE5-03B7-4737-9E80-E36497937BFA}" destId="{1FC2E17F-028B-42F0-A7F2-18494E332DA9}" srcOrd="2" destOrd="0" presId="urn:microsoft.com/office/officeart/2005/8/layout/venn1"/>
    <dgm:cxn modelId="{909ECAF1-FF22-46C6-9DD9-34E74959C75A}" type="presParOf" srcId="{CF5B3BE5-03B7-4737-9E80-E36497937BFA}" destId="{36C2BE72-53DC-4A4B-8553-E05F6EA13A5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2666F7-EC17-4315-BE61-6D1B4777BB74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47A6970-B75A-47DF-9C04-B5F7B349DE57}">
      <dgm:prSet phldrT="[Texto]" custT="1"/>
      <dgm:spPr/>
      <dgm:t>
        <a:bodyPr/>
        <a:lstStyle/>
        <a:p>
          <a:r>
            <a:rPr lang="pt-BR" sz="2000" dirty="0"/>
            <a:t>Assegurar o DHAA</a:t>
          </a:r>
        </a:p>
      </dgm:t>
    </dgm:pt>
    <dgm:pt modelId="{22893CBA-E67C-4E57-89B7-3CC7717B1F71}" type="parTrans" cxnId="{671877E4-7D37-4A19-AEFB-8C4981D5C803}">
      <dgm:prSet/>
      <dgm:spPr/>
      <dgm:t>
        <a:bodyPr/>
        <a:lstStyle/>
        <a:p>
          <a:endParaRPr lang="pt-BR" sz="2800"/>
        </a:p>
      </dgm:t>
    </dgm:pt>
    <dgm:pt modelId="{B08555CC-AA22-4223-9BFB-12332B8B1D23}" type="sibTrans" cxnId="{671877E4-7D37-4A19-AEFB-8C4981D5C803}">
      <dgm:prSet/>
      <dgm:spPr/>
      <dgm:t>
        <a:bodyPr/>
        <a:lstStyle/>
        <a:p>
          <a:endParaRPr lang="pt-BR" sz="2800"/>
        </a:p>
      </dgm:t>
    </dgm:pt>
    <dgm:pt modelId="{DFACA404-0D66-44BC-9D1F-59CA41DB01E2}">
      <dgm:prSet phldrT="[Texto]" custT="1"/>
      <dgm:spPr/>
      <dgm:t>
        <a:bodyPr/>
        <a:lstStyle/>
        <a:p>
          <a:r>
            <a:rPr lang="pt-BR" sz="2000" dirty="0"/>
            <a:t>Formular e implementar a PSAN e PLANSAN</a:t>
          </a:r>
        </a:p>
      </dgm:t>
    </dgm:pt>
    <dgm:pt modelId="{AC92FF26-FB9B-408A-8FE7-5BF93AF61D1C}" type="parTrans" cxnId="{1E45DBA5-1BD2-4212-A571-407ACAEF6DB3}">
      <dgm:prSet/>
      <dgm:spPr/>
      <dgm:t>
        <a:bodyPr/>
        <a:lstStyle/>
        <a:p>
          <a:endParaRPr lang="pt-BR" sz="2800"/>
        </a:p>
      </dgm:t>
    </dgm:pt>
    <dgm:pt modelId="{362A6798-EC4A-43E7-9FE3-BAF32BD28E12}" type="sibTrans" cxnId="{1E45DBA5-1BD2-4212-A571-407ACAEF6DB3}">
      <dgm:prSet/>
      <dgm:spPr/>
      <dgm:t>
        <a:bodyPr/>
        <a:lstStyle/>
        <a:p>
          <a:endParaRPr lang="pt-BR" sz="2800"/>
        </a:p>
      </dgm:t>
    </dgm:pt>
    <dgm:pt modelId="{8932A5D8-5823-46F3-8306-172929C85044}">
      <dgm:prSet phldrT="[Texto]" custT="1"/>
      <dgm:spPr/>
      <dgm:t>
        <a:bodyPr/>
        <a:lstStyle/>
        <a:p>
          <a:r>
            <a:rPr lang="pt-BR" sz="2000" dirty="0"/>
            <a:t>Estimular Integração entre governo e soc. civil </a:t>
          </a:r>
        </a:p>
      </dgm:t>
    </dgm:pt>
    <dgm:pt modelId="{AC41D1DB-C0E9-46BD-9EAA-9D5149BAEAB8}" type="parTrans" cxnId="{F3622D19-36B5-4E99-9E95-CA0632718DA9}">
      <dgm:prSet/>
      <dgm:spPr/>
      <dgm:t>
        <a:bodyPr/>
        <a:lstStyle/>
        <a:p>
          <a:endParaRPr lang="pt-BR" sz="2800"/>
        </a:p>
      </dgm:t>
    </dgm:pt>
    <dgm:pt modelId="{BB226EEC-5BDA-4940-9E03-D56A6A46F527}" type="sibTrans" cxnId="{F3622D19-36B5-4E99-9E95-CA0632718DA9}">
      <dgm:prSet/>
      <dgm:spPr/>
      <dgm:t>
        <a:bodyPr/>
        <a:lstStyle/>
        <a:p>
          <a:endParaRPr lang="pt-BR" sz="2800"/>
        </a:p>
      </dgm:t>
    </dgm:pt>
    <dgm:pt modelId="{1CF04EE5-1F52-4CE5-A129-163BE13FC9CC}">
      <dgm:prSet phldrT="[Texto]" custT="1"/>
      <dgm:spPr/>
      <dgm:t>
        <a:bodyPr/>
        <a:lstStyle/>
        <a:p>
          <a:r>
            <a:rPr lang="pt-BR" sz="2000" dirty="0"/>
            <a:t>Promover o acompanhamento e monitoramento de SAN</a:t>
          </a:r>
        </a:p>
      </dgm:t>
    </dgm:pt>
    <dgm:pt modelId="{F433E541-143B-40FD-B4F4-B27428799815}" type="parTrans" cxnId="{9BD1981A-B212-432C-8BFB-E9B1F5AFBEA7}">
      <dgm:prSet/>
      <dgm:spPr/>
      <dgm:t>
        <a:bodyPr/>
        <a:lstStyle/>
        <a:p>
          <a:endParaRPr lang="pt-BR" sz="2800"/>
        </a:p>
      </dgm:t>
    </dgm:pt>
    <dgm:pt modelId="{32121389-9EC6-45FD-B3B8-948524D6B7CC}" type="sibTrans" cxnId="{9BD1981A-B212-432C-8BFB-E9B1F5AFBEA7}">
      <dgm:prSet/>
      <dgm:spPr/>
      <dgm:t>
        <a:bodyPr/>
        <a:lstStyle/>
        <a:p>
          <a:endParaRPr lang="pt-BR" sz="2800"/>
        </a:p>
      </dgm:t>
    </dgm:pt>
    <dgm:pt modelId="{294B5177-395A-4433-9284-B0C93F194DFD}" type="pres">
      <dgm:prSet presAssocID="{182666F7-EC17-4315-BE61-6D1B4777BB74}" presName="Name0" presStyleCnt="0">
        <dgm:presLayoutVars>
          <dgm:dir/>
          <dgm:resizeHandles val="exact"/>
        </dgm:presLayoutVars>
      </dgm:prSet>
      <dgm:spPr/>
    </dgm:pt>
    <dgm:pt modelId="{8B4E66CF-A992-4538-9165-FC4136005766}" type="pres">
      <dgm:prSet presAssocID="{F47A6970-B75A-47DF-9C04-B5F7B349DE57}" presName="Name5" presStyleLbl="vennNode1" presStyleIdx="0" presStyleCnt="4" custLinFactNeighborX="13882" custLinFactNeighborY="59058">
        <dgm:presLayoutVars>
          <dgm:bulletEnabled val="1"/>
        </dgm:presLayoutVars>
      </dgm:prSet>
      <dgm:spPr/>
    </dgm:pt>
    <dgm:pt modelId="{23C1CCE0-6610-4E33-8132-C5628BE8D905}" type="pres">
      <dgm:prSet presAssocID="{B08555CC-AA22-4223-9BFB-12332B8B1D23}" presName="space" presStyleCnt="0"/>
      <dgm:spPr/>
    </dgm:pt>
    <dgm:pt modelId="{678CF8A1-7BF1-4CDE-83F8-7C226922232E}" type="pres">
      <dgm:prSet presAssocID="{DFACA404-0D66-44BC-9D1F-59CA41DB01E2}" presName="Name5" presStyleLbl="vennNode1" presStyleIdx="1" presStyleCnt="4">
        <dgm:presLayoutVars>
          <dgm:bulletEnabled val="1"/>
        </dgm:presLayoutVars>
      </dgm:prSet>
      <dgm:spPr/>
    </dgm:pt>
    <dgm:pt modelId="{BDA7CED2-B5F7-41EC-B2CB-D4D6A230BD89}" type="pres">
      <dgm:prSet presAssocID="{362A6798-EC4A-43E7-9FE3-BAF32BD28E12}" presName="space" presStyleCnt="0"/>
      <dgm:spPr/>
    </dgm:pt>
    <dgm:pt modelId="{EC89C1DA-A165-4AA8-AB45-9C8087DEB601}" type="pres">
      <dgm:prSet presAssocID="{8932A5D8-5823-46F3-8306-172929C85044}" presName="Name5" presStyleLbl="vennNode1" presStyleIdx="2" presStyleCnt="4" custLinFactNeighborX="8101" custLinFactNeighborY="59058">
        <dgm:presLayoutVars>
          <dgm:bulletEnabled val="1"/>
        </dgm:presLayoutVars>
      </dgm:prSet>
      <dgm:spPr/>
    </dgm:pt>
    <dgm:pt modelId="{D14E960D-2635-450E-82E2-55680245B4C1}" type="pres">
      <dgm:prSet presAssocID="{BB226EEC-5BDA-4940-9E03-D56A6A46F527}" presName="space" presStyleCnt="0"/>
      <dgm:spPr/>
    </dgm:pt>
    <dgm:pt modelId="{AB19B0B6-889F-4AE4-BAE4-ECBDCE8CA185}" type="pres">
      <dgm:prSet presAssocID="{1CF04EE5-1F52-4CE5-A129-163BE13FC9CC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1BED1A0A-C1E6-45D5-8C91-3FD9FEBBB013}" type="presOf" srcId="{1CF04EE5-1F52-4CE5-A129-163BE13FC9CC}" destId="{AB19B0B6-889F-4AE4-BAE4-ECBDCE8CA185}" srcOrd="0" destOrd="0" presId="urn:microsoft.com/office/officeart/2005/8/layout/venn3"/>
    <dgm:cxn modelId="{F3622D19-36B5-4E99-9E95-CA0632718DA9}" srcId="{182666F7-EC17-4315-BE61-6D1B4777BB74}" destId="{8932A5D8-5823-46F3-8306-172929C85044}" srcOrd="2" destOrd="0" parTransId="{AC41D1DB-C0E9-46BD-9EAA-9D5149BAEAB8}" sibTransId="{BB226EEC-5BDA-4940-9E03-D56A6A46F527}"/>
    <dgm:cxn modelId="{9BD1981A-B212-432C-8BFB-E9B1F5AFBEA7}" srcId="{182666F7-EC17-4315-BE61-6D1B4777BB74}" destId="{1CF04EE5-1F52-4CE5-A129-163BE13FC9CC}" srcOrd="3" destOrd="0" parTransId="{F433E541-143B-40FD-B4F4-B27428799815}" sibTransId="{32121389-9EC6-45FD-B3B8-948524D6B7CC}"/>
    <dgm:cxn modelId="{D00CB231-2344-489E-B572-FFA3B5D3A778}" type="presOf" srcId="{DFACA404-0D66-44BC-9D1F-59CA41DB01E2}" destId="{678CF8A1-7BF1-4CDE-83F8-7C226922232E}" srcOrd="0" destOrd="0" presId="urn:microsoft.com/office/officeart/2005/8/layout/venn3"/>
    <dgm:cxn modelId="{E7D1B951-C1E8-4507-A952-51009488EEF6}" type="presOf" srcId="{F47A6970-B75A-47DF-9C04-B5F7B349DE57}" destId="{8B4E66CF-A992-4538-9165-FC4136005766}" srcOrd="0" destOrd="0" presId="urn:microsoft.com/office/officeart/2005/8/layout/venn3"/>
    <dgm:cxn modelId="{C8AEDC7F-CD8D-4B8D-8126-B877C1725755}" type="presOf" srcId="{182666F7-EC17-4315-BE61-6D1B4777BB74}" destId="{294B5177-395A-4433-9284-B0C93F194DFD}" srcOrd="0" destOrd="0" presId="urn:microsoft.com/office/officeart/2005/8/layout/venn3"/>
    <dgm:cxn modelId="{1E45DBA5-1BD2-4212-A571-407ACAEF6DB3}" srcId="{182666F7-EC17-4315-BE61-6D1B4777BB74}" destId="{DFACA404-0D66-44BC-9D1F-59CA41DB01E2}" srcOrd="1" destOrd="0" parTransId="{AC92FF26-FB9B-408A-8FE7-5BF93AF61D1C}" sibTransId="{362A6798-EC4A-43E7-9FE3-BAF32BD28E12}"/>
    <dgm:cxn modelId="{E2EBE9C7-0390-45BF-89F2-637F60B3C3B5}" type="presOf" srcId="{8932A5D8-5823-46F3-8306-172929C85044}" destId="{EC89C1DA-A165-4AA8-AB45-9C8087DEB601}" srcOrd="0" destOrd="0" presId="urn:microsoft.com/office/officeart/2005/8/layout/venn3"/>
    <dgm:cxn modelId="{671877E4-7D37-4A19-AEFB-8C4981D5C803}" srcId="{182666F7-EC17-4315-BE61-6D1B4777BB74}" destId="{F47A6970-B75A-47DF-9C04-B5F7B349DE57}" srcOrd="0" destOrd="0" parTransId="{22893CBA-E67C-4E57-89B7-3CC7717B1F71}" sibTransId="{B08555CC-AA22-4223-9BFB-12332B8B1D23}"/>
    <dgm:cxn modelId="{F565510F-139E-4998-BBE7-100F306D98D4}" type="presParOf" srcId="{294B5177-395A-4433-9284-B0C93F194DFD}" destId="{8B4E66CF-A992-4538-9165-FC4136005766}" srcOrd="0" destOrd="0" presId="urn:microsoft.com/office/officeart/2005/8/layout/venn3"/>
    <dgm:cxn modelId="{F82FF1D5-8C39-4DAF-9869-595E404F49CF}" type="presParOf" srcId="{294B5177-395A-4433-9284-B0C93F194DFD}" destId="{23C1CCE0-6610-4E33-8132-C5628BE8D905}" srcOrd="1" destOrd="0" presId="urn:microsoft.com/office/officeart/2005/8/layout/venn3"/>
    <dgm:cxn modelId="{679B85BC-EC53-4607-8847-DBD370B95F5D}" type="presParOf" srcId="{294B5177-395A-4433-9284-B0C93F194DFD}" destId="{678CF8A1-7BF1-4CDE-83F8-7C226922232E}" srcOrd="2" destOrd="0" presId="urn:microsoft.com/office/officeart/2005/8/layout/venn3"/>
    <dgm:cxn modelId="{6D30CFEF-F66F-4296-8319-CF10ACDB8FB5}" type="presParOf" srcId="{294B5177-395A-4433-9284-B0C93F194DFD}" destId="{BDA7CED2-B5F7-41EC-B2CB-D4D6A230BD89}" srcOrd="3" destOrd="0" presId="urn:microsoft.com/office/officeart/2005/8/layout/venn3"/>
    <dgm:cxn modelId="{9A029EDD-C586-4500-B53A-639E44525C36}" type="presParOf" srcId="{294B5177-395A-4433-9284-B0C93F194DFD}" destId="{EC89C1DA-A165-4AA8-AB45-9C8087DEB601}" srcOrd="4" destOrd="0" presId="urn:microsoft.com/office/officeart/2005/8/layout/venn3"/>
    <dgm:cxn modelId="{ABCE0EF2-0334-4364-B858-EE4CA1D31650}" type="presParOf" srcId="{294B5177-395A-4433-9284-B0C93F194DFD}" destId="{D14E960D-2635-450E-82E2-55680245B4C1}" srcOrd="5" destOrd="0" presId="urn:microsoft.com/office/officeart/2005/8/layout/venn3"/>
    <dgm:cxn modelId="{68A3BE22-B296-4CA8-A644-E83A434747A4}" type="presParOf" srcId="{294B5177-395A-4433-9284-B0C93F194DFD}" destId="{AB19B0B6-889F-4AE4-BAE4-ECBDCE8CA18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775581-0F6B-485D-BC01-5819A2E908B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BFB24F1-DA6F-4AD3-A61B-4A6401082D62}">
      <dgm:prSet phldrT="[Texto]" custT="1"/>
      <dgm:spPr/>
      <dgm:t>
        <a:bodyPr/>
        <a:lstStyle/>
        <a:p>
          <a:r>
            <a:rPr lang="pt-BR" sz="1800" dirty="0"/>
            <a:t>Promoção de SAN  e  saúde</a:t>
          </a:r>
        </a:p>
      </dgm:t>
    </dgm:pt>
    <dgm:pt modelId="{4A485E06-83A2-4B76-8D62-C5A9F3A8EF8A}" type="parTrans" cxnId="{AA15F7DE-161E-43B4-BDC8-37B9261E83C5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21CA3B3E-BB77-46F1-9472-D26F101B7B3E}" type="sibTrans" cxnId="{AA15F7DE-161E-43B4-BDC8-37B9261E83C5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638D4F7B-DF17-4818-9EE2-56E170F48B70}">
      <dgm:prSet phldrT="[Texto]" custT="1"/>
      <dgm:spPr/>
      <dgm:t>
        <a:bodyPr/>
        <a:lstStyle/>
        <a:p>
          <a:r>
            <a:rPr lang="pt-BR" sz="1800" dirty="0"/>
            <a:t>PNAN</a:t>
          </a:r>
        </a:p>
      </dgm:t>
    </dgm:pt>
    <dgm:pt modelId="{D2A04319-64D5-4765-8CAF-171D42128786}" type="parTrans" cxnId="{B8942BDF-9828-420E-A50E-3467035D07E4}">
      <dgm:prSet custT="1"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EEF9C088-2179-4544-8EFF-FE76FFDC6015}" type="sibTrans" cxnId="{B8942BDF-9828-420E-A50E-3467035D07E4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B51AA189-15B8-460C-8998-6EB0276AB8C2}">
      <dgm:prSet phldrT="[Texto]" custT="1"/>
      <dgm:spPr/>
      <dgm:t>
        <a:bodyPr/>
        <a:lstStyle/>
        <a:p>
          <a:r>
            <a:rPr lang="pt-BR" sz="1800" dirty="0"/>
            <a:t>PNAB</a:t>
          </a:r>
        </a:p>
      </dgm:t>
    </dgm:pt>
    <dgm:pt modelId="{49FB0993-12A1-4B0A-9571-35B4056621CE}" type="parTrans" cxnId="{74559CB1-A924-47E2-9D65-69ECED7ABED7}">
      <dgm:prSet custT="1"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57A755C8-FC18-4FC9-8ED8-2C8E8C5924C1}" type="sibTrans" cxnId="{74559CB1-A924-47E2-9D65-69ECED7ABED7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576EB34C-2DD0-4C56-861D-2F942B5AB562}">
      <dgm:prSet phldrT="[Texto]" custT="1"/>
      <dgm:spPr/>
      <dgm:t>
        <a:bodyPr/>
        <a:lstStyle/>
        <a:p>
          <a:r>
            <a:rPr lang="pt-BR" sz="1800" dirty="0"/>
            <a:t>PNPS</a:t>
          </a:r>
        </a:p>
      </dgm:t>
    </dgm:pt>
    <dgm:pt modelId="{0A993AB0-62A9-41C9-B6D2-2BB024544EC8}" type="parTrans" cxnId="{45523E22-633A-41AD-839B-AAC69B2EB509}">
      <dgm:prSet custT="1"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75ED1F2E-7733-40F0-8298-9E6252131D72}" type="sibTrans" cxnId="{45523E22-633A-41AD-839B-AAC69B2EB509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D0044289-6043-4D53-8725-0129FCC81D60}">
      <dgm:prSet phldrT="[Texto]" custT="1"/>
      <dgm:spPr/>
      <dgm:t>
        <a:bodyPr/>
        <a:lstStyle/>
        <a:p>
          <a:r>
            <a:rPr lang="pt-BR" sz="1800" dirty="0"/>
            <a:t>PNAS</a:t>
          </a:r>
        </a:p>
      </dgm:t>
    </dgm:pt>
    <dgm:pt modelId="{FD92D928-BBCC-40C7-985D-F5CC68014A3F}" type="parTrans" cxnId="{419139F0-5178-42D8-A6D2-7AE65AED3279}">
      <dgm:prSet custT="1"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CED5CE2C-0CF9-4677-8D27-9D38E35495D4}" type="sibTrans" cxnId="{419139F0-5178-42D8-A6D2-7AE65AED3279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CFA0D1F8-F103-4EBC-BB92-CC1A944C449F}">
      <dgm:prSet phldrT="[Texto]" custT="1"/>
      <dgm:spPr/>
      <dgm:t>
        <a:bodyPr/>
        <a:lstStyle/>
        <a:p>
          <a:r>
            <a:rPr lang="pt-BR" sz="1800" dirty="0"/>
            <a:t>PNAPO</a:t>
          </a:r>
        </a:p>
      </dgm:t>
    </dgm:pt>
    <dgm:pt modelId="{AD4E2FCA-35CB-4C73-9F4E-7F46892AC9E3}" type="parTrans" cxnId="{6F170C47-401D-4345-B21D-521C2A79E532}">
      <dgm:prSet custT="1"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06DC0C9D-F88B-4C91-AB23-098A5167A105}" type="sibTrans" cxnId="{6F170C47-401D-4345-B21D-521C2A79E532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9C48ACA8-DE23-41E4-8306-346541684CE6}">
      <dgm:prSet phldrT="[Texto]" custT="1"/>
      <dgm:spPr/>
      <dgm:t>
        <a:bodyPr/>
        <a:lstStyle/>
        <a:p>
          <a:r>
            <a:rPr lang="pt-BR" sz="1800" dirty="0"/>
            <a:t>PNSAN</a:t>
          </a:r>
        </a:p>
      </dgm:t>
    </dgm:pt>
    <dgm:pt modelId="{AE2633AA-F3FA-4E86-B4E6-9E3A08DC1D8E}" type="parTrans" cxnId="{0ECBD837-0809-4BCC-98AF-ADB6CECF5B03}">
      <dgm:prSet custT="1"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D2FE76E3-E545-4C4A-BBEE-8A87F4913308}" type="sibTrans" cxnId="{0ECBD837-0809-4BCC-98AF-ADB6CECF5B03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3D957A87-527A-42E7-85A6-C959043C94DA}" type="pres">
      <dgm:prSet presAssocID="{08775581-0F6B-485D-BC01-5819A2E908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81D474-F8D6-48CA-BA11-C772E8367FE4}" type="pres">
      <dgm:prSet presAssocID="{CBFB24F1-DA6F-4AD3-A61B-4A6401082D62}" presName="centerShape" presStyleLbl="node0" presStyleIdx="0" presStyleCnt="1" custScaleX="119234"/>
      <dgm:spPr/>
    </dgm:pt>
    <dgm:pt modelId="{E2008018-6466-4D23-83CC-5644CA20BFC0}" type="pres">
      <dgm:prSet presAssocID="{D2A04319-64D5-4765-8CAF-171D42128786}" presName="parTrans" presStyleLbl="sibTrans2D1" presStyleIdx="0" presStyleCnt="6"/>
      <dgm:spPr/>
    </dgm:pt>
    <dgm:pt modelId="{31EFA9FE-4AC4-4D35-971D-12401F5D07EE}" type="pres">
      <dgm:prSet presAssocID="{D2A04319-64D5-4765-8CAF-171D42128786}" presName="connectorText" presStyleLbl="sibTrans2D1" presStyleIdx="0" presStyleCnt="6"/>
      <dgm:spPr/>
    </dgm:pt>
    <dgm:pt modelId="{9F9C2CC4-0DFE-4143-9440-D5CC05C92CA7}" type="pres">
      <dgm:prSet presAssocID="{638D4F7B-DF17-4818-9EE2-56E170F48B70}" presName="node" presStyleLbl="node1" presStyleIdx="0" presStyleCnt="6">
        <dgm:presLayoutVars>
          <dgm:bulletEnabled val="1"/>
        </dgm:presLayoutVars>
      </dgm:prSet>
      <dgm:spPr/>
    </dgm:pt>
    <dgm:pt modelId="{7C378ADE-0469-4D4A-8E5C-F6D6FB1EEC3C}" type="pres">
      <dgm:prSet presAssocID="{49FB0993-12A1-4B0A-9571-35B4056621CE}" presName="parTrans" presStyleLbl="sibTrans2D1" presStyleIdx="1" presStyleCnt="6"/>
      <dgm:spPr/>
    </dgm:pt>
    <dgm:pt modelId="{EB3A07F0-ADE0-4271-AF63-3C1A57CAD4DE}" type="pres">
      <dgm:prSet presAssocID="{49FB0993-12A1-4B0A-9571-35B4056621CE}" presName="connectorText" presStyleLbl="sibTrans2D1" presStyleIdx="1" presStyleCnt="6"/>
      <dgm:spPr/>
    </dgm:pt>
    <dgm:pt modelId="{D74E3B1C-6FE3-4FB3-B9D2-90566884EDAE}" type="pres">
      <dgm:prSet presAssocID="{B51AA189-15B8-460C-8998-6EB0276AB8C2}" presName="node" presStyleLbl="node1" presStyleIdx="1" presStyleCnt="6">
        <dgm:presLayoutVars>
          <dgm:bulletEnabled val="1"/>
        </dgm:presLayoutVars>
      </dgm:prSet>
      <dgm:spPr/>
    </dgm:pt>
    <dgm:pt modelId="{7CEAB46A-A658-404C-8C64-D93516706764}" type="pres">
      <dgm:prSet presAssocID="{0A993AB0-62A9-41C9-B6D2-2BB024544EC8}" presName="parTrans" presStyleLbl="sibTrans2D1" presStyleIdx="2" presStyleCnt="6"/>
      <dgm:spPr/>
    </dgm:pt>
    <dgm:pt modelId="{54938153-DAAA-4C93-82F1-41FCD3DCED0D}" type="pres">
      <dgm:prSet presAssocID="{0A993AB0-62A9-41C9-B6D2-2BB024544EC8}" presName="connectorText" presStyleLbl="sibTrans2D1" presStyleIdx="2" presStyleCnt="6"/>
      <dgm:spPr/>
    </dgm:pt>
    <dgm:pt modelId="{9291AEB7-6517-43CB-9455-C6EE714E78DE}" type="pres">
      <dgm:prSet presAssocID="{576EB34C-2DD0-4C56-861D-2F942B5AB562}" presName="node" presStyleLbl="node1" presStyleIdx="2" presStyleCnt="6">
        <dgm:presLayoutVars>
          <dgm:bulletEnabled val="1"/>
        </dgm:presLayoutVars>
      </dgm:prSet>
      <dgm:spPr/>
    </dgm:pt>
    <dgm:pt modelId="{CB39EB85-A489-4F50-A727-EC724B9A3AD3}" type="pres">
      <dgm:prSet presAssocID="{FD92D928-BBCC-40C7-985D-F5CC68014A3F}" presName="parTrans" presStyleLbl="sibTrans2D1" presStyleIdx="3" presStyleCnt="6"/>
      <dgm:spPr/>
    </dgm:pt>
    <dgm:pt modelId="{B64E2683-C124-4236-9283-AB61CF0D524F}" type="pres">
      <dgm:prSet presAssocID="{FD92D928-BBCC-40C7-985D-F5CC68014A3F}" presName="connectorText" presStyleLbl="sibTrans2D1" presStyleIdx="3" presStyleCnt="6"/>
      <dgm:spPr/>
    </dgm:pt>
    <dgm:pt modelId="{00735D53-1EB8-44FC-B210-A14A7BDBE583}" type="pres">
      <dgm:prSet presAssocID="{D0044289-6043-4D53-8725-0129FCC81D60}" presName="node" presStyleLbl="node1" presStyleIdx="3" presStyleCnt="6">
        <dgm:presLayoutVars>
          <dgm:bulletEnabled val="1"/>
        </dgm:presLayoutVars>
      </dgm:prSet>
      <dgm:spPr/>
    </dgm:pt>
    <dgm:pt modelId="{3F85237E-8922-422F-B77C-2CDD55F24576}" type="pres">
      <dgm:prSet presAssocID="{AD4E2FCA-35CB-4C73-9F4E-7F46892AC9E3}" presName="parTrans" presStyleLbl="sibTrans2D1" presStyleIdx="4" presStyleCnt="6"/>
      <dgm:spPr/>
    </dgm:pt>
    <dgm:pt modelId="{CD42A89A-D8B0-40C4-86A0-FCFF94F8C6FE}" type="pres">
      <dgm:prSet presAssocID="{AD4E2FCA-35CB-4C73-9F4E-7F46892AC9E3}" presName="connectorText" presStyleLbl="sibTrans2D1" presStyleIdx="4" presStyleCnt="6"/>
      <dgm:spPr/>
    </dgm:pt>
    <dgm:pt modelId="{1FBBC414-B2E2-426E-93FB-2243A1EFC17D}" type="pres">
      <dgm:prSet presAssocID="{CFA0D1F8-F103-4EBC-BB92-CC1A944C449F}" presName="node" presStyleLbl="node1" presStyleIdx="4" presStyleCnt="6">
        <dgm:presLayoutVars>
          <dgm:bulletEnabled val="1"/>
        </dgm:presLayoutVars>
      </dgm:prSet>
      <dgm:spPr/>
    </dgm:pt>
    <dgm:pt modelId="{F32A739C-4BB9-457D-AF9F-CCD67F61BE18}" type="pres">
      <dgm:prSet presAssocID="{AE2633AA-F3FA-4E86-B4E6-9E3A08DC1D8E}" presName="parTrans" presStyleLbl="sibTrans2D1" presStyleIdx="5" presStyleCnt="6"/>
      <dgm:spPr/>
    </dgm:pt>
    <dgm:pt modelId="{B2A9BBDA-2D33-435C-BDD5-819ED2371FF4}" type="pres">
      <dgm:prSet presAssocID="{AE2633AA-F3FA-4E86-B4E6-9E3A08DC1D8E}" presName="connectorText" presStyleLbl="sibTrans2D1" presStyleIdx="5" presStyleCnt="6"/>
      <dgm:spPr/>
    </dgm:pt>
    <dgm:pt modelId="{BE7B4EB3-B984-4307-89BD-C03AFDB57381}" type="pres">
      <dgm:prSet presAssocID="{9C48ACA8-DE23-41E4-8306-346541684CE6}" presName="node" presStyleLbl="node1" presStyleIdx="5" presStyleCnt="6" custScaleX="121005">
        <dgm:presLayoutVars>
          <dgm:bulletEnabled val="1"/>
        </dgm:presLayoutVars>
      </dgm:prSet>
      <dgm:spPr/>
    </dgm:pt>
  </dgm:ptLst>
  <dgm:cxnLst>
    <dgm:cxn modelId="{991D1309-4267-4A56-94AE-D9FFD16D025A}" type="presOf" srcId="{0A993AB0-62A9-41C9-B6D2-2BB024544EC8}" destId="{7CEAB46A-A658-404C-8C64-D93516706764}" srcOrd="0" destOrd="0" presId="urn:microsoft.com/office/officeart/2005/8/layout/radial5"/>
    <dgm:cxn modelId="{8C627F0A-CD8B-4233-A8B4-40777F9E0023}" type="presOf" srcId="{B51AA189-15B8-460C-8998-6EB0276AB8C2}" destId="{D74E3B1C-6FE3-4FB3-B9D2-90566884EDAE}" srcOrd="0" destOrd="0" presId="urn:microsoft.com/office/officeart/2005/8/layout/radial5"/>
    <dgm:cxn modelId="{FAAD840F-0217-47A0-B9C1-C2BED8216951}" type="presOf" srcId="{D2A04319-64D5-4765-8CAF-171D42128786}" destId="{E2008018-6466-4D23-83CC-5644CA20BFC0}" srcOrd="0" destOrd="0" presId="urn:microsoft.com/office/officeart/2005/8/layout/radial5"/>
    <dgm:cxn modelId="{2F252E12-3E90-4BC1-A4AA-0958E4A53AF6}" type="presOf" srcId="{49FB0993-12A1-4B0A-9571-35B4056621CE}" destId="{EB3A07F0-ADE0-4271-AF63-3C1A57CAD4DE}" srcOrd="1" destOrd="0" presId="urn:microsoft.com/office/officeart/2005/8/layout/radial5"/>
    <dgm:cxn modelId="{45523E22-633A-41AD-839B-AAC69B2EB509}" srcId="{CBFB24F1-DA6F-4AD3-A61B-4A6401082D62}" destId="{576EB34C-2DD0-4C56-861D-2F942B5AB562}" srcOrd="2" destOrd="0" parTransId="{0A993AB0-62A9-41C9-B6D2-2BB024544EC8}" sibTransId="{75ED1F2E-7733-40F0-8298-9E6252131D72}"/>
    <dgm:cxn modelId="{D6D12824-63BF-427B-B3ED-F8652D9DB63A}" type="presOf" srcId="{AE2633AA-F3FA-4E86-B4E6-9E3A08DC1D8E}" destId="{F32A739C-4BB9-457D-AF9F-CCD67F61BE18}" srcOrd="0" destOrd="0" presId="urn:microsoft.com/office/officeart/2005/8/layout/radial5"/>
    <dgm:cxn modelId="{03CBA337-5AD9-487A-ABE4-37E29DFBE76B}" type="presOf" srcId="{0A993AB0-62A9-41C9-B6D2-2BB024544EC8}" destId="{54938153-DAAA-4C93-82F1-41FCD3DCED0D}" srcOrd="1" destOrd="0" presId="urn:microsoft.com/office/officeart/2005/8/layout/radial5"/>
    <dgm:cxn modelId="{0ECBD837-0809-4BCC-98AF-ADB6CECF5B03}" srcId="{CBFB24F1-DA6F-4AD3-A61B-4A6401082D62}" destId="{9C48ACA8-DE23-41E4-8306-346541684CE6}" srcOrd="5" destOrd="0" parTransId="{AE2633AA-F3FA-4E86-B4E6-9E3A08DC1D8E}" sibTransId="{D2FE76E3-E545-4C4A-BBEE-8A87F4913308}"/>
    <dgm:cxn modelId="{543E6A3B-6322-4B88-9E35-E4A68A21FB36}" type="presOf" srcId="{08775581-0F6B-485D-BC01-5819A2E908B8}" destId="{3D957A87-527A-42E7-85A6-C959043C94DA}" srcOrd="0" destOrd="0" presId="urn:microsoft.com/office/officeart/2005/8/layout/radial5"/>
    <dgm:cxn modelId="{439A525B-029D-4BD7-B88C-81A596002197}" type="presOf" srcId="{576EB34C-2DD0-4C56-861D-2F942B5AB562}" destId="{9291AEB7-6517-43CB-9455-C6EE714E78DE}" srcOrd="0" destOrd="0" presId="urn:microsoft.com/office/officeart/2005/8/layout/radial5"/>
    <dgm:cxn modelId="{78900264-7510-47BB-9D97-92E80DDA29FE}" type="presOf" srcId="{49FB0993-12A1-4B0A-9571-35B4056621CE}" destId="{7C378ADE-0469-4D4A-8E5C-F6D6FB1EEC3C}" srcOrd="0" destOrd="0" presId="urn:microsoft.com/office/officeart/2005/8/layout/radial5"/>
    <dgm:cxn modelId="{6F170C47-401D-4345-B21D-521C2A79E532}" srcId="{CBFB24F1-DA6F-4AD3-A61B-4A6401082D62}" destId="{CFA0D1F8-F103-4EBC-BB92-CC1A944C449F}" srcOrd="4" destOrd="0" parTransId="{AD4E2FCA-35CB-4C73-9F4E-7F46892AC9E3}" sibTransId="{06DC0C9D-F88B-4C91-AB23-098A5167A105}"/>
    <dgm:cxn modelId="{AAED324B-E06D-4728-AF9E-AF827947954B}" type="presOf" srcId="{CBFB24F1-DA6F-4AD3-A61B-4A6401082D62}" destId="{D781D474-F8D6-48CA-BA11-C772E8367FE4}" srcOrd="0" destOrd="0" presId="urn:microsoft.com/office/officeart/2005/8/layout/radial5"/>
    <dgm:cxn modelId="{917C7F72-633D-462E-A18A-0936B478B122}" type="presOf" srcId="{CFA0D1F8-F103-4EBC-BB92-CC1A944C449F}" destId="{1FBBC414-B2E2-426E-93FB-2243A1EFC17D}" srcOrd="0" destOrd="0" presId="urn:microsoft.com/office/officeart/2005/8/layout/radial5"/>
    <dgm:cxn modelId="{0AFA147D-D141-457C-B4F6-5D384537F874}" type="presOf" srcId="{FD92D928-BBCC-40C7-985D-F5CC68014A3F}" destId="{B64E2683-C124-4236-9283-AB61CF0D524F}" srcOrd="1" destOrd="0" presId="urn:microsoft.com/office/officeart/2005/8/layout/radial5"/>
    <dgm:cxn modelId="{94F62C94-4D51-49EA-8DC9-FD5ACE8F8C55}" type="presOf" srcId="{FD92D928-BBCC-40C7-985D-F5CC68014A3F}" destId="{CB39EB85-A489-4F50-A727-EC724B9A3AD3}" srcOrd="0" destOrd="0" presId="urn:microsoft.com/office/officeart/2005/8/layout/radial5"/>
    <dgm:cxn modelId="{08452096-63EB-49BC-AED3-A677EF251FA3}" type="presOf" srcId="{AE2633AA-F3FA-4E86-B4E6-9E3A08DC1D8E}" destId="{B2A9BBDA-2D33-435C-BDD5-819ED2371FF4}" srcOrd="1" destOrd="0" presId="urn:microsoft.com/office/officeart/2005/8/layout/radial5"/>
    <dgm:cxn modelId="{52FF7C98-D674-433D-9C7C-E6C457BCD915}" type="presOf" srcId="{AD4E2FCA-35CB-4C73-9F4E-7F46892AC9E3}" destId="{3F85237E-8922-422F-B77C-2CDD55F24576}" srcOrd="0" destOrd="0" presId="urn:microsoft.com/office/officeart/2005/8/layout/radial5"/>
    <dgm:cxn modelId="{72A4EE99-B64F-4D78-B23A-84C0F0AD18D2}" type="presOf" srcId="{AD4E2FCA-35CB-4C73-9F4E-7F46892AC9E3}" destId="{CD42A89A-D8B0-40C4-86A0-FCFF94F8C6FE}" srcOrd="1" destOrd="0" presId="urn:microsoft.com/office/officeart/2005/8/layout/radial5"/>
    <dgm:cxn modelId="{74559CB1-A924-47E2-9D65-69ECED7ABED7}" srcId="{CBFB24F1-DA6F-4AD3-A61B-4A6401082D62}" destId="{B51AA189-15B8-460C-8998-6EB0276AB8C2}" srcOrd="1" destOrd="0" parTransId="{49FB0993-12A1-4B0A-9571-35B4056621CE}" sibTransId="{57A755C8-FC18-4FC9-8ED8-2C8E8C5924C1}"/>
    <dgm:cxn modelId="{B10D85BC-9CB5-48F1-9A59-73645F729BD2}" type="presOf" srcId="{9C48ACA8-DE23-41E4-8306-346541684CE6}" destId="{BE7B4EB3-B984-4307-89BD-C03AFDB57381}" srcOrd="0" destOrd="0" presId="urn:microsoft.com/office/officeart/2005/8/layout/radial5"/>
    <dgm:cxn modelId="{A046B2C2-3639-45A5-B3DD-63F105D8161E}" type="presOf" srcId="{D2A04319-64D5-4765-8CAF-171D42128786}" destId="{31EFA9FE-4AC4-4D35-971D-12401F5D07EE}" srcOrd="1" destOrd="0" presId="urn:microsoft.com/office/officeart/2005/8/layout/radial5"/>
    <dgm:cxn modelId="{5CEAD9D8-D96C-48A2-9760-9856EC688B5C}" type="presOf" srcId="{D0044289-6043-4D53-8725-0129FCC81D60}" destId="{00735D53-1EB8-44FC-B210-A14A7BDBE583}" srcOrd="0" destOrd="0" presId="urn:microsoft.com/office/officeart/2005/8/layout/radial5"/>
    <dgm:cxn modelId="{AA15F7DE-161E-43B4-BDC8-37B9261E83C5}" srcId="{08775581-0F6B-485D-BC01-5819A2E908B8}" destId="{CBFB24F1-DA6F-4AD3-A61B-4A6401082D62}" srcOrd="0" destOrd="0" parTransId="{4A485E06-83A2-4B76-8D62-C5A9F3A8EF8A}" sibTransId="{21CA3B3E-BB77-46F1-9472-D26F101B7B3E}"/>
    <dgm:cxn modelId="{B8942BDF-9828-420E-A50E-3467035D07E4}" srcId="{CBFB24F1-DA6F-4AD3-A61B-4A6401082D62}" destId="{638D4F7B-DF17-4818-9EE2-56E170F48B70}" srcOrd="0" destOrd="0" parTransId="{D2A04319-64D5-4765-8CAF-171D42128786}" sibTransId="{EEF9C088-2179-4544-8EFF-FE76FFDC6015}"/>
    <dgm:cxn modelId="{419139F0-5178-42D8-A6D2-7AE65AED3279}" srcId="{CBFB24F1-DA6F-4AD3-A61B-4A6401082D62}" destId="{D0044289-6043-4D53-8725-0129FCC81D60}" srcOrd="3" destOrd="0" parTransId="{FD92D928-BBCC-40C7-985D-F5CC68014A3F}" sibTransId="{CED5CE2C-0CF9-4677-8D27-9D38E35495D4}"/>
    <dgm:cxn modelId="{A5E28BF3-D12D-43F9-9BFA-5C6257722BB2}" type="presOf" srcId="{638D4F7B-DF17-4818-9EE2-56E170F48B70}" destId="{9F9C2CC4-0DFE-4143-9440-D5CC05C92CA7}" srcOrd="0" destOrd="0" presId="urn:microsoft.com/office/officeart/2005/8/layout/radial5"/>
    <dgm:cxn modelId="{C55582BF-92FE-4608-8C08-5863B25BB216}" type="presParOf" srcId="{3D957A87-527A-42E7-85A6-C959043C94DA}" destId="{D781D474-F8D6-48CA-BA11-C772E8367FE4}" srcOrd="0" destOrd="0" presId="urn:microsoft.com/office/officeart/2005/8/layout/radial5"/>
    <dgm:cxn modelId="{9F8ABD20-946D-4B45-BA85-56CB67027146}" type="presParOf" srcId="{3D957A87-527A-42E7-85A6-C959043C94DA}" destId="{E2008018-6466-4D23-83CC-5644CA20BFC0}" srcOrd="1" destOrd="0" presId="urn:microsoft.com/office/officeart/2005/8/layout/radial5"/>
    <dgm:cxn modelId="{652EB5A9-D44C-4902-97AE-A12356BF8579}" type="presParOf" srcId="{E2008018-6466-4D23-83CC-5644CA20BFC0}" destId="{31EFA9FE-4AC4-4D35-971D-12401F5D07EE}" srcOrd="0" destOrd="0" presId="urn:microsoft.com/office/officeart/2005/8/layout/radial5"/>
    <dgm:cxn modelId="{314184DA-0CA1-4F5A-9BF1-675C62D33422}" type="presParOf" srcId="{3D957A87-527A-42E7-85A6-C959043C94DA}" destId="{9F9C2CC4-0DFE-4143-9440-D5CC05C92CA7}" srcOrd="2" destOrd="0" presId="urn:microsoft.com/office/officeart/2005/8/layout/radial5"/>
    <dgm:cxn modelId="{D205349B-78BE-48DE-9787-6598B25BC4D9}" type="presParOf" srcId="{3D957A87-527A-42E7-85A6-C959043C94DA}" destId="{7C378ADE-0469-4D4A-8E5C-F6D6FB1EEC3C}" srcOrd="3" destOrd="0" presId="urn:microsoft.com/office/officeart/2005/8/layout/radial5"/>
    <dgm:cxn modelId="{086421C9-55A9-4AF0-85B4-1EBAE69E27D1}" type="presParOf" srcId="{7C378ADE-0469-4D4A-8E5C-F6D6FB1EEC3C}" destId="{EB3A07F0-ADE0-4271-AF63-3C1A57CAD4DE}" srcOrd="0" destOrd="0" presId="urn:microsoft.com/office/officeart/2005/8/layout/radial5"/>
    <dgm:cxn modelId="{1520D3D9-D90B-4C4F-AF3E-20E4679D8ED6}" type="presParOf" srcId="{3D957A87-527A-42E7-85A6-C959043C94DA}" destId="{D74E3B1C-6FE3-4FB3-B9D2-90566884EDAE}" srcOrd="4" destOrd="0" presId="urn:microsoft.com/office/officeart/2005/8/layout/radial5"/>
    <dgm:cxn modelId="{74322410-2E79-4385-A3BC-F35F1B78F832}" type="presParOf" srcId="{3D957A87-527A-42E7-85A6-C959043C94DA}" destId="{7CEAB46A-A658-404C-8C64-D93516706764}" srcOrd="5" destOrd="0" presId="urn:microsoft.com/office/officeart/2005/8/layout/radial5"/>
    <dgm:cxn modelId="{E9A2CD3C-1D51-4448-AF20-A482F64A789D}" type="presParOf" srcId="{7CEAB46A-A658-404C-8C64-D93516706764}" destId="{54938153-DAAA-4C93-82F1-41FCD3DCED0D}" srcOrd="0" destOrd="0" presId="urn:microsoft.com/office/officeart/2005/8/layout/radial5"/>
    <dgm:cxn modelId="{553621BE-A1C8-4C13-9DFC-1AC5D6401E34}" type="presParOf" srcId="{3D957A87-527A-42E7-85A6-C959043C94DA}" destId="{9291AEB7-6517-43CB-9455-C6EE714E78DE}" srcOrd="6" destOrd="0" presId="urn:microsoft.com/office/officeart/2005/8/layout/radial5"/>
    <dgm:cxn modelId="{CA9E8327-0957-40E9-8F4C-C1FD8C2B16DB}" type="presParOf" srcId="{3D957A87-527A-42E7-85A6-C959043C94DA}" destId="{CB39EB85-A489-4F50-A727-EC724B9A3AD3}" srcOrd="7" destOrd="0" presId="urn:microsoft.com/office/officeart/2005/8/layout/radial5"/>
    <dgm:cxn modelId="{18F9B7E3-8C25-414E-B91F-CAC281103150}" type="presParOf" srcId="{CB39EB85-A489-4F50-A727-EC724B9A3AD3}" destId="{B64E2683-C124-4236-9283-AB61CF0D524F}" srcOrd="0" destOrd="0" presId="urn:microsoft.com/office/officeart/2005/8/layout/radial5"/>
    <dgm:cxn modelId="{F8AD7F3B-605C-42F1-BEC5-27DDD8E5B26B}" type="presParOf" srcId="{3D957A87-527A-42E7-85A6-C959043C94DA}" destId="{00735D53-1EB8-44FC-B210-A14A7BDBE583}" srcOrd="8" destOrd="0" presId="urn:microsoft.com/office/officeart/2005/8/layout/radial5"/>
    <dgm:cxn modelId="{35DC1E78-C092-4FF2-B368-E68D1C804217}" type="presParOf" srcId="{3D957A87-527A-42E7-85A6-C959043C94DA}" destId="{3F85237E-8922-422F-B77C-2CDD55F24576}" srcOrd="9" destOrd="0" presId="urn:microsoft.com/office/officeart/2005/8/layout/radial5"/>
    <dgm:cxn modelId="{6132E17D-F8AF-41F0-A436-7D7A232066D6}" type="presParOf" srcId="{3F85237E-8922-422F-B77C-2CDD55F24576}" destId="{CD42A89A-D8B0-40C4-86A0-FCFF94F8C6FE}" srcOrd="0" destOrd="0" presId="urn:microsoft.com/office/officeart/2005/8/layout/radial5"/>
    <dgm:cxn modelId="{51E87660-E4E3-4496-9335-A06B8579EDE9}" type="presParOf" srcId="{3D957A87-527A-42E7-85A6-C959043C94DA}" destId="{1FBBC414-B2E2-426E-93FB-2243A1EFC17D}" srcOrd="10" destOrd="0" presId="urn:microsoft.com/office/officeart/2005/8/layout/radial5"/>
    <dgm:cxn modelId="{457ED6E0-6F08-41C4-A521-1C9438C70A19}" type="presParOf" srcId="{3D957A87-527A-42E7-85A6-C959043C94DA}" destId="{F32A739C-4BB9-457D-AF9F-CCD67F61BE18}" srcOrd="11" destOrd="0" presId="urn:microsoft.com/office/officeart/2005/8/layout/radial5"/>
    <dgm:cxn modelId="{96ACCB67-7493-4DE7-9F0E-DE776D24F35F}" type="presParOf" srcId="{F32A739C-4BB9-457D-AF9F-CCD67F61BE18}" destId="{B2A9BBDA-2D33-435C-BDD5-819ED2371FF4}" srcOrd="0" destOrd="0" presId="urn:microsoft.com/office/officeart/2005/8/layout/radial5"/>
    <dgm:cxn modelId="{33E4D678-903F-49FB-AB74-32CD45EC7A08}" type="presParOf" srcId="{3D957A87-527A-42E7-85A6-C959043C94DA}" destId="{BE7B4EB3-B984-4307-89BD-C03AFDB5738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78163-3F61-4E4A-BDB6-9418BFEDF166}">
      <dsp:nvSpPr>
        <dsp:cNvPr id="0" name=""/>
        <dsp:cNvSpPr/>
      </dsp:nvSpPr>
      <dsp:spPr>
        <a:xfrm>
          <a:off x="94723" y="6659"/>
          <a:ext cx="5429580" cy="2434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Promoção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 de  SAN</a:t>
          </a:r>
        </a:p>
      </dsp:txBody>
      <dsp:txXfrm>
        <a:off x="852908" y="293792"/>
        <a:ext cx="3130569" cy="1860686"/>
      </dsp:txXfrm>
    </dsp:sp>
    <dsp:sp modelId="{1FC2E17F-028B-42F0-A7F2-18494E332DA9}">
      <dsp:nvSpPr>
        <dsp:cNvPr id="0" name=""/>
        <dsp:cNvSpPr/>
      </dsp:nvSpPr>
      <dsp:spPr>
        <a:xfrm>
          <a:off x="2905627" y="6659"/>
          <a:ext cx="5519308" cy="2434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Promoção</a:t>
          </a:r>
        </a:p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 da  Saúde</a:t>
          </a:r>
        </a:p>
      </dsp:txBody>
      <dsp:txXfrm>
        <a:off x="4471917" y="293792"/>
        <a:ext cx="3182304" cy="1860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78163-3F61-4E4A-BDB6-9418BFEDF166}">
      <dsp:nvSpPr>
        <dsp:cNvPr id="0" name=""/>
        <dsp:cNvSpPr/>
      </dsp:nvSpPr>
      <dsp:spPr>
        <a:xfrm>
          <a:off x="58719" y="6659"/>
          <a:ext cx="5429580" cy="2434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SUS</a:t>
          </a:r>
        </a:p>
      </dsp:txBody>
      <dsp:txXfrm>
        <a:off x="816904" y="293792"/>
        <a:ext cx="3130569" cy="1860686"/>
      </dsp:txXfrm>
    </dsp:sp>
    <dsp:sp modelId="{1FC2E17F-028B-42F0-A7F2-18494E332DA9}">
      <dsp:nvSpPr>
        <dsp:cNvPr id="0" name=""/>
        <dsp:cNvSpPr/>
      </dsp:nvSpPr>
      <dsp:spPr>
        <a:xfrm>
          <a:off x="2833619" y="6659"/>
          <a:ext cx="5519308" cy="2434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SISAN</a:t>
          </a:r>
        </a:p>
      </dsp:txBody>
      <dsp:txXfrm>
        <a:off x="4399909" y="293792"/>
        <a:ext cx="3182304" cy="186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78163-3F61-4E4A-BDB6-9418BFEDF166}">
      <dsp:nvSpPr>
        <dsp:cNvPr id="0" name=""/>
        <dsp:cNvSpPr/>
      </dsp:nvSpPr>
      <dsp:spPr>
        <a:xfrm>
          <a:off x="58719" y="6659"/>
          <a:ext cx="5429580" cy="2434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DHAA</a:t>
          </a:r>
        </a:p>
      </dsp:txBody>
      <dsp:txXfrm>
        <a:off x="816904" y="293792"/>
        <a:ext cx="3130569" cy="1860686"/>
      </dsp:txXfrm>
    </dsp:sp>
    <dsp:sp modelId="{1FC2E17F-028B-42F0-A7F2-18494E332DA9}">
      <dsp:nvSpPr>
        <dsp:cNvPr id="0" name=""/>
        <dsp:cNvSpPr/>
      </dsp:nvSpPr>
      <dsp:spPr>
        <a:xfrm>
          <a:off x="2826885" y="0"/>
          <a:ext cx="5519308" cy="2434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SOBAL</a:t>
          </a:r>
        </a:p>
      </dsp:txBody>
      <dsp:txXfrm>
        <a:off x="4393176" y="287133"/>
        <a:ext cx="3182304" cy="1860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E66CF-A992-4538-9165-FC4136005766}">
      <dsp:nvSpPr>
        <dsp:cNvPr id="0" name=""/>
        <dsp:cNvSpPr/>
      </dsp:nvSpPr>
      <dsp:spPr>
        <a:xfrm>
          <a:off x="72008" y="2093186"/>
          <a:ext cx="2503718" cy="250371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88" tIns="25400" rIns="13778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Assegurar o DHAA</a:t>
          </a:r>
        </a:p>
      </dsp:txBody>
      <dsp:txXfrm>
        <a:off x="438669" y="2459847"/>
        <a:ext cx="1770396" cy="1770396"/>
      </dsp:txXfrm>
    </dsp:sp>
    <dsp:sp modelId="{678CF8A1-7BF1-4CDE-83F8-7C226922232E}">
      <dsp:nvSpPr>
        <dsp:cNvPr id="0" name=""/>
        <dsp:cNvSpPr/>
      </dsp:nvSpPr>
      <dsp:spPr>
        <a:xfrm>
          <a:off x="2005469" y="1046593"/>
          <a:ext cx="2503718" cy="2503718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88" tIns="25400" rIns="13778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Formular e implementar a PSAN e PLANSAN</a:t>
          </a:r>
        </a:p>
      </dsp:txBody>
      <dsp:txXfrm>
        <a:off x="2372130" y="1413254"/>
        <a:ext cx="1770396" cy="1770396"/>
      </dsp:txXfrm>
    </dsp:sp>
    <dsp:sp modelId="{EC89C1DA-A165-4AA8-AB45-9C8087DEB601}">
      <dsp:nvSpPr>
        <dsp:cNvPr id="0" name=""/>
        <dsp:cNvSpPr/>
      </dsp:nvSpPr>
      <dsp:spPr>
        <a:xfrm>
          <a:off x="4049009" y="2093186"/>
          <a:ext cx="2503718" cy="2503718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88" tIns="25400" rIns="13778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Estimular Integração entre governo e soc. civil </a:t>
          </a:r>
        </a:p>
      </dsp:txBody>
      <dsp:txXfrm>
        <a:off x="4415670" y="2459847"/>
        <a:ext cx="1770396" cy="1770396"/>
      </dsp:txXfrm>
    </dsp:sp>
    <dsp:sp modelId="{AB19B0B6-889F-4AE4-BAE4-ECBDCE8CA185}">
      <dsp:nvSpPr>
        <dsp:cNvPr id="0" name=""/>
        <dsp:cNvSpPr/>
      </dsp:nvSpPr>
      <dsp:spPr>
        <a:xfrm>
          <a:off x="6011418" y="1046593"/>
          <a:ext cx="2503718" cy="250371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88" tIns="25400" rIns="13778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Promover o acompanhamento e monitoramento de SAN</a:t>
          </a:r>
        </a:p>
      </dsp:txBody>
      <dsp:txXfrm>
        <a:off x="6378079" y="1413254"/>
        <a:ext cx="1770396" cy="177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1D474-F8D6-48CA-BA11-C772E8367FE4}">
      <dsp:nvSpPr>
        <dsp:cNvPr id="0" name=""/>
        <dsp:cNvSpPr/>
      </dsp:nvSpPr>
      <dsp:spPr>
        <a:xfrm>
          <a:off x="3615715" y="1725203"/>
          <a:ext cx="1466713" cy="1230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Promoção de SAN  e  saúde</a:t>
          </a:r>
        </a:p>
      </dsp:txBody>
      <dsp:txXfrm>
        <a:off x="3830510" y="1905349"/>
        <a:ext cx="1037123" cy="869821"/>
      </dsp:txXfrm>
    </dsp:sp>
    <dsp:sp modelId="{E2008018-6466-4D23-83CC-5644CA20BFC0}">
      <dsp:nvSpPr>
        <dsp:cNvPr id="0" name=""/>
        <dsp:cNvSpPr/>
      </dsp:nvSpPr>
      <dsp:spPr>
        <a:xfrm rot="16200000">
          <a:off x="4218527" y="1277161"/>
          <a:ext cx="261090" cy="41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>
        <a:off x="4257691" y="1399973"/>
        <a:ext cx="182763" cy="250942"/>
      </dsp:txXfrm>
    </dsp:sp>
    <dsp:sp modelId="{9F9C2CC4-0DFE-4143-9440-D5CC05C92CA7}">
      <dsp:nvSpPr>
        <dsp:cNvPr id="0" name=""/>
        <dsp:cNvSpPr/>
      </dsp:nvSpPr>
      <dsp:spPr>
        <a:xfrm>
          <a:off x="3734015" y="2466"/>
          <a:ext cx="1230113" cy="12301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PNAN</a:t>
          </a:r>
        </a:p>
      </dsp:txBody>
      <dsp:txXfrm>
        <a:off x="3914161" y="182612"/>
        <a:ext cx="869821" cy="869821"/>
      </dsp:txXfrm>
    </dsp:sp>
    <dsp:sp modelId="{7C378ADE-0469-4D4A-8E5C-F6D6FB1EEC3C}">
      <dsp:nvSpPr>
        <dsp:cNvPr id="0" name=""/>
        <dsp:cNvSpPr/>
      </dsp:nvSpPr>
      <dsp:spPr>
        <a:xfrm rot="19800000">
          <a:off x="5016720" y="1682918"/>
          <a:ext cx="217389" cy="41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>
        <a:off x="5021089" y="1782870"/>
        <a:ext cx="152172" cy="250942"/>
      </dsp:txXfrm>
    </dsp:sp>
    <dsp:sp modelId="{D74E3B1C-6FE3-4FB3-B9D2-90566884EDAE}">
      <dsp:nvSpPr>
        <dsp:cNvPr id="0" name=""/>
        <dsp:cNvSpPr/>
      </dsp:nvSpPr>
      <dsp:spPr>
        <a:xfrm>
          <a:off x="5225949" y="863834"/>
          <a:ext cx="1230113" cy="1230113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PNAB</a:t>
          </a:r>
        </a:p>
      </dsp:txBody>
      <dsp:txXfrm>
        <a:off x="5406095" y="1043980"/>
        <a:ext cx="869821" cy="869821"/>
      </dsp:txXfrm>
    </dsp:sp>
    <dsp:sp modelId="{7CEAB46A-A658-404C-8C64-D93516706764}">
      <dsp:nvSpPr>
        <dsp:cNvPr id="0" name=""/>
        <dsp:cNvSpPr/>
      </dsp:nvSpPr>
      <dsp:spPr>
        <a:xfrm rot="1800000">
          <a:off x="5016720" y="2579362"/>
          <a:ext cx="217389" cy="41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>
        <a:off x="5021089" y="2646706"/>
        <a:ext cx="152172" cy="250942"/>
      </dsp:txXfrm>
    </dsp:sp>
    <dsp:sp modelId="{9291AEB7-6517-43CB-9455-C6EE714E78DE}">
      <dsp:nvSpPr>
        <dsp:cNvPr id="0" name=""/>
        <dsp:cNvSpPr/>
      </dsp:nvSpPr>
      <dsp:spPr>
        <a:xfrm>
          <a:off x="5225949" y="2586571"/>
          <a:ext cx="1230113" cy="1230113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PNPS</a:t>
          </a:r>
        </a:p>
      </dsp:txBody>
      <dsp:txXfrm>
        <a:off x="5406095" y="2766717"/>
        <a:ext cx="869821" cy="869821"/>
      </dsp:txXfrm>
    </dsp:sp>
    <dsp:sp modelId="{CB39EB85-A489-4F50-A727-EC724B9A3AD3}">
      <dsp:nvSpPr>
        <dsp:cNvPr id="0" name=""/>
        <dsp:cNvSpPr/>
      </dsp:nvSpPr>
      <dsp:spPr>
        <a:xfrm rot="5400000">
          <a:off x="4218527" y="2985119"/>
          <a:ext cx="261090" cy="41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>
        <a:off x="4257691" y="3029604"/>
        <a:ext cx="182763" cy="250942"/>
      </dsp:txXfrm>
    </dsp:sp>
    <dsp:sp modelId="{00735D53-1EB8-44FC-B210-A14A7BDBE583}">
      <dsp:nvSpPr>
        <dsp:cNvPr id="0" name=""/>
        <dsp:cNvSpPr/>
      </dsp:nvSpPr>
      <dsp:spPr>
        <a:xfrm>
          <a:off x="3734015" y="3447940"/>
          <a:ext cx="1230113" cy="1230113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PNAS</a:t>
          </a:r>
        </a:p>
      </dsp:txBody>
      <dsp:txXfrm>
        <a:off x="3914161" y="3628086"/>
        <a:ext cx="869821" cy="869821"/>
      </dsp:txXfrm>
    </dsp:sp>
    <dsp:sp modelId="{3F85237E-8922-422F-B77C-2CDD55F24576}">
      <dsp:nvSpPr>
        <dsp:cNvPr id="0" name=""/>
        <dsp:cNvSpPr/>
      </dsp:nvSpPr>
      <dsp:spPr>
        <a:xfrm rot="9000000">
          <a:off x="3464034" y="2579362"/>
          <a:ext cx="217389" cy="41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 rot="10800000">
        <a:off x="3524882" y="2646706"/>
        <a:ext cx="152172" cy="250942"/>
      </dsp:txXfrm>
    </dsp:sp>
    <dsp:sp modelId="{1FBBC414-B2E2-426E-93FB-2243A1EFC17D}">
      <dsp:nvSpPr>
        <dsp:cNvPr id="0" name=""/>
        <dsp:cNvSpPr/>
      </dsp:nvSpPr>
      <dsp:spPr>
        <a:xfrm>
          <a:off x="2242081" y="2586571"/>
          <a:ext cx="1230113" cy="1230113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PNAPO</a:t>
          </a:r>
        </a:p>
      </dsp:txBody>
      <dsp:txXfrm>
        <a:off x="2422227" y="2766717"/>
        <a:ext cx="869821" cy="869821"/>
      </dsp:txXfrm>
    </dsp:sp>
    <dsp:sp modelId="{F32A739C-4BB9-457D-AF9F-CCD67F61BE18}">
      <dsp:nvSpPr>
        <dsp:cNvPr id="0" name=""/>
        <dsp:cNvSpPr/>
      </dsp:nvSpPr>
      <dsp:spPr>
        <a:xfrm rot="12600000">
          <a:off x="3525299" y="1704606"/>
          <a:ext cx="169988" cy="41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chemeClr val="tx1"/>
            </a:solidFill>
          </a:endParaRPr>
        </a:p>
      </dsp:txBody>
      <dsp:txXfrm rot="10800000">
        <a:off x="3572879" y="1801003"/>
        <a:ext cx="118992" cy="250942"/>
      </dsp:txXfrm>
    </dsp:sp>
    <dsp:sp modelId="{BE7B4EB3-B984-4307-89BD-C03AFDB57381}">
      <dsp:nvSpPr>
        <dsp:cNvPr id="0" name=""/>
        <dsp:cNvSpPr/>
      </dsp:nvSpPr>
      <dsp:spPr>
        <a:xfrm>
          <a:off x="2112889" y="863834"/>
          <a:ext cx="1488498" cy="123011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PNSAN</a:t>
          </a:r>
        </a:p>
      </dsp:txBody>
      <dsp:txXfrm>
        <a:off x="2330874" y="1043980"/>
        <a:ext cx="1052528" cy="869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E4E4A-D980-4317-A8CC-6E8BCDE13D1E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E37FE-D9FB-42B8-AA9B-2B6985B11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37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Transpondo a teoria de Hegel (1971) em relação ao direito à liberdade para a exigibilidade do DHAA, todo homem tem o sentimento profundo do seu direito, mas se o seu direito não é respeitado, ou seja, é violado, ele é obrigado ou a combater para fazer com que o seu direito seja reconhecido, ou resignar-se e sofrer essa violação sem reagir. Saber e renunciar-se a combater por seu direito é, no fundo, não reconhecer a realidade e universalidade do direito.  Isso depende das oportunidades que cada homem tem em relação ao acesso a informação (sobre o seus direitos e os meios de exigibilidade) e ao seu poder de participação social junto ao estado para exigir que esse direito seja garantido. A experiência brasileira em relação as compras institucionais ganham destaque porque são um meio inverso de se garantir um direito universal sem que o homem venha a exigi-lo.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29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44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Conselho de saúde (deliberativo)</a:t>
            </a:r>
            <a:r>
              <a:rPr lang="pt-BR" baseline="0" dirty="0"/>
              <a:t> e de CONSEA (consultivo), falar da composição do conselho 2/3 da sociedade civil e 1/3 governo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582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PLANSAN 2016-2019 foi construído com base em 9 grandes desafios, que possuem correspondência com as 8 Diretrizes da PNSAN: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/>
              <a:t>O PLANSAN 2016-2019 foi construído com base em 9 grandes desafios, que possuem correspondência com as 8 Diretrizes da PNSAN: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CONHECENDO AS POLÍTICAS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1.1 Política Nacional de Alimentação e Nutrição............................................................7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 Política Nacional de Atenção Básica........................................................................7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1.3 Política Nacional de Promoção da Saúde.................................................................8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1.4 Política Nacional de Segurança Alimentar e Nutricional...........................................9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1.5 Política Nacional de Agroecologia e Produção Orgânica.........................................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PROGRAMAS, AÇÕES E ESTRATÉGIAS</a:t>
            </a:r>
          </a:p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OFERTADAS PELO MINISTÉRIO DA SAÚDE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............................................17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 Vigilância Alimentar e Nutricional............................................................................17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 Programa Bolsa Família...........................................................................................18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3.3 Programa Nacional de Suplementação de Vitamina A...........................................19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3.4 Estratégia de Fortificação da Alimentação Infantil com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Micronutrientes em Pó (vitaminas e minerais) –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NutriSUS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......................................20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Programa Nacional de Suplementação de Ferro....................................................21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3.6 Estratégia de identificação e tratamento do Beribéri..............................................22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3.7 Guia Alimentar para População Brasileira...............................................................23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3.8 Estratégia Amamenta e Alimenta Brasil...................................................................24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3.9 Cantinas Escolares Saudáveis.................................................................................25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3.10 Prevenção e Controle da Obesidade e Doenças Crônicas....................................25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3.11 Estratégia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Intersetorial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Prevenção e Controle da Obesidade............................26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3.12 Programa Academia da Saúde................................................................................27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3.13 Programa Saúde na Escola.....................................................................................28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3.14 Programa Criança Feliz...........................................................................................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45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América Latina e Caribe, esse território geográfico se destaca a nível mundial em relação a importantes conquistas alcançadas pela AF e os resultados são promissores para esta categoria levando em consideração as experiências exitosas em países como Brasil, Cuba e Uruguai.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02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Obesidade - 2015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40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63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EBIA – ESCALA</a:t>
            </a:r>
            <a:r>
              <a:rPr lang="pt-BR" baseline="0" dirty="0"/>
              <a:t> BRASILEIRA DE INSEGURANÇA ALIMENTAR</a:t>
            </a:r>
            <a:endParaRPr lang="pt-BR" dirty="0"/>
          </a:p>
          <a:p>
            <a:r>
              <a:rPr lang="pt-BR" dirty="0"/>
              <a:t>INSECURIDADE LEVE DE ALIMENTOS</a:t>
            </a:r>
            <a:r>
              <a:rPr lang="pt-BR" baseline="0" dirty="0"/>
              <a:t> </a:t>
            </a:r>
            <a:r>
              <a:rPr lang="pt-BR" baseline="0" dirty="0">
                <a:sym typeface="Wingdings" pitchFamily="2" charset="2"/>
              </a:rPr>
              <a:t> </a:t>
            </a:r>
            <a:r>
              <a:rPr lang="pt-BR" dirty="0"/>
              <a:t>PREOCUPAÇÃO</a:t>
            </a:r>
            <a:r>
              <a:rPr lang="pt-BR" baseline="0" dirty="0"/>
              <a:t> </a:t>
            </a:r>
            <a:r>
              <a:rPr lang="pt-BR" dirty="0"/>
              <a:t>CAPACIDADE DE OBTENÇÃO DE ALIMENTOS</a:t>
            </a:r>
          </a:p>
          <a:p>
            <a:r>
              <a:rPr lang="pt-BR" dirty="0"/>
              <a:t>INSECURIDADE DE ALIMENTOS MODERADOS </a:t>
            </a:r>
            <a:r>
              <a:rPr lang="pt-BR" dirty="0">
                <a:sym typeface="Wingdings" pitchFamily="2" charset="2"/>
              </a:rPr>
              <a:t> </a:t>
            </a:r>
            <a:r>
              <a:rPr lang="pt-BR" dirty="0"/>
              <a:t>COMPROMISSO A QUALIDADE</a:t>
            </a:r>
            <a:r>
              <a:rPr lang="pt-BR" baseline="0" dirty="0"/>
              <a:t> </a:t>
            </a:r>
            <a:r>
              <a:rPr lang="pt-BR" dirty="0"/>
              <a:t>E VARIEDADE DA ALIMENTAÇÃO</a:t>
            </a:r>
          </a:p>
          <a:p>
            <a:r>
              <a:rPr lang="pt-BR" dirty="0"/>
              <a:t>INSECURIDADE DE ALIMENTOS GRAVE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REDUZINDO QUANTIDADES,</a:t>
            </a:r>
            <a:r>
              <a:rPr lang="pt-BR" baseline="0" dirty="0"/>
              <a:t> </a:t>
            </a:r>
            <a:r>
              <a:rPr lang="pt-BR" dirty="0"/>
              <a:t>PULANDO REFEIÇÕES</a:t>
            </a:r>
            <a:r>
              <a:rPr lang="pt-BR" baseline="0" dirty="0"/>
              <a:t> E </a:t>
            </a:r>
            <a:r>
              <a:rPr lang="pt-BR" dirty="0"/>
              <a:t>EXPERIMENTANDO A FOME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301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altLang="pt-BR"/>
              <a:t>O método da FAO estima as calorias disponíveis por habitante de um país com base na</a:t>
            </a:r>
          </a:p>
          <a:p>
            <a:r>
              <a:rPr lang="pt-BR" altLang="pt-BR"/>
              <a:t>balança de alimentos e nas pesquisas de orçamentos domésticos. São utilizadas; informações</a:t>
            </a:r>
          </a:p>
          <a:p>
            <a:r>
              <a:rPr lang="pt-BR" altLang="pt-BR"/>
              <a:t>nacionais, sobre estoques, produção, importação, exportação e desperdício de alimentos. Para</a:t>
            </a:r>
          </a:p>
          <a:p>
            <a:r>
              <a:rPr lang="pt-BR" altLang="pt-BR"/>
              <a:t>obter essa informação, o país necessita dos dados: total de calorias disponíveis e população do</a:t>
            </a:r>
          </a:p>
          <a:p>
            <a:r>
              <a:rPr lang="pt-BR" altLang="pt-BR"/>
              <a:t>país no ano de interesse, ingestão energética média, coeficiente de variação desta ingestão</a:t>
            </a:r>
          </a:p>
          <a:p>
            <a:r>
              <a:rPr lang="pt-BR" altLang="pt-BR"/>
              <a:t>(para obter a distribuição do consumo de energia) e o valor de referência que estabelece a</a:t>
            </a:r>
          </a:p>
          <a:p>
            <a:r>
              <a:rPr lang="pt-BR" altLang="pt-BR"/>
              <a:t>necessidade energética mínima </a:t>
            </a:r>
            <a:r>
              <a:rPr lang="pt-BR" altLang="pt-BR" i="1"/>
              <a:t>per capita. As vantagens envolvem o baixo custo,</a:t>
            </a:r>
          </a:p>
          <a:p>
            <a:r>
              <a:rPr lang="pt-BR" altLang="pt-BR"/>
              <a:t>possibilidade de comparações com outros países e de análise das tendências da</a:t>
            </a:r>
          </a:p>
          <a:p>
            <a:r>
              <a:rPr lang="pt-BR" altLang="pt-BR"/>
              <a:t>disponibilidade energética </a:t>
            </a:r>
            <a:r>
              <a:rPr lang="pt-BR" altLang="pt-BR" i="1"/>
              <a:t>per capita ao longo do tempo. Já as desvantagens decorrem da</a:t>
            </a:r>
          </a:p>
          <a:p>
            <a:r>
              <a:rPr lang="pt-BR" altLang="pt-BR"/>
              <a:t>base em informações de alto grau de imprecisão, não mede o acesso aos alimentos ou a</a:t>
            </a:r>
          </a:p>
          <a:p>
            <a:r>
              <a:rPr lang="pt-BR" altLang="pt-BR"/>
              <a:t>qualidade da dieta e confere mais importância ao consumo médio de energia do que a</a:t>
            </a:r>
          </a:p>
          <a:p>
            <a:r>
              <a:rPr lang="pt-BR" altLang="pt-BR"/>
              <a:t>distribuição desta energia, ou seja, não identifica os grupos mais vulneráveis à insegurança</a:t>
            </a:r>
          </a:p>
          <a:p>
            <a:r>
              <a:rPr lang="pt-BR" altLang="pt-BR"/>
              <a:t>alimentar no âmbito de regiões específicas, de municípios e grupos populacionais.</a:t>
            </a:r>
          </a:p>
        </p:txBody>
      </p:sp>
      <p:sp>
        <p:nvSpPr>
          <p:cNvPr id="301060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 hangingPunct="1"/>
            <a:fld id="{533339FC-8494-48E4-82DC-300585AA382A}" type="slidenum">
              <a:rPr lang="pt-BR" altLang="pt-BR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pPr hangingPunct="1"/>
              <a:t>23</a:t>
            </a:fld>
            <a:endParaRPr lang="pt-BR" altLang="pt-BR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Crises </a:t>
            </a:r>
            <a:r>
              <a:rPr lang="pt-BR" dirty="0" err="1"/>
              <a:t>economicas</a:t>
            </a:r>
            <a:r>
              <a:rPr lang="pt-BR" dirty="0"/>
              <a:t> e ambientais ligadas ao clima podem piorar essa situação</a:t>
            </a:r>
          </a:p>
          <a:p>
            <a:r>
              <a:rPr lang="pt-BR" dirty="0"/>
              <a:t>EBIA – ESCALA</a:t>
            </a:r>
            <a:r>
              <a:rPr lang="pt-BR" baseline="0" dirty="0"/>
              <a:t> BRASILEIRA DE INSEGURANÇA ALIMENTAR</a:t>
            </a:r>
            <a:endParaRPr lang="pt-BR" dirty="0"/>
          </a:p>
          <a:p>
            <a:r>
              <a:rPr lang="pt-BR" dirty="0"/>
              <a:t>INSECURIDADE LEVE DE ALIMENTOS</a:t>
            </a:r>
            <a:r>
              <a:rPr lang="pt-BR" baseline="0" dirty="0"/>
              <a:t> </a:t>
            </a:r>
            <a:r>
              <a:rPr lang="pt-BR" baseline="0" dirty="0">
                <a:sym typeface="Wingdings" pitchFamily="2" charset="2"/>
              </a:rPr>
              <a:t> </a:t>
            </a:r>
            <a:r>
              <a:rPr lang="pt-BR" dirty="0"/>
              <a:t>PREOCUPAÇÃO</a:t>
            </a:r>
            <a:r>
              <a:rPr lang="pt-BR" baseline="0" dirty="0"/>
              <a:t> </a:t>
            </a:r>
            <a:r>
              <a:rPr lang="pt-BR" dirty="0"/>
              <a:t>CAPACIDADE DE OBTENÇÃO DE ALIMENTOS</a:t>
            </a:r>
          </a:p>
          <a:p>
            <a:r>
              <a:rPr lang="pt-BR" dirty="0"/>
              <a:t>INSECURIDADE DE ALIMENTOS MODERADOS </a:t>
            </a:r>
            <a:r>
              <a:rPr lang="pt-BR" dirty="0">
                <a:sym typeface="Wingdings" pitchFamily="2" charset="2"/>
              </a:rPr>
              <a:t> </a:t>
            </a:r>
            <a:r>
              <a:rPr lang="pt-BR" dirty="0"/>
              <a:t>COMPROMISSO A QUALIDADE</a:t>
            </a:r>
            <a:r>
              <a:rPr lang="pt-BR" baseline="0" dirty="0"/>
              <a:t> </a:t>
            </a:r>
            <a:r>
              <a:rPr lang="pt-BR" dirty="0"/>
              <a:t>E VARIEDADE DA ALIMENTAÇÃO</a:t>
            </a:r>
          </a:p>
          <a:p>
            <a:r>
              <a:rPr lang="pt-BR" dirty="0"/>
              <a:t>INSECURIDADE DE ALIMENTOS GRAVE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REDUZINDO QUANTIDADES,</a:t>
            </a:r>
            <a:r>
              <a:rPr lang="pt-BR" baseline="0" dirty="0"/>
              <a:t> </a:t>
            </a:r>
            <a:r>
              <a:rPr lang="pt-BR" dirty="0"/>
              <a:t>PULANDO REFEIÇÕES</a:t>
            </a:r>
            <a:r>
              <a:rPr lang="pt-BR" baseline="0" dirty="0"/>
              <a:t> E </a:t>
            </a:r>
            <a:r>
              <a:rPr lang="pt-BR" dirty="0"/>
              <a:t>EXPERIMENTANDO A FOME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33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Vigilância sanitária – VISA, Vigilância alimentar e nutricional – SISVAN, POF (pesquisa</a:t>
            </a:r>
            <a:r>
              <a:rPr lang="pt-BR" baseline="0" dirty="0"/>
              <a:t> de orçamento familiar)</a:t>
            </a:r>
            <a:r>
              <a:rPr lang="pt-BR" dirty="0"/>
              <a:t>,</a:t>
            </a:r>
            <a:r>
              <a:rPr lang="pt-BR" baseline="0" dirty="0"/>
              <a:t> VIGITEL (vigilância de fatores de risco e proteção para DCNT por inquérito telefônico) e Guia Alimentares  (promoção da alimentação saudável), CECANES (centros colaboradores de alimentação e nutrição) universidades (integrar ensino, pesquisa e serviço)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61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44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41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2281-D730-4389-83AF-0B124CE91381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29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33441-157C-4749-A0C2-94C5E5805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26FF10-E934-4080-AB46-80350E144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D26CAD-B5E7-4DB2-9258-FAA3BFBE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AAD4FF-8DA7-44CA-AE8A-9051049A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F81A3F-05E7-419E-ACC2-357A6B2A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3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9851E-F06D-4F77-A5E8-55965367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8DF974-EE99-435E-A063-58CCEE0AE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BE18E7-EB5E-486A-8612-C25F2F26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0A6503-827A-4581-9B68-950041F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482989-135C-435B-AADB-CEA6DADD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97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B78031-8CFB-4D56-83A0-DF1B9180C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585360-F2FE-4EC5-96BC-113C7DA8E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F0CA6-019D-4D21-8214-47DC147E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461CBC-904D-480D-A95A-81810A4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8C3C53-C39A-4E58-AB40-890A1102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6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3181A-0A3C-490C-A968-B0EBE15A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E65B3D-82B1-4E4D-BAFB-D2510C9B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5D1AB-7100-4844-98C7-86F6FE28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38BB28-64A8-42A6-B41D-51DCC19F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5DCA64-15D9-476C-97D0-101C9196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0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E3C85-C4A0-4183-9885-B5D45D5D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F7DCD5-F268-4810-8D2B-C2CA0604C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1756B0-D30F-442B-AEF3-9F5DF553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ACD69B-377D-494B-A185-B5A847AB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E17B62-5D5B-4F46-B5E5-A21DB1DB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96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3EA1F-9068-447B-9AAC-C93C4547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7DE486-6ECF-4B0A-9058-58BEBA0BB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E7E016-398B-4D2B-A011-20337FB0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594A0F-8DAC-4189-A168-3D38CA94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1757DC-6EAB-4327-BF76-3709A2BC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F0C99C-B09B-44DD-858A-AC371576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6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4A575-FB6C-454A-843F-5204093A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63DEB5-8451-44DB-9A93-3EA57E26E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C00C22-1D95-4350-92F6-DBB8AF79D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A24836-74A0-47A9-A9D6-37A104017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1298E6-3F7B-4FDC-9B86-95D9F0FB8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92B9E1-A394-4A43-92FE-002751BC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1AF1D2-F1B0-4B90-96F9-7594BADB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7BBE28-B254-4347-BB61-84C7DBDF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87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C9C0E-E57C-4756-85A8-3180B6E8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F2486B-BD12-4A25-9197-46F730B2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0855DB-006F-43BA-A4D7-482567FB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B478EB-472A-4615-8886-56AF066D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23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AB0D49D-8BF1-442C-9FCD-C0EECCB7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693CE5-2D11-4743-90F9-3495104A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DBCBA8-D2DF-4466-9C3E-EE306195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0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986E2-2B92-4CED-B804-DF5AC5DC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D4CECA-1484-466A-A84E-1481B046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3BDE4-3EF2-4C36-85B5-C2C65D07F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B87DE1-C721-4A81-BA9E-094EF440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019FEF-E009-4D45-A43D-B6346497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101080-54AF-411B-8C19-ADFAD81F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1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75A11-B801-4DE7-9622-ED4FDB5B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968482-306D-42AA-984C-1A772ACD5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F55AA7-43E8-43DB-96BF-179F29737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00A5A9-0D90-43EA-A026-49FE8F99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D6E022-AD09-4668-A98E-9D05D83F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CC2DDD-C28B-4835-8493-B4C9694A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69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0AB3C-9489-46F8-9D0D-1711E0D6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8D3447-607F-4F9F-89D9-B3CA9F427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FA5E88-2305-4306-BFE9-B4989218A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726C-D990-4998-A8CB-4DA254DBAE52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89F6D1-558F-471B-BA46-67044A518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4710E9-ED8B-4321-B799-35B56DCCE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694B-6726-498A-BA6A-552C878B4A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2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WDb-0o3Xk" TargetMode="External"/><Relationship Id="rId2" Type="http://schemas.openxmlformats.org/officeDocument/2006/relationships/hyperlink" Target="https://www.youtube.com/watch?v=iwyrzepHi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Tw9dP47yFI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2H8OfEASSQ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bfeqyKEm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pdf/csc/v23n6/1413-8123-csc-23-06-182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E797D-DE98-42D0-AEA5-3AEB9C106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Política Nacional </a:t>
            </a:r>
            <a:r>
              <a:rPr lang="pt-BR" dirty="0"/>
              <a:t>de Segurança Alimentar e Nutricional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243ABE-0408-4A36-A44D-4D697E4B6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12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PNAD 2009 - 30,2% dos domicílios brasileiros enfrentam situações de insegurança alimentar </a:t>
            </a:r>
          </a:p>
          <a:p>
            <a:r>
              <a:rPr lang="pt-BR" dirty="0"/>
              <a:t>PNAD 2013 – 22,6%</a:t>
            </a:r>
          </a:p>
        </p:txBody>
      </p:sp>
    </p:spTree>
    <p:extLst>
      <p:ext uri="{BB962C8B-B14F-4D97-AF65-F5344CB8AC3E}">
        <p14:creationId xmlns:p14="http://schemas.microsoft.com/office/powerpoint/2010/main" val="268247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5005"/>
            <a:ext cx="10515600" cy="1325563"/>
          </a:xfrm>
        </p:spPr>
        <p:txBody>
          <a:bodyPr/>
          <a:lstStyle/>
          <a:p>
            <a:r>
              <a:rPr lang="pt-BR" dirty="0"/>
              <a:t>Marco legal da SAN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5838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Lei federal nº 11.346, de 2006, que criou o Sistema Nacional de SAN (SISAN)</a:t>
            </a:r>
          </a:p>
          <a:p>
            <a:pPr lvl="1"/>
            <a:r>
              <a:rPr lang="pt-BR" dirty="0"/>
              <a:t>Alimento como direito fundamental do ser humano, inerente à dignidade e indispensável à realização dos direitos consagrados na CF</a:t>
            </a:r>
          </a:p>
          <a:p>
            <a:pPr lvl="1"/>
            <a:r>
              <a:rPr lang="pt-BR" dirty="0" err="1"/>
              <a:t>Art</a:t>
            </a:r>
            <a:r>
              <a:rPr lang="pt-BR" dirty="0"/>
              <a:t> 3º A segurança alimentar e nutricional consiste na realização do direito de todos ao acesso regular e permanente a alimentos de qualidade, em quantidade suficiente, sem comprometer o acesso a outras necessidades essenciais, tendo como base práticas alimentares promotoras de saúde que respeitem a diversidade cultural e que sejam ambiental, cultural, econômica e socialmente sustentáveis.</a:t>
            </a:r>
          </a:p>
          <a:p>
            <a:r>
              <a:rPr lang="pt-BR" dirty="0"/>
              <a:t>Decreto 7.272 de 2010 regulamentou a lei nº 11.346, instituindo a Política Nacional de SAN. (ainda em vigor)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08" y="-41235"/>
            <a:ext cx="4452668" cy="119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1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7B9B-152C-40E8-BAE4-A99E3CD7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13.844 de 18/06/2019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2394A-C7FE-43B2-845A-7EF1F35E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- Art. 23. Constituem áreas de competência do Ministério da Cidadania:</a:t>
            </a:r>
          </a:p>
          <a:p>
            <a:pPr lvl="1"/>
            <a:r>
              <a:rPr lang="pt-BR" dirty="0"/>
              <a:t>II - Política Nacional de segurança alimentar e  nutricional</a:t>
            </a:r>
          </a:p>
          <a:p>
            <a:pPr lvl="1"/>
            <a:r>
              <a:rPr lang="pt-BR" dirty="0"/>
              <a:t>VIII - articulação entre os governos federal, estaduais, distrital e municipais e a sociedade no estabelecimento de diretrizes e na execução de ações e programas nas áreas de desenvolvimento social, de segurança alimentar e nutricional, de renda, de cidadania e de assistência social</a:t>
            </a:r>
          </a:p>
          <a:p>
            <a:pPr lvl="1"/>
            <a:r>
              <a:rPr lang="pt-BR" dirty="0"/>
              <a:t>IX - orientação, acompanhamento, avaliação e supervisão de planos, programas e projetos relativos às áreas de desenvolvimento social, de segurança alimentar e nutricional, de renda, de cidadania e de assistência social;</a:t>
            </a:r>
          </a:p>
          <a:p>
            <a:pPr lvl="1"/>
            <a:r>
              <a:rPr lang="pt-BR" dirty="0"/>
              <a:t>X - normatização, orientação, supervisão e avaliação da execução das políticas de desenvolvimento social, de segurança alimentar e nutricional, de renda, de cidadania e de assistência social;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53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b="1" dirty="0"/>
              <a:t>Art. 6º da Constituição Federal incorpora a EC 64/2010 </a:t>
            </a:r>
            <a:endParaRPr lang="pt-BR" dirty="0"/>
          </a:p>
          <a:p>
            <a:r>
              <a:rPr lang="pt-BR" dirty="0"/>
              <a:t>São direitos sociais a educação, a saúde, a </a:t>
            </a:r>
            <a:r>
              <a:rPr lang="pt-BR" b="1" dirty="0"/>
              <a:t>alimentação</a:t>
            </a:r>
            <a:r>
              <a:rPr lang="pt-BR" dirty="0"/>
              <a:t>, o trabalho, a moradia, o lazer, a segurança, a previdência social, a proteção à maternidade e à infância, a assistência aos desamparados, na forma desta Constituição </a:t>
            </a:r>
          </a:p>
        </p:txBody>
      </p:sp>
    </p:spTree>
    <p:extLst>
      <p:ext uri="{BB962C8B-B14F-4D97-AF65-F5344CB8AC3E}">
        <p14:creationId xmlns:p14="http://schemas.microsoft.com/office/powerpoint/2010/main" val="188956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Integram o </a:t>
            </a:r>
            <a:r>
              <a:rPr lang="pt-BR" b="1" dirty="0" err="1"/>
              <a:t>Sisan</a:t>
            </a:r>
            <a:r>
              <a:rPr lang="pt-BR" b="1" dirty="0"/>
              <a:t> (Art. 11º): </a:t>
            </a:r>
            <a:endParaRPr lang="pt-BR" dirty="0"/>
          </a:p>
          <a:p>
            <a:r>
              <a:rPr lang="pt-BR" dirty="0"/>
              <a:t>I – a Conferência Nacional de SAN; </a:t>
            </a:r>
          </a:p>
          <a:p>
            <a:r>
              <a:rPr lang="pt-BR" dirty="0"/>
              <a:t>II - </a:t>
            </a:r>
            <a:r>
              <a:rPr lang="pt-BR" strike="sngStrike" dirty="0"/>
              <a:t>o Conselho Nacional de Segurança Alimentar e Nutricional- CONSEA</a:t>
            </a:r>
            <a:r>
              <a:rPr lang="pt-BR" dirty="0"/>
              <a:t>; (Revogado pela Medica provisória 870/2019 convertida na Lei 18.844/2019)</a:t>
            </a:r>
          </a:p>
          <a:p>
            <a:r>
              <a:rPr lang="pt-BR" dirty="0"/>
              <a:t>III - a Câmara Interministerial de SAN- CAISAN; </a:t>
            </a:r>
          </a:p>
          <a:p>
            <a:r>
              <a:rPr lang="pt-BR" dirty="0"/>
              <a:t>IV – os órgãos e entidades de SAN da União, Estados, do Distrito Federal e dos Municípios; </a:t>
            </a:r>
          </a:p>
          <a:p>
            <a:r>
              <a:rPr lang="pt-BR" dirty="0"/>
              <a:t>V – as instituições privadas, com ou sem fins lucrativos, que manifestem interesse na adesão e que respeitem os critérios, princípios e diretrizes do </a:t>
            </a:r>
            <a:r>
              <a:rPr lang="pt-BR" dirty="0" err="1"/>
              <a:t>Sisan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123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No nível municipal, são integrantes do </a:t>
            </a:r>
            <a:r>
              <a:rPr lang="pt-BR" b="1" dirty="0"/>
              <a:t>Sistema de SAN: </a:t>
            </a:r>
            <a:endParaRPr lang="pt-BR" dirty="0"/>
          </a:p>
          <a:p>
            <a:r>
              <a:rPr lang="pt-BR" dirty="0"/>
              <a:t>a Conferência Municipal de SAN; </a:t>
            </a:r>
          </a:p>
          <a:p>
            <a:r>
              <a:rPr lang="pt-BR" dirty="0"/>
              <a:t>o Conselho Municipal de SAN; </a:t>
            </a:r>
          </a:p>
          <a:p>
            <a:r>
              <a:rPr lang="pt-BR" dirty="0"/>
              <a:t>o Órgão </a:t>
            </a:r>
            <a:r>
              <a:rPr lang="pt-BR" dirty="0" err="1"/>
              <a:t>intersetorial</a:t>
            </a:r>
            <a:r>
              <a:rPr lang="pt-BR" dirty="0"/>
              <a:t> de assessoramento direto do prefeito; </a:t>
            </a:r>
          </a:p>
          <a:p>
            <a:r>
              <a:rPr lang="pt-BR" dirty="0"/>
              <a:t>a Rede Operacional de SAN, composta por equipamentos, bens e serviços públicos relacionados à garantia do DHAA e à SAN.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420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9085" y="1227968"/>
            <a:ext cx="105373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Diretrizes da PNSAN –Art. 3 - Decreto 7272 </a:t>
            </a:r>
          </a:p>
          <a:p>
            <a:r>
              <a:rPr lang="pt-BR" sz="2800" dirty="0"/>
              <a:t>I- promoção do acesso universal à alimentação adequada e saudável, com prioridade para as famílias e pessoas em situação de insegurança alimentar e nutricional; </a:t>
            </a:r>
          </a:p>
          <a:p>
            <a:r>
              <a:rPr lang="pt-BR" sz="2800" dirty="0"/>
              <a:t>II- promoção do abastecimento e estruturação de sistemas sustentáveis, de base agroecológica, de produção, extração, processamento e distribuição de alimentos; </a:t>
            </a:r>
          </a:p>
          <a:p>
            <a:r>
              <a:rPr lang="pt-BR" sz="2800" dirty="0"/>
              <a:t>III-processos permanentes de educação alimentar e nutricional, pesquisa e formação nas áreas de segurança alimentar e nutricional e do direito humano à alimentação adequada; </a:t>
            </a:r>
          </a:p>
        </p:txBody>
      </p:sp>
    </p:spTree>
    <p:extLst>
      <p:ext uri="{BB962C8B-B14F-4D97-AF65-F5344CB8AC3E}">
        <p14:creationId xmlns:p14="http://schemas.microsoft.com/office/powerpoint/2010/main" val="411289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71599" y="903513"/>
            <a:ext cx="93290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  <a:latin typeface="Verdana"/>
            </a:endParaRPr>
          </a:p>
          <a:p>
            <a:r>
              <a:rPr lang="pt-BR" b="1" dirty="0">
                <a:latin typeface="Verdana"/>
              </a:rPr>
              <a:t>Diretrizes da PNSAN –Art. 3 - Decreto 7272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Verdana"/>
              </a:rPr>
              <a:t>IV-promoção, universalização e coordenação das ações de SAN voltadas para quilombolas e demais povos e comunidades tradicionais, povos indígenas e assentados da reforma agrária;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Verdana"/>
              </a:rPr>
              <a:t>V- fortalecimento das ações de alimentação e nutrição em todos os níveis da atenção à saúde;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Verdana"/>
              </a:rPr>
              <a:t>VI- promoção do acesso universal à água de qualidade e em quantidade suficiente;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Verdana"/>
              </a:rPr>
              <a:t>VII- apoio a iniciativas de promoção da soberania alimentar, segurança alimentar e nutricional e do direito humano à alimentação adequada em âmbito internacional.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82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/>
              <a:t>SAN consiste:</a:t>
            </a:r>
          </a:p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i="1" dirty="0"/>
              <a:t>“na realização do </a:t>
            </a:r>
            <a:r>
              <a:rPr lang="pt-BR" b="1" i="1" dirty="0"/>
              <a:t>direito de todos </a:t>
            </a:r>
            <a:r>
              <a:rPr lang="pt-BR" i="1" dirty="0"/>
              <a:t>ao acesso regular e permanente </a:t>
            </a:r>
            <a:r>
              <a:rPr lang="pt-BR" b="1" i="1" dirty="0"/>
              <a:t>a alimentos de qualidade, em quantidade suficiente</a:t>
            </a:r>
            <a:r>
              <a:rPr lang="pt-BR" i="1" dirty="0"/>
              <a:t>, sem comprometer o acesso a outras necessidades essenciais, tendo como base </a:t>
            </a:r>
            <a:r>
              <a:rPr lang="pt-BR" b="1" i="1" dirty="0"/>
              <a:t>práticas alimentares promotoras de saúde</a:t>
            </a:r>
            <a:r>
              <a:rPr lang="pt-BR" i="1" dirty="0"/>
              <a:t> que respeitem a diversidade cultural e que sejam </a:t>
            </a:r>
            <a:r>
              <a:rPr lang="pt-BR" b="1" i="1" dirty="0"/>
              <a:t>ambiental, cultural, econômica e socialmente sustentáveis </a:t>
            </a:r>
            <a:r>
              <a:rPr lang="pt-BR" i="1" dirty="0"/>
              <a:t>“ 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SEGURANÇA ALIMENTAR E NUTRICIONAL</a:t>
            </a:r>
          </a:p>
        </p:txBody>
      </p:sp>
    </p:spTree>
    <p:extLst>
      <p:ext uri="{BB962C8B-B14F-4D97-AF65-F5344CB8AC3E}">
        <p14:creationId xmlns:p14="http://schemas.microsoft.com/office/powerpoint/2010/main" val="304609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/>
              <a:t>Reconhecimento dos Direitos </a:t>
            </a:r>
            <a:r>
              <a:rPr lang="pt-BR" dirty="0">
                <a:sym typeface="Wingdings" pitchFamily="2" charset="2"/>
              </a:rPr>
              <a:t> Legislação, papel do Estado de assegurar e dos titulares na exigibilidade</a:t>
            </a:r>
          </a:p>
          <a:p>
            <a:endParaRPr lang="pt-BR" dirty="0">
              <a:sym typeface="Wingdings" pitchFamily="2" charset="2"/>
            </a:endParaRPr>
          </a:p>
          <a:p>
            <a:r>
              <a:rPr lang="pt-BR" dirty="0">
                <a:sym typeface="Wingdings" pitchFamily="2" charset="2"/>
              </a:rPr>
              <a:t>Constituição Federal 88  Direito à saúde</a:t>
            </a:r>
          </a:p>
          <a:p>
            <a:r>
              <a:rPr lang="pt-BR" dirty="0">
                <a:sym typeface="Wingdings" pitchFamily="2" charset="2"/>
              </a:rPr>
              <a:t>EC 64/2010  alimentação como DS</a:t>
            </a:r>
          </a:p>
          <a:p>
            <a:endParaRPr lang="pt-BR" dirty="0">
              <a:sym typeface="Wingdings" pitchFamily="2" charset="2"/>
            </a:endParaRPr>
          </a:p>
          <a:p>
            <a:pPr algn="ctr">
              <a:buNone/>
            </a:pPr>
            <a:r>
              <a:rPr lang="pt-BR" i="1" dirty="0">
                <a:sym typeface="Wingdings" pitchFamily="2" charset="2"/>
              </a:rPr>
              <a:t>“para se ter saúde é preciso ter SAN, para se ter SAN é preciso ter saúde”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Interdependência entre DHAA &amp; DS</a:t>
            </a:r>
          </a:p>
        </p:txBody>
      </p:sp>
    </p:spTree>
    <p:extLst>
      <p:ext uri="{BB962C8B-B14F-4D97-AF65-F5344CB8AC3E}">
        <p14:creationId xmlns:p14="http://schemas.microsoft.com/office/powerpoint/2010/main" val="111244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D856F-057A-4664-BECE-BF205717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90A504-49AD-480F-B09B-063542364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Fome aguda: abrange a população que não tem acesso regular aos alimentos.  </a:t>
            </a:r>
          </a:p>
          <a:p>
            <a:r>
              <a:rPr lang="pt-BR" dirty="0"/>
              <a:t>Fome crônica: a alimentação diária, habitual, não propicia energia suficiente. </a:t>
            </a:r>
          </a:p>
          <a:p>
            <a:r>
              <a:rPr lang="pt-BR" dirty="0"/>
              <a:t> Pobreza: longe das necessidades elementares, como comida, abrigo, vestuário, educação etc.  </a:t>
            </a:r>
          </a:p>
          <a:p>
            <a:r>
              <a:rPr lang="pt-BR" dirty="0"/>
              <a:t>Desnutrição: doença decorrente do aporte alimentar insuficiente em energia e nutriente. </a:t>
            </a:r>
          </a:p>
        </p:txBody>
      </p:sp>
    </p:spTree>
    <p:extLst>
      <p:ext uri="{BB962C8B-B14F-4D97-AF65-F5344CB8AC3E}">
        <p14:creationId xmlns:p14="http://schemas.microsoft.com/office/powerpoint/2010/main" val="396227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>
                <a:sym typeface="Wingdings" pitchFamily="2" charset="2"/>
              </a:rPr>
              <a:t>Determinantes sociais de saúde </a:t>
            </a:r>
          </a:p>
          <a:p>
            <a:pPr>
              <a:buNone/>
            </a:pPr>
            <a:endParaRPr lang="pt-BR" dirty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Interdependência entre DHAA &amp; DS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991544" y="2780928"/>
          <a:ext cx="842493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87888" y="350100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ym typeface="Wingdings" pitchFamily="2" charset="2"/>
              </a:rPr>
              <a:t>Alimentação Adequada e Saudável 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6096000" y="530120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87688" y="5949280"/>
            <a:ext cx="6048672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DIALOGO ENTRE SETORES/POLÍTICAS E CONSELHOS</a:t>
            </a:r>
          </a:p>
          <a:p>
            <a:pPr algn="ctr"/>
            <a:r>
              <a:rPr lang="pt-BR" b="1" dirty="0"/>
              <a:t>ATUAÇÃO CONJUNTA ENTRE GOVERNO E SOCIEDADE </a:t>
            </a:r>
          </a:p>
        </p:txBody>
      </p:sp>
    </p:spTree>
    <p:extLst>
      <p:ext uri="{BB962C8B-B14F-4D97-AF65-F5344CB8AC3E}">
        <p14:creationId xmlns:p14="http://schemas.microsoft.com/office/powerpoint/2010/main" val="140646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7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7499176" cy="1108720"/>
          </a:xfrm>
        </p:spPr>
        <p:txBody>
          <a:bodyPr>
            <a:normAutofit/>
          </a:bodyPr>
          <a:lstStyle/>
          <a:p>
            <a:r>
              <a:rPr lang="pt-BR" dirty="0">
                <a:sym typeface="Wingdings" pitchFamily="2" charset="2"/>
              </a:rPr>
              <a:t>Insegurança Alimentar e nutricional setor da saúde/assistência social</a:t>
            </a:r>
          </a:p>
          <a:p>
            <a:pPr>
              <a:buNone/>
            </a:pPr>
            <a:endParaRPr lang="pt-BR" dirty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9120189" y="6300788"/>
            <a:ext cx="1300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b="1" dirty="0">
                <a:latin typeface="Bitstream Charter"/>
              </a:rPr>
              <a:t>FAO, 2017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AB3A5891-4489-4E5B-AF7B-14879144A902}"/>
              </a:ext>
            </a:extLst>
          </p:cNvPr>
          <p:cNvSpPr/>
          <p:nvPr/>
        </p:nvSpPr>
        <p:spPr>
          <a:xfrm>
            <a:off x="1708030" y="4252823"/>
            <a:ext cx="8712580" cy="595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6C94EE-515D-4C84-BA86-40F193575F8B}"/>
              </a:ext>
            </a:extLst>
          </p:cNvPr>
          <p:cNvSpPr/>
          <p:nvPr/>
        </p:nvSpPr>
        <p:spPr>
          <a:xfrm>
            <a:off x="2242868" y="3364302"/>
            <a:ext cx="1768415" cy="595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IA baixa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F72203-7C28-4D60-B63F-02FBE78B75DE}"/>
              </a:ext>
            </a:extLst>
          </p:cNvPr>
          <p:cNvSpPr/>
          <p:nvPr/>
        </p:nvSpPr>
        <p:spPr>
          <a:xfrm>
            <a:off x="5417388" y="3383463"/>
            <a:ext cx="1682151" cy="57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IA Moderada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E4E845-C45F-4974-8F7D-07311518094A}"/>
              </a:ext>
            </a:extLst>
          </p:cNvPr>
          <p:cNvSpPr/>
          <p:nvPr/>
        </p:nvSpPr>
        <p:spPr>
          <a:xfrm>
            <a:off x="8410755" y="3364303"/>
            <a:ext cx="1682151" cy="57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IA severa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48CF9FB-6222-492C-BF64-83B25C97508B}"/>
              </a:ext>
            </a:extLst>
          </p:cNvPr>
          <p:cNvSpPr/>
          <p:nvPr/>
        </p:nvSpPr>
        <p:spPr>
          <a:xfrm>
            <a:off x="1708030" y="5257800"/>
            <a:ext cx="2303254" cy="104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Peocupação</a:t>
            </a:r>
            <a:r>
              <a:rPr lang="pt-BR" dirty="0"/>
              <a:t> sobre a habilidade de conseguir comida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D6290E0-8180-4036-95E9-E0D8106CF83A}"/>
              </a:ext>
            </a:extLst>
          </p:cNvPr>
          <p:cNvSpPr/>
          <p:nvPr/>
        </p:nvSpPr>
        <p:spPr>
          <a:xfrm>
            <a:off x="4287328" y="5257800"/>
            <a:ext cx="1808672" cy="104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Comprometendo a qualidade e variedade de alimentos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F0E73D6-5129-4A96-8609-7C119AFE5DEA}"/>
              </a:ext>
            </a:extLst>
          </p:cNvPr>
          <p:cNvSpPr/>
          <p:nvPr/>
        </p:nvSpPr>
        <p:spPr>
          <a:xfrm>
            <a:off x="6469811" y="5255665"/>
            <a:ext cx="1595887" cy="104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Reduzindo quantidades, pulando refeições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7536B6A-4E75-4023-8378-700BA643E554}"/>
              </a:ext>
            </a:extLst>
          </p:cNvPr>
          <p:cNvSpPr/>
          <p:nvPr/>
        </p:nvSpPr>
        <p:spPr>
          <a:xfrm>
            <a:off x="8439508" y="5331125"/>
            <a:ext cx="1781635" cy="96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Experienciando a fome</a:t>
            </a:r>
          </a:p>
        </p:txBody>
      </p:sp>
    </p:spTree>
    <p:extLst>
      <p:ext uri="{BB962C8B-B14F-4D97-AF65-F5344CB8AC3E}">
        <p14:creationId xmlns:p14="http://schemas.microsoft.com/office/powerpoint/2010/main" val="260256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ítulo 8"/>
          <p:cNvSpPr>
            <a:spLocks noGrp="1"/>
          </p:cNvSpPr>
          <p:nvPr>
            <p:ph type="title"/>
          </p:nvPr>
        </p:nvSpPr>
        <p:spPr>
          <a:xfrm>
            <a:off x="1981201" y="273051"/>
            <a:ext cx="8228013" cy="7794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altLang="pt-BR" sz="2800" b="1"/>
              <a:t>Escala Brasileira de Insegurança Alimentar (EBIA)</a:t>
            </a:r>
          </a:p>
        </p:txBody>
      </p:sp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5029200" y="3136900"/>
            <a:ext cx="2133600" cy="584200"/>
            <a:chOff x="3962400" y="1373631"/>
            <a:chExt cx="2133600" cy="585216"/>
          </a:xfrm>
        </p:grpSpPr>
        <p:sp>
          <p:nvSpPr>
            <p:cNvPr id="15" name="Retângulo 14"/>
            <p:cNvSpPr/>
            <p:nvPr/>
          </p:nvSpPr>
          <p:spPr>
            <a:xfrm>
              <a:off x="3962400" y="1373631"/>
              <a:ext cx="2133600" cy="58521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3962400" y="1373631"/>
              <a:ext cx="2133600" cy="5852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pt-BR" sz="1600"/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pt-BR" sz="1600" dirty="0"/>
            </a:p>
          </p:txBody>
        </p:sp>
      </p:grpSp>
      <p:pic>
        <p:nvPicPr>
          <p:cNvPr id="151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68414"/>
            <a:ext cx="90424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83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Video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Segurança alimentar e nutricional (2018)</a:t>
            </a:r>
          </a:p>
          <a:p>
            <a:pPr lvl="1"/>
            <a:r>
              <a:rPr lang="pt-BR" dirty="0">
                <a:hlinkClick r:id="rId2"/>
              </a:rPr>
              <a:t>https://www.youtube.com/watch?v=iwyrzepHiPg</a:t>
            </a:r>
            <a:endParaRPr lang="pt-BR" dirty="0"/>
          </a:p>
          <a:p>
            <a:r>
              <a:rPr lang="pt-BR" dirty="0"/>
              <a:t>Muito além do peso resumido (2016)</a:t>
            </a:r>
          </a:p>
          <a:p>
            <a:pPr lvl="1"/>
            <a:r>
              <a:rPr lang="pt-BR" dirty="0">
                <a:hlinkClick r:id="rId3"/>
              </a:rPr>
              <a:t>https://www.youtube.com/watch?v=xxWDb-0o3Xk</a:t>
            </a:r>
            <a:endParaRPr lang="pt-BR" dirty="0"/>
          </a:p>
          <a:p>
            <a:r>
              <a:rPr lang="pt-BR" dirty="0"/>
              <a:t>Ciência e Letras - Segurança Alimentar e Nutricional (2015)</a:t>
            </a:r>
          </a:p>
          <a:p>
            <a:pPr lvl="1"/>
            <a:r>
              <a:rPr lang="pt-BR" dirty="0">
                <a:hlinkClick r:id="rId4"/>
              </a:rPr>
              <a:t>https://www.youtube.com/watch?v=qTw9dP47yFI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001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6422" y="3265714"/>
            <a:ext cx="3309258" cy="25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985949" y="2090343"/>
            <a:ext cx="652562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9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pt-BR" sz="3200" b="0" i="0" u="none" strike="noStrike" baseline="0" dirty="0">
              <a:latin typeface="Gill Sans MT" panose="020B0502020104020203" pitchFamily="34" charset="0"/>
            </a:endParaRPr>
          </a:p>
          <a:p>
            <a:r>
              <a:rPr lang="pt-BR" sz="3200" b="0" i="0" u="none" strike="noStrike" baseline="0" dirty="0">
                <a:latin typeface="Gill Sans MT" panose="020B0502020104020203" pitchFamily="34" charset="0"/>
              </a:rPr>
              <a:t>57% da população brasileira adulta está com sobrepeso </a:t>
            </a:r>
          </a:p>
          <a:p>
            <a:r>
              <a:rPr lang="pt-BR" sz="3200" b="0" i="0" u="none" strike="noStrike" baseline="0" dirty="0">
                <a:latin typeface="Wingdings 2" panose="05020102010507070707" pitchFamily="18" charset="2"/>
              </a:rPr>
              <a:t></a:t>
            </a:r>
            <a:r>
              <a:rPr lang="pt-BR" sz="3200" b="0" i="0" u="none" strike="noStrike" baseline="0" dirty="0">
                <a:latin typeface="Gill Sans MT" panose="020B0502020104020203" pitchFamily="34" charset="0"/>
              </a:rPr>
              <a:t>21,3% são obesas </a:t>
            </a:r>
          </a:p>
          <a:p>
            <a:r>
              <a:rPr lang="pt-BR" sz="3200" b="0" i="0" u="none" strike="noStrike" baseline="0" dirty="0">
                <a:latin typeface="Wingdings 2" panose="05020102010507070707" pitchFamily="18" charset="2"/>
              </a:rPr>
              <a:t></a:t>
            </a:r>
            <a:r>
              <a:rPr lang="pt-BR" sz="3200" b="0" i="0" u="none" strike="noStrike" baseline="0" dirty="0">
                <a:latin typeface="Gill Sans MT" panose="020B0502020104020203" pitchFamily="34" charset="0"/>
              </a:rPr>
              <a:t>8% de todas as crianças entre 0 e 5 anos eram obesas em 2013 (aumento de quase 80% em comparação a 2008). </a:t>
            </a:r>
          </a:p>
        </p:txBody>
      </p:sp>
    </p:spTree>
    <p:extLst>
      <p:ext uri="{BB962C8B-B14F-4D97-AF65-F5344CB8AC3E}">
        <p14:creationId xmlns:p14="http://schemas.microsoft.com/office/powerpoint/2010/main" val="3409710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-99392"/>
            <a:ext cx="9144000" cy="699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9120189" y="6300788"/>
            <a:ext cx="1300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b="1" dirty="0">
                <a:latin typeface="Bitstream Charter"/>
              </a:rPr>
              <a:t>FAO, 2017</a:t>
            </a:r>
          </a:p>
        </p:txBody>
      </p:sp>
    </p:spTree>
    <p:extLst>
      <p:ext uri="{BB962C8B-B14F-4D97-AF65-F5344CB8AC3E}">
        <p14:creationId xmlns:p14="http://schemas.microsoft.com/office/powerpoint/2010/main" val="3531008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1327050"/>
            <a:ext cx="7980362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9120188" y="6300788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b="1" dirty="0">
                <a:latin typeface="Bitstream Charter"/>
              </a:rPr>
              <a:t>FAO, 2014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Interlocução entre PNAN &amp; PNSAN</a:t>
            </a:r>
          </a:p>
        </p:txBody>
      </p:sp>
    </p:spTree>
    <p:extLst>
      <p:ext uri="{BB962C8B-B14F-4D97-AF65-F5344CB8AC3E}">
        <p14:creationId xmlns:p14="http://schemas.microsoft.com/office/powerpoint/2010/main" val="228448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1" y="549275"/>
            <a:ext cx="8118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tângulo 2"/>
          <p:cNvSpPr>
            <a:spLocks noChangeArrowheads="1"/>
          </p:cNvSpPr>
          <p:nvPr/>
        </p:nvSpPr>
        <p:spPr bwMode="auto">
          <a:xfrm>
            <a:off x="9120188" y="6300788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b="1">
                <a:latin typeface="Bitstream Charter"/>
              </a:rPr>
              <a:t>FAO, 2014</a:t>
            </a:r>
          </a:p>
        </p:txBody>
      </p:sp>
      <p:sp>
        <p:nvSpPr>
          <p:cNvPr id="6" name="Seta para a esquerda 5"/>
          <p:cNvSpPr/>
          <p:nvPr/>
        </p:nvSpPr>
        <p:spPr>
          <a:xfrm>
            <a:off x="9192344" y="4581128"/>
            <a:ext cx="1296144" cy="7200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SAÚDE</a:t>
            </a:r>
          </a:p>
        </p:txBody>
      </p:sp>
      <p:sp>
        <p:nvSpPr>
          <p:cNvPr id="7" name="Seta para a esquerda 6"/>
          <p:cNvSpPr/>
          <p:nvPr/>
        </p:nvSpPr>
        <p:spPr>
          <a:xfrm>
            <a:off x="8904312" y="3645024"/>
            <a:ext cx="1368152" cy="7200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A. SOCIAL</a:t>
            </a:r>
          </a:p>
        </p:txBody>
      </p:sp>
      <p:sp>
        <p:nvSpPr>
          <p:cNvPr id="8" name="Seta para a esquerda 7"/>
          <p:cNvSpPr/>
          <p:nvPr/>
        </p:nvSpPr>
        <p:spPr>
          <a:xfrm>
            <a:off x="8544272" y="2852936"/>
            <a:ext cx="1728192" cy="7200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AGRICULTURA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2279576" y="2708920"/>
            <a:ext cx="504056" cy="3312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59496" y="6093296"/>
            <a:ext cx="3024336" cy="6926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INTERSETORIALIDADE </a:t>
            </a:r>
          </a:p>
          <a:p>
            <a:pPr algn="ctr"/>
            <a:r>
              <a:rPr lang="pt-BR" b="1" dirty="0"/>
              <a:t>PROMOÇÃO DA SAÚDE </a:t>
            </a:r>
          </a:p>
        </p:txBody>
      </p:sp>
    </p:spTree>
    <p:extLst>
      <p:ext uri="{BB962C8B-B14F-4D97-AF65-F5344CB8AC3E}">
        <p14:creationId xmlns:p14="http://schemas.microsoft.com/office/powerpoint/2010/main" val="156568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>
                <a:sym typeface="Wingdings" pitchFamily="2" charset="2"/>
              </a:rPr>
              <a:t>PNAN  </a:t>
            </a:r>
            <a:r>
              <a:rPr lang="pt-BR" i="1" dirty="0">
                <a:sym typeface="Wingdings" pitchFamily="2" charset="2"/>
              </a:rPr>
              <a:t>garantia da </a:t>
            </a:r>
            <a:r>
              <a:rPr lang="pt-BR" b="1" i="1" dirty="0">
                <a:sym typeface="Wingdings" pitchFamily="2" charset="2"/>
              </a:rPr>
              <a:t>qualidade dos alimentos </a:t>
            </a:r>
            <a:r>
              <a:rPr lang="pt-BR" i="1" dirty="0">
                <a:sym typeface="Wingdings" pitchFamily="2" charset="2"/>
              </a:rPr>
              <a:t>colocados para consumo no país, promoção de práticas alimentares saudáveis e a </a:t>
            </a:r>
            <a:r>
              <a:rPr lang="pt-BR" b="1" i="1" dirty="0">
                <a:sym typeface="Wingdings" pitchFamily="2" charset="2"/>
              </a:rPr>
              <a:t>prevenção e o controle de distúrbios nutricionais</a:t>
            </a:r>
            <a:r>
              <a:rPr lang="pt-BR" i="1" dirty="0">
                <a:sym typeface="Wingdings" pitchFamily="2" charset="2"/>
              </a:rPr>
              <a:t>.</a:t>
            </a:r>
          </a:p>
          <a:p>
            <a:endParaRPr lang="pt-BR" dirty="0">
              <a:sym typeface="Wingdings" pitchFamily="2" charset="2"/>
            </a:endParaRPr>
          </a:p>
          <a:p>
            <a:r>
              <a:rPr lang="pt-BR" dirty="0">
                <a:sym typeface="Wingdings" pitchFamily="2" charset="2"/>
              </a:rPr>
              <a:t>Nova PNAN  </a:t>
            </a:r>
            <a:r>
              <a:rPr lang="pt-BR" i="1" dirty="0">
                <a:sym typeface="Wingdings" pitchFamily="2" charset="2"/>
              </a:rPr>
              <a:t>melhoria das </a:t>
            </a:r>
            <a:r>
              <a:rPr lang="pt-BR" b="1" i="1" dirty="0">
                <a:sym typeface="Wingdings" pitchFamily="2" charset="2"/>
              </a:rPr>
              <a:t>condições de alimentação, nutrição e saúde da população </a:t>
            </a:r>
            <a:r>
              <a:rPr lang="pt-BR" i="1" dirty="0">
                <a:sym typeface="Wingdings" pitchFamily="2" charset="2"/>
              </a:rPr>
              <a:t>brasileira, mediante a promoção de práticas alimentares adequadas e saudáveis, a </a:t>
            </a:r>
            <a:r>
              <a:rPr lang="pt-BR" b="1" i="1" dirty="0">
                <a:sym typeface="Wingdings" pitchFamily="2" charset="2"/>
              </a:rPr>
              <a:t>vigilância</a:t>
            </a:r>
            <a:r>
              <a:rPr lang="pt-BR" i="1" dirty="0">
                <a:sym typeface="Wingdings" pitchFamily="2" charset="2"/>
              </a:rPr>
              <a:t> alimentar e nutricional, a </a:t>
            </a:r>
            <a:r>
              <a:rPr lang="pt-BR" b="1" i="1" dirty="0">
                <a:sym typeface="Wingdings" pitchFamily="2" charset="2"/>
              </a:rPr>
              <a:t>prevenção e o cuidado integral dos agravos relacionados à alimentação e nutrição. </a:t>
            </a:r>
            <a:endParaRPr lang="pt-BR" b="1" dirty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Interlocução entre PNAN &amp; PNSAN</a:t>
            </a:r>
          </a:p>
        </p:txBody>
      </p:sp>
    </p:spTree>
    <p:extLst>
      <p:ext uri="{BB962C8B-B14F-4D97-AF65-F5344CB8AC3E}">
        <p14:creationId xmlns:p14="http://schemas.microsoft.com/office/powerpoint/2010/main" val="354663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3D06F-F0CF-4F4B-B8F3-52B30D90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Combate à fome no Brasil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042330-DFE1-4FCF-A332-E3D58382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Brasil colonial: monocultura leva à  falta espaço para cultivo de “mantimentos”. Regime de escravatura: a produção de alimento era principalmente para auto abastecimento das propriedades e não para abastecer o mercado</a:t>
            </a:r>
          </a:p>
          <a:p>
            <a:r>
              <a:rPr lang="pt-BR" dirty="0"/>
              <a:t>Monocultura do café e fim da escravatura: prioridade era a exportação de café. Faltam braços para trabalhar e aumenta o n de pessoas nas cidades</a:t>
            </a:r>
          </a:p>
          <a:p>
            <a:r>
              <a:rPr lang="pt-BR" dirty="0"/>
              <a:t>1917 marco nos problemas de alimentação, problema da carestia, manifestações e primeira greve geral operária em São Paulo. Na realidade, a escassez estava sendo gerada pelos crescentes embarques de alimentos brasileiros para o abastecimento das nações europeias em guerra  </a:t>
            </a:r>
          </a:p>
          <a:p>
            <a:r>
              <a:rPr lang="pt-BR" dirty="0"/>
              <a:t>Até os anos 30, os problemas de abastecimento estavam associados à questão da oferta de alimentos para a população que crescentemente se dirigia às metrópoles (</a:t>
            </a:r>
            <a:r>
              <a:rPr lang="pt-BR" dirty="0" err="1"/>
              <a:t>Belik</a:t>
            </a:r>
            <a:r>
              <a:rPr lang="pt-BR" dirty="0"/>
              <a:t> et alii, 2001)</a:t>
            </a:r>
          </a:p>
        </p:txBody>
      </p:sp>
    </p:spTree>
    <p:extLst>
      <p:ext uri="{BB962C8B-B14F-4D97-AF65-F5344CB8AC3E}">
        <p14:creationId xmlns:p14="http://schemas.microsoft.com/office/powerpoint/2010/main" val="4148532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pt-BR" dirty="0"/>
              <a:t>Diretrizes da PNAN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676" t="30977" r="23822" b="14633"/>
          <a:stretch/>
        </p:blipFill>
        <p:spPr>
          <a:xfrm>
            <a:off x="1919536" y="1268760"/>
            <a:ext cx="8352928" cy="50219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75520" y="1083302"/>
            <a:ext cx="1512168" cy="112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668140" y="6481286"/>
            <a:ext cx="702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(JAIME, P.C. A Nova PNAN e os desafios da PAAS no SUS. São Paulo, 2012)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72264" y="1241485"/>
            <a:ext cx="1872208" cy="112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916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>
                <a:sym typeface="Wingdings" pitchFamily="2" charset="2"/>
              </a:rPr>
              <a:t>Determinantes sociais de saúde </a:t>
            </a:r>
          </a:p>
          <a:p>
            <a:pPr>
              <a:buNone/>
            </a:pPr>
            <a:endParaRPr lang="pt-BR" dirty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91544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Interdependência entre DHAA &amp; DS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991544" y="1988840"/>
          <a:ext cx="835292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87888" y="270892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ym typeface="Wingdings" pitchFamily="2" charset="2"/>
              </a:rPr>
              <a:t>Revisão da PNAN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5951984" y="393305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899756" y="4509120"/>
            <a:ext cx="4536504" cy="325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REDES DE ATENÇÃO A SAÚDE - RAS </a:t>
            </a:r>
          </a:p>
        </p:txBody>
      </p:sp>
    </p:spTree>
    <p:extLst>
      <p:ext uri="{BB962C8B-B14F-4D97-AF65-F5344CB8AC3E}">
        <p14:creationId xmlns:p14="http://schemas.microsoft.com/office/powerpoint/2010/main" val="483822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67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pt-BR" dirty="0">
              <a:sym typeface="Wingdings" pitchFamily="2" charset="2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991544" y="2492896"/>
          <a:ext cx="835292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87888" y="335699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ym typeface="Wingdings" pitchFamily="2" charset="2"/>
              </a:rPr>
              <a:t>SAN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8741432" y="519221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663952" y="5949280"/>
            <a:ext cx="4709592" cy="8367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SOBERANIA ALIMENTAR E NUTRICIONAL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1439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Interlocução entre PNAN &amp; PNSAN</a:t>
            </a:r>
          </a:p>
        </p:txBody>
      </p:sp>
    </p:spTree>
    <p:extLst>
      <p:ext uri="{BB962C8B-B14F-4D97-AF65-F5344CB8AC3E}">
        <p14:creationId xmlns:p14="http://schemas.microsoft.com/office/powerpoint/2010/main" val="3292288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564904"/>
            <a:ext cx="8229600" cy="410445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SOBAL consiste:</a:t>
            </a:r>
            <a:endParaRPr lang="pt-BR" i="1" dirty="0"/>
          </a:p>
          <a:p>
            <a:pPr marL="0" indent="0" algn="ctr">
              <a:buNone/>
            </a:pPr>
            <a:r>
              <a:rPr lang="pt-BR" i="1" dirty="0"/>
              <a:t>“o </a:t>
            </a:r>
            <a:r>
              <a:rPr lang="pt-BR" b="1" i="1" dirty="0"/>
              <a:t>direito dos povos de definir suas próprias políticas e estratégias sustentáveis de produção, distribuição e consumo de alimentos </a:t>
            </a:r>
            <a:r>
              <a:rPr lang="pt-BR" i="1" dirty="0"/>
              <a:t>que garantam o direito a alimentação a toda a população, com base na </a:t>
            </a:r>
            <a:r>
              <a:rPr lang="pt-BR" b="1" i="1" dirty="0"/>
              <a:t>pequena e média produção</a:t>
            </a:r>
            <a:r>
              <a:rPr lang="pt-BR" i="1" dirty="0"/>
              <a:t>, respeitando suas próprias culturas e a diversidade dos modos camponeses de produção, de comercialização e de gestão, no qual a mulher desempenha papel fundamental”</a:t>
            </a:r>
          </a:p>
          <a:p>
            <a:pPr algn="r">
              <a:buNone/>
            </a:pPr>
            <a:endParaRPr lang="pt-BR" sz="2000" dirty="0">
              <a:latin typeface="+mj-lt"/>
            </a:endParaRPr>
          </a:p>
          <a:p>
            <a:pPr marL="0" indent="0" algn="r">
              <a:buNone/>
            </a:pPr>
            <a:r>
              <a:rPr lang="pt-BR" altLang="pt-BR" sz="2000" b="1" dirty="0">
                <a:latin typeface="+mj-lt"/>
              </a:rPr>
              <a:t>Via Campesina, 2013</a:t>
            </a:r>
          </a:p>
          <a:p>
            <a:pPr marL="0" indent="0" algn="r"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91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Interlocução entre PNAN &amp; PNSAN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5600" y="1187624"/>
            <a:ext cx="7056784" cy="10851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Quem escolhe o que plantamos ?    Quem escolhe o que comemos ?</a:t>
            </a:r>
          </a:p>
        </p:txBody>
      </p:sp>
    </p:spTree>
    <p:extLst>
      <p:ext uri="{BB962C8B-B14F-4D97-AF65-F5344CB8AC3E}">
        <p14:creationId xmlns:p14="http://schemas.microsoft.com/office/powerpoint/2010/main" val="3920494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Soberania alimentar</a:t>
            </a:r>
          </a:p>
          <a:p>
            <a:r>
              <a:rPr lang="pt-BR" dirty="0">
                <a:hlinkClick r:id="rId2"/>
              </a:rPr>
              <a:t>https://www.youtube.com/watch?v=P2H8OfEASSQ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4266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>
                <a:sym typeface="Wingdings" pitchFamily="2" charset="2"/>
              </a:rPr>
              <a:t>Lei n° 11.346/2006 e </a:t>
            </a:r>
            <a:r>
              <a:rPr lang="pt-BR" dirty="0"/>
              <a:t>Decreto 7.272/2010 - </a:t>
            </a:r>
            <a:r>
              <a:rPr lang="pt-BR" dirty="0">
                <a:sym typeface="Wingdings" pitchFamily="2" charset="2"/>
              </a:rPr>
              <a:t>LOSAN, PNSAN e o SISAN</a:t>
            </a:r>
            <a:endParaRPr lang="pt-BR" i="1" dirty="0">
              <a:sym typeface="Wingdings" pitchFamily="2" charset="2"/>
            </a:endParaRPr>
          </a:p>
          <a:p>
            <a:endParaRPr lang="pt-BR" i="1" dirty="0">
              <a:sym typeface="Wingdings" pitchFamily="2" charset="2"/>
            </a:endParaRPr>
          </a:p>
          <a:p>
            <a:endParaRPr lang="pt-BR" dirty="0">
              <a:sym typeface="Wingdings" pitchFamily="2" charset="2"/>
            </a:endParaRPr>
          </a:p>
          <a:p>
            <a:endParaRPr lang="pt-BR" b="1" dirty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Mecanismos de governança da PNSAN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1826840" y="1928440"/>
          <a:ext cx="8517632" cy="459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223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8975726" y="6443664"/>
            <a:ext cx="166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b="1">
                <a:latin typeface="Bitstream Charter"/>
              </a:rPr>
              <a:t>RUANO, 2011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960692" y="6443664"/>
            <a:ext cx="2375669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INSTITUIÇÕES PRIVADAS</a:t>
            </a:r>
          </a:p>
        </p:txBody>
      </p:sp>
    </p:spTree>
    <p:extLst>
      <p:ext uri="{BB962C8B-B14F-4D97-AF65-F5344CB8AC3E}">
        <p14:creationId xmlns:p14="http://schemas.microsoft.com/office/powerpoint/2010/main" val="1025088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29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031"/>
            <a:ext cx="12192000" cy="67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8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1A1E9-1901-45A6-B0E6-FA11626A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Combate à fome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9D66CF-4DB6-4A21-A1FF-236AACED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1937-45: </a:t>
            </a:r>
          </a:p>
          <a:p>
            <a:pPr lvl="1"/>
            <a:r>
              <a:rPr lang="pt-BR" dirty="0"/>
              <a:t>Panorama mundial: II Grande Guerra, Declaração Universal dos Direitos Humanos, Criação da ONU. Em 1943, na Conferência de Hot Springs (EUA), lançou as bases para a criação da FAO </a:t>
            </a:r>
          </a:p>
          <a:p>
            <a:pPr lvl="1"/>
            <a:r>
              <a:rPr lang="pt-BR" dirty="0"/>
              <a:t>Na área da Nutrição: descoberta científica da fome, surgimento da ciência da nutrição, criação de cursos de Nutrição e Instituição da Política Nacional de Alimentação e Nutrição. Estudos de Josué de Castro demonstram que 71,6% da renda familiar era gasta em ração de 1645 calorias;</a:t>
            </a:r>
          </a:p>
          <a:p>
            <a:pPr lvl="1"/>
            <a:r>
              <a:rPr lang="pt-BR" dirty="0"/>
              <a:t>Regulamentação do salário mínimo no governo Vargas (1º de maio de 1940)</a:t>
            </a:r>
          </a:p>
          <a:p>
            <a:pPr lvl="1"/>
            <a:r>
              <a:rPr lang="pt-BR" dirty="0"/>
              <a:t>1938 – Definição de ração essencial mínima de um </a:t>
            </a:r>
            <a:r>
              <a:rPr lang="pt-BR" dirty="0" err="1"/>
              <a:t>tranalhador</a:t>
            </a:r>
            <a:r>
              <a:rPr lang="pt-BR" dirty="0"/>
              <a:t> adulto</a:t>
            </a:r>
          </a:p>
          <a:p>
            <a:r>
              <a:rPr lang="pt-BR" dirty="0"/>
              <a:t>1940 - Criação do Serviço de Alimentação e Previdência Social (SAPS) com o objetivo de prestar assistência alimentar e nutricional aos trabalhadores. As principais atividades implantadas pelos SAPS foram os restaurantes populares, postos de comercialização de gêneros de primeira necessidade (subsistência), a preços de custo, campanhas de educação nutricional nos locais de trabalho para divulgar as vantagens de uma boa alimentação. Criação de cursos de </a:t>
            </a:r>
            <a:r>
              <a:rPr lang="pt-BR" dirty="0" err="1"/>
              <a:t>treinemanto</a:t>
            </a:r>
            <a:r>
              <a:rPr lang="pt-BR" dirty="0"/>
              <a:t> e formação de recursos humanos, realização de pesquisas no campo da alimentação </a:t>
            </a:r>
          </a:p>
        </p:txBody>
      </p:sp>
    </p:spTree>
    <p:extLst>
      <p:ext uri="{BB962C8B-B14F-4D97-AF65-F5344CB8AC3E}">
        <p14:creationId xmlns:p14="http://schemas.microsoft.com/office/powerpoint/2010/main" val="2046461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991544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ym typeface="Wingdings" pitchFamily="2" charset="2"/>
              </a:rPr>
              <a:t>II PLANSAN  </a:t>
            </a:r>
            <a:r>
              <a:rPr lang="pt-BR" i="1" dirty="0">
                <a:sym typeface="Wingdings" pitchFamily="2" charset="2"/>
              </a:rPr>
              <a:t>2016 a 2019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340768"/>
            <a:ext cx="8712968" cy="5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11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991544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ym typeface="Wingdings" pitchFamily="2" charset="2"/>
              </a:rPr>
              <a:t>II PLANSAN  </a:t>
            </a:r>
            <a:r>
              <a:rPr lang="pt-BR" i="1" dirty="0">
                <a:sym typeface="Wingdings" pitchFamily="2" charset="2"/>
              </a:rPr>
              <a:t>2016 a 2019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64" y="1700808"/>
            <a:ext cx="815908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20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904" y="53752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Interlocução PNSAN &amp; políticas públicas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775520" y="1268761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51992" y="6237313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INTEGRAR AGENDAS COLETIVAS E COMPARTILHAR OBJETIVOS COMUNS</a:t>
            </a:r>
          </a:p>
        </p:txBody>
      </p:sp>
    </p:spTree>
    <p:extLst>
      <p:ext uri="{BB962C8B-B14F-4D97-AF65-F5344CB8AC3E}">
        <p14:creationId xmlns:p14="http://schemas.microsoft.com/office/powerpoint/2010/main" val="2000240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Avanços e Desafios</a:t>
            </a:r>
          </a:p>
        </p:txBody>
      </p:sp>
      <p:sp>
        <p:nvSpPr>
          <p:cNvPr id="198659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1628800"/>
            <a:ext cx="8045450" cy="4680520"/>
          </a:xfrm>
        </p:spPr>
        <p:txBody>
          <a:bodyPr/>
          <a:lstStyle/>
          <a:p>
            <a:r>
              <a:rPr lang="pt-BR" dirty="0"/>
              <a:t>Objetivos de Desenvolvimento Sustentável (ODS)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2° objetivo: acabar com a fome, alcançar a segurança alimentar e melhoria da nutrição e promover a agricultura sustentável</a:t>
            </a:r>
          </a:p>
          <a:p>
            <a:pPr marL="0" indent="0"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3084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8659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3357564"/>
            <a:ext cx="8045450" cy="3311525"/>
          </a:xfrm>
        </p:spPr>
        <p:txBody>
          <a:bodyPr/>
          <a:lstStyle/>
          <a:p>
            <a:r>
              <a:rPr lang="pt-BR" altLang="pt-BR" dirty="0"/>
              <a:t>Governos </a:t>
            </a:r>
            <a:r>
              <a:rPr lang="pt-BR" altLang="pt-BR" dirty="0">
                <a:sym typeface="Wingdings" pitchFamily="2" charset="2"/>
              </a:rPr>
              <a:t> Elaborar políticas públicas</a:t>
            </a:r>
          </a:p>
          <a:p>
            <a:r>
              <a:rPr lang="pt-BR" altLang="pt-BR" dirty="0">
                <a:sym typeface="Wingdings" pitchFamily="2" charset="2"/>
              </a:rPr>
              <a:t>Agricultores  Produção de alimentos </a:t>
            </a:r>
          </a:p>
          <a:p>
            <a:r>
              <a:rPr lang="pt-BR" altLang="pt-BR" dirty="0">
                <a:sym typeface="Wingdings" pitchFamily="2" charset="2"/>
              </a:rPr>
              <a:t>Escolas  Instituições promoção de EAN</a:t>
            </a:r>
          </a:p>
          <a:p>
            <a:r>
              <a:rPr lang="pt-BR" altLang="pt-BR" dirty="0">
                <a:sym typeface="Wingdings" pitchFamily="2" charset="2"/>
              </a:rPr>
              <a:t>Comerciantes  Vendem alimentos</a:t>
            </a:r>
          </a:p>
          <a:p>
            <a:r>
              <a:rPr lang="pt-BR" altLang="pt-BR" dirty="0">
                <a:sym typeface="Wingdings" pitchFamily="2" charset="2"/>
              </a:rPr>
              <a:t>Indivíduos  Impacto sobre todos</a:t>
            </a:r>
          </a:p>
          <a:p>
            <a:endParaRPr lang="pt-BR" altLang="pt-BR" dirty="0"/>
          </a:p>
        </p:txBody>
      </p:sp>
      <p:pic>
        <p:nvPicPr>
          <p:cNvPr id="198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0"/>
            <a:ext cx="11877676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88641"/>
            <a:ext cx="1522090" cy="4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15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4624"/>
            <a:ext cx="9015536" cy="67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933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0283F-EE0C-4CD2-B8AE-79EBCB36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Soberania alimentar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78264C-8244-402A-A607-8C1256D1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https://www.youtube.com/watch?v=FiYhvu5wanc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58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152"/>
            <a:ext cx="11668259" cy="67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7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Demandas ao campo da nutrição: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Recuperação do papel de educador; </a:t>
            </a:r>
          </a:p>
          <a:p>
            <a:r>
              <a:rPr lang="pt-BR" dirty="0"/>
              <a:t>Apropriação da ótica da SAN e do DHAA; </a:t>
            </a:r>
          </a:p>
          <a:p>
            <a:r>
              <a:rPr lang="pt-BR" dirty="0"/>
              <a:t>Efetivação do direito, no âmbito das políticas e programas; </a:t>
            </a:r>
          </a:p>
          <a:p>
            <a:r>
              <a:rPr lang="pt-BR" dirty="0"/>
              <a:t>Cultura do trabalho </a:t>
            </a:r>
            <a:r>
              <a:rPr lang="pt-BR" dirty="0" err="1"/>
              <a:t>intersetorial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056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6F8A1-F77B-4AA3-B108-F6794857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F1D529-7DCB-4D19-AA58-288BC633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sementes (2017)</a:t>
            </a:r>
          </a:p>
          <a:p>
            <a:pPr lvl="1"/>
            <a:r>
              <a:rPr lang="pt-BR" dirty="0">
                <a:hlinkClick r:id="rId2"/>
              </a:rPr>
              <a:t>https://www.youtube.com/watch?v=kCbfeqyKEms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81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1952 criação da Comissão Nacional de Alimentação (CNA):  </a:t>
            </a:r>
          </a:p>
          <a:p>
            <a:pPr lvl="1"/>
            <a:r>
              <a:rPr lang="pt-BR" dirty="0"/>
              <a:t>Plano Nacional de Alimentação: embrião do planejamento nutricional brasileiro. Ações voltadas principalmente para a assistência alimentar e nutricional do grupo materno-infantil e, em seguida, aos escolares e trabalhadores.</a:t>
            </a:r>
          </a:p>
          <a:p>
            <a:pPr lvl="1"/>
            <a:r>
              <a:rPr lang="pt-BR" dirty="0"/>
              <a:t>Plano SALTE (Saúde, Alimentação, Transporte e Energia) de Gaspar Dutra (1946-1950), o retorno do populismo de Getúlio Vargas (1951-1954),</a:t>
            </a:r>
          </a:p>
          <a:p>
            <a:pPr lvl="1"/>
            <a:endParaRPr lang="pt-BR" dirty="0"/>
          </a:p>
          <a:p>
            <a:r>
              <a:rPr lang="pt-BR" dirty="0"/>
              <a:t>1954 embrião do PNAE e início de programas de assistência nutricional a gestantes, nutrizes e menores de 5 anos de </a:t>
            </a:r>
            <a:r>
              <a:rPr lang="pt-BR" dirty="0" err="1"/>
              <a:t>odade</a:t>
            </a: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6B1A1E9-1901-45A6-B0E6-FA11626A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Combate à fome no Brasil</a:t>
            </a:r>
          </a:p>
        </p:txBody>
      </p:sp>
    </p:spTree>
    <p:extLst>
      <p:ext uri="{BB962C8B-B14F-4D97-AF65-F5344CB8AC3E}">
        <p14:creationId xmlns:p14="http://schemas.microsoft.com/office/powerpoint/2010/main" val="2129884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A229E-37A2-42FE-BB26-C6AA7D9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B86392-86E6-4E4B-A500-7553CFA1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 fontScale="92500"/>
          </a:bodyPr>
          <a:lstStyle/>
          <a:p>
            <a:r>
              <a:rPr lang="pt-BR" sz="1800" dirty="0"/>
              <a:t>Alves KPS e Jaime PC.  A Política Nacional de Alimentação e Nutrição e seu diálogo com a Política Nacional de Segurança Alimentar e Nutricional, 2017.</a:t>
            </a:r>
          </a:p>
          <a:p>
            <a:r>
              <a:rPr lang="pt-BR" sz="1800" dirty="0" err="1"/>
              <a:t>Belik</a:t>
            </a:r>
            <a:r>
              <a:rPr lang="pt-BR" sz="1800" dirty="0"/>
              <a:t> W; Silva JG,  </a:t>
            </a:r>
            <a:r>
              <a:rPr lang="pt-BR" sz="1800" dirty="0" err="1"/>
              <a:t>Takagi</a:t>
            </a:r>
            <a:r>
              <a:rPr lang="pt-BR" sz="1800" dirty="0"/>
              <a:t> M. Políticas de combate à fome no Brasil.</a:t>
            </a:r>
            <a:r>
              <a:rPr lang="pt-BR" sz="1800" i="1" dirty="0"/>
              <a:t> São Paulo </a:t>
            </a:r>
            <a:r>
              <a:rPr lang="pt-BR" sz="1800" i="1" dirty="0" err="1"/>
              <a:t>Perspec</a:t>
            </a:r>
            <a:r>
              <a:rPr lang="pt-BR" sz="1800" i="1" dirty="0"/>
              <a:t>.</a:t>
            </a:r>
            <a:r>
              <a:rPr lang="pt-BR" sz="1800" dirty="0"/>
              <a:t> [online]. 2001, vol.15, n.4 [</a:t>
            </a:r>
            <a:r>
              <a:rPr lang="pt-BR" sz="1800" dirty="0" err="1"/>
              <a:t>cited</a:t>
            </a:r>
            <a:r>
              <a:rPr lang="pt-BR" sz="1800" dirty="0"/>
              <a:t>  2017-10-10], pp.119-129. </a:t>
            </a:r>
            <a:r>
              <a:rPr lang="pt-BR" sz="1800" dirty="0" err="1"/>
              <a:t>Available</a:t>
            </a:r>
            <a:r>
              <a:rPr lang="pt-BR" sz="1800" dirty="0"/>
              <a:t> </a:t>
            </a:r>
            <a:r>
              <a:rPr lang="pt-BR" sz="1800" dirty="0" err="1"/>
              <a:t>from</a:t>
            </a:r>
            <a:r>
              <a:rPr lang="pt-BR" sz="1800" dirty="0"/>
              <a:t>: &lt;http://www.scielo.br/scielo.php?script=sci_arttext&amp;pid=S0102-88392001000400013&amp;lng=en&amp;nrm=iso&gt;. ISSN 0102-8839.</a:t>
            </a:r>
          </a:p>
          <a:p>
            <a:r>
              <a:rPr lang="pt-BR" sz="1800" dirty="0"/>
              <a:t>Lemos JOM, Moreira PVL. Políticas e Programas de Alimentação e Nutrição: Um Passeio pela História. R </a:t>
            </a:r>
            <a:r>
              <a:rPr lang="pt-BR" sz="1800" dirty="0" err="1"/>
              <a:t>bras</a:t>
            </a:r>
            <a:r>
              <a:rPr lang="pt-BR" sz="1800" dirty="0"/>
              <a:t> </a:t>
            </a:r>
            <a:r>
              <a:rPr lang="pt-BR" sz="1800" dirty="0" err="1"/>
              <a:t>ci</a:t>
            </a:r>
            <a:r>
              <a:rPr lang="pt-BR" sz="1800" dirty="0"/>
              <a:t> Saúde 17(4):377-386, 2013. DOI:10.4034/RBCS.2013.17.04.09</a:t>
            </a:r>
          </a:p>
          <a:p>
            <a:r>
              <a:rPr lang="pt-BR" sz="1800" dirty="0"/>
              <a:t>Vasconcelos FAG. Combate à fome no Brasil: uma análise histórica de Vargas a Lula. Rev. </a:t>
            </a:r>
            <a:r>
              <a:rPr lang="pt-BR" sz="1800" dirty="0" err="1"/>
              <a:t>Nutr</a:t>
            </a:r>
            <a:r>
              <a:rPr lang="pt-BR" sz="1800" dirty="0"/>
              <a:t>, 18(4):439-57, 2005</a:t>
            </a:r>
          </a:p>
          <a:p>
            <a:r>
              <a:rPr lang="pt-BR" sz="1800" dirty="0" err="1"/>
              <a:t>Tramontt</a:t>
            </a:r>
            <a:r>
              <a:rPr lang="pt-BR" sz="1800" dirty="0"/>
              <a:t> C, Bernardi D, </a:t>
            </a:r>
            <a:r>
              <a:rPr lang="pt-BR" sz="1800" dirty="0" err="1"/>
              <a:t>Karageorgiadis</a:t>
            </a:r>
            <a:r>
              <a:rPr lang="pt-BR" sz="1800" dirty="0"/>
              <a:t> E, Franco JV.  Seminário da disciplina Política social, políticas públicas e promoção da saúde – Segurança alimentar e nutricional, 2016.</a:t>
            </a:r>
          </a:p>
          <a:p>
            <a:r>
              <a:rPr lang="pt-BR" sz="1800" dirty="0"/>
              <a:t> Pires P, Nunes N, Moreira MR. Seminário da disciplina Política social, políticas públicas e promoção da saúde sobre o texto: Alves KPS e Jaime PC.  A Política Nacional de Alimentação e Nutrição e seu diálogo com a Política Nacional de Segurança Alimentar e Nutricional, 2017.</a:t>
            </a:r>
          </a:p>
          <a:p>
            <a:r>
              <a:rPr lang="pt-BR" sz="1800" dirty="0"/>
              <a:t>Jaime PC, </a:t>
            </a:r>
            <a:r>
              <a:rPr lang="pt-BR" sz="1800" dirty="0" err="1"/>
              <a:t>Delmuè</a:t>
            </a:r>
            <a:r>
              <a:rPr lang="pt-BR" sz="1800" dirty="0"/>
              <a:t> DCC, Campello T, Silva DO, Santos LMP. Um olhar sobre a agenda de alimentação e nutrição nos trinta anos do Sistema Único de Saúde. Ciência &amp; Saúde coletiva, 2018. 23(6): 1829-36. Disponível em </a:t>
            </a:r>
            <a:r>
              <a:rPr lang="pt-B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http://www.scielo.br/pdf/csc/v23n6/1413-8123-csc-23-06-1829.pdf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1901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1964-1984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Panorama: recessão econômica, fome no mundo FAO e OMS defendem a necessidade de incorporação do planejamento nutricional ao planejamento econômico</a:t>
            </a:r>
          </a:p>
          <a:p>
            <a:r>
              <a:rPr lang="pt-BR" dirty="0"/>
              <a:t>INAN substitui o CNA. Programas direcionados às populações em situação de insuficiência alimentar e a grupos populacionais considerados de risco, gestantes, crianças e nutrizes, além dos trabalhadores inseridos no mercado formal de emprego. </a:t>
            </a:r>
          </a:p>
          <a:p>
            <a:r>
              <a:rPr lang="pt-BR" dirty="0"/>
              <a:t>Proposto, para o período de 1976- 1979, o II Programa Nacional de Alimentação e Nutrição (II PRONAN), a partir do qual ocorreu o processo de institucionalização de ações de Nutrição no interior da rede pública de serviços de saúde, educação e assistência social em todo o território nacional (BURLANDY, 2003)</a:t>
            </a:r>
          </a:p>
          <a:p>
            <a:r>
              <a:rPr lang="pt-BR" dirty="0"/>
              <a:t>1974/75 Estudo de despesas familiares – consumo alimentar de 67% da população é menor que o recomendado pela OMS</a:t>
            </a:r>
          </a:p>
        </p:txBody>
      </p:sp>
    </p:spTree>
    <p:extLst>
      <p:ext uri="{BB962C8B-B14F-4D97-AF65-F5344CB8AC3E}">
        <p14:creationId xmlns:p14="http://schemas.microsoft.com/office/powerpoint/2010/main" val="1075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1964-1984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INAN:</a:t>
            </a:r>
          </a:p>
          <a:p>
            <a:pPr lvl="1"/>
            <a:r>
              <a:rPr lang="pt-BR" dirty="0"/>
              <a:t>Racionalização do sistema de produção e comercialização de alimentos</a:t>
            </a:r>
          </a:p>
          <a:p>
            <a:pPr lvl="1"/>
            <a:r>
              <a:rPr lang="pt-BR" dirty="0"/>
              <a:t>Atividades de complementação e apoio</a:t>
            </a:r>
          </a:p>
          <a:p>
            <a:pPr lvl="1"/>
            <a:r>
              <a:rPr lang="pt-BR" dirty="0"/>
              <a:t>Suplementação alimentar: Programa de Nutrição e saúde, Programa de complementação alimentar (MPAS e LBA), PNAE (MEC)  através da Campanha Nacional de Alimentação Escolar e PAT (MT)</a:t>
            </a:r>
          </a:p>
          <a:p>
            <a:pPr lvl="1"/>
            <a:r>
              <a:rPr lang="pt-BR" dirty="0"/>
              <a:t>Caráter assistencialista e paternalista das ações, </a:t>
            </a:r>
          </a:p>
          <a:p>
            <a:pPr lvl="1"/>
            <a:r>
              <a:rPr lang="pt-BR" dirty="0"/>
              <a:t>melhora do estado nutricional da população de 1975 a 1989: aumento moderado da renda familiar + expansão da cobertura de programas sociais e de saúde</a:t>
            </a:r>
          </a:p>
        </p:txBody>
      </p:sp>
    </p:spTree>
    <p:extLst>
      <p:ext uri="{BB962C8B-B14F-4D97-AF65-F5344CB8AC3E}">
        <p14:creationId xmlns:p14="http://schemas.microsoft.com/office/powerpoint/2010/main" val="97148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1985-2003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Panorama: fim da ditadura Militar no país, instalação da </a:t>
            </a:r>
            <a:r>
              <a:rPr lang="pt-BR" dirty="0" err="1"/>
              <a:t>Assembléia</a:t>
            </a:r>
            <a:r>
              <a:rPr lang="pt-BR" dirty="0"/>
              <a:t> constituinte, CF 1988, planos de estabilização econômica</a:t>
            </a:r>
          </a:p>
          <a:p>
            <a:r>
              <a:rPr lang="pt-BR" dirty="0"/>
              <a:t>Programas que continuaram: PNAE, Programa de Suplementação Alimentar, Programa de Complementação Alimentar, Programa Nacional do Leite para Crianças Carentes e Programa de Alimentação do Trabalhador e programas específicos como por exemplo: combate à anemia, à </a:t>
            </a:r>
            <a:r>
              <a:rPr lang="pt-BR" dirty="0" err="1"/>
              <a:t>hipovitaminose</a:t>
            </a:r>
            <a:r>
              <a:rPr lang="pt-BR" dirty="0"/>
              <a:t> A, bócio, incentivo ao aleitamento materno e o Sistema de Vigilância Alimentar e Nutricional</a:t>
            </a:r>
          </a:p>
          <a:p>
            <a:r>
              <a:rPr lang="pt-BR" dirty="0"/>
              <a:t>1990 presidente do INAN era da ABIN (Associação Brasileira das Indústrias Alimentícias)</a:t>
            </a:r>
          </a:p>
          <a:p>
            <a:r>
              <a:rPr lang="pt-BR" dirty="0"/>
              <a:t>Participação da sociedade organizada: Ação da Cidadania contra Fome, a Miséria e pela Vida, formação de comitês de combate à fome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32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1990-1994- Redescoberta da fome no país e implementação de intervenções governamentais e não governamentais</a:t>
            </a:r>
          </a:p>
          <a:p>
            <a:r>
              <a:rPr lang="pt-BR" dirty="0"/>
              <a:t>1993 Plano de combate à fome e à Miséria, Programa de Aquisição de alimentos – PAA que tem como finalidade o apoio aos agricultores familiares, por meio da aquisição de alimentos de sua produção, com dispensa de licitação.</a:t>
            </a:r>
            <a:endParaRPr lang="pt-B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pt-BR" dirty="0"/>
          </a:p>
          <a:p>
            <a:r>
              <a:rPr lang="pt-BR" dirty="0"/>
              <a:t>Constituição do CONSEA para assessorar o </a:t>
            </a:r>
            <a:r>
              <a:rPr lang="pt-BR" dirty="0" err="1"/>
              <a:t>governona</a:t>
            </a:r>
            <a:r>
              <a:rPr lang="pt-BR" dirty="0"/>
              <a:t> formulação de propostas e implementação de ações para o problema da fome e da miséria</a:t>
            </a:r>
          </a:p>
          <a:p>
            <a:r>
              <a:rPr lang="pt-BR" dirty="0"/>
              <a:t>Transição epidemiológica e nutricional</a:t>
            </a:r>
          </a:p>
          <a:p>
            <a:r>
              <a:rPr lang="pt-BR" dirty="0"/>
              <a:t>1995 Programa Comunidade Solidária</a:t>
            </a:r>
          </a:p>
          <a:p>
            <a:r>
              <a:rPr lang="pt-BR" dirty="0"/>
              <a:t>Manutenção de programas de alimentação e nutrição</a:t>
            </a:r>
          </a:p>
          <a:p>
            <a:r>
              <a:rPr lang="pt-BR" dirty="0"/>
              <a:t>Bolsa alimentação, Fome Zero</a:t>
            </a:r>
          </a:p>
        </p:txBody>
      </p:sp>
    </p:spTree>
    <p:extLst>
      <p:ext uri="{BB962C8B-B14F-4D97-AF65-F5344CB8AC3E}">
        <p14:creationId xmlns:p14="http://schemas.microsoft.com/office/powerpoint/2010/main" val="970990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3090</Words>
  <Application>Microsoft Office PowerPoint</Application>
  <PresentationFormat>Widescreen</PresentationFormat>
  <Paragraphs>280</Paragraphs>
  <Slides>50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8" baseType="lpstr">
      <vt:lpstr>Arial</vt:lpstr>
      <vt:lpstr>Bitstream Charter</vt:lpstr>
      <vt:lpstr>Calibri</vt:lpstr>
      <vt:lpstr>Calibri Light</vt:lpstr>
      <vt:lpstr>Gill Sans MT</vt:lpstr>
      <vt:lpstr>Verdana</vt:lpstr>
      <vt:lpstr>Wingdings 2</vt:lpstr>
      <vt:lpstr>Tema do Office</vt:lpstr>
      <vt:lpstr>Política Nacional de Segurança Alimentar e Nutricional</vt:lpstr>
      <vt:lpstr>Apresentação do PowerPoint</vt:lpstr>
      <vt:lpstr>Combate à fome no Brasil</vt:lpstr>
      <vt:lpstr>Combate à fome no Brasil</vt:lpstr>
      <vt:lpstr>Combate à fome no Brasil</vt:lpstr>
      <vt:lpstr>1964-1984</vt:lpstr>
      <vt:lpstr>1964-1984</vt:lpstr>
      <vt:lpstr>1985-2003</vt:lpstr>
      <vt:lpstr>Apresentação do PowerPoint</vt:lpstr>
      <vt:lpstr>Apresentação do PowerPoint</vt:lpstr>
      <vt:lpstr>Marco legal da SAN</vt:lpstr>
      <vt:lpstr>Lei 13.844 de 18/06/2019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Escala Brasileira de Insegurança Alimentar (EBIA)</vt:lpstr>
      <vt:lpstr>Video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Diretrizes da PNAN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Interlocução PNSAN &amp; políticas públicas</vt:lpstr>
      <vt:lpstr>Avanços e Desafios</vt:lpstr>
      <vt:lpstr>Apresentação do PowerPoint</vt:lpstr>
      <vt:lpstr>Apresentação do PowerPoint</vt:lpstr>
      <vt:lpstr>Soberania alimentar</vt:lpstr>
      <vt:lpstr>Apresentação do PowerPoint</vt:lpstr>
      <vt:lpstr>Demandas ao campo da nutrição: 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nacional de Segurança Alimentar e Nutricional</dc:title>
  <dc:creator>Helena Akemi Wada</dc:creator>
  <cp:lastModifiedBy>Helena Akemi Wada</cp:lastModifiedBy>
  <cp:revision>37</cp:revision>
  <dcterms:created xsi:type="dcterms:W3CDTF">2017-10-09T23:47:07Z</dcterms:created>
  <dcterms:modified xsi:type="dcterms:W3CDTF">2019-10-31T03:47:48Z</dcterms:modified>
</cp:coreProperties>
</file>