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310" r:id="rId4"/>
    <p:sldId id="262" r:id="rId5"/>
    <p:sldId id="257" r:id="rId6"/>
    <p:sldId id="264" r:id="rId7"/>
    <p:sldId id="258" r:id="rId8"/>
    <p:sldId id="265" r:id="rId9"/>
    <p:sldId id="266" r:id="rId10"/>
    <p:sldId id="259" r:id="rId11"/>
    <p:sldId id="267" r:id="rId12"/>
    <p:sldId id="260" r:id="rId13"/>
    <p:sldId id="272" r:id="rId14"/>
    <p:sldId id="273" r:id="rId15"/>
    <p:sldId id="274" r:id="rId16"/>
    <p:sldId id="294" r:id="rId17"/>
    <p:sldId id="275" r:id="rId18"/>
    <p:sldId id="295" r:id="rId19"/>
    <p:sldId id="297" r:id="rId20"/>
    <p:sldId id="301" r:id="rId21"/>
    <p:sldId id="299" r:id="rId22"/>
    <p:sldId id="300" r:id="rId23"/>
    <p:sldId id="302" r:id="rId24"/>
    <p:sldId id="303" r:id="rId25"/>
    <p:sldId id="304" r:id="rId26"/>
    <p:sldId id="308" r:id="rId27"/>
    <p:sldId id="309" r:id="rId28"/>
    <p:sldId id="311" r:id="rId29"/>
    <p:sldId id="292" r:id="rId30"/>
    <p:sldId id="29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>
      <p:cViewPr varScale="1">
        <p:scale>
          <a:sx n="82" d="100"/>
          <a:sy n="82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71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50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43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0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13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0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3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71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7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0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3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BE93-DACF-4D3B-84D5-07B93749263C}" type="datetimeFigureOut">
              <a:rPr lang="pt-BR" smtClean="0"/>
              <a:t>07/11/2023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3C47-9C07-4480-95C8-67D9951644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dee.ufmg.br/~danilomelges/circ3/Aula6-CircuitosSeletoresFrequenciaPt1.pd" TargetMode="External"/><Relationship Id="rId2" Type="http://schemas.openxmlformats.org/officeDocument/2006/relationships/hyperlink" Target="http://www.eletrica.ufpr.br/marlio/te054/capitulo5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utterworth-filter-frequency" TargetMode="External"/><Relationship Id="rId2" Type="http://schemas.openxmlformats.org/officeDocument/2006/relationships/hyperlink" Target="https://www.analog.com/media/en/training-seminar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7" Type="http://schemas.openxmlformats.org/officeDocument/2006/relationships/image" Target="../media/image1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Filtros- ATIVOS</a:t>
            </a:r>
            <a:br>
              <a:rPr lang="pt-BR" b="1" dirty="0"/>
            </a:br>
            <a:r>
              <a:rPr lang="pt-BR" b="1" dirty="0"/>
              <a:t>Introdução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Ettore A. de Barros</a:t>
            </a:r>
          </a:p>
        </p:txBody>
      </p:sp>
    </p:spTree>
    <p:extLst>
      <p:ext uri="{BB962C8B-B14F-4D97-AF65-F5344CB8AC3E}">
        <p14:creationId xmlns:p14="http://schemas.microsoft.com/office/powerpoint/2010/main" val="121247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356770" cy="4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620688"/>
            <a:ext cx="3165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FILTRO PASSA FAIXA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60853" y="6021288"/>
            <a:ext cx="16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Fonte: [1]</a:t>
            </a:r>
          </a:p>
        </p:txBody>
      </p:sp>
    </p:spTree>
    <p:extLst>
      <p:ext uri="{BB962C8B-B14F-4D97-AF65-F5344CB8AC3E}">
        <p14:creationId xmlns:p14="http://schemas.microsoft.com/office/powerpoint/2010/main" val="84164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32" y="1268760"/>
            <a:ext cx="5023718" cy="393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40048"/>
            <a:ext cx="5607045" cy="9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548680"/>
            <a:ext cx="397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FILTRO DE REJEIÇÃO DE FAIXA</a:t>
            </a:r>
          </a:p>
        </p:txBody>
      </p:sp>
    </p:spTree>
    <p:extLst>
      <p:ext uri="{BB962C8B-B14F-4D97-AF65-F5344CB8AC3E}">
        <p14:creationId xmlns:p14="http://schemas.microsoft.com/office/powerpoint/2010/main" val="197801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2" y="1124744"/>
            <a:ext cx="5174682" cy="408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415859"/>
            <a:ext cx="3362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FILTRO REJEITA FAIXA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20" y="600111"/>
            <a:ext cx="320108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42433" y="5232316"/>
            <a:ext cx="16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Fonte: [1]</a:t>
            </a:r>
          </a:p>
        </p:txBody>
      </p:sp>
    </p:spTree>
    <p:extLst>
      <p:ext uri="{BB962C8B-B14F-4D97-AF65-F5344CB8AC3E}">
        <p14:creationId xmlns:p14="http://schemas.microsoft.com/office/powerpoint/2010/main" val="360870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9671"/>
            <a:ext cx="6102294" cy="32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548680"/>
            <a:ext cx="202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FILTRO NOTCH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29746"/>
              </p:ext>
            </p:extLst>
          </p:nvPr>
        </p:nvGraphicFramePr>
        <p:xfrm>
          <a:off x="1562100" y="4783138"/>
          <a:ext cx="5384800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2489040" imgH="609480" progId="Equation.3">
                  <p:embed/>
                </p:oleObj>
              </mc:Choice>
              <mc:Fallback>
                <p:oleObj name="Equação" r:id="rId3" imgW="2489040" imgH="60948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783138"/>
                        <a:ext cx="5384800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48999" y="4023256"/>
            <a:ext cx="16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Fonte: [1]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17497"/>
              </p:ext>
            </p:extLst>
          </p:nvPr>
        </p:nvGraphicFramePr>
        <p:xfrm>
          <a:off x="6948264" y="4102838"/>
          <a:ext cx="1892855" cy="88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812520" imgH="380880" progId="Equation.3">
                  <p:embed/>
                </p:oleObj>
              </mc:Choice>
              <mc:Fallback>
                <p:oleObj name="Equação" r:id="rId5" imgW="812520" imgH="380880" progId="Equation.3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8264" y="4102838"/>
                        <a:ext cx="1892855" cy="88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56176" y="5589240"/>
            <a:ext cx="17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(Deduza !)</a:t>
            </a:r>
          </a:p>
        </p:txBody>
      </p:sp>
    </p:spTree>
    <p:extLst>
      <p:ext uri="{BB962C8B-B14F-4D97-AF65-F5344CB8AC3E}">
        <p14:creationId xmlns:p14="http://schemas.microsoft.com/office/powerpoint/2010/main" val="189797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1" y="775918"/>
            <a:ext cx="77057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332656"/>
            <a:ext cx="202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FILTRO NOTCH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39149"/>
              </p:ext>
            </p:extLst>
          </p:nvPr>
        </p:nvGraphicFramePr>
        <p:xfrm>
          <a:off x="2627784" y="5528893"/>
          <a:ext cx="35115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536480" imgH="380880" progId="Equation.3">
                  <p:embed/>
                </p:oleObj>
              </mc:Choice>
              <mc:Fallback>
                <p:oleObj name="Equação" r:id="rId3" imgW="1536480" imgH="38088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528893"/>
                        <a:ext cx="3511550" cy="871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34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52736"/>
            <a:ext cx="69437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7144"/>
            <a:ext cx="2880320" cy="12276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467544" y="476672"/>
            <a:ext cx="4035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FILTROS DE ORDEM SUPERIOR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05757"/>
              </p:ext>
            </p:extLst>
          </p:nvPr>
        </p:nvGraphicFramePr>
        <p:xfrm>
          <a:off x="347663" y="4508500"/>
          <a:ext cx="2281237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206360" imgH="749160" progId="Equation.3">
                  <p:embed/>
                </p:oleObj>
              </mc:Choice>
              <mc:Fallback>
                <p:oleObj name="Equação" r:id="rId4" imgW="1206360" imgH="749160" progId="Equation.3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63" y="4508500"/>
                        <a:ext cx="2281237" cy="1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0314" y="4031486"/>
            <a:ext cx="3068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PARA UM ESTÁGIO: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78143" y="4273924"/>
            <a:ext cx="345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PARA TODO O FILTRO:</a:t>
            </a:r>
          </a:p>
        </p:txBody>
      </p:sp>
    </p:spTree>
    <p:extLst>
      <p:ext uri="{BB962C8B-B14F-4D97-AF65-F5344CB8AC3E}">
        <p14:creationId xmlns:p14="http://schemas.microsoft.com/office/powerpoint/2010/main" val="54554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31924"/>
              </p:ext>
            </p:extLst>
          </p:nvPr>
        </p:nvGraphicFramePr>
        <p:xfrm>
          <a:off x="4427984" y="2636912"/>
          <a:ext cx="3427413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638000" imgH="927000" progId="Equation.3">
                  <p:embed/>
                </p:oleObj>
              </mc:Choice>
              <mc:Fallback>
                <p:oleObj name="Equação" r:id="rId2" imgW="1638000" imgH="927000" progId="Equation.3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27984" y="2636912"/>
                        <a:ext cx="3427413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56299"/>
              </p:ext>
            </p:extLst>
          </p:nvPr>
        </p:nvGraphicFramePr>
        <p:xfrm>
          <a:off x="940438" y="3068960"/>
          <a:ext cx="29765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574640" imgH="583920" progId="Equation.3">
                  <p:embed/>
                </p:oleObj>
              </mc:Choice>
              <mc:Fallback>
                <p:oleObj name="Equação" r:id="rId4" imgW="1574640" imgH="583920" progId="Equation.3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0438" y="3068960"/>
                        <a:ext cx="29765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404664"/>
            <a:ext cx="7369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CÁLCULO DA FREQUÊNCIA DE CORTE DO FILTRO: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334928"/>
              </p:ext>
            </p:extLst>
          </p:nvPr>
        </p:nvGraphicFramePr>
        <p:xfrm>
          <a:off x="1331640" y="1124744"/>
          <a:ext cx="6635751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3593880" imgH="787320" progId="Equation.3">
                  <p:embed/>
                </p:oleObj>
              </mc:Choice>
              <mc:Fallback>
                <p:oleObj name="Equação" r:id="rId6" imgW="3593880" imgH="787320" progId="Equation.3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640" y="1124744"/>
                        <a:ext cx="6635751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4639" y="2434623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ANALISEMOS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221913"/>
              </p:ext>
            </p:extLst>
          </p:nvPr>
        </p:nvGraphicFramePr>
        <p:xfrm>
          <a:off x="1261910" y="4653136"/>
          <a:ext cx="53482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2539800" imgH="419040" progId="Equation.3">
                  <p:embed/>
                </p:oleObj>
              </mc:Choice>
              <mc:Fallback>
                <p:oleObj name="Equação" r:id="rId8" imgW="2539800" imgH="419040" progId="Equation.3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1910" y="4653136"/>
                        <a:ext cx="5348287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932220"/>
              </p:ext>
            </p:extLst>
          </p:nvPr>
        </p:nvGraphicFramePr>
        <p:xfrm>
          <a:off x="3563887" y="5949280"/>
          <a:ext cx="312034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1155600" imgH="266400" progId="Equation.3">
                  <p:embed/>
                </p:oleObj>
              </mc:Choice>
              <mc:Fallback>
                <p:oleObj name="Equação" r:id="rId10" imgW="1155600" imgH="266400" progId="Equation.3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63887" y="5949280"/>
                        <a:ext cx="3120347" cy="7200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97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780558" cy="551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88640"/>
            <a:ext cx="4035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FILTROS DE ORDEM SUPERIOR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16763" y="6272763"/>
            <a:ext cx="16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Fonte: [1]</a:t>
            </a:r>
          </a:p>
        </p:txBody>
      </p:sp>
    </p:spTree>
    <p:extLst>
      <p:ext uri="{BB962C8B-B14F-4D97-AF65-F5344CB8AC3E}">
        <p14:creationId xmlns:p14="http://schemas.microsoft.com/office/powerpoint/2010/main" val="180026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8A7149-1315-40AD-AF17-867D1C972FFD}"/>
              </a:ext>
            </a:extLst>
          </p:cNvPr>
          <p:cNvSpPr txBox="1"/>
          <p:nvPr/>
        </p:nvSpPr>
        <p:spPr>
          <a:xfrm>
            <a:off x="827584" y="476672"/>
            <a:ext cx="330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/>
              <a:t>FILTROS ESPECIAIS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E55206-AD7F-44B8-9CB5-A0F81B58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62" y="1077006"/>
            <a:ext cx="5179061" cy="41563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6A4638B-CF9A-499B-9BB4-72A5895596A5}"/>
              </a:ext>
            </a:extLst>
          </p:cNvPr>
          <p:cNvSpPr txBox="1"/>
          <p:nvPr/>
        </p:nvSpPr>
        <p:spPr>
          <a:xfrm>
            <a:off x="1813910" y="5248870"/>
            <a:ext cx="4332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PARÂMETROS DE PROJETO </a:t>
            </a:r>
          </a:p>
          <a:p>
            <a:r>
              <a:rPr lang="pt-BR" sz="2800" b="1" dirty="0"/>
              <a:t>DE UM FILTRO PASSA BAIXA</a:t>
            </a:r>
          </a:p>
        </p:txBody>
      </p:sp>
    </p:spTree>
    <p:extLst>
      <p:ext uri="{BB962C8B-B14F-4D97-AF65-F5344CB8AC3E}">
        <p14:creationId xmlns:p14="http://schemas.microsoft.com/office/powerpoint/2010/main" val="259892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4DCDFF2-1D8B-4338-BE1B-9DC82D00BC57}"/>
              </a:ext>
            </a:extLst>
          </p:cNvPr>
          <p:cNvSpPr txBox="1"/>
          <p:nvPr/>
        </p:nvSpPr>
        <p:spPr>
          <a:xfrm>
            <a:off x="395536" y="260648"/>
            <a:ext cx="33194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/>
              <a:t>TIPOS PRINCIPAIS</a:t>
            </a:r>
          </a:p>
          <a:p>
            <a:endParaRPr lang="pt-BR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BESSEL</a:t>
            </a:r>
          </a:p>
          <a:p>
            <a:endParaRPr lang="pt-BR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BUTTERWORTH</a:t>
            </a:r>
          </a:p>
          <a:p>
            <a:endParaRPr lang="pt-BR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CHEBYSHEV</a:t>
            </a:r>
          </a:p>
          <a:p>
            <a:endParaRPr lang="pt-BR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ELÍPTICO</a:t>
            </a:r>
          </a:p>
        </p:txBody>
      </p:sp>
    </p:spTree>
    <p:extLst>
      <p:ext uri="{BB962C8B-B14F-4D97-AF65-F5344CB8AC3E}">
        <p14:creationId xmlns:p14="http://schemas.microsoft.com/office/powerpoint/2010/main" val="7466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16E7FBF-A255-4F11-889E-9D6CF966EAAB}"/>
              </a:ext>
            </a:extLst>
          </p:cNvPr>
          <p:cNvSpPr txBox="1"/>
          <p:nvPr/>
        </p:nvSpPr>
        <p:spPr>
          <a:xfrm>
            <a:off x="5938" y="3379"/>
            <a:ext cx="935698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INTRODUÇÃO</a:t>
            </a:r>
          </a:p>
          <a:p>
            <a:endParaRPr lang="pt-BR" sz="3200" b="1" dirty="0"/>
          </a:p>
          <a:p>
            <a:r>
              <a:rPr lang="pt-BR" sz="2800" b="1" u="sng" dirty="0"/>
              <a:t>ALGUMAS VANTAGENS DOS FILTROS ATIVOS</a:t>
            </a:r>
          </a:p>
          <a:p>
            <a:endParaRPr lang="pt-BR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ELIMINAÇÃO DE INDUTORES (EM BAIXAS FREQUÊNCIAS,</a:t>
            </a:r>
          </a:p>
          <a:p>
            <a:r>
              <a:rPr lang="pt-BR" sz="2800" b="1" dirty="0"/>
              <a:t>      SÃO VOLUMOSOS, PESADOS E CAROS)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FLEXIBILIDADE DE PROJETOS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FACILIDADE DE PROJETO DE FILTROS COMPLEXOS ATRAVÉS</a:t>
            </a:r>
          </a:p>
          <a:p>
            <a:r>
              <a:rPr lang="pt-BR" sz="2800" b="1" dirty="0"/>
              <a:t>      DA ASSOCIAÇÃO EM CASCATA DE ESTÁGIOS SIMPLES</a:t>
            </a:r>
          </a:p>
          <a:p>
            <a:endParaRPr lang="pt-BR" sz="2800" b="1" dirty="0"/>
          </a:p>
          <a:p>
            <a:r>
              <a:rPr lang="pt-BR" sz="2800" b="1" u="sng" dirty="0"/>
              <a:t>ALGUMAS DESVANTAGENS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EXIGEM FONTE DE ALIMENTAÇÃO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RESPOSTA EM FREQUÊNCIA LIMITADA PELA CAPACIDADE </a:t>
            </a:r>
          </a:p>
          <a:p>
            <a:r>
              <a:rPr lang="pt-BR" sz="2800" b="1" dirty="0"/>
              <a:t>      DE RESPOSTA DOS AMP-</a:t>
            </a:r>
            <a:r>
              <a:rPr lang="pt-BR" sz="2800" b="1" dirty="0" err="1"/>
              <a:t>OPs</a:t>
            </a:r>
            <a:r>
              <a:rPr lang="pt-BR" sz="2800" b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3993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12113E-9EDD-4417-861B-BB64A405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59459"/>
            <a:ext cx="7315200" cy="373908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3884BC2-2B5C-4004-8B31-214C3027BB99}"/>
              </a:ext>
            </a:extLst>
          </p:cNvPr>
          <p:cNvSpPr txBox="1"/>
          <p:nvPr/>
        </p:nvSpPr>
        <p:spPr>
          <a:xfrm>
            <a:off x="755576" y="692696"/>
            <a:ext cx="2375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COMPARAÇÃO</a:t>
            </a:r>
          </a:p>
        </p:txBody>
      </p:sp>
    </p:spTree>
    <p:extLst>
      <p:ext uri="{BB962C8B-B14F-4D97-AF65-F5344CB8AC3E}">
        <p14:creationId xmlns:p14="http://schemas.microsoft.com/office/powerpoint/2010/main" val="362750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368BAB-E812-4CDD-8B9B-9899AA825EED}"/>
              </a:ext>
            </a:extLst>
          </p:cNvPr>
          <p:cNvSpPr txBox="1"/>
          <p:nvPr/>
        </p:nvSpPr>
        <p:spPr>
          <a:xfrm>
            <a:off x="323528" y="331746"/>
            <a:ext cx="360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FILTRO BUTTERWORTH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E0BC52-233C-4842-8AC2-1EFDB2DC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58" y="1124744"/>
            <a:ext cx="4981582" cy="1352143"/>
          </a:xfrm>
          <a:prstGeom prst="rect">
            <a:avLst/>
          </a:prstGeom>
          <a:solidFill>
            <a:schemeClr val="accent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9BFBE37-FFA2-48F2-B10D-FB9120795E99}"/>
                  </a:ext>
                </a:extLst>
              </p:cNvPr>
              <p:cNvSpPr txBox="1"/>
              <p:nvPr/>
            </p:nvSpPr>
            <p:spPr>
              <a:xfrm>
                <a:off x="-16556" y="3016444"/>
                <a:ext cx="914814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pt-BR" sz="2800" b="1" dirty="0"/>
                  <a:t> é a frequência de corte</a:t>
                </a:r>
              </a:p>
              <a:p>
                <a:endParaRPr lang="pt-BR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800" b="1" dirty="0"/>
                  <a:t>Para “n” grande, o denominador se aproxima de “1” para</a:t>
                </a:r>
              </a:p>
              <a:p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pt-BR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pt-BR" sz="2800" b="1" dirty="0"/>
                  <a:t> 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9BFBE37-FFA2-48F2-B10D-FB9120795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56" y="3016444"/>
                <a:ext cx="9148145" cy="1815882"/>
              </a:xfrm>
              <a:prstGeom prst="rect">
                <a:avLst/>
              </a:prstGeom>
              <a:blipFill>
                <a:blip r:embed="rId3"/>
                <a:stretch>
                  <a:fillRect l="-1199" t="-3356" r="-466" b="-8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3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utterworth filter frequency response Type I Chebyshev filter and n... |  Download Scientific Diagram">
            <a:extLst>
              <a:ext uri="{FF2B5EF4-FFF2-40B4-BE49-F238E27FC236}">
                <a16:creationId xmlns:a16="http://schemas.microsoft.com/office/drawing/2014/main" id="{DBCED38D-D44A-4DAF-AE6E-B1E4EFCE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00138"/>
            <a:ext cx="6477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CDA616-B0D5-45F0-9021-1FC3B287AF3D}"/>
              </a:ext>
            </a:extLst>
          </p:cNvPr>
          <p:cNvSpPr txBox="1"/>
          <p:nvPr/>
        </p:nvSpPr>
        <p:spPr>
          <a:xfrm>
            <a:off x="467544" y="476672"/>
            <a:ext cx="333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RESPOSTA DO FILTRO</a:t>
            </a:r>
          </a:p>
        </p:txBody>
      </p:sp>
    </p:spTree>
    <p:extLst>
      <p:ext uri="{BB962C8B-B14F-4D97-AF65-F5344CB8AC3E}">
        <p14:creationId xmlns:p14="http://schemas.microsoft.com/office/powerpoint/2010/main" val="290748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63CB4E9-5A6A-4C3F-A414-C7B3262DE506}"/>
                  </a:ext>
                </a:extLst>
              </p:cNvPr>
              <p:cNvSpPr txBox="1"/>
              <p:nvPr/>
            </p:nvSpPr>
            <p:spPr>
              <a:xfrm>
                <a:off x="539552" y="548680"/>
                <a:ext cx="6385722" cy="2832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/>
                  <a:t>IMPLEMENTAÇÃO DO FILTRO:</a:t>
                </a:r>
              </a:p>
              <a:p>
                <a:endParaRPr lang="pt-BR" sz="2400" b="1" dirty="0"/>
              </a:p>
              <a:p>
                <a:r>
                  <a:rPr lang="pt-BR" sz="2400" b="1" dirty="0"/>
                  <a:t>1- DETERMINAÇÃO DOS PÓLOS:</a:t>
                </a:r>
              </a:p>
              <a:p>
                <a:endParaRPr lang="pt-BR" sz="24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pt-BR" sz="24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28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28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2800" b="1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pt-BR" sz="28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800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lang="pt-BR" sz="28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𝑪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BR" sz="28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t-BR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pt-B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pt-BR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8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B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pt-B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pt-B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2800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pt-BR" sz="2800" b="1" i="1" dirty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28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BR" sz="28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63CB4E9-5A6A-4C3F-A414-C7B3262DE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8680"/>
                <a:ext cx="6385722" cy="2832699"/>
              </a:xfrm>
              <a:prstGeom prst="rect">
                <a:avLst/>
              </a:prstGeom>
              <a:blipFill>
                <a:blip r:embed="rId2"/>
                <a:stretch>
                  <a:fillRect l="-1528" t="-1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6C93BA7-0502-463F-8AC3-C7745B8E175D}"/>
                  </a:ext>
                </a:extLst>
              </p:cNvPr>
              <p:cNvSpPr txBox="1"/>
              <p:nvPr/>
            </p:nvSpPr>
            <p:spPr>
              <a:xfrm>
                <a:off x="551701" y="3861048"/>
                <a:ext cx="7336817" cy="228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/>
                  <a:t>Lembrando que esse resultado é obtido fazendo</a:t>
                </a:r>
              </a:p>
              <a:p>
                <a:r>
                  <a:rPr lang="pt-BR" sz="2800" b="1" dirty="0"/>
                  <a:t>“ s=</a:t>
                </a:r>
                <a:r>
                  <a:rPr lang="pt-BR" sz="2800" b="1" dirty="0" err="1"/>
                  <a:t>jω</a:t>
                </a:r>
                <a:r>
                  <a:rPr lang="pt-BR" sz="2800" b="1" dirty="0"/>
                  <a:t>”, na função de transferência, vem: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8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800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8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pt-BR" sz="28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pt-BR" sz="2800" b="1" i="1" dirty="0"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6C93BA7-0502-463F-8AC3-C7745B8E1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01" y="3861048"/>
                <a:ext cx="7336817" cy="2284472"/>
              </a:xfrm>
              <a:prstGeom prst="rect">
                <a:avLst/>
              </a:prstGeom>
              <a:blipFill>
                <a:blip r:embed="rId3"/>
                <a:stretch>
                  <a:fillRect l="-1746" t="-2400" r="-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7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9DAB580-9894-44C1-83C8-C8EFD09DE3BF}"/>
                  </a:ext>
                </a:extLst>
              </p:cNvPr>
              <p:cNvSpPr txBox="1"/>
              <p:nvPr/>
            </p:nvSpPr>
            <p:spPr>
              <a:xfrm>
                <a:off x="683568" y="1412776"/>
                <a:ext cx="7128792" cy="1454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8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800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8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pt-BR" sz="28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pt-BR" sz="2800" b="1" i="1" dirty="0"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pt-BR" sz="2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8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8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  <m:sup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9DAB580-9894-44C1-83C8-C8EFD09D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7128792" cy="1454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16F33F36-2936-4AE8-8E35-5F0FAEEC3420}"/>
              </a:ext>
            </a:extLst>
          </p:cNvPr>
          <p:cNvSpPr txBox="1"/>
          <p:nvPr/>
        </p:nvSpPr>
        <p:spPr>
          <a:xfrm>
            <a:off x="683568" y="692696"/>
            <a:ext cx="15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Portanto,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BD964DC-E3E3-4947-9643-D3D67E854050}"/>
                  </a:ext>
                </a:extLst>
              </p:cNvPr>
              <p:cNvSpPr txBox="1"/>
              <p:nvPr/>
            </p:nvSpPr>
            <p:spPr>
              <a:xfrm>
                <a:off x="359180" y="3284984"/>
                <a:ext cx="8425640" cy="332244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/>
                  <a:t>PROCURAMOS AS “n” RAÍZES DO DENOMINADOR COM</a:t>
                </a:r>
              </a:p>
              <a:p>
                <a:r>
                  <a:rPr lang="pt-BR" sz="2800" b="1" dirty="0"/>
                  <a:t>PARTE REAL NEGATIVA PARA DETERMINAR OS PÓLOS</a:t>
                </a:r>
              </a:p>
              <a:p>
                <a:r>
                  <a:rPr lang="pt-BR" sz="2800" b="1" dirty="0"/>
                  <a:t>DE “H(s)”. AS SOLUÇÕES DE </a:t>
                </a:r>
              </a:p>
              <a:p>
                <a:endParaRPr lang="pt-BR" sz="2800" b="1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pt-BR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pt-BR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t-BR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BR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pt-B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pt-BR" sz="2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8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BR" sz="2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B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pt-B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  <m:sup>
                        <m:r>
                          <a:rPr lang="pt-B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t-B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pt-BR" sz="2800" b="1" dirty="0"/>
                  <a:t>=0 , COM PARTE REAL NEGATIVA SÃO</a:t>
                </a:r>
              </a:p>
              <a:p>
                <a:pPr algn="ctr"/>
                <a:r>
                  <a:rPr lang="pt-BR" sz="2800" b="1" dirty="0"/>
                  <a:t>EXPRESSAS POR: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pt-BR" sz="2800" b="1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pt-BR" sz="28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sSup>
                      <m:sSupPr>
                        <m:ctrlPr>
                          <a:rPr lang="pt-BR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pt-BR" sz="28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1" i="1" dirty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2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pt-BR" sz="28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BR" sz="28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800" b="1" dirty="0"/>
                  <a:t>, k= 1,...n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BD964DC-E3E3-4947-9643-D3D67E85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80" y="3284984"/>
                <a:ext cx="8425640" cy="3322448"/>
              </a:xfrm>
              <a:prstGeom prst="rect">
                <a:avLst/>
              </a:prstGeom>
              <a:blipFill>
                <a:blip r:embed="rId3"/>
                <a:stretch>
                  <a:fillRect l="-1520" t="-1835" r="-507" b="-4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65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095E37-F761-4B77-BF8C-F01935534721}"/>
              </a:ext>
            </a:extLst>
          </p:cNvPr>
          <p:cNvSpPr txBox="1"/>
          <p:nvPr/>
        </p:nvSpPr>
        <p:spPr>
          <a:xfrm>
            <a:off x="827584" y="692696"/>
            <a:ext cx="748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SENDO ASSIM, PODE-SE EXPRESSAR  ”H(s)” 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D57419D-A6D8-4C46-9F1E-C8B80389105C}"/>
                  </a:ext>
                </a:extLst>
              </p:cNvPr>
              <p:cNvSpPr txBox="1"/>
              <p:nvPr/>
            </p:nvSpPr>
            <p:spPr>
              <a:xfrm>
                <a:off x="683568" y="1412776"/>
                <a:ext cx="7128792" cy="978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  <m:t>…..</m:t>
                          </m:r>
                        </m:den>
                      </m:f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D57419D-A6D8-4C46-9F1E-C8B803891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7128792" cy="978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820065B4-F2D4-44BD-A329-15C12C450339}"/>
              </a:ext>
            </a:extLst>
          </p:cNvPr>
          <p:cNvSpPr txBox="1"/>
          <p:nvPr/>
        </p:nvSpPr>
        <p:spPr>
          <a:xfrm>
            <a:off x="683568" y="2996952"/>
            <a:ext cx="78639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2- AJUSTE DE MAGNITUDE</a:t>
            </a:r>
          </a:p>
          <a:p>
            <a:endParaRPr lang="pt-BR" sz="2800" b="1" dirty="0"/>
          </a:p>
          <a:p>
            <a:r>
              <a:rPr lang="pt-BR" sz="2800" b="1" dirty="0"/>
              <a:t>PARA OBTERMOS MAGNITUDE UNITÁRIA QUANDO </a:t>
            </a:r>
          </a:p>
          <a:p>
            <a:r>
              <a:rPr lang="pt-BR" sz="2800" b="1" dirty="0"/>
              <a:t>A FREQUÊNCIA É NULA, PODEMOS FAZER: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028FDA8-A5BC-48EC-83FC-4BECCEF0D8C6}"/>
                  </a:ext>
                </a:extLst>
              </p:cNvPr>
              <p:cNvSpPr txBox="1"/>
              <p:nvPr/>
            </p:nvSpPr>
            <p:spPr>
              <a:xfrm>
                <a:off x="677854" y="5089087"/>
                <a:ext cx="4572000" cy="1001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  <m:t>….</m:t>
                          </m:r>
                        </m:num>
                        <m:den>
                          <m:d>
                            <m:dPr>
                              <m:ctrlP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pt-BR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pt-BR" sz="28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pt-BR" sz="28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b="1" i="1" dirty="0" smtClean="0">
                              <a:latin typeface="Cambria Math" panose="02040503050406030204" pitchFamily="18" charset="0"/>
                            </a:rPr>
                            <m:t>…..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028FDA8-A5BC-48EC-83FC-4BECCEF0D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4" y="5089087"/>
                <a:ext cx="4572000" cy="1001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702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EB4CD3-D827-44AE-8341-C1C9C6B24C0A}"/>
              </a:ext>
            </a:extLst>
          </p:cNvPr>
          <p:cNvSpPr txBox="1"/>
          <p:nvPr/>
        </p:nvSpPr>
        <p:spPr>
          <a:xfrm>
            <a:off x="0" y="4462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3- IMPLEMENTAÇÃO </a:t>
            </a:r>
          </a:p>
          <a:p>
            <a:endParaRPr lang="pt-BR" sz="2800" b="1" dirty="0"/>
          </a:p>
          <a:p>
            <a:r>
              <a:rPr lang="pt-BR" sz="2800" b="1" dirty="0"/>
              <a:t>UMA TOPOLOGIA SIMPLES E ROBUSTA PARA A IMPLEMENTAÇÃO DO FILTRO BUTTERWORTH É A</a:t>
            </a:r>
          </a:p>
          <a:p>
            <a:pPr algn="just"/>
            <a:r>
              <a:rPr lang="pt-BR" sz="2800" b="1" dirty="0"/>
              <a:t>DE SALLEN-KEY. 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ELA É UM FILTRO DE SEGUNDA ORDEM. PORTANTO, PODE SER UTILIZADA COMO UM ESTÁGIO DO FILTRO, QUE PODE SER REPETIDO, COLOCANDO-SE UM EM CASCATA COM OUTRO PARA A INTRODUÇÃO DE PÓLOS COMPLEXOS</a:t>
            </a:r>
          </a:p>
          <a:p>
            <a:pPr algn="just"/>
            <a:r>
              <a:rPr lang="pt-BR" sz="2800" b="1" dirty="0"/>
              <a:t>CONJUGADOS OU ADICIONANDO PÓLOS REAIS ATRAVÉS DA</a:t>
            </a:r>
          </a:p>
          <a:p>
            <a:pPr algn="just"/>
            <a:r>
              <a:rPr lang="pt-BR" sz="2800" b="1" dirty="0"/>
              <a:t>ADIÇÃO DE CIRCUITOS RC NA SAÍDA DO ESTÁGIO. </a:t>
            </a:r>
          </a:p>
        </p:txBody>
      </p:sp>
    </p:spTree>
    <p:extLst>
      <p:ext uri="{BB962C8B-B14F-4D97-AF65-F5344CB8AC3E}">
        <p14:creationId xmlns:p14="http://schemas.microsoft.com/office/powerpoint/2010/main" val="248175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05E8E0-66B7-4153-B2F1-AC5FA1E7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2776"/>
            <a:ext cx="5760640" cy="32633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60ADB2A-C0D5-4012-B35A-D5E39FF2AF97}"/>
              </a:ext>
            </a:extLst>
          </p:cNvPr>
          <p:cNvSpPr txBox="1"/>
          <p:nvPr/>
        </p:nvSpPr>
        <p:spPr>
          <a:xfrm>
            <a:off x="395536" y="476672"/>
            <a:ext cx="4292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/>
              <a:t>TOPOLOGIA DE SALLEN-KEY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277D4B3-93A1-4FBB-8024-867559531BD9}"/>
                  </a:ext>
                </a:extLst>
              </p:cNvPr>
              <p:cNvSpPr txBox="1"/>
              <p:nvPr/>
            </p:nvSpPr>
            <p:spPr>
              <a:xfrm>
                <a:off x="395536" y="4473483"/>
                <a:ext cx="7780656" cy="97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pt-BR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277D4B3-93A1-4FBB-8024-867559531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73483"/>
                <a:ext cx="7780656" cy="971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178FF6B-3671-4D04-8006-BB64AD52DFCB}"/>
                  </a:ext>
                </a:extLst>
              </p:cNvPr>
              <p:cNvSpPr txBox="1"/>
              <p:nvPr/>
            </p:nvSpPr>
            <p:spPr>
              <a:xfrm>
                <a:off x="405289" y="5718667"/>
                <a:ext cx="2010872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178FF6B-3671-4D04-8006-BB64AD52D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9" y="5718667"/>
                <a:ext cx="2010872" cy="971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7408AF6A-20BD-4138-9AF0-70B2BC7F2DA6}"/>
              </a:ext>
            </a:extLst>
          </p:cNvPr>
          <p:cNvSpPr txBox="1"/>
          <p:nvPr/>
        </p:nvSpPr>
        <p:spPr>
          <a:xfrm>
            <a:off x="3131840" y="6093296"/>
            <a:ext cx="173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(PROVE !!)</a:t>
            </a:r>
          </a:p>
        </p:txBody>
      </p:sp>
    </p:spTree>
    <p:extLst>
      <p:ext uri="{BB962C8B-B14F-4D97-AF65-F5344CB8AC3E}">
        <p14:creationId xmlns:p14="http://schemas.microsoft.com/office/powerpoint/2010/main" val="188759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740D88-6200-10C5-A23D-F9D444E2CCBD}"/>
              </a:ext>
            </a:extLst>
          </p:cNvPr>
          <p:cNvSpPr txBox="1"/>
          <p:nvPr/>
        </p:nvSpPr>
        <p:spPr>
          <a:xfrm flipH="1">
            <a:off x="251520" y="8593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EXERCÍCIO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0375DC-880A-4719-802D-CC14B07C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3" y="1772816"/>
            <a:ext cx="3955369" cy="21356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7D1D290-B9C4-3616-AE81-834F2B71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104" y="1871035"/>
            <a:ext cx="4044399" cy="17281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F6DF3E-FCB7-4574-5E1D-6D5931DCB98E}"/>
              </a:ext>
            </a:extLst>
          </p:cNvPr>
          <p:cNvSpPr txBox="1"/>
          <p:nvPr/>
        </p:nvSpPr>
        <p:spPr>
          <a:xfrm>
            <a:off x="1451224" y="347541"/>
            <a:ext cx="682776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 o filtro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Butterworth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cujas especificações (planicidade de 0,45dB e atenuação de 9dB de acordo com as frequências mostradas) estão representadas na figura abaixo, pede-se: 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4185A9-3CFF-1220-B23B-F32E1E13BEF7}"/>
              </a:ext>
            </a:extLst>
          </p:cNvPr>
          <p:cNvSpPr txBox="1"/>
          <p:nvPr/>
        </p:nvSpPr>
        <p:spPr>
          <a:xfrm>
            <a:off x="405053" y="3212976"/>
            <a:ext cx="842493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(2,5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pts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Determine a ordem mínima do filtro,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min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que atende as especificações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(2,0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pts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Determine a função de transferência do filtro, para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min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 sua frequência de corte.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(1,5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pts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Considere o caso particular da topologia de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Sallen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Key da figura, como um dos componentes da implementação do filtro, e suponha que você só possui resistores de 1KΩ. Determine os valores dos componentes do filtro completo.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B671965-5CDD-10C1-C092-9A362ECD5F27}"/>
                  </a:ext>
                </a:extLst>
              </p:cNvPr>
              <p:cNvSpPr txBox="1"/>
              <p:nvPr/>
            </p:nvSpPr>
            <p:spPr>
              <a:xfrm>
                <a:off x="179512" y="5745372"/>
                <a:ext cx="5549596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B671965-5CDD-10C1-C092-9A362ECD5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45372"/>
                <a:ext cx="5549596" cy="720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1E96338-C6B4-E5BE-4B69-63445C18FA3D}"/>
                  </a:ext>
                </a:extLst>
              </p:cNvPr>
              <p:cNvSpPr txBox="1"/>
              <p:nvPr/>
            </p:nvSpPr>
            <p:spPr>
              <a:xfrm>
                <a:off x="6156176" y="5582856"/>
                <a:ext cx="2010872" cy="97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1E96338-C6B4-E5BE-4B69-63445C18F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82856"/>
                <a:ext cx="2010872" cy="971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26484DF-74D8-1F53-760A-807C908721DB}"/>
                  </a:ext>
                </a:extLst>
              </p:cNvPr>
              <p:cNvSpPr txBox="1"/>
              <p:nvPr/>
            </p:nvSpPr>
            <p:spPr>
              <a:xfrm>
                <a:off x="7524328" y="3049215"/>
                <a:ext cx="4357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B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pt-BR" sz="1400" b="1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26484DF-74D8-1F53-760A-807C9087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049215"/>
                <a:ext cx="43576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5B0558A-C1D4-F793-254E-8028DB67AB8A}"/>
                  </a:ext>
                </a:extLst>
              </p:cNvPr>
              <p:cNvSpPr txBox="1"/>
              <p:nvPr/>
            </p:nvSpPr>
            <p:spPr>
              <a:xfrm>
                <a:off x="7226934" y="3115138"/>
                <a:ext cx="4357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B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BR" sz="1400" b="1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5B0558A-C1D4-F793-254E-8028DB67A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934" y="3115138"/>
                <a:ext cx="43576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05839B7C-1E02-CC8B-895E-E81D8BCF7763}"/>
              </a:ext>
            </a:extLst>
          </p:cNvPr>
          <p:cNvSpPr/>
          <p:nvPr/>
        </p:nvSpPr>
        <p:spPr>
          <a:xfrm>
            <a:off x="7601628" y="1890353"/>
            <a:ext cx="1166326" cy="2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83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056" y="855876"/>
            <a:ext cx="846043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</a:rPr>
              <a:t>[1] </a:t>
            </a:r>
            <a:r>
              <a:rPr lang="pt-BR" sz="2800" dirty="0">
                <a:solidFill>
                  <a:srgbClr val="000000"/>
                </a:solidFill>
              </a:rPr>
              <a:t>“Circuitos Elétricos I: </a:t>
            </a:r>
            <a:r>
              <a:rPr lang="pt-BR" sz="2800" i="1" dirty="0">
                <a:solidFill>
                  <a:srgbClr val="000000"/>
                </a:solidFill>
              </a:rPr>
              <a:t>Filtros Ativos”. </a:t>
            </a:r>
            <a:r>
              <a:rPr lang="pt-BR" sz="2800" dirty="0">
                <a:solidFill>
                  <a:srgbClr val="000000"/>
                </a:solidFill>
              </a:rPr>
              <a:t>José </a:t>
            </a:r>
            <a:r>
              <a:rPr lang="pt-BR" sz="2800" dirty="0" err="1">
                <a:solidFill>
                  <a:srgbClr val="000000"/>
                </a:solidFill>
              </a:rPr>
              <a:t>Azcue</a:t>
            </a:r>
            <a:r>
              <a:rPr lang="pt-BR" sz="2800" dirty="0">
                <a:solidFill>
                  <a:srgbClr val="000000"/>
                </a:solidFill>
              </a:rPr>
              <a:t>. http://professor.ufabc.edu.br/~jose.azcue/Circuitos%20Eletricos%202/Aula_10_CEII_1Q2019.pdf. 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[2] </a:t>
            </a:r>
            <a:r>
              <a:rPr lang="en-US" sz="2800" dirty="0">
                <a:solidFill>
                  <a:srgbClr val="000000"/>
                </a:solidFill>
              </a:rPr>
              <a:t>“Experiment of the Month: Twin Tee Filter Complex Transfer Function”. </a:t>
            </a:r>
            <a:r>
              <a:rPr lang="en-US" sz="2800" dirty="0" err="1">
                <a:solidFill>
                  <a:srgbClr val="000000"/>
                </a:solidFill>
              </a:rPr>
              <a:t>Millervile</a:t>
            </a:r>
            <a:r>
              <a:rPr lang="en-US" sz="2800" dirty="0">
                <a:solidFill>
                  <a:srgbClr val="000000"/>
                </a:solidFill>
              </a:rPr>
              <a:t> University. https://www.millersville.edu/physics/experiments/111/index.php. </a:t>
            </a:r>
          </a:p>
          <a:p>
            <a:r>
              <a:rPr lang="pt-BR" sz="2800" b="1" dirty="0">
                <a:solidFill>
                  <a:srgbClr val="000000"/>
                </a:solidFill>
              </a:rPr>
              <a:t>[3] </a:t>
            </a:r>
            <a:r>
              <a:rPr lang="pt-BR" sz="2800" dirty="0">
                <a:solidFill>
                  <a:srgbClr val="000000"/>
                </a:solidFill>
              </a:rPr>
              <a:t>“Amplificadores Operacionais”. A.C. Seabra. Ed. Érica. 1996. </a:t>
            </a:r>
          </a:p>
          <a:p>
            <a:r>
              <a:rPr lang="pt-BR" sz="2800" b="1" dirty="0">
                <a:solidFill>
                  <a:srgbClr val="000000"/>
                </a:solidFill>
              </a:rPr>
              <a:t>[4] “</a:t>
            </a:r>
            <a:r>
              <a:rPr lang="pt-BR" sz="2800" dirty="0">
                <a:solidFill>
                  <a:srgbClr val="000000"/>
                </a:solidFill>
              </a:rPr>
              <a:t>Capítulo 5- Filtros Ativos”. </a:t>
            </a:r>
            <a:r>
              <a:rPr lang="pt-BR" sz="2800" dirty="0">
                <a:solidFill>
                  <a:srgbClr val="000000"/>
                </a:solidFill>
                <a:hlinkClick r:id="rId2"/>
              </a:rPr>
              <a:t>http://www.eletrica.ufpr.br/marlio/te054/capitulo5.pdf</a:t>
            </a:r>
            <a:endParaRPr lang="pt-BR" sz="2800" dirty="0">
              <a:solidFill>
                <a:srgbClr val="000000"/>
              </a:solidFill>
            </a:endParaRPr>
          </a:p>
          <a:p>
            <a:r>
              <a:rPr lang="pt-BR" sz="2800" b="1" dirty="0">
                <a:solidFill>
                  <a:srgbClr val="000000"/>
                </a:solidFill>
              </a:rPr>
              <a:t>[5]”Circuitos Elétricos III” </a:t>
            </a:r>
            <a:r>
              <a:rPr lang="pt-BR" sz="2800" dirty="0">
                <a:solidFill>
                  <a:srgbClr val="000000"/>
                </a:solidFill>
                <a:hlinkClick r:id="rId3"/>
              </a:rPr>
              <a:t>http://www.cpdee.ufmg.br/~danilomelges//circ3/Aula6-CircuitosSeletoresFrequenciaPt1.pd</a:t>
            </a:r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 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332656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99169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76F04E-F790-4881-89BB-B970C87CAA19}"/>
              </a:ext>
            </a:extLst>
          </p:cNvPr>
          <p:cNvSpPr txBox="1"/>
          <p:nvPr/>
        </p:nvSpPr>
        <p:spPr>
          <a:xfrm>
            <a:off x="1030870" y="44624"/>
            <a:ext cx="7082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CARACTERÍSTICAS IMPORTANTES DA FUNÇÃO </a:t>
            </a:r>
          </a:p>
          <a:p>
            <a:pPr algn="ctr"/>
            <a:r>
              <a:rPr lang="pt-BR" sz="2800" b="1" dirty="0"/>
              <a:t>DE TRANSFERÊNCIA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01403D-D10D-4766-BB8B-600E7E44E9D6}"/>
                  </a:ext>
                </a:extLst>
              </p:cNvPr>
              <p:cNvSpPr txBox="1"/>
              <p:nvPr/>
            </p:nvSpPr>
            <p:spPr>
              <a:xfrm>
                <a:off x="-5023" y="980728"/>
                <a:ext cx="9026702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800" dirty="0"/>
                  <a:t>H(s) tem que ter a ordem do numerador menor ou</a:t>
                </a:r>
              </a:p>
              <a:p>
                <a:r>
                  <a:rPr lang="pt-BR" sz="2800" dirty="0"/>
                  <a:t>      igual à ordem do denominador pois, caso contrário,</a:t>
                </a:r>
              </a:p>
              <a:p>
                <a:r>
                  <a:rPr lang="pt-BR" sz="2800" dirty="0"/>
                  <a:t>      H(s) -&gt; ∞ para sinais de alta frequência</a:t>
                </a:r>
              </a:p>
              <a:p>
                <a:endParaRPr lang="pt-BR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800" dirty="0"/>
                  <a:t>Para o filtro poder ser implementado, os polos complexos</a:t>
                </a:r>
              </a:p>
              <a:p>
                <a:r>
                  <a:rPr lang="pt-BR" sz="2800" dirty="0"/>
                  <a:t>      devem ser conjugados</a:t>
                </a:r>
              </a:p>
              <a:p>
                <a:endParaRPr lang="pt-BR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800" dirty="0"/>
                  <a:t> Se um zero é localizado em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800" dirty="0"/>
                  <a:t>, H(s) se anula nesta</a:t>
                </a:r>
              </a:p>
              <a:p>
                <a:r>
                  <a:rPr lang="pt-BR" sz="2800" dirty="0"/>
                  <a:t>       frequência.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01403D-D10D-4766-BB8B-600E7E44E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3" y="980728"/>
                <a:ext cx="9026702" cy="3970318"/>
              </a:xfrm>
              <a:prstGeom prst="rect">
                <a:avLst/>
              </a:prstGeom>
              <a:blipFill>
                <a:blip r:embed="rId2"/>
                <a:stretch>
                  <a:fillRect l="-1215" t="-1536" r="-338" b="-35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69CA7E22-F9F9-49C6-BA7E-C12CC02D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758140"/>
            <a:ext cx="3476531" cy="2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A7A1D2-3969-426D-8E11-9FF22D895D55}"/>
              </a:ext>
            </a:extLst>
          </p:cNvPr>
          <p:cNvSpPr txBox="1"/>
          <p:nvPr/>
        </p:nvSpPr>
        <p:spPr>
          <a:xfrm>
            <a:off x="0" y="332656"/>
            <a:ext cx="92828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[6] </a:t>
            </a:r>
            <a:r>
              <a:rPr lang="pt-BR" sz="2400" b="1" dirty="0">
                <a:hlinkClick r:id="rId2"/>
              </a:rPr>
              <a:t>https://www.analog.com/media/en/training-seminars/</a:t>
            </a:r>
            <a:endParaRPr lang="pt-BR" sz="2400" b="1" dirty="0"/>
          </a:p>
          <a:p>
            <a:r>
              <a:rPr lang="pt-BR" sz="2400" b="1" u="sng" dirty="0">
                <a:solidFill>
                  <a:srgbClr val="0070C0"/>
                </a:solidFill>
              </a:rPr>
              <a:t>design-handbooks/Basic-Linear-Design/Chapter8.pdf</a:t>
            </a:r>
          </a:p>
          <a:p>
            <a:r>
              <a:rPr lang="pt-BR" sz="2800" b="1" dirty="0"/>
              <a:t>[7] </a:t>
            </a:r>
            <a:r>
              <a:rPr lang="pt-BR" sz="2400" b="1" dirty="0">
                <a:hlinkClick r:id="rId3"/>
              </a:rPr>
              <a:t>https://www.researchgate.net/figure/Butterworth-filter-frequency</a:t>
            </a:r>
            <a:endParaRPr lang="pt-BR" sz="2400" b="1" dirty="0"/>
          </a:p>
          <a:p>
            <a:r>
              <a:rPr lang="pt-BR" sz="2400" b="1" dirty="0">
                <a:solidFill>
                  <a:srgbClr val="0070C0"/>
                </a:solidFill>
              </a:rPr>
              <a:t>-response-</a:t>
            </a:r>
            <a:r>
              <a:rPr lang="pt-BR" sz="2400" b="1" dirty="0" err="1">
                <a:solidFill>
                  <a:srgbClr val="0070C0"/>
                </a:solidFill>
              </a:rPr>
              <a:t>Type</a:t>
            </a:r>
            <a:r>
              <a:rPr lang="pt-BR" sz="2400" b="1" dirty="0">
                <a:solidFill>
                  <a:srgbClr val="0070C0"/>
                </a:solidFill>
              </a:rPr>
              <a:t>-I-</a:t>
            </a:r>
            <a:r>
              <a:rPr lang="pt-BR" sz="2400" b="1" dirty="0" err="1">
                <a:solidFill>
                  <a:srgbClr val="0070C0"/>
                </a:solidFill>
              </a:rPr>
              <a:t>Chebyshev</a:t>
            </a:r>
            <a:r>
              <a:rPr lang="pt-BR" sz="2400" b="1" dirty="0">
                <a:solidFill>
                  <a:srgbClr val="0070C0"/>
                </a:solidFill>
              </a:rPr>
              <a:t>-</a:t>
            </a:r>
            <a:r>
              <a:rPr lang="pt-BR" sz="2400" b="1" dirty="0" err="1">
                <a:solidFill>
                  <a:srgbClr val="0070C0"/>
                </a:solidFill>
              </a:rPr>
              <a:t>filter</a:t>
            </a:r>
            <a:r>
              <a:rPr lang="pt-BR" sz="2400" b="1" dirty="0">
                <a:solidFill>
                  <a:srgbClr val="0070C0"/>
                </a:solidFill>
              </a:rPr>
              <a:t>-</a:t>
            </a:r>
            <a:r>
              <a:rPr lang="pt-BR" sz="2400" b="1" dirty="0" err="1">
                <a:solidFill>
                  <a:srgbClr val="0070C0"/>
                </a:solidFill>
              </a:rPr>
              <a:t>and</a:t>
            </a:r>
            <a:r>
              <a:rPr lang="pt-BR" sz="2400" b="1" dirty="0">
                <a:solidFill>
                  <a:srgbClr val="0070C0"/>
                </a:solidFill>
              </a:rPr>
              <a:t>-n-</a:t>
            </a:r>
            <a:r>
              <a:rPr lang="pt-BR" sz="2400" b="1" dirty="0" err="1">
                <a:solidFill>
                  <a:srgbClr val="0070C0"/>
                </a:solidFill>
              </a:rPr>
              <a:t>order</a:t>
            </a:r>
            <a:r>
              <a:rPr lang="pt-BR" sz="2400" b="1" dirty="0">
                <a:solidFill>
                  <a:srgbClr val="0070C0"/>
                </a:solidFill>
              </a:rPr>
              <a:t>-The-</a:t>
            </a:r>
            <a:r>
              <a:rPr lang="pt-BR" sz="2400" b="1" dirty="0" err="1">
                <a:solidFill>
                  <a:srgbClr val="0070C0"/>
                </a:solidFill>
              </a:rPr>
              <a:t>transfer</a:t>
            </a:r>
            <a:r>
              <a:rPr lang="pt-BR" sz="2400" b="1" dirty="0">
                <a:solidFill>
                  <a:srgbClr val="0070C0"/>
                </a:solidFill>
              </a:rPr>
              <a:t>_</a:t>
            </a:r>
          </a:p>
          <a:p>
            <a:r>
              <a:rPr lang="pt-BR" sz="2400" b="1" dirty="0">
                <a:solidFill>
                  <a:srgbClr val="0070C0"/>
                </a:solidFill>
              </a:rPr>
              <a:t>fig7_280878245</a:t>
            </a:r>
          </a:p>
        </p:txBody>
      </p:sp>
    </p:spTree>
    <p:extLst>
      <p:ext uri="{BB962C8B-B14F-4D97-AF65-F5344CB8AC3E}">
        <p14:creationId xmlns:p14="http://schemas.microsoft.com/office/powerpoint/2010/main" val="184002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5187"/>
            <a:ext cx="5774415" cy="365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6721426" cy="32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72695"/>
            <a:ext cx="3580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1. FILTRO PASSA BAIXA</a:t>
            </a:r>
          </a:p>
        </p:txBody>
      </p:sp>
    </p:spTree>
    <p:extLst>
      <p:ext uri="{BB962C8B-B14F-4D97-AF65-F5344CB8AC3E}">
        <p14:creationId xmlns:p14="http://schemas.microsoft.com/office/powerpoint/2010/main" val="72332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638300"/>
            <a:ext cx="31527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692696"/>
            <a:ext cx="350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FILTRO PASSA-BAIXAS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17" y="1044466"/>
            <a:ext cx="2952675" cy="5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42433" y="5232316"/>
            <a:ext cx="16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Fonte: [1]</a:t>
            </a:r>
          </a:p>
        </p:txBody>
      </p:sp>
    </p:spTree>
    <p:extLst>
      <p:ext uri="{BB962C8B-B14F-4D97-AF65-F5344CB8AC3E}">
        <p14:creationId xmlns:p14="http://schemas.microsoft.com/office/powerpoint/2010/main" val="258686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44" y="980728"/>
            <a:ext cx="4191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5057" y="172466"/>
            <a:ext cx="320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FILTRO PASSA-ALTAS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" y="3120850"/>
            <a:ext cx="5125656" cy="33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84574" y="3361978"/>
            <a:ext cx="16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Fonte: [1]</a:t>
            </a:r>
          </a:p>
        </p:txBody>
      </p:sp>
    </p:spTree>
    <p:extLst>
      <p:ext uri="{BB962C8B-B14F-4D97-AF65-F5344CB8AC3E}">
        <p14:creationId xmlns:p14="http://schemas.microsoft.com/office/powerpoint/2010/main" val="7117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322"/>
            <a:ext cx="4534818" cy="432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620688"/>
            <a:ext cx="320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FILTRO PASSA-ALTAS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12386"/>
            <a:ext cx="4578122" cy="72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63888" y="5589166"/>
            <a:ext cx="16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Fonte: [1]</a:t>
            </a:r>
          </a:p>
        </p:txBody>
      </p:sp>
    </p:spTree>
    <p:extLst>
      <p:ext uri="{BB962C8B-B14F-4D97-AF65-F5344CB8AC3E}">
        <p14:creationId xmlns:p14="http://schemas.microsoft.com/office/powerpoint/2010/main" val="184226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92" y="620688"/>
            <a:ext cx="66865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51717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59023"/>
            <a:ext cx="273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FILTRO PASSA FAIXA</a:t>
            </a:r>
          </a:p>
        </p:txBody>
      </p:sp>
    </p:spTree>
    <p:extLst>
      <p:ext uri="{BB962C8B-B14F-4D97-AF65-F5344CB8AC3E}">
        <p14:creationId xmlns:p14="http://schemas.microsoft.com/office/powerpoint/2010/main" val="44815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38" y="1916832"/>
            <a:ext cx="2316456" cy="9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1765904" cy="82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76" y="4417019"/>
            <a:ext cx="5282846" cy="10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74" y="5445224"/>
            <a:ext cx="44372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33265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FILTRO PASSA FAIXA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60812"/>
              </p:ext>
            </p:extLst>
          </p:nvPr>
        </p:nvGraphicFramePr>
        <p:xfrm>
          <a:off x="1619672" y="2730474"/>
          <a:ext cx="55387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768400" imgH="431640" progId="Equation.3">
                  <p:embed/>
                </p:oleObj>
              </mc:Choice>
              <mc:Fallback>
                <p:oleObj name="Equação" r:id="rId6" imgW="2768400" imgH="431640" progId="Equation.3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672" y="2730474"/>
                        <a:ext cx="55387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31158"/>
              </p:ext>
            </p:extLst>
          </p:nvPr>
        </p:nvGraphicFramePr>
        <p:xfrm>
          <a:off x="2424335" y="794321"/>
          <a:ext cx="3380128" cy="89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434960" imgH="380880" progId="Equation.3">
                  <p:embed/>
                </p:oleObj>
              </mc:Choice>
              <mc:Fallback>
                <p:oleObj name="Equação" r:id="rId8" imgW="1434960" imgH="380880" progId="Equation.3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4335" y="794321"/>
                        <a:ext cx="3380128" cy="897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90718" y="2079876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TOMEMOS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6444" y="3933056"/>
            <a:ext cx="397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PARA                    , TEMOS:</a:t>
            </a:r>
          </a:p>
        </p:txBody>
      </p:sp>
    </p:spTree>
    <p:extLst>
      <p:ext uri="{BB962C8B-B14F-4D97-AF65-F5344CB8AC3E}">
        <p14:creationId xmlns:p14="http://schemas.microsoft.com/office/powerpoint/2010/main" val="55526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840</Words>
  <Application>Microsoft Office PowerPoint</Application>
  <PresentationFormat>Apresentação na tela (4:3)</PresentationFormat>
  <Paragraphs>134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Tema do Office</vt:lpstr>
      <vt:lpstr>Equação</vt:lpstr>
      <vt:lpstr>Filtros- ATIVOS 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Filtros Ativos</dc:title>
  <dc:creator>DELL</dc:creator>
  <cp:lastModifiedBy>Ettore MAC</cp:lastModifiedBy>
  <cp:revision>100</cp:revision>
  <dcterms:created xsi:type="dcterms:W3CDTF">2019-10-30T03:03:59Z</dcterms:created>
  <dcterms:modified xsi:type="dcterms:W3CDTF">2023-11-07T15:46:51Z</dcterms:modified>
</cp:coreProperties>
</file>