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handoutMasterIdLst>
    <p:handoutMasterId r:id="rId21"/>
  </p:handoutMasterIdLst>
  <p:sldIdLst>
    <p:sldId id="279" r:id="rId2"/>
    <p:sldId id="280" r:id="rId3"/>
    <p:sldId id="281" r:id="rId4"/>
    <p:sldId id="282" r:id="rId5"/>
    <p:sldId id="256" r:id="rId6"/>
    <p:sldId id="269" r:id="rId7"/>
    <p:sldId id="275" r:id="rId8"/>
    <p:sldId id="276" r:id="rId9"/>
    <p:sldId id="277" r:id="rId10"/>
    <p:sldId id="258" r:id="rId11"/>
    <p:sldId id="259" r:id="rId12"/>
    <p:sldId id="260" r:id="rId13"/>
    <p:sldId id="261" r:id="rId14"/>
    <p:sldId id="262" r:id="rId15"/>
    <p:sldId id="263" r:id="rId16"/>
    <p:sldId id="268" r:id="rId17"/>
    <p:sldId id="266" r:id="rId18"/>
    <p:sldId id="267" r:id="rId19"/>
    <p:sldId id="278" r:id="rId20"/>
  </p:sldIdLst>
  <p:sldSz cx="9144000" cy="6858000" type="screen4x3"/>
  <p:notesSz cx="6858000" cy="91170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13DFA7-548D-4A41-9F12-FC61E2D6E11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3DFE02-124F-4EA8-9D97-FA435B3FB6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F7944E-9EB8-43D5-9898-B8BF7151B4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F62F52-6F52-4BE8-A9C8-6166838D84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4757C-9D7D-4C51-BD07-3F4FE52939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6A7DD-031D-43AE-8005-050751BA4C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7ADE9C-8338-4EDF-AA12-0CF54D11E39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4615A-D6B3-4DD3-86BB-BF1A1FC75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3FF24-A309-47A4-8AC6-9A6108A2E06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0921F2-3806-4068-8C55-07E1F70E2F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47A76-4183-476B-B61D-370B88F322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853388-DBE6-407D-AE27-ACA555D7EB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FC6B5E-CC4B-4ABE-926D-59A983F633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Oficina</a:t>
            </a:r>
            <a:br>
              <a:rPr lang="pt-BR" dirty="0" smtClean="0"/>
            </a:br>
            <a:r>
              <a:rPr lang="pt-BR" dirty="0" smtClean="0"/>
              <a:t>Reações Químicas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5400"/>
            <a:ext cx="8216900" cy="3560763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	</a:t>
            </a:r>
            <a:r>
              <a:rPr lang="pt-BR" b="1" dirty="0" smtClean="0"/>
              <a:t>Demonstrações </a:t>
            </a:r>
            <a:r>
              <a:rPr lang="pt-BR" b="1" dirty="0"/>
              <a:t>práticas</a:t>
            </a:r>
            <a:endParaRPr lang="pt-BR" dirty="0"/>
          </a:p>
          <a:p>
            <a:r>
              <a:rPr lang="pt-BR" dirty="0"/>
              <a:t>	</a:t>
            </a:r>
            <a:r>
              <a:rPr lang="pt-BR" b="1" dirty="0" smtClean="0"/>
              <a:t>Experimentos </a:t>
            </a:r>
            <a:r>
              <a:rPr lang="pt-BR" b="1" dirty="0"/>
              <a:t>ilustrativos</a:t>
            </a:r>
            <a:endParaRPr lang="pt-BR" dirty="0"/>
          </a:p>
          <a:p>
            <a:r>
              <a:rPr lang="pt-BR" dirty="0"/>
              <a:t>	</a:t>
            </a:r>
            <a:r>
              <a:rPr lang="pt-BR" b="1" dirty="0" smtClean="0"/>
              <a:t>Experimentos </a:t>
            </a:r>
            <a:r>
              <a:rPr lang="pt-BR" b="1" dirty="0"/>
              <a:t>descritivos</a:t>
            </a:r>
            <a:endParaRPr lang="pt-BR" dirty="0"/>
          </a:p>
          <a:p>
            <a:r>
              <a:rPr lang="pt-BR" dirty="0"/>
              <a:t>	</a:t>
            </a:r>
            <a:r>
              <a:rPr lang="pt-BR" b="1" dirty="0" smtClean="0"/>
              <a:t>Experimentos </a:t>
            </a:r>
            <a:r>
              <a:rPr lang="pt-BR" b="1" dirty="0"/>
              <a:t>investigativos</a:t>
            </a:r>
            <a:endParaRPr lang="pt-BR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2290762"/>
          </a:xfrm>
        </p:spPr>
        <p:txBody>
          <a:bodyPr/>
          <a:lstStyle/>
          <a:p>
            <a:pPr algn="l"/>
            <a:r>
              <a:rPr lang="pt-BR"/>
              <a:t>As atividades </a:t>
            </a:r>
            <a:r>
              <a:rPr lang="pt-BR" b="1"/>
              <a:t>práticas</a:t>
            </a:r>
            <a:r>
              <a:rPr lang="pt-BR"/>
              <a:t> podem ser de diferentes tipos, como por exemplo: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4838" y="2284413"/>
            <a:ext cx="8062912" cy="2895600"/>
          </a:xfrm>
        </p:spPr>
        <p:txBody>
          <a:bodyPr/>
          <a:lstStyle/>
          <a:p>
            <a:r>
              <a:rPr lang="pt-BR" dirty="0"/>
              <a:t>O aluno assiste sem poder intervir. </a:t>
            </a:r>
          </a:p>
          <a:p>
            <a:r>
              <a:rPr lang="pt-BR" dirty="0"/>
              <a:t>Possibilita o contato com coisas novas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Seu sucesso depende do envolvimento intelectual do aluno.</a:t>
            </a:r>
          </a:p>
          <a:p>
            <a:r>
              <a:rPr lang="pt-BR" dirty="0" smtClean="0"/>
              <a:t>Não podem ser o único recurso.</a:t>
            </a:r>
            <a:endParaRPr lang="pt-B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/>
              <a:t>Demonstrações práticas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O aluno pode realizar ou manipular. </a:t>
            </a:r>
          </a:p>
          <a:p>
            <a:r>
              <a:rPr lang="pt-BR"/>
              <a:t>Cumprem as mesmas finalidades das demonstrações - demonstrar, ilustrar, exemplificar.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/>
              <a:t>Experimentos ilustrativos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  <a:p>
            <a:pPr algn="just"/>
            <a:r>
              <a:rPr lang="pt-BR"/>
              <a:t>O aluno realiza, nem sempre com direção do professor. </a:t>
            </a:r>
          </a:p>
          <a:p>
            <a:pPr algn="just"/>
            <a:r>
              <a:rPr lang="pt-BR"/>
              <a:t>Aproximam-se das atividades investigativas, mas não implicam a realização de testes de hipóteses.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/>
              <a:t>Experimentos descritivos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Exigem grande atividade do aluno. </a:t>
            </a:r>
          </a:p>
          <a:p>
            <a:r>
              <a:rPr lang="pt-BR"/>
              <a:t>Envolvem obrigatoriamente a discussão de idéias, elaboração de hipóteses explicativas e experimentos para testá-las. </a:t>
            </a:r>
          </a:p>
          <a:p>
            <a:r>
              <a:rPr lang="pt-BR"/>
              <a:t>Possibilitam que o aluno percorra um ciclo investigativo, sem trabalhar nas áreas de fronteira do conhecimento.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/>
              <a:t>Experimentos investigativos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18487" cy="3382962"/>
          </a:xfrm>
        </p:spPr>
        <p:txBody>
          <a:bodyPr/>
          <a:lstStyle/>
          <a:p>
            <a:pPr algn="l"/>
            <a:r>
              <a:rPr lang="pt-BR"/>
              <a:t>Comparando diferentes tipos de atividades...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476250"/>
            <a:ext cx="4038600" cy="56499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b="1" dirty="0"/>
              <a:t>   Demonstrações práticas e experiências ilustrativas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pt-BR" sz="2400" dirty="0"/>
              <a:t>Podem ser uma ligação entre a realidade e uma teoria abstrata.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pt-BR" sz="2400" dirty="0"/>
              <a:t>Podem possibilitar o contato com materiais, fatos ou fenômenos que os alunos teriam dificuldade de reconhecer de outra forma.</a:t>
            </a:r>
          </a:p>
          <a:p>
            <a:pPr>
              <a:lnSpc>
                <a:spcPct val="80000"/>
              </a:lnSpc>
            </a:pPr>
            <a:endParaRPr lang="pt-BR" sz="2400" dirty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443805"/>
            <a:ext cx="4038600" cy="57935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b="1" dirty="0"/>
              <a:t>    </a:t>
            </a:r>
            <a:r>
              <a:rPr lang="pt-BR" b="1" dirty="0" smtClean="0"/>
              <a:t>Experimentos descritivos e investigativos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pt-BR" sz="2400" dirty="0" smtClean="0"/>
              <a:t>Desenvolvem a autonomia dos alunos.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pt-BR" sz="2400" dirty="0" smtClean="0"/>
              <a:t>Promovem </a:t>
            </a:r>
            <a:r>
              <a:rPr lang="pt-BR" sz="2400" dirty="0"/>
              <a:t>a aprendizagem significativa pela mudança não só conceitual, mas também metodológica e </a:t>
            </a:r>
            <a:r>
              <a:rPr lang="pt-BR" sz="2400" dirty="0" err="1"/>
              <a:t>atitudinal</a:t>
            </a:r>
            <a:r>
              <a:rPr lang="pt-BR" sz="2400" dirty="0"/>
              <a:t>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pt-BR" sz="2400" dirty="0"/>
              <a:t>Possibilitam a visão de ciência como uma interpretação do mundo, e não como um conjunto de respostas prontas e definidas.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41338" y="2854325"/>
            <a:ext cx="8145462" cy="3271838"/>
          </a:xfrm>
        </p:spPr>
        <p:txBody>
          <a:bodyPr/>
          <a:lstStyle/>
          <a:p>
            <a:r>
              <a:rPr lang="pt-BR"/>
              <a:t>Apresentar situações problemáticas abertas, com nível de dificuldade adequado.</a:t>
            </a:r>
          </a:p>
          <a:p>
            <a:r>
              <a:rPr lang="pt-BR"/>
              <a:t>Favorecer a análise qualitativa das situações expostas.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137525" cy="2016125"/>
          </a:xfrm>
        </p:spPr>
        <p:txBody>
          <a:bodyPr/>
          <a:lstStyle/>
          <a:p>
            <a:pPr algn="l"/>
            <a:r>
              <a:rPr lang="pt-BR" sz="4000"/>
              <a:t>Alguns aspectos fundamentais para a orientação de experimentos investigativos: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/>
              <a:t>Estabelecer a elaboração de hipótese como atividade central da investigação científica.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/>
              <a:t>Dar importância à elaboração de projetos e experimentos pelos alunos</a:t>
            </a:r>
            <a:r>
              <a:rPr lang="pt-BR" dirty="0" smtClean="0"/>
              <a:t>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 smtClean="0"/>
              <a:t>Estabelecer uma análise rigorosa dos resultados à luz dos conhecimentos disponíveis.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 smtClean="0"/>
              <a:t>Fazer considerações sobre as possíveis perspectivas e as relações entre ciência/tecnologia/sociedade e os estudos realizados.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 smtClean="0"/>
              <a:t>Buscar integração do estudo realizado para a construção de um corpo de conhecimentos coerente.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 smtClean="0"/>
              <a:t>Dar importância à elaboração de registros.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pt-BR" dirty="0" smtClean="0"/>
              <a:t>Enfatizar a dimensão coletiva, favorecendo o trabalho cooperativo.</a:t>
            </a:r>
          </a:p>
          <a:p>
            <a:pPr>
              <a:lnSpc>
                <a:spcPct val="90000"/>
              </a:lnSpc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r>
              <a:rPr lang="pt-BR" dirty="0" smtClean="0"/>
              <a:t>Que transformações podem ser obtidas quando se misturam os líquidos A, B, C e D (sempre dois a dois)?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pt-BR" dirty="0" smtClean="0"/>
              <a:t>É possível produzir transformações em líquidos?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Estante para tubos de ensaio</a:t>
            </a:r>
          </a:p>
          <a:p>
            <a:r>
              <a:rPr lang="pt-BR" dirty="0" smtClean="0"/>
              <a:t>Tubos de ensaio</a:t>
            </a:r>
          </a:p>
          <a:p>
            <a:r>
              <a:rPr lang="pt-BR" dirty="0" smtClean="0"/>
              <a:t>Frascos com os líquidos A, B, C e D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Organizar o material sobre a mesa</a:t>
            </a:r>
          </a:p>
          <a:p>
            <a:r>
              <a:rPr lang="pt-BR" dirty="0" smtClean="0"/>
              <a:t>Planejar em que ordem serão feitos os testes</a:t>
            </a:r>
          </a:p>
          <a:p>
            <a:r>
              <a:rPr lang="pt-BR" dirty="0" smtClean="0"/>
              <a:t>Organizar como serão feitos os registros</a:t>
            </a:r>
          </a:p>
          <a:p>
            <a:r>
              <a:rPr lang="pt-BR" dirty="0" smtClean="0"/>
              <a:t>Observar e registrar os resultados obtidos</a:t>
            </a:r>
          </a:p>
          <a:p>
            <a:r>
              <a:rPr lang="pt-BR" dirty="0" smtClean="0"/>
              <a:t>Comunicar os resultados para os demais grupos</a:t>
            </a:r>
          </a:p>
          <a:p>
            <a:r>
              <a:rPr lang="pt-BR" dirty="0" smtClean="0"/>
              <a:t>Limpar e organizar o material utilizado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3"/>
            <a:ext cx="8748464" cy="2025570"/>
          </a:xfrm>
        </p:spPr>
        <p:txBody>
          <a:bodyPr>
            <a:normAutofit fontScale="90000"/>
          </a:bodyPr>
          <a:lstStyle/>
          <a:p>
            <a:r>
              <a:rPr lang="pt-BR" dirty="0"/>
              <a:t>ATIVIDADES PRÁTICAS </a:t>
            </a:r>
            <a:br>
              <a:rPr lang="pt-BR" dirty="0"/>
            </a:br>
            <a:r>
              <a:rPr lang="pt-BR" dirty="0"/>
              <a:t>e</a:t>
            </a:r>
            <a:br>
              <a:rPr lang="pt-BR" dirty="0"/>
            </a:br>
            <a:r>
              <a:rPr lang="pt-BR" dirty="0"/>
              <a:t>ATIVIDADES DE INVESTIGAÇÃO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064" y="4101504"/>
            <a:ext cx="7772400" cy="1199704"/>
          </a:xfrm>
        </p:spPr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8</a:t>
            </a:r>
            <a:endParaRPr lang="pt-BR" dirty="0" smtClean="0"/>
          </a:p>
          <a:p>
            <a:r>
              <a:rPr lang="pt-BR" dirty="0" smtClean="0"/>
              <a:t>23/abril/2012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Motivação e interesse</a:t>
            </a:r>
          </a:p>
          <a:p>
            <a:r>
              <a:rPr lang="pt-BR" dirty="0" smtClean="0"/>
              <a:t>Compreensão e ilustração de conceitos</a:t>
            </a:r>
          </a:p>
          <a:p>
            <a:r>
              <a:rPr lang="pt-BR" dirty="0" smtClean="0"/>
              <a:t>Aprendizagem de diferentes tipos de </a:t>
            </a:r>
            <a:r>
              <a:rPr lang="pt-BR" dirty="0" smtClean="0"/>
              <a:t>conteúdos</a:t>
            </a:r>
          </a:p>
          <a:p>
            <a:pPr lvl="1"/>
            <a:r>
              <a:rPr lang="pt-BR" dirty="0" smtClean="0"/>
              <a:t>Conceituais</a:t>
            </a:r>
          </a:p>
          <a:p>
            <a:pPr lvl="1"/>
            <a:r>
              <a:rPr lang="pt-BR" dirty="0" smtClean="0"/>
              <a:t>Procedimentais</a:t>
            </a:r>
          </a:p>
          <a:p>
            <a:pPr lvl="1"/>
            <a:r>
              <a:rPr lang="pt-BR" dirty="0" err="1" smtClean="0"/>
              <a:t>Atitudinais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Contato com práticas e objetos próprios das ciências</a:t>
            </a:r>
          </a:p>
          <a:p>
            <a:r>
              <a:rPr lang="pt-BR" dirty="0" smtClean="0"/>
              <a:t>Valorização do trabalho investigativo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570186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É importante incluir atividades práticas no planejamento? Por que?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Onde existe água?</a:t>
            </a:r>
          </a:p>
          <a:p>
            <a:r>
              <a:rPr lang="pt-BR" dirty="0" smtClean="0"/>
              <a:t>Existe água fora do copo?</a:t>
            </a:r>
          </a:p>
          <a:p>
            <a:endParaRPr lang="pt-BR" dirty="0"/>
          </a:p>
          <a:p>
            <a:r>
              <a:rPr lang="pt-BR" dirty="0" smtClean="0"/>
              <a:t>De onde vem a água que forma as gotinhas do lado de fora do copo?</a:t>
            </a:r>
          </a:p>
          <a:p>
            <a:r>
              <a:rPr lang="pt-BR" dirty="0" smtClean="0"/>
              <a:t>Elas demoraram a aparecer?</a:t>
            </a:r>
          </a:p>
          <a:p>
            <a:r>
              <a:rPr lang="pt-BR" dirty="0" smtClean="0"/>
              <a:t>Como se </a:t>
            </a:r>
            <a:r>
              <a:rPr lang="pt-BR" dirty="0" smtClean="0"/>
              <a:t>explica seu aparecimento?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Um exemplo: um copo d’água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Deixar que os alunos manifestem suas hipóteses e considerá-las</a:t>
            </a:r>
          </a:p>
          <a:p>
            <a:r>
              <a:rPr lang="pt-BR" dirty="0" smtClean="0"/>
              <a:t>Sugerir atividades experimentais para testar as hipóteses explicativas</a:t>
            </a:r>
          </a:p>
          <a:p>
            <a:r>
              <a:rPr lang="pt-BR" dirty="0" smtClean="0"/>
              <a:t>Prosseguir na investigação dando atenção às novas questões e às novas hipóteses que se colocam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Hipóteses explicativas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Incentivar os alunos a formular hipóteses explicativas</a:t>
            </a:r>
          </a:p>
          <a:p>
            <a:r>
              <a:rPr lang="pt-BR" dirty="0" smtClean="0"/>
              <a:t>Auxiliar na elaboração das hipóteses e dos experimentos para testá-las</a:t>
            </a:r>
          </a:p>
          <a:p>
            <a:r>
              <a:rPr lang="pt-BR" dirty="0" smtClean="0"/>
              <a:t>Possibilitar a comprovação experimental das hipóteses dos alunos</a:t>
            </a:r>
          </a:p>
          <a:p>
            <a:r>
              <a:rPr lang="pt-BR" dirty="0" smtClean="0"/>
              <a:t>Colaborar nas discussões e ajudar o aluno a perceber as razões dos procedimentos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Recomendações ao professor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597</Words>
  <Application>Microsoft Office PowerPoint</Application>
  <PresentationFormat>Apresentação na tela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Concurso</vt:lpstr>
      <vt:lpstr>Oficina Reações Químicas</vt:lpstr>
      <vt:lpstr>É possível produzir transformações em líquidos?</vt:lpstr>
      <vt:lpstr>Material</vt:lpstr>
      <vt:lpstr>Procedimento</vt:lpstr>
      <vt:lpstr>ATIVIDADES PRÁTICAS  e ATIVIDADES DE INVESTIGAÇÃO</vt:lpstr>
      <vt:lpstr>É importante incluir atividades práticas no planejamento? Por que?</vt:lpstr>
      <vt:lpstr>Um exemplo: um copo d’água</vt:lpstr>
      <vt:lpstr>Hipóteses explicativas</vt:lpstr>
      <vt:lpstr>Recomendações ao professor</vt:lpstr>
      <vt:lpstr>As atividades práticas podem ser de diferentes tipos, como por exemplo:</vt:lpstr>
      <vt:lpstr>Demonstrações práticas</vt:lpstr>
      <vt:lpstr>Experimentos ilustrativos</vt:lpstr>
      <vt:lpstr>Experimentos descritivos</vt:lpstr>
      <vt:lpstr>Experimentos investigativos</vt:lpstr>
      <vt:lpstr>Comparando diferentes tipos de atividades...</vt:lpstr>
      <vt:lpstr>Slide 16</vt:lpstr>
      <vt:lpstr>Alguns aspectos fundamentais para a orientação de experimentos investigativos: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ATIVIDADES PRÁTICAS  e ATIVIDADES DE INVESTIGAÇÃO</dc:title>
  <dc:creator>Fund.de Apoio a Fac.de Educação</dc:creator>
  <cp:lastModifiedBy>silvia</cp:lastModifiedBy>
  <cp:revision>24</cp:revision>
  <dcterms:created xsi:type="dcterms:W3CDTF">2006-09-12T18:49:41Z</dcterms:created>
  <dcterms:modified xsi:type="dcterms:W3CDTF">2012-04-23T18:57:16Z</dcterms:modified>
</cp:coreProperties>
</file>