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9" r:id="rId4"/>
    <p:sldId id="263" r:id="rId5"/>
    <p:sldId id="285" r:id="rId6"/>
    <p:sldId id="264" r:id="rId7"/>
    <p:sldId id="265" r:id="rId8"/>
    <p:sldId id="286" r:id="rId9"/>
    <p:sldId id="26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B201E3-CEDC-4210-9F75-1C0B8B582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DB0ACF-A5F7-494B-858A-BE85A05B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9C115C-43D7-4BC7-8B5E-07066A5A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442D-E67D-4FDF-BABD-071510AD3D4E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F3E703-0A0B-4AFF-A86F-DF1D7493C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EEDC8B-651E-44DD-AF6C-B738FB14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0250-3E23-446C-8A56-0FEE12D14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23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111FA-688B-487D-9140-7EAD2CD9F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57C20B6-4E98-42BA-8332-67E77CBA6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77498E-DB77-4A23-88DB-0D9CCBEB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442D-E67D-4FDF-BABD-071510AD3D4E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475F1A-0179-4102-A5C0-59D0C6D6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3B7E37-70A2-4352-97F1-ECB28874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0250-3E23-446C-8A56-0FEE12D14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82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67319BD-63C4-4436-A157-2AE2E6AA8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ED95471-0698-454D-B817-47740B6E6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8E3EAD-EC9A-42F8-824C-22905E6B2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442D-E67D-4FDF-BABD-071510AD3D4E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CE443F-FF8F-40CA-B4BF-4D541119C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13A105-E77E-4277-806B-B6446231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0250-3E23-446C-8A56-0FEE12D14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15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405698-E318-49EB-8FFC-E87A6C0BF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BCA0AA-4B3D-43E6-9D99-96260F428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5E1073-F6B5-4260-B965-AF363265C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442D-E67D-4FDF-BABD-071510AD3D4E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F67921-2154-42A0-9B5A-D0B6EEEE5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E5BCF8-7CB3-4B0F-86B1-AB9BBB34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0250-3E23-446C-8A56-0FEE12D14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62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9A5B34-C093-4655-BCF3-56BCCFDF4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D1D76D6-F86A-4775-A5D4-EDBBC6506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176890-6253-4E53-A06C-B3258368D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442D-E67D-4FDF-BABD-071510AD3D4E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CABAF9-97CD-4C6C-B53C-ABA8E651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421B0E-BA3B-4DC9-B702-51B9B52E0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0250-3E23-446C-8A56-0FEE12D14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05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221041-7A77-418D-B379-BF0FC272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94AC6A-DC7E-4AF9-8551-E7E032247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4AFEBD-9AB2-4E73-A478-F63720897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6C8F323-C4C3-4044-9B1A-2E7EB342B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442D-E67D-4FDF-BABD-071510AD3D4E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DA2BD-7424-471F-9402-44DB8933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5E24C6-FABB-43DE-BA10-A8C0CABDC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0250-3E23-446C-8A56-0FEE12D14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65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BBD9E0-469E-4913-932E-C92FF1E7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5429D1-F981-46DB-8E01-0C10B7BE1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491162F-8294-48C9-9BB0-7878090F8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8C3A82A-A670-491D-BE20-1F073812F2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0F8CE9D-410C-4381-BB37-332D27A1EE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9F05A82-9E32-40DF-A50B-6FE01697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442D-E67D-4FDF-BABD-071510AD3D4E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33E3CEC-B542-4732-B276-5A539EA88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5307C64-9E4D-4308-BEA5-4DBE82B3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0250-3E23-446C-8A56-0FEE12D14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70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28DF9-55EA-424C-915E-A089B348E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66DF90E-1142-4A9C-8096-F09616739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442D-E67D-4FDF-BABD-071510AD3D4E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3F6F9D6-7F50-4C7E-906F-CA3ABB654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999CBB-7BE7-44D2-B27B-880BE507A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0250-3E23-446C-8A56-0FEE12D14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77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B027DA0-495C-4E0D-9A9A-2D5CB44A3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442D-E67D-4FDF-BABD-071510AD3D4E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81C162D-8EFD-4937-83CD-4524A0C5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5FA89EF-7811-402E-A70C-35F7A561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0250-3E23-446C-8A56-0FEE12D14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10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67A333-EE0E-4CED-9CA2-6885A1415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95280D-01DD-4155-B8E0-EDB7BC4E1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8842A5-AA55-4810-B1EF-8A15AAED5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5EBCFEB-4AF7-4BCE-8A03-B6F1A2479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442D-E67D-4FDF-BABD-071510AD3D4E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AB433BE-E0B4-4DE1-8AB5-48145030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C78A5AC-B361-418A-8610-ADC26B1C2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0250-3E23-446C-8A56-0FEE12D14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35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4BD1ED-33F1-4F83-BA9F-408F3D08B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F499D52-C1C2-4171-B421-F50CD52ED6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705029-362B-4F33-BA7F-9CCA2D8E1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D670C98-F866-49FB-B17A-1F7B3A464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442D-E67D-4FDF-BABD-071510AD3D4E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8BC60A-9455-4228-ADB4-B03CFE5D9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C78E074-3174-4264-8B1F-EF1AB1770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0250-3E23-446C-8A56-0FEE12D14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67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D21CE55-13E8-4511-A4A2-AF1BC5B63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53E073-9704-49BF-B947-7B16E38EF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8395F5-B0FF-4BF2-819E-741141F9B9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8442D-E67D-4FDF-BABD-071510AD3D4E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69E2DD-3586-4DB2-B9EA-DD4AB33CE5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B49AE0-9195-455D-A8F7-059DAD12F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D0250-3E23-446C-8A56-0FEE12D14D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40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F4B51-A54C-497F-88AE-15D8FF2984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 crise do multilateralismo?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4A782D-367C-4F2C-8DB4-72C9F8E173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946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crise do multilateralismo?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 número de </a:t>
            </a:r>
            <a:r>
              <a:rPr lang="pt-BR" dirty="0" err="1"/>
              <a:t>OIs</a:t>
            </a:r>
            <a:r>
              <a:rPr lang="pt-BR" dirty="0"/>
              <a:t> e </a:t>
            </a:r>
            <a:r>
              <a:rPr lang="pt-BR" dirty="0" err="1"/>
              <a:t>RIs</a:t>
            </a:r>
            <a:r>
              <a:rPr lang="pt-BR" dirty="0"/>
              <a:t> parou de crescer</a:t>
            </a:r>
          </a:p>
          <a:p>
            <a:r>
              <a:rPr lang="pt-BR" dirty="0"/>
              <a:t>Várias dessas organizações e regimes estão sendo fortemente desafiado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ONU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Regimes de meio ambiente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Direitos humanos </a:t>
            </a:r>
          </a:p>
          <a:p>
            <a:r>
              <a:rPr lang="pt-BR" dirty="0"/>
              <a:t>Três perguntas: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i="1" dirty="0" err="1"/>
              <a:t>What</a:t>
            </a:r>
            <a:r>
              <a:rPr lang="pt-BR" i="1" dirty="0"/>
              <a:t> </a:t>
            </a:r>
            <a:r>
              <a:rPr lang="pt-BR" dirty="0"/>
              <a:t>are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conditions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explain</a:t>
            </a:r>
            <a:r>
              <a:rPr lang="pt-BR" dirty="0"/>
              <a:t> </a:t>
            </a:r>
            <a:r>
              <a:rPr lang="pt-BR" dirty="0" err="1"/>
              <a:t>these</a:t>
            </a:r>
            <a:r>
              <a:rPr lang="pt-BR" dirty="0"/>
              <a:t> </a:t>
            </a:r>
            <a:r>
              <a:rPr lang="pt-BR" dirty="0" err="1"/>
              <a:t>problems</a:t>
            </a:r>
            <a:r>
              <a:rPr lang="pt-BR" dirty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i="1" dirty="0" err="1"/>
              <a:t>So</a:t>
            </a:r>
            <a:r>
              <a:rPr lang="pt-BR" i="1" dirty="0"/>
              <a:t> </a:t>
            </a:r>
            <a:r>
              <a:rPr lang="pt-BR" i="1" dirty="0" err="1"/>
              <a:t>what</a:t>
            </a:r>
            <a:r>
              <a:rPr lang="pt-BR" i="1" dirty="0"/>
              <a:t> </a:t>
            </a:r>
            <a:r>
              <a:rPr lang="pt-BR" dirty="0"/>
              <a:t>does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mean</a:t>
            </a:r>
            <a:r>
              <a:rPr lang="pt-BR" dirty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i="1" dirty="0" err="1"/>
              <a:t>Now</a:t>
            </a:r>
            <a:r>
              <a:rPr lang="pt-BR" i="1" dirty="0"/>
              <a:t> </a:t>
            </a:r>
            <a:r>
              <a:rPr lang="pt-BR" i="1" dirty="0" err="1"/>
              <a:t>what</a:t>
            </a:r>
            <a:r>
              <a:rPr lang="pt-BR" i="1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done</a:t>
            </a:r>
            <a:r>
              <a:rPr lang="pt-BR" dirty="0"/>
              <a:t>? </a:t>
            </a:r>
            <a:endParaRPr lang="pt-BR" i="1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754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é o problema?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Durante as primeiras duas ondas de multilateralismo existiam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Oferta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Demanda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Estrutura </a:t>
            </a:r>
          </a:p>
          <a:p>
            <a:r>
              <a:rPr lang="pt-BR" dirty="0"/>
              <a:t>As </a:t>
            </a:r>
            <a:r>
              <a:rPr lang="pt-BR" dirty="0" err="1"/>
              <a:t>pre-condições</a:t>
            </a:r>
            <a:r>
              <a:rPr lang="pt-BR" dirty="0"/>
              <a:t> para um multilateralismo sustentável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Interesses em comuns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Contatos significativos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i="1" dirty="0"/>
              <a:t>Vontade política </a:t>
            </a:r>
          </a:p>
        </p:txBody>
      </p:sp>
    </p:spTree>
    <p:extLst>
      <p:ext uri="{BB962C8B-B14F-4D97-AF65-F5344CB8AC3E}">
        <p14:creationId xmlns:p14="http://schemas.microsoft.com/office/powerpoint/2010/main" val="338200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crise do multilateralismo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pt-BR" dirty="0"/>
              <a:t>Que tipo de crise?</a:t>
            </a:r>
          </a:p>
          <a:p>
            <a:pPr>
              <a:buFont typeface="Wingdings"/>
              <a:buChar char="Ø"/>
            </a:pPr>
            <a:r>
              <a:rPr lang="pt-BR" dirty="0"/>
              <a:t>O que/quem causou a crise?</a:t>
            </a:r>
          </a:p>
          <a:p>
            <a:pPr>
              <a:buFont typeface="Wingdings"/>
              <a:buChar char="Ø"/>
            </a:pPr>
            <a:r>
              <a:rPr lang="pt-BR" dirty="0"/>
              <a:t>O  multilateralismo é útil? Como?</a:t>
            </a:r>
          </a:p>
          <a:p>
            <a:pPr>
              <a:buFont typeface="Wingdings"/>
              <a:buChar char="Ø"/>
            </a:pPr>
            <a:r>
              <a:rPr lang="pt-BR" dirty="0"/>
              <a:t>Quais são as principais diferenças entre estados membros, as instituições etc.</a:t>
            </a:r>
          </a:p>
          <a:p>
            <a:pPr>
              <a:buFont typeface="Wingdings"/>
              <a:buChar char="Ø"/>
            </a:pPr>
            <a:r>
              <a:rPr lang="pt-BR" dirty="0"/>
              <a:t>Quais são os principais canais para expressar essas diferenças?</a:t>
            </a:r>
          </a:p>
          <a:p>
            <a:pPr>
              <a:buFont typeface="Wingdings"/>
              <a:buChar char="Ø"/>
            </a:pPr>
            <a:r>
              <a:rPr lang="pt-BR" dirty="0"/>
              <a:t>Quais são as regras simples das organizações internacionais atuais?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8515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BE6B2-5EA3-4209-A735-75EFD95BF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Estudos de caso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DB9ACE-D819-4A61-A8DF-ADD6CE29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ONU</a:t>
            </a:r>
          </a:p>
          <a:p>
            <a:r>
              <a:rPr lang="pt-BR" dirty="0"/>
              <a:t>A OMC</a:t>
            </a:r>
          </a:p>
          <a:p>
            <a:r>
              <a:rPr lang="pt-BR" dirty="0"/>
              <a:t>A OTAN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Containers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Diferenças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Conexões </a:t>
            </a:r>
          </a:p>
        </p:txBody>
      </p:sp>
    </p:spTree>
    <p:extLst>
      <p:ext uri="{BB962C8B-B14F-4D97-AF65-F5344CB8AC3E}">
        <p14:creationId xmlns:p14="http://schemas.microsoft.com/office/powerpoint/2010/main" val="2917606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Organizações internacionais nesse momento não têm um padrão claro</a:t>
            </a:r>
          </a:p>
          <a:p>
            <a:pPr>
              <a:buFont typeface="Wingdings"/>
              <a:buChar char="Ø"/>
            </a:pPr>
            <a:r>
              <a:rPr lang="pt-BR" dirty="0"/>
              <a:t>Um objetivo comum </a:t>
            </a:r>
          </a:p>
          <a:p>
            <a:pPr>
              <a:buFont typeface="Wingdings"/>
              <a:buChar char="Ø"/>
            </a:pPr>
            <a:r>
              <a:rPr lang="pt-BR" dirty="0"/>
              <a:t>Um narrativo</a:t>
            </a:r>
          </a:p>
          <a:p>
            <a:pPr>
              <a:buFont typeface="Wingdings"/>
              <a:buChar char="Ø"/>
            </a:pPr>
            <a:r>
              <a:rPr lang="pt-BR" dirty="0"/>
              <a:t>Entre os estados membros não existe um consenso </a:t>
            </a:r>
          </a:p>
          <a:p>
            <a:r>
              <a:rPr lang="pt-BR" dirty="0"/>
              <a:t>A consequência é um processo de desenvolvimento que não consegue enfrentar os problemas existentes </a:t>
            </a:r>
          </a:p>
          <a:p>
            <a:r>
              <a:rPr lang="pt-BR" dirty="0"/>
              <a:t>Isso leva a problemas de credibilidade</a:t>
            </a:r>
          </a:p>
        </p:txBody>
      </p:sp>
    </p:spTree>
    <p:extLst>
      <p:ext uri="{BB962C8B-B14F-4D97-AF65-F5344CB8AC3E}">
        <p14:creationId xmlns:p14="http://schemas.microsoft.com/office/powerpoint/2010/main" val="359914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 agora?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Um debate sobre o papel das organizações e regimes internacionais seria muito importante</a:t>
            </a:r>
          </a:p>
          <a:p>
            <a:pPr>
              <a:buFont typeface="Wingdings"/>
              <a:buChar char="Ø"/>
            </a:pPr>
            <a:r>
              <a:rPr lang="pt-BR" dirty="0"/>
              <a:t>Qual é a visão?</a:t>
            </a:r>
          </a:p>
          <a:p>
            <a:pPr>
              <a:buFont typeface="Wingdings"/>
              <a:buChar char="Ø"/>
            </a:pPr>
            <a:r>
              <a:rPr lang="pt-BR" dirty="0"/>
              <a:t>O papel do estado no século XXI? </a:t>
            </a:r>
          </a:p>
          <a:p>
            <a:pPr>
              <a:buFont typeface="Wingdings"/>
              <a:buChar char="Ø"/>
            </a:pPr>
            <a:r>
              <a:rPr lang="pt-BR" dirty="0"/>
              <a:t>A relação entre o cidadão e o estado? </a:t>
            </a:r>
          </a:p>
          <a:p>
            <a:pPr>
              <a:buFont typeface="Wingdings"/>
              <a:buChar char="Ø"/>
            </a:pPr>
            <a:r>
              <a:rPr lang="pt-BR" dirty="0"/>
              <a:t>Quais são os benefícios para o cidadão?</a:t>
            </a:r>
          </a:p>
          <a:p>
            <a:pPr>
              <a:buFont typeface="Wingdings"/>
              <a:buChar char="Ø"/>
            </a:pPr>
            <a:r>
              <a:rPr lang="pt-BR" dirty="0"/>
              <a:t>A relação entre o cidadão e </a:t>
            </a:r>
            <a:r>
              <a:rPr lang="pt-BR"/>
              <a:t>organizações internacionais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4478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precondições reconsideradas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Durante as primeiras duas ondas de multilateralismo existiam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Oferta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Demanda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Estrutura </a:t>
            </a:r>
          </a:p>
          <a:p>
            <a:r>
              <a:rPr lang="pt-BR" dirty="0"/>
              <a:t>As </a:t>
            </a:r>
            <a:r>
              <a:rPr lang="pt-BR" dirty="0" err="1"/>
              <a:t>pre-condições</a:t>
            </a:r>
            <a:r>
              <a:rPr lang="pt-BR" dirty="0"/>
              <a:t> para um multilateralismo sustentável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Interesses em comuns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Contatos significativos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i="1" dirty="0"/>
              <a:t>Vontade política </a:t>
            </a:r>
          </a:p>
        </p:txBody>
      </p:sp>
    </p:spTree>
    <p:extLst>
      <p:ext uri="{BB962C8B-B14F-4D97-AF65-F5344CB8AC3E}">
        <p14:creationId xmlns:p14="http://schemas.microsoft.com/office/powerpoint/2010/main" val="1591265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terminar numa nota positiva...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Historicamente, organizações como as Nações Unidas têm muita resiliência. </a:t>
            </a:r>
          </a:p>
          <a:p>
            <a:r>
              <a:rPr lang="pt-BR" dirty="0"/>
              <a:t>Normalmente, crises têm levados à novas iniciativas inovadoras</a:t>
            </a:r>
          </a:p>
          <a:p>
            <a:r>
              <a:rPr lang="pt-BR" dirty="0"/>
              <a:t>Robert Fisk sobre a ‘primavera árabe’: ‘</a:t>
            </a:r>
            <a:r>
              <a:rPr lang="pt-BR" dirty="0" err="1"/>
              <a:t>Each</a:t>
            </a:r>
            <a:r>
              <a:rPr lang="pt-BR" dirty="0"/>
              <a:t> </a:t>
            </a:r>
            <a:r>
              <a:rPr lang="pt-BR" dirty="0" err="1"/>
              <a:t>one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us</a:t>
            </a:r>
            <a:r>
              <a:rPr lang="pt-BR" dirty="0"/>
              <a:t> </a:t>
            </a:r>
            <a:r>
              <a:rPr lang="pt-BR" dirty="0" err="1"/>
              <a:t>will</a:t>
            </a:r>
            <a:r>
              <a:rPr lang="pt-BR" dirty="0"/>
              <a:t> </a:t>
            </a:r>
            <a:r>
              <a:rPr lang="pt-BR" dirty="0" err="1"/>
              <a:t>be</a:t>
            </a:r>
            <a:r>
              <a:rPr lang="pt-BR" dirty="0"/>
              <a:t> </a:t>
            </a:r>
            <a:r>
              <a:rPr lang="pt-BR" dirty="0" err="1"/>
              <a:t>dead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time </a:t>
            </a:r>
            <a:r>
              <a:rPr lang="pt-BR" dirty="0" err="1"/>
              <a:t>this</a:t>
            </a:r>
            <a:r>
              <a:rPr lang="pt-BR" dirty="0"/>
              <a:t> plays </a:t>
            </a:r>
            <a:r>
              <a:rPr lang="pt-BR" dirty="0" err="1"/>
              <a:t>itself</a:t>
            </a:r>
            <a:r>
              <a:rPr lang="pt-BR" dirty="0"/>
              <a:t> out’.  </a:t>
            </a:r>
          </a:p>
          <a:p>
            <a:r>
              <a:rPr lang="pt-BR" dirty="0" err="1"/>
              <a:t>Ikenberry</a:t>
            </a:r>
            <a:r>
              <a:rPr lang="pt-BR" dirty="0"/>
              <a:t>: O multilateralismo já passou por crises e se adaptou e recuperou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1704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345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do Office</vt:lpstr>
      <vt:lpstr>A crise do multilateralismo?</vt:lpstr>
      <vt:lpstr>A crise do multilateralismo? </vt:lpstr>
      <vt:lpstr>Qual é o problema?</vt:lpstr>
      <vt:lpstr>A crise do multilateralismo</vt:lpstr>
      <vt:lpstr>Estudos de caso</vt:lpstr>
      <vt:lpstr>Resultado</vt:lpstr>
      <vt:lpstr>E agora?</vt:lpstr>
      <vt:lpstr>As precondições reconsideradas</vt:lpstr>
      <vt:lpstr>Para terminar numa nota positiva...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crise do multilateralismo?</dc:title>
  <dc:creator>Kai Lehmann</dc:creator>
  <cp:lastModifiedBy>Kai Lehmann</cp:lastModifiedBy>
  <cp:revision>7</cp:revision>
  <dcterms:created xsi:type="dcterms:W3CDTF">2020-03-31T14:20:41Z</dcterms:created>
  <dcterms:modified xsi:type="dcterms:W3CDTF">2020-04-01T21:46:00Z</dcterms:modified>
</cp:coreProperties>
</file>