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72" r:id="rId2"/>
    <p:sldId id="331" r:id="rId3"/>
    <p:sldId id="314" r:id="rId4"/>
    <p:sldId id="332" r:id="rId5"/>
    <p:sldId id="273" r:id="rId6"/>
    <p:sldId id="315" r:id="rId7"/>
    <p:sldId id="333" r:id="rId8"/>
    <p:sldId id="335" r:id="rId9"/>
    <p:sldId id="317" r:id="rId10"/>
    <p:sldId id="336" r:id="rId11"/>
    <p:sldId id="295" r:id="rId12"/>
    <p:sldId id="286" r:id="rId13"/>
  </p:sldIdLst>
  <p:sldSz cx="12192000" cy="6858000"/>
  <p:notesSz cx="6858000" cy="9144000"/>
  <p:custDataLst>
    <p:tags r:id="rId16"/>
  </p:custDataLst>
  <p:defaultText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3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BCE45"/>
    <a:srgbClr val="EE0F68"/>
    <a:srgbClr val="87BB3B"/>
    <a:srgbClr val="1B2153"/>
    <a:srgbClr val="00CAF0"/>
    <a:srgbClr val="F4A03B"/>
    <a:srgbClr val="361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99810" autoAdjust="0"/>
  </p:normalViewPr>
  <p:slideViewPr>
    <p:cSldViewPr>
      <p:cViewPr varScale="1">
        <p:scale>
          <a:sx n="70" d="100"/>
          <a:sy n="70" d="100"/>
        </p:scale>
        <p:origin x="432" y="44"/>
      </p:cViewPr>
      <p:guideLst>
        <p:guide orient="horz" pos="2159"/>
        <p:guide pos="3886"/>
      </p:guideLst>
    </p:cSldViewPr>
  </p:slideViewPr>
  <p:notesTextViewPr>
    <p:cViewPr>
      <p:scale>
        <a:sx n="100" d="100"/>
        <a:sy n="100" d="100"/>
      </p:scale>
      <p:origin x="0" y="0"/>
    </p:cViewPr>
  </p:notesTextViewPr>
  <p:sorterViewPr>
    <p:cViewPr>
      <p:scale>
        <a:sx n="58" d="100"/>
        <a:sy n="5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9AECEDB-97B9-459C-A382-C7513B9946EB}" type="doc">
      <dgm:prSet loTypeId="urn:microsoft.com/office/officeart/2005/8/layout/vList2#1" loCatId="list" qsTypeId="urn:microsoft.com/office/officeart/2005/8/quickstyle/simple1#1" qsCatId="simple" csTypeId="urn:microsoft.com/office/officeart/2005/8/colors/accent1_2#1" csCatId="accent1" phldr="0"/>
      <dgm:spPr/>
      <dgm:t>
        <a:bodyPr/>
        <a:lstStyle/>
        <a:p>
          <a:endParaRPr lang="zh-CN" altLang="en-US"/>
        </a:p>
      </dgm:t>
    </dgm:pt>
    <dgm:pt modelId="{49D796A5-6D71-4135-A74D-6066142AF174}">
      <dgm:prSet phldrT="[文本]" phldr="0" custT="0"/>
      <dgm:spPr/>
      <dgm:t>
        <a:bodyPr vert="horz" wrap="square"/>
        <a:lstStyle/>
        <a:p>
          <a:pPr>
            <a:lnSpc>
              <a:spcPct val="100000"/>
            </a:lnSpc>
            <a:spcBef>
              <a:spcPct val="0"/>
            </a:spcBef>
            <a:spcAft>
              <a:spcPct val="35000"/>
            </a:spcAft>
          </a:pPr>
          <a:r>
            <a:rPr lang="zh-CN" altLang="en-US"/>
            <a:t>Myth 1: Innovation is about R&amp;D</a:t>
          </a:r>
        </a:p>
      </dgm:t>
    </dgm:pt>
    <dgm:pt modelId="{0588D79C-D327-48CD-AD7F-3019BA4B808D}" type="parTrans" cxnId="{E81714A7-330B-4E3E-9FFD-653D35304CD1}">
      <dgm:prSet/>
      <dgm:spPr/>
      <dgm:t>
        <a:bodyPr/>
        <a:lstStyle/>
        <a:p>
          <a:endParaRPr lang="zh-CN" altLang="en-US"/>
        </a:p>
      </dgm:t>
    </dgm:pt>
    <dgm:pt modelId="{069C7050-88EB-495E-9F09-EB5E3BAC948F}" type="sibTrans" cxnId="{E81714A7-330B-4E3E-9FFD-653D35304CD1}">
      <dgm:prSet/>
      <dgm:spPr/>
      <dgm:t>
        <a:bodyPr/>
        <a:lstStyle/>
        <a:p>
          <a:endParaRPr lang="zh-CN" altLang="en-US"/>
        </a:p>
      </dgm:t>
    </dgm:pt>
    <dgm:pt modelId="{5618F486-258F-471D-ADD1-C0B9BDB9929B}">
      <dgm:prSet phldrT="[文本]" phldr="0" custT="0"/>
      <dgm:spPr/>
      <dgm:t>
        <a:bodyPr vert="horz" wrap="square"/>
        <a:lstStyle/>
        <a:p>
          <a:pPr>
            <a:lnSpc>
              <a:spcPct val="100000"/>
            </a:lnSpc>
            <a:spcBef>
              <a:spcPct val="0"/>
            </a:spcBef>
            <a:spcAft>
              <a:spcPct val="20000"/>
            </a:spcAft>
          </a:pPr>
          <a:r>
            <a:rPr lang="en-US" altLang="zh-CN"/>
            <a:t>T</a:t>
          </a:r>
          <a:r>
            <a:rPr lang="zh-CN" altLang="en-US"/>
            <a:t>he relationship between R&amp;D spending and fast-growing firms only holds in specific periods of the industry life-cycle, when competition is particularly fierce</a:t>
          </a:r>
        </a:p>
      </dgm:t>
    </dgm:pt>
    <dgm:pt modelId="{C2B9CF0E-122F-457C-BC42-58873FE78D4E}" type="parTrans" cxnId="{D21C2814-15C4-402D-9ACF-AB84D6669FE0}">
      <dgm:prSet/>
      <dgm:spPr/>
      <dgm:t>
        <a:bodyPr/>
        <a:lstStyle/>
        <a:p>
          <a:endParaRPr lang="zh-CN" altLang="en-US"/>
        </a:p>
      </dgm:t>
    </dgm:pt>
    <dgm:pt modelId="{39189084-72FD-4257-BB51-595C26129668}" type="sibTrans" cxnId="{D21C2814-15C4-402D-9ACF-AB84D6669FE0}">
      <dgm:prSet/>
      <dgm:spPr/>
      <dgm:t>
        <a:bodyPr/>
        <a:lstStyle/>
        <a:p>
          <a:endParaRPr lang="zh-CN" altLang="en-US"/>
        </a:p>
      </dgm:t>
    </dgm:pt>
    <dgm:pt modelId="{ADA5AD25-3BC2-4E43-8A35-6AA42204E0F6}">
      <dgm:prSet phldrT="[文本]" phldr="0" custT="0"/>
      <dgm:spPr/>
      <dgm:t>
        <a:bodyPr vert="horz" wrap="square"/>
        <a:lstStyle/>
        <a:p>
          <a:pPr>
            <a:lnSpc>
              <a:spcPct val="100000"/>
            </a:lnSpc>
            <a:spcBef>
              <a:spcPct val="0"/>
            </a:spcBef>
            <a:spcAft>
              <a:spcPct val="35000"/>
            </a:spcAft>
          </a:pPr>
          <a:r>
            <a:rPr lang="zh-CN" altLang="en-US"/>
            <a:t>Myth 2: Small is Beautiful</a:t>
          </a:r>
        </a:p>
      </dgm:t>
    </dgm:pt>
    <dgm:pt modelId="{79C8FE9E-B1A2-429E-AD49-52CD37207E80}" type="parTrans" cxnId="{5FF7604E-6DBA-4F5F-80C3-94C44849D8EF}">
      <dgm:prSet/>
      <dgm:spPr/>
      <dgm:t>
        <a:bodyPr/>
        <a:lstStyle/>
        <a:p>
          <a:endParaRPr lang="zh-CN" altLang="en-US"/>
        </a:p>
      </dgm:t>
    </dgm:pt>
    <dgm:pt modelId="{515896BF-1DB2-4936-A3D4-AA39D53C21BD}" type="sibTrans" cxnId="{5FF7604E-6DBA-4F5F-80C3-94C44849D8EF}">
      <dgm:prSet/>
      <dgm:spPr/>
      <dgm:t>
        <a:bodyPr/>
        <a:lstStyle/>
        <a:p>
          <a:endParaRPr lang="zh-CN" altLang="en-US"/>
        </a:p>
      </dgm:t>
    </dgm:pt>
    <dgm:pt modelId="{4169930F-5254-4ACB-91D0-FFB642E30E00}">
      <dgm:prSet phldrT="[文本]" phldr="0" custT="0"/>
      <dgm:spPr/>
      <dgm:t>
        <a:bodyPr vert="horz" wrap="square"/>
        <a:lstStyle/>
        <a:p>
          <a:pPr>
            <a:lnSpc>
              <a:spcPct val="100000"/>
            </a:lnSpc>
            <a:spcBef>
              <a:spcPct val="0"/>
            </a:spcBef>
            <a:spcAft>
              <a:spcPct val="20000"/>
            </a:spcAft>
          </a:pPr>
          <a:r>
            <a:rPr lang="zh-CN" altLang="en-US"/>
            <a:t>The most robust evidence available emphasizes not the role of small firms in the economy but to a greater extent the role of young high-growth firms</a:t>
          </a:r>
          <a:r>
            <a:rPr lang="en-US" altLang="zh-CN"/>
            <a:t>. </a:t>
          </a:r>
          <a:r>
            <a:rPr lang="zh-CN" altLang="en-US"/>
            <a:t>And while many high-growth firms are small, many small firms are not high growth.</a:t>
          </a:r>
        </a:p>
      </dgm:t>
    </dgm:pt>
    <dgm:pt modelId="{BE7C80D8-6997-4B9A-A1AD-A1C5B4B3265A}" type="parTrans" cxnId="{4450A544-296F-44FA-ADE3-4AC265C70312}">
      <dgm:prSet/>
      <dgm:spPr/>
      <dgm:t>
        <a:bodyPr/>
        <a:lstStyle/>
        <a:p>
          <a:endParaRPr lang="zh-CN" altLang="en-US"/>
        </a:p>
      </dgm:t>
    </dgm:pt>
    <dgm:pt modelId="{3FE86934-2540-468C-9B62-AE2918C65515}" type="sibTrans" cxnId="{4450A544-296F-44FA-ADE3-4AC265C70312}">
      <dgm:prSet/>
      <dgm:spPr/>
      <dgm:t>
        <a:bodyPr/>
        <a:lstStyle/>
        <a:p>
          <a:endParaRPr lang="zh-CN" altLang="en-US"/>
        </a:p>
      </dgm:t>
    </dgm:pt>
    <dgm:pt modelId="{D51604A0-F6E6-46C4-AABC-308FFCCB143A}">
      <dgm:prSet phldr="0" custT="0"/>
      <dgm:spPr/>
      <dgm:t>
        <a:bodyPr vert="horz" wrap="square"/>
        <a:lstStyle/>
        <a:p>
          <a:pPr>
            <a:lnSpc>
              <a:spcPct val="100000"/>
            </a:lnSpc>
            <a:spcBef>
              <a:spcPct val="0"/>
            </a:spcBef>
            <a:spcAft>
              <a:spcPct val="20000"/>
            </a:spcAft>
          </a:pPr>
          <a:r>
            <a:rPr lang="zh-CN" altLang="en-US"/>
            <a:t>Furthermore, small firms have lower average wages, fewer skilled workers, less training, fewer fringe benefits and higher instances of bankruptcy.Although there is much talk about small firms creating jobs, and increasingly a focus of policymakers, this is mainly a myth. While by definition small firms will create jobs, they will in fact also destroy a large number of jobs when they go out of business.</a:t>
          </a:r>
        </a:p>
      </dgm:t>
    </dgm:pt>
    <dgm:pt modelId="{16613802-24F2-4827-BA6E-0BB333E1F6FE}" type="parTrans" cxnId="{DD464E2C-AF94-4481-86F2-D97F33624CEC}">
      <dgm:prSet/>
      <dgm:spPr/>
    </dgm:pt>
    <dgm:pt modelId="{D533DD2F-8F02-4BDB-B6D2-EE14DDB156E8}" type="sibTrans" cxnId="{DD464E2C-AF94-4481-86F2-D97F33624CEC}">
      <dgm:prSet/>
      <dgm:spPr/>
    </dgm:pt>
    <dgm:pt modelId="{A7F9457A-77AE-40C5-ACD6-D05C90196DBC}" type="pres">
      <dgm:prSet presAssocID="{19AECEDB-97B9-459C-A382-C7513B9946EB}" presName="linear" presStyleCnt="0">
        <dgm:presLayoutVars>
          <dgm:animLvl val="lvl"/>
          <dgm:resizeHandles val="exact"/>
        </dgm:presLayoutVars>
      </dgm:prSet>
      <dgm:spPr/>
      <dgm:t>
        <a:bodyPr/>
        <a:lstStyle/>
        <a:p>
          <a:endParaRPr lang="pt-BR"/>
        </a:p>
      </dgm:t>
    </dgm:pt>
    <dgm:pt modelId="{EEC92631-438E-4889-A2D9-01FE2CDC88D6}" type="pres">
      <dgm:prSet presAssocID="{49D796A5-6D71-4135-A74D-6066142AF174}" presName="parentText" presStyleLbl="node1" presStyleIdx="0" presStyleCnt="2">
        <dgm:presLayoutVars>
          <dgm:chMax val="0"/>
          <dgm:bulletEnabled val="1"/>
        </dgm:presLayoutVars>
      </dgm:prSet>
      <dgm:spPr/>
      <dgm:t>
        <a:bodyPr/>
        <a:lstStyle/>
        <a:p>
          <a:endParaRPr lang="pt-BR"/>
        </a:p>
      </dgm:t>
    </dgm:pt>
    <dgm:pt modelId="{0A928AFD-C21C-4579-AB4A-38CEB4BDF82D}" type="pres">
      <dgm:prSet presAssocID="{49D796A5-6D71-4135-A74D-6066142AF174}" presName="childText" presStyleLbl="revTx" presStyleIdx="0" presStyleCnt="2">
        <dgm:presLayoutVars>
          <dgm:bulletEnabled val="1"/>
        </dgm:presLayoutVars>
      </dgm:prSet>
      <dgm:spPr/>
      <dgm:t>
        <a:bodyPr/>
        <a:lstStyle/>
        <a:p>
          <a:endParaRPr lang="pt-BR"/>
        </a:p>
      </dgm:t>
    </dgm:pt>
    <dgm:pt modelId="{66C12D09-2C23-48C2-8818-E713E46EB78F}" type="pres">
      <dgm:prSet presAssocID="{ADA5AD25-3BC2-4E43-8A35-6AA42204E0F6}" presName="parentText" presStyleLbl="node1" presStyleIdx="1" presStyleCnt="2">
        <dgm:presLayoutVars>
          <dgm:chMax val="0"/>
          <dgm:bulletEnabled val="1"/>
        </dgm:presLayoutVars>
      </dgm:prSet>
      <dgm:spPr/>
      <dgm:t>
        <a:bodyPr/>
        <a:lstStyle/>
        <a:p>
          <a:endParaRPr lang="pt-BR"/>
        </a:p>
      </dgm:t>
    </dgm:pt>
    <dgm:pt modelId="{8D229C2A-B173-4AE4-BFD6-2ABD7F4D4C6E}" type="pres">
      <dgm:prSet presAssocID="{ADA5AD25-3BC2-4E43-8A35-6AA42204E0F6}" presName="childText" presStyleLbl="revTx" presStyleIdx="1" presStyleCnt="2">
        <dgm:presLayoutVars>
          <dgm:bulletEnabled val="1"/>
        </dgm:presLayoutVars>
      </dgm:prSet>
      <dgm:spPr/>
      <dgm:t>
        <a:bodyPr/>
        <a:lstStyle/>
        <a:p>
          <a:endParaRPr lang="pt-BR"/>
        </a:p>
      </dgm:t>
    </dgm:pt>
  </dgm:ptLst>
  <dgm:cxnLst>
    <dgm:cxn modelId="{C833575B-F837-4955-9DA5-D47D3CCE44F5}" type="presOf" srcId="{D51604A0-F6E6-46C4-AABC-308FFCCB143A}" destId="{8D229C2A-B173-4AE4-BFD6-2ABD7F4D4C6E}" srcOrd="0" destOrd="1" presId="urn:microsoft.com/office/officeart/2005/8/layout/vList2#1"/>
    <dgm:cxn modelId="{E81714A7-330B-4E3E-9FFD-653D35304CD1}" srcId="{19AECEDB-97B9-459C-A382-C7513B9946EB}" destId="{49D796A5-6D71-4135-A74D-6066142AF174}" srcOrd="0" destOrd="0" parTransId="{0588D79C-D327-48CD-AD7F-3019BA4B808D}" sibTransId="{069C7050-88EB-495E-9F09-EB5E3BAC948F}"/>
    <dgm:cxn modelId="{83ED51D8-E438-4A31-A448-8BFDEA858CCF}" type="presOf" srcId="{49D796A5-6D71-4135-A74D-6066142AF174}" destId="{EEC92631-438E-4889-A2D9-01FE2CDC88D6}" srcOrd="0" destOrd="0" presId="urn:microsoft.com/office/officeart/2005/8/layout/vList2#1"/>
    <dgm:cxn modelId="{72AB8D4C-3D0F-4806-926F-9219F18BF719}" type="presOf" srcId="{ADA5AD25-3BC2-4E43-8A35-6AA42204E0F6}" destId="{66C12D09-2C23-48C2-8818-E713E46EB78F}" srcOrd="0" destOrd="0" presId="urn:microsoft.com/office/officeart/2005/8/layout/vList2#1"/>
    <dgm:cxn modelId="{574BDEB2-A23E-4F86-BF99-25B124D4CF35}" type="presOf" srcId="{5618F486-258F-471D-ADD1-C0B9BDB9929B}" destId="{0A928AFD-C21C-4579-AB4A-38CEB4BDF82D}" srcOrd="0" destOrd="0" presId="urn:microsoft.com/office/officeart/2005/8/layout/vList2#1"/>
    <dgm:cxn modelId="{E937F139-5663-4CD2-AE25-3F0280EE2D59}" type="presOf" srcId="{19AECEDB-97B9-459C-A382-C7513B9946EB}" destId="{A7F9457A-77AE-40C5-ACD6-D05C90196DBC}" srcOrd="0" destOrd="0" presId="urn:microsoft.com/office/officeart/2005/8/layout/vList2#1"/>
    <dgm:cxn modelId="{5FF7604E-6DBA-4F5F-80C3-94C44849D8EF}" srcId="{19AECEDB-97B9-459C-A382-C7513B9946EB}" destId="{ADA5AD25-3BC2-4E43-8A35-6AA42204E0F6}" srcOrd="1" destOrd="0" parTransId="{79C8FE9E-B1A2-429E-AD49-52CD37207E80}" sibTransId="{515896BF-1DB2-4936-A3D4-AA39D53C21BD}"/>
    <dgm:cxn modelId="{4450A544-296F-44FA-ADE3-4AC265C70312}" srcId="{ADA5AD25-3BC2-4E43-8A35-6AA42204E0F6}" destId="{4169930F-5254-4ACB-91D0-FFB642E30E00}" srcOrd="0" destOrd="0" parTransId="{BE7C80D8-6997-4B9A-A1AD-A1C5B4B3265A}" sibTransId="{3FE86934-2540-468C-9B62-AE2918C65515}"/>
    <dgm:cxn modelId="{D21C2814-15C4-402D-9ACF-AB84D6669FE0}" srcId="{49D796A5-6D71-4135-A74D-6066142AF174}" destId="{5618F486-258F-471D-ADD1-C0B9BDB9929B}" srcOrd="0" destOrd="0" parTransId="{C2B9CF0E-122F-457C-BC42-58873FE78D4E}" sibTransId="{39189084-72FD-4257-BB51-595C26129668}"/>
    <dgm:cxn modelId="{9EF8C7F2-C6A7-4B78-89DB-D005A375EBA8}" type="presOf" srcId="{4169930F-5254-4ACB-91D0-FFB642E30E00}" destId="{8D229C2A-B173-4AE4-BFD6-2ABD7F4D4C6E}" srcOrd="0" destOrd="0" presId="urn:microsoft.com/office/officeart/2005/8/layout/vList2#1"/>
    <dgm:cxn modelId="{DD464E2C-AF94-4481-86F2-D97F33624CEC}" srcId="{ADA5AD25-3BC2-4E43-8A35-6AA42204E0F6}" destId="{D51604A0-F6E6-46C4-AABC-308FFCCB143A}" srcOrd="1" destOrd="0" parTransId="{16613802-24F2-4827-BA6E-0BB333E1F6FE}" sibTransId="{D533DD2F-8F02-4BDB-B6D2-EE14DDB156E8}"/>
    <dgm:cxn modelId="{076E0EE8-5EF1-4DEE-9DEA-48EC67C43F2F}" type="presParOf" srcId="{A7F9457A-77AE-40C5-ACD6-D05C90196DBC}" destId="{EEC92631-438E-4889-A2D9-01FE2CDC88D6}" srcOrd="0" destOrd="0" presId="urn:microsoft.com/office/officeart/2005/8/layout/vList2#1"/>
    <dgm:cxn modelId="{41C14EA7-473B-4B0F-A089-0827FBCD1E3B}" type="presParOf" srcId="{A7F9457A-77AE-40C5-ACD6-D05C90196DBC}" destId="{0A928AFD-C21C-4579-AB4A-38CEB4BDF82D}" srcOrd="1" destOrd="0" presId="urn:microsoft.com/office/officeart/2005/8/layout/vList2#1"/>
    <dgm:cxn modelId="{B6880E7D-97B7-498F-A3B0-7EE5BFA3FBD5}" type="presParOf" srcId="{A7F9457A-77AE-40C5-ACD6-D05C90196DBC}" destId="{66C12D09-2C23-48C2-8818-E713E46EB78F}" srcOrd="2" destOrd="0" presId="urn:microsoft.com/office/officeart/2005/8/layout/vList2#1"/>
    <dgm:cxn modelId="{84287B7F-A298-40D8-9EA6-67A80FDE1E1E}" type="presParOf" srcId="{A7F9457A-77AE-40C5-ACD6-D05C90196DBC}" destId="{8D229C2A-B173-4AE4-BFD6-2ABD7F4D4C6E}" srcOrd="3" destOrd="0" presId="urn:microsoft.com/office/officeart/2005/8/layout/v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AECEDB-97B9-459C-A382-C7513B9946EB}" type="doc">
      <dgm:prSet loTypeId="urn:microsoft.com/office/officeart/2005/8/layout/vList2#2" loCatId="list" qsTypeId="urn:microsoft.com/office/officeart/2005/8/quickstyle/simple1#2" qsCatId="simple" csTypeId="urn:microsoft.com/office/officeart/2005/8/colors/accent1_2#2" csCatId="accent1" phldr="0"/>
      <dgm:spPr/>
      <dgm:t>
        <a:bodyPr/>
        <a:lstStyle/>
        <a:p>
          <a:endParaRPr lang="zh-CN" altLang="en-US"/>
        </a:p>
      </dgm:t>
    </dgm:pt>
    <dgm:pt modelId="{49D796A5-6D71-4135-A74D-6066142AF174}">
      <dgm:prSet phldrT="[文本]" phldr="0" custT="0"/>
      <dgm:spPr/>
      <dgm:t>
        <a:bodyPr vert="horz" wrap="square"/>
        <a:lstStyle/>
        <a:p>
          <a:pPr>
            <a:lnSpc>
              <a:spcPct val="100000"/>
            </a:lnSpc>
            <a:spcBef>
              <a:spcPct val="0"/>
            </a:spcBef>
            <a:spcAft>
              <a:spcPct val="35000"/>
            </a:spcAft>
          </a:pPr>
          <a:r>
            <a:rPr lang="zh-CN" altLang="en-US"/>
            <a:t>Myth 3: Venture Capital is Risk Loving</a:t>
          </a:r>
        </a:p>
      </dgm:t>
    </dgm:pt>
    <dgm:pt modelId="{0588D79C-D327-48CD-AD7F-3019BA4B808D}" type="parTrans" cxnId="{CCBF562E-6EFB-4CF1-88D2-DDC10BD2B8BA}">
      <dgm:prSet/>
      <dgm:spPr/>
      <dgm:t>
        <a:bodyPr/>
        <a:lstStyle/>
        <a:p>
          <a:endParaRPr lang="zh-CN" altLang="en-US"/>
        </a:p>
      </dgm:t>
    </dgm:pt>
    <dgm:pt modelId="{069C7050-88EB-495E-9F09-EB5E3BAC948F}" type="sibTrans" cxnId="{CCBF562E-6EFB-4CF1-88D2-DDC10BD2B8BA}">
      <dgm:prSet/>
      <dgm:spPr/>
      <dgm:t>
        <a:bodyPr/>
        <a:lstStyle/>
        <a:p>
          <a:endParaRPr lang="zh-CN" altLang="en-US"/>
        </a:p>
      </dgm:t>
    </dgm:pt>
    <dgm:pt modelId="{5618F486-258F-471D-ADD1-C0B9BDB9929B}">
      <dgm:prSet phldrT="[文本]" phldr="0" custT="0"/>
      <dgm:spPr/>
      <dgm:t>
        <a:bodyPr vert="horz" wrap="square"/>
        <a:lstStyle/>
        <a:p>
          <a:pPr>
            <a:lnSpc>
              <a:spcPct val="100000"/>
            </a:lnSpc>
            <a:spcBef>
              <a:spcPct val="0"/>
            </a:spcBef>
            <a:spcAft>
              <a:spcPct val="20000"/>
            </a:spcAft>
          </a:pPr>
          <a:r>
            <a:rPr lang="zh-CN" altLang="en-US"/>
            <a:t>in fact that it has been the State which has put up the money for Visions or for the early stages of idea, and kept the funds coming to those early, risky times of technology development, and which ultimately led to major technological changes over our lifetimes. One of the myths she debunks is that private Venture Capital is available for these risky investments. </a:t>
          </a:r>
        </a:p>
      </dgm:t>
    </dgm:pt>
    <dgm:pt modelId="{C2B9CF0E-122F-457C-BC42-58873FE78D4E}" type="parTrans" cxnId="{CC218980-F150-414B-A0FF-E33F5D9DF8DB}">
      <dgm:prSet/>
      <dgm:spPr/>
      <dgm:t>
        <a:bodyPr/>
        <a:lstStyle/>
        <a:p>
          <a:endParaRPr lang="zh-CN" altLang="en-US"/>
        </a:p>
      </dgm:t>
    </dgm:pt>
    <dgm:pt modelId="{39189084-72FD-4257-BB51-595C26129668}" type="sibTrans" cxnId="{CC218980-F150-414B-A0FF-E33F5D9DF8DB}">
      <dgm:prSet/>
      <dgm:spPr/>
      <dgm:t>
        <a:bodyPr/>
        <a:lstStyle/>
        <a:p>
          <a:endParaRPr lang="zh-CN" altLang="en-US"/>
        </a:p>
      </dgm:t>
    </dgm:pt>
    <dgm:pt modelId="{ADA5AD25-3BC2-4E43-8A35-6AA42204E0F6}">
      <dgm:prSet phldrT="[文本]" phldr="0" custT="0"/>
      <dgm:spPr/>
      <dgm:t>
        <a:bodyPr vert="horz" wrap="square"/>
        <a:lstStyle/>
        <a:p>
          <a:pPr>
            <a:lnSpc>
              <a:spcPct val="100000"/>
            </a:lnSpc>
            <a:spcBef>
              <a:spcPct val="0"/>
            </a:spcBef>
            <a:spcAft>
              <a:spcPct val="35000"/>
            </a:spcAft>
          </a:pPr>
          <a:r>
            <a:rPr lang="zh-CN" altLang="en-US">
              <a:sym typeface="+mn-ea"/>
            </a:rPr>
            <a:t>Myth 4: We Live in a Knowledge Economy – Just Look at all the Patents!</a:t>
          </a:r>
          <a:endParaRPr lang="zh-CN" altLang="en-US"/>
        </a:p>
      </dgm:t>
    </dgm:pt>
    <dgm:pt modelId="{79C8FE9E-B1A2-429E-AD49-52CD37207E80}" type="parTrans" cxnId="{2FA6685B-C0E0-46CB-8856-6AD931C9F919}">
      <dgm:prSet/>
      <dgm:spPr/>
      <dgm:t>
        <a:bodyPr/>
        <a:lstStyle/>
        <a:p>
          <a:endParaRPr lang="zh-CN" altLang="en-US"/>
        </a:p>
      </dgm:t>
    </dgm:pt>
    <dgm:pt modelId="{515896BF-1DB2-4936-A3D4-AA39D53C21BD}" type="sibTrans" cxnId="{2FA6685B-C0E0-46CB-8856-6AD931C9F919}">
      <dgm:prSet/>
      <dgm:spPr/>
      <dgm:t>
        <a:bodyPr/>
        <a:lstStyle/>
        <a:p>
          <a:endParaRPr lang="zh-CN" altLang="en-US"/>
        </a:p>
      </dgm:t>
    </dgm:pt>
    <dgm:pt modelId="{4169930F-5254-4ACB-91D0-FFB642E30E00}">
      <dgm:prSet phldrT="[文本]" phldr="0" custT="0"/>
      <dgm:spPr/>
      <dgm:t>
        <a:bodyPr vert="horz" wrap="square"/>
        <a:lstStyle/>
        <a:p>
          <a:pPr>
            <a:lnSpc>
              <a:spcPct val="100000"/>
            </a:lnSpc>
            <a:spcBef>
              <a:spcPct val="0"/>
            </a:spcBef>
            <a:spcAft>
              <a:spcPct val="20000"/>
            </a:spcAft>
          </a:pPr>
          <a:r>
            <a:rPr lang="zh-CN" altLang="en-US"/>
            <a:t>Th</a:t>
          </a:r>
          <a:r>
            <a:rPr lang="en-US" altLang="zh-CN"/>
            <a:t>e</a:t>
          </a:r>
          <a:r>
            <a:rPr lang="zh-CN" altLang="en-US"/>
            <a:t> rise in patents does not however reflect a rise in innovation, but a change in patent laws and a rise in the strategic reasons why patents are being used. </a:t>
          </a:r>
        </a:p>
      </dgm:t>
    </dgm:pt>
    <dgm:pt modelId="{BE7C80D8-6997-4B9A-A1AD-A1C5B4B3265A}" type="parTrans" cxnId="{6D30E04D-958F-4D1C-BE1F-1E9CFC607C79}">
      <dgm:prSet/>
      <dgm:spPr/>
      <dgm:t>
        <a:bodyPr/>
        <a:lstStyle/>
        <a:p>
          <a:endParaRPr lang="zh-CN" altLang="en-US"/>
        </a:p>
      </dgm:t>
    </dgm:pt>
    <dgm:pt modelId="{3FE86934-2540-468C-9B62-AE2918C65515}" type="sibTrans" cxnId="{6D30E04D-958F-4D1C-BE1F-1E9CFC607C79}">
      <dgm:prSet/>
      <dgm:spPr/>
      <dgm:t>
        <a:bodyPr/>
        <a:lstStyle/>
        <a:p>
          <a:endParaRPr lang="zh-CN" altLang="en-US"/>
        </a:p>
      </dgm:t>
    </dgm:pt>
    <dgm:pt modelId="{A7F9457A-77AE-40C5-ACD6-D05C90196DBC}" type="pres">
      <dgm:prSet presAssocID="{19AECEDB-97B9-459C-A382-C7513B9946EB}" presName="linear" presStyleCnt="0">
        <dgm:presLayoutVars>
          <dgm:animLvl val="lvl"/>
          <dgm:resizeHandles val="exact"/>
        </dgm:presLayoutVars>
      </dgm:prSet>
      <dgm:spPr/>
      <dgm:t>
        <a:bodyPr/>
        <a:lstStyle/>
        <a:p>
          <a:endParaRPr lang="pt-BR"/>
        </a:p>
      </dgm:t>
    </dgm:pt>
    <dgm:pt modelId="{EEC92631-438E-4889-A2D9-01FE2CDC88D6}" type="pres">
      <dgm:prSet presAssocID="{49D796A5-6D71-4135-A74D-6066142AF174}" presName="parentText" presStyleLbl="node1" presStyleIdx="0" presStyleCnt="2">
        <dgm:presLayoutVars>
          <dgm:chMax val="0"/>
          <dgm:bulletEnabled val="1"/>
        </dgm:presLayoutVars>
      </dgm:prSet>
      <dgm:spPr/>
      <dgm:t>
        <a:bodyPr/>
        <a:lstStyle/>
        <a:p>
          <a:endParaRPr lang="pt-BR"/>
        </a:p>
      </dgm:t>
    </dgm:pt>
    <dgm:pt modelId="{0A928AFD-C21C-4579-AB4A-38CEB4BDF82D}" type="pres">
      <dgm:prSet presAssocID="{49D796A5-6D71-4135-A74D-6066142AF174}" presName="childText" presStyleLbl="revTx" presStyleIdx="0" presStyleCnt="2">
        <dgm:presLayoutVars>
          <dgm:bulletEnabled val="1"/>
        </dgm:presLayoutVars>
      </dgm:prSet>
      <dgm:spPr/>
      <dgm:t>
        <a:bodyPr/>
        <a:lstStyle/>
        <a:p>
          <a:endParaRPr lang="pt-BR"/>
        </a:p>
      </dgm:t>
    </dgm:pt>
    <dgm:pt modelId="{66C12D09-2C23-48C2-8818-E713E46EB78F}" type="pres">
      <dgm:prSet presAssocID="{ADA5AD25-3BC2-4E43-8A35-6AA42204E0F6}" presName="parentText" presStyleLbl="node1" presStyleIdx="1" presStyleCnt="2">
        <dgm:presLayoutVars>
          <dgm:chMax val="0"/>
          <dgm:bulletEnabled val="1"/>
        </dgm:presLayoutVars>
      </dgm:prSet>
      <dgm:spPr/>
      <dgm:t>
        <a:bodyPr/>
        <a:lstStyle/>
        <a:p>
          <a:endParaRPr lang="pt-BR"/>
        </a:p>
      </dgm:t>
    </dgm:pt>
    <dgm:pt modelId="{8D229C2A-B173-4AE4-BFD6-2ABD7F4D4C6E}" type="pres">
      <dgm:prSet presAssocID="{ADA5AD25-3BC2-4E43-8A35-6AA42204E0F6}" presName="childText" presStyleLbl="revTx" presStyleIdx="1" presStyleCnt="2">
        <dgm:presLayoutVars>
          <dgm:bulletEnabled val="1"/>
        </dgm:presLayoutVars>
      </dgm:prSet>
      <dgm:spPr/>
      <dgm:t>
        <a:bodyPr/>
        <a:lstStyle/>
        <a:p>
          <a:endParaRPr lang="pt-BR"/>
        </a:p>
      </dgm:t>
    </dgm:pt>
  </dgm:ptLst>
  <dgm:cxnLst>
    <dgm:cxn modelId="{8474003A-7E76-462A-9969-7782A68E047F}" type="presOf" srcId="{19AECEDB-97B9-459C-A382-C7513B9946EB}" destId="{A7F9457A-77AE-40C5-ACD6-D05C90196DBC}" srcOrd="0" destOrd="0" presId="urn:microsoft.com/office/officeart/2005/8/layout/vList2#2"/>
    <dgm:cxn modelId="{CCBF562E-6EFB-4CF1-88D2-DDC10BD2B8BA}" srcId="{19AECEDB-97B9-459C-A382-C7513B9946EB}" destId="{49D796A5-6D71-4135-A74D-6066142AF174}" srcOrd="0" destOrd="0" parTransId="{0588D79C-D327-48CD-AD7F-3019BA4B808D}" sibTransId="{069C7050-88EB-495E-9F09-EB5E3BAC948F}"/>
    <dgm:cxn modelId="{F09AD481-3011-4D47-B96B-412D31E387A9}" type="presOf" srcId="{ADA5AD25-3BC2-4E43-8A35-6AA42204E0F6}" destId="{66C12D09-2C23-48C2-8818-E713E46EB78F}" srcOrd="0" destOrd="0" presId="urn:microsoft.com/office/officeart/2005/8/layout/vList2#2"/>
    <dgm:cxn modelId="{6D30E04D-958F-4D1C-BE1F-1E9CFC607C79}" srcId="{ADA5AD25-3BC2-4E43-8A35-6AA42204E0F6}" destId="{4169930F-5254-4ACB-91D0-FFB642E30E00}" srcOrd="0" destOrd="0" parTransId="{BE7C80D8-6997-4B9A-A1AD-A1C5B4B3265A}" sibTransId="{3FE86934-2540-468C-9B62-AE2918C65515}"/>
    <dgm:cxn modelId="{462C50EF-0A23-4389-89AC-724D515078A0}" type="presOf" srcId="{4169930F-5254-4ACB-91D0-FFB642E30E00}" destId="{8D229C2A-B173-4AE4-BFD6-2ABD7F4D4C6E}" srcOrd="0" destOrd="0" presId="urn:microsoft.com/office/officeart/2005/8/layout/vList2#2"/>
    <dgm:cxn modelId="{2FA6685B-C0E0-46CB-8856-6AD931C9F919}" srcId="{19AECEDB-97B9-459C-A382-C7513B9946EB}" destId="{ADA5AD25-3BC2-4E43-8A35-6AA42204E0F6}" srcOrd="1" destOrd="0" parTransId="{79C8FE9E-B1A2-429E-AD49-52CD37207E80}" sibTransId="{515896BF-1DB2-4936-A3D4-AA39D53C21BD}"/>
    <dgm:cxn modelId="{12549909-7403-41B3-9CFD-FC557DFB50E4}" type="presOf" srcId="{5618F486-258F-471D-ADD1-C0B9BDB9929B}" destId="{0A928AFD-C21C-4579-AB4A-38CEB4BDF82D}" srcOrd="0" destOrd="0" presId="urn:microsoft.com/office/officeart/2005/8/layout/vList2#2"/>
    <dgm:cxn modelId="{CC218980-F150-414B-A0FF-E33F5D9DF8DB}" srcId="{49D796A5-6D71-4135-A74D-6066142AF174}" destId="{5618F486-258F-471D-ADD1-C0B9BDB9929B}" srcOrd="0" destOrd="0" parTransId="{C2B9CF0E-122F-457C-BC42-58873FE78D4E}" sibTransId="{39189084-72FD-4257-BB51-595C26129668}"/>
    <dgm:cxn modelId="{43848659-9E8B-4FB1-BDF9-28A7CC2A5C04}" type="presOf" srcId="{49D796A5-6D71-4135-A74D-6066142AF174}" destId="{EEC92631-438E-4889-A2D9-01FE2CDC88D6}" srcOrd="0" destOrd="0" presId="urn:microsoft.com/office/officeart/2005/8/layout/vList2#2"/>
    <dgm:cxn modelId="{4AF2FAE5-BCE7-4A06-B07E-EF6E9859020E}" type="presParOf" srcId="{A7F9457A-77AE-40C5-ACD6-D05C90196DBC}" destId="{EEC92631-438E-4889-A2D9-01FE2CDC88D6}" srcOrd="0" destOrd="0" presId="urn:microsoft.com/office/officeart/2005/8/layout/vList2#2"/>
    <dgm:cxn modelId="{60A4A997-8B23-43B8-8282-2AEBD8681B76}" type="presParOf" srcId="{A7F9457A-77AE-40C5-ACD6-D05C90196DBC}" destId="{0A928AFD-C21C-4579-AB4A-38CEB4BDF82D}" srcOrd="1" destOrd="0" presId="urn:microsoft.com/office/officeart/2005/8/layout/vList2#2"/>
    <dgm:cxn modelId="{752EAC75-813A-4E60-8331-C03FAAA7B214}" type="presParOf" srcId="{A7F9457A-77AE-40C5-ACD6-D05C90196DBC}" destId="{66C12D09-2C23-48C2-8818-E713E46EB78F}" srcOrd="2" destOrd="0" presId="urn:microsoft.com/office/officeart/2005/8/layout/vList2#2"/>
    <dgm:cxn modelId="{FF6E2720-F748-48D5-BFFB-BE68425CA536}" type="presParOf" srcId="{A7F9457A-77AE-40C5-ACD6-D05C90196DBC}" destId="{8D229C2A-B173-4AE4-BFD6-2ABD7F4D4C6E}" srcOrd="3" destOrd="0" presId="urn:microsoft.com/office/officeart/2005/8/layout/vList2#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AECEDB-97B9-459C-A382-C7513B9946EB}" type="doc">
      <dgm:prSet loTypeId="urn:microsoft.com/office/officeart/2005/8/layout/vList2#3" loCatId="list" qsTypeId="urn:microsoft.com/office/officeart/2005/8/quickstyle/simple1#3" qsCatId="simple" csTypeId="urn:microsoft.com/office/officeart/2005/8/colors/accent1_2#3" csCatId="accent1" phldr="0"/>
      <dgm:spPr/>
      <dgm:t>
        <a:bodyPr/>
        <a:lstStyle/>
        <a:p>
          <a:endParaRPr lang="zh-CN" altLang="en-US"/>
        </a:p>
      </dgm:t>
    </dgm:pt>
    <dgm:pt modelId="{49D796A5-6D71-4135-A74D-6066142AF174}">
      <dgm:prSet phldrT="[文本]" phldr="0" custT="0"/>
      <dgm:spPr/>
      <dgm:t>
        <a:bodyPr vert="horz" wrap="square"/>
        <a:lstStyle/>
        <a:p>
          <a:pPr>
            <a:lnSpc>
              <a:spcPct val="100000"/>
            </a:lnSpc>
            <a:spcBef>
              <a:spcPct val="0"/>
            </a:spcBef>
            <a:spcAft>
              <a:spcPct val="35000"/>
            </a:spcAft>
          </a:pPr>
          <a:r>
            <a:rPr lang="zh-CN" altLang="en-US"/>
            <a:t>Myth 5: Europe</a:t>
          </a:r>
          <a:r>
            <a:rPr lang="en-US" altLang="zh-CN"/>
            <a:t>'</a:t>
          </a:r>
          <a:r>
            <a:rPr lang="zh-CN" altLang="en-US"/>
            <a:t>s Problem is all about Commercialization</a:t>
          </a:r>
        </a:p>
      </dgm:t>
    </dgm:pt>
    <dgm:pt modelId="{0588D79C-D327-48CD-AD7F-3019BA4B808D}" type="parTrans" cxnId="{66CF0EAA-A958-42CC-8FF3-58B255ADE92F}">
      <dgm:prSet/>
      <dgm:spPr/>
      <dgm:t>
        <a:bodyPr/>
        <a:lstStyle/>
        <a:p>
          <a:endParaRPr lang="zh-CN" altLang="en-US"/>
        </a:p>
      </dgm:t>
    </dgm:pt>
    <dgm:pt modelId="{069C7050-88EB-495E-9F09-EB5E3BAC948F}" type="sibTrans" cxnId="{66CF0EAA-A958-42CC-8FF3-58B255ADE92F}">
      <dgm:prSet/>
      <dgm:spPr/>
      <dgm:t>
        <a:bodyPr/>
        <a:lstStyle/>
        <a:p>
          <a:endParaRPr lang="zh-CN" altLang="en-US"/>
        </a:p>
      </dgm:t>
    </dgm:pt>
    <dgm:pt modelId="{5618F486-258F-471D-ADD1-C0B9BDB9929B}">
      <dgm:prSet phldrT="[文本]" phldr="0" custT="0"/>
      <dgm:spPr/>
      <dgm:t>
        <a:bodyPr vert="horz" wrap="square"/>
        <a:lstStyle/>
        <a:p>
          <a:pPr>
            <a:lnSpc>
              <a:spcPct val="100000"/>
            </a:lnSpc>
            <a:spcBef>
              <a:spcPct val="0"/>
            </a:spcBef>
            <a:spcAft>
              <a:spcPct val="20000"/>
            </a:spcAft>
          </a:pPr>
          <a:r>
            <a:rPr lang="zh-CN" altLang="en-US"/>
            <a:t>In fact, EU problems don</a:t>
          </a:r>
          <a:r>
            <a:rPr lang="en-US" altLang="zh-CN"/>
            <a:t>'</a:t>
          </a:r>
          <a:r>
            <a:rPr lang="zh-CN" altLang="en-US"/>
            <a:t>t come from poor flow of knowledge from research but from the EU firms’ smaller stock of knowledge. This is due to the great differences in public and private spending on R&amp;D.</a:t>
          </a:r>
        </a:p>
      </dgm:t>
    </dgm:pt>
    <dgm:pt modelId="{C2B9CF0E-122F-457C-BC42-58873FE78D4E}" type="parTrans" cxnId="{7829D671-47DE-47F0-A335-60D28680F114}">
      <dgm:prSet/>
      <dgm:spPr/>
      <dgm:t>
        <a:bodyPr/>
        <a:lstStyle/>
        <a:p>
          <a:endParaRPr lang="zh-CN" altLang="en-US"/>
        </a:p>
      </dgm:t>
    </dgm:pt>
    <dgm:pt modelId="{39189084-72FD-4257-BB51-595C26129668}" type="sibTrans" cxnId="{7829D671-47DE-47F0-A335-60D28680F114}">
      <dgm:prSet/>
      <dgm:spPr/>
      <dgm:t>
        <a:bodyPr/>
        <a:lstStyle/>
        <a:p>
          <a:endParaRPr lang="zh-CN" altLang="en-US"/>
        </a:p>
      </dgm:t>
    </dgm:pt>
    <dgm:pt modelId="{ADA5AD25-3BC2-4E43-8A35-6AA42204E0F6}">
      <dgm:prSet phldrT="[文本]" phldr="0" custT="0"/>
      <dgm:spPr/>
      <dgm:t>
        <a:bodyPr vert="horz" wrap="square"/>
        <a:lstStyle/>
        <a:p>
          <a:pPr>
            <a:lnSpc>
              <a:spcPct val="100000"/>
            </a:lnSpc>
            <a:spcBef>
              <a:spcPct val="0"/>
            </a:spcBef>
            <a:spcAft>
              <a:spcPct val="35000"/>
            </a:spcAft>
          </a:pPr>
          <a:r>
            <a:rPr lang="zh-CN" altLang="en-US">
              <a:sym typeface="+mn-ea"/>
            </a:rPr>
            <a:t>Myth 6: Business Investment Requires </a:t>
          </a:r>
          <a:r>
            <a:rPr lang="en-US" altLang="zh-CN">
              <a:sym typeface="+mn-ea"/>
            </a:rPr>
            <a:t>'</a:t>
          </a:r>
          <a:r>
            <a:rPr lang="zh-CN" altLang="en-US">
              <a:sym typeface="+mn-ea"/>
            </a:rPr>
            <a:t>Less Tax and Red Tape</a:t>
          </a:r>
          <a:r>
            <a:rPr lang="en-US" altLang="zh-CN">
              <a:sym typeface="+mn-ea"/>
            </a:rPr>
            <a:t>'</a:t>
          </a:r>
        </a:p>
      </dgm:t>
    </dgm:pt>
    <dgm:pt modelId="{79C8FE9E-B1A2-429E-AD49-52CD37207E80}" type="parTrans" cxnId="{6A114519-3E55-4643-9DA2-DD5C6817945A}">
      <dgm:prSet/>
      <dgm:spPr/>
      <dgm:t>
        <a:bodyPr/>
        <a:lstStyle/>
        <a:p>
          <a:endParaRPr lang="zh-CN" altLang="en-US"/>
        </a:p>
      </dgm:t>
    </dgm:pt>
    <dgm:pt modelId="{515896BF-1DB2-4936-A3D4-AA39D53C21BD}" type="sibTrans" cxnId="{6A114519-3E55-4643-9DA2-DD5C6817945A}">
      <dgm:prSet/>
      <dgm:spPr/>
      <dgm:t>
        <a:bodyPr/>
        <a:lstStyle/>
        <a:p>
          <a:endParaRPr lang="zh-CN" altLang="en-US"/>
        </a:p>
      </dgm:t>
    </dgm:pt>
    <dgm:pt modelId="{4169930F-5254-4ACB-91D0-FFB642E30E00}">
      <dgm:prSet phldrT="[文本]" phldr="0" custT="0"/>
      <dgm:spPr/>
      <dgm:t>
        <a:bodyPr vert="horz" wrap="square"/>
        <a:lstStyle/>
        <a:p>
          <a:pPr>
            <a:lnSpc>
              <a:spcPct val="100000"/>
            </a:lnSpc>
            <a:spcBef>
              <a:spcPct val="0"/>
            </a:spcBef>
            <a:spcAft>
              <a:spcPct val="20000"/>
            </a:spcAft>
          </a:pPr>
          <a:r>
            <a:rPr lang="zh-CN" altLang="en-US"/>
            <a:t>Th</a:t>
          </a:r>
          <a:r>
            <a:rPr lang="en-US" altLang="zh-CN"/>
            <a:t>e</a:t>
          </a:r>
          <a:r>
            <a:rPr lang="zh-CN" altLang="en-US"/>
            <a:t> rise in patents does not however reflect a rise in innovation, but a change in patent laws and a rise in the strategic reasons why patents are being used. </a:t>
          </a:r>
        </a:p>
      </dgm:t>
    </dgm:pt>
    <dgm:pt modelId="{BE7C80D8-6997-4B9A-A1AD-A1C5B4B3265A}" type="parTrans" cxnId="{1F9C0BB4-D77C-40BA-B6B7-9F1A51C7F12B}">
      <dgm:prSet/>
      <dgm:spPr/>
      <dgm:t>
        <a:bodyPr/>
        <a:lstStyle/>
        <a:p>
          <a:endParaRPr lang="zh-CN" altLang="en-US"/>
        </a:p>
      </dgm:t>
    </dgm:pt>
    <dgm:pt modelId="{3FE86934-2540-468C-9B62-AE2918C65515}" type="sibTrans" cxnId="{1F9C0BB4-D77C-40BA-B6B7-9F1A51C7F12B}">
      <dgm:prSet/>
      <dgm:spPr/>
      <dgm:t>
        <a:bodyPr/>
        <a:lstStyle/>
        <a:p>
          <a:endParaRPr lang="zh-CN" altLang="en-US"/>
        </a:p>
      </dgm:t>
    </dgm:pt>
    <dgm:pt modelId="{A7F9457A-77AE-40C5-ACD6-D05C90196DBC}" type="pres">
      <dgm:prSet presAssocID="{19AECEDB-97B9-459C-A382-C7513B9946EB}" presName="linear" presStyleCnt="0">
        <dgm:presLayoutVars>
          <dgm:animLvl val="lvl"/>
          <dgm:resizeHandles val="exact"/>
        </dgm:presLayoutVars>
      </dgm:prSet>
      <dgm:spPr/>
      <dgm:t>
        <a:bodyPr/>
        <a:lstStyle/>
        <a:p>
          <a:endParaRPr lang="pt-BR"/>
        </a:p>
      </dgm:t>
    </dgm:pt>
    <dgm:pt modelId="{EEC92631-438E-4889-A2D9-01FE2CDC88D6}" type="pres">
      <dgm:prSet presAssocID="{49D796A5-6D71-4135-A74D-6066142AF174}" presName="parentText" presStyleLbl="node1" presStyleIdx="0" presStyleCnt="2">
        <dgm:presLayoutVars>
          <dgm:chMax val="0"/>
          <dgm:bulletEnabled val="1"/>
        </dgm:presLayoutVars>
      </dgm:prSet>
      <dgm:spPr/>
      <dgm:t>
        <a:bodyPr/>
        <a:lstStyle/>
        <a:p>
          <a:endParaRPr lang="pt-BR"/>
        </a:p>
      </dgm:t>
    </dgm:pt>
    <dgm:pt modelId="{0A928AFD-C21C-4579-AB4A-38CEB4BDF82D}" type="pres">
      <dgm:prSet presAssocID="{49D796A5-6D71-4135-A74D-6066142AF174}" presName="childText" presStyleLbl="revTx" presStyleIdx="0" presStyleCnt="2">
        <dgm:presLayoutVars>
          <dgm:bulletEnabled val="1"/>
        </dgm:presLayoutVars>
      </dgm:prSet>
      <dgm:spPr/>
      <dgm:t>
        <a:bodyPr/>
        <a:lstStyle/>
        <a:p>
          <a:endParaRPr lang="pt-BR"/>
        </a:p>
      </dgm:t>
    </dgm:pt>
    <dgm:pt modelId="{66C12D09-2C23-48C2-8818-E713E46EB78F}" type="pres">
      <dgm:prSet presAssocID="{ADA5AD25-3BC2-4E43-8A35-6AA42204E0F6}" presName="parentText" presStyleLbl="node1" presStyleIdx="1" presStyleCnt="2">
        <dgm:presLayoutVars>
          <dgm:chMax val="0"/>
          <dgm:bulletEnabled val="1"/>
        </dgm:presLayoutVars>
      </dgm:prSet>
      <dgm:spPr/>
      <dgm:t>
        <a:bodyPr/>
        <a:lstStyle/>
        <a:p>
          <a:endParaRPr lang="pt-BR"/>
        </a:p>
      </dgm:t>
    </dgm:pt>
    <dgm:pt modelId="{8D229C2A-B173-4AE4-BFD6-2ABD7F4D4C6E}" type="pres">
      <dgm:prSet presAssocID="{ADA5AD25-3BC2-4E43-8A35-6AA42204E0F6}" presName="childText" presStyleLbl="revTx" presStyleIdx="1" presStyleCnt="2">
        <dgm:presLayoutVars>
          <dgm:bulletEnabled val="1"/>
        </dgm:presLayoutVars>
      </dgm:prSet>
      <dgm:spPr/>
      <dgm:t>
        <a:bodyPr/>
        <a:lstStyle/>
        <a:p>
          <a:endParaRPr lang="pt-BR"/>
        </a:p>
      </dgm:t>
    </dgm:pt>
  </dgm:ptLst>
  <dgm:cxnLst>
    <dgm:cxn modelId="{7829D671-47DE-47F0-A335-60D28680F114}" srcId="{49D796A5-6D71-4135-A74D-6066142AF174}" destId="{5618F486-258F-471D-ADD1-C0B9BDB9929B}" srcOrd="0" destOrd="0" parTransId="{C2B9CF0E-122F-457C-BC42-58873FE78D4E}" sibTransId="{39189084-72FD-4257-BB51-595C26129668}"/>
    <dgm:cxn modelId="{1F9C0BB4-D77C-40BA-B6B7-9F1A51C7F12B}" srcId="{ADA5AD25-3BC2-4E43-8A35-6AA42204E0F6}" destId="{4169930F-5254-4ACB-91D0-FFB642E30E00}" srcOrd="0" destOrd="0" parTransId="{BE7C80D8-6997-4B9A-A1AD-A1C5B4B3265A}" sibTransId="{3FE86934-2540-468C-9B62-AE2918C65515}"/>
    <dgm:cxn modelId="{CD727223-111E-4CC4-AB6D-EA3D5C8347ED}" type="presOf" srcId="{5618F486-258F-471D-ADD1-C0B9BDB9929B}" destId="{0A928AFD-C21C-4579-AB4A-38CEB4BDF82D}" srcOrd="0" destOrd="0" presId="urn:microsoft.com/office/officeart/2005/8/layout/vList2#3"/>
    <dgm:cxn modelId="{66CF0EAA-A958-42CC-8FF3-58B255ADE92F}" srcId="{19AECEDB-97B9-459C-A382-C7513B9946EB}" destId="{49D796A5-6D71-4135-A74D-6066142AF174}" srcOrd="0" destOrd="0" parTransId="{0588D79C-D327-48CD-AD7F-3019BA4B808D}" sibTransId="{069C7050-88EB-495E-9F09-EB5E3BAC948F}"/>
    <dgm:cxn modelId="{54325476-84FC-47DA-8959-0A5C9B8148CA}" type="presOf" srcId="{ADA5AD25-3BC2-4E43-8A35-6AA42204E0F6}" destId="{66C12D09-2C23-48C2-8818-E713E46EB78F}" srcOrd="0" destOrd="0" presId="urn:microsoft.com/office/officeart/2005/8/layout/vList2#3"/>
    <dgm:cxn modelId="{3EC3ED88-BBC9-43D5-A3FE-802C99B22AC9}" type="presOf" srcId="{4169930F-5254-4ACB-91D0-FFB642E30E00}" destId="{8D229C2A-B173-4AE4-BFD6-2ABD7F4D4C6E}" srcOrd="0" destOrd="0" presId="urn:microsoft.com/office/officeart/2005/8/layout/vList2#3"/>
    <dgm:cxn modelId="{6A114519-3E55-4643-9DA2-DD5C6817945A}" srcId="{19AECEDB-97B9-459C-A382-C7513B9946EB}" destId="{ADA5AD25-3BC2-4E43-8A35-6AA42204E0F6}" srcOrd="1" destOrd="0" parTransId="{79C8FE9E-B1A2-429E-AD49-52CD37207E80}" sibTransId="{515896BF-1DB2-4936-A3D4-AA39D53C21BD}"/>
    <dgm:cxn modelId="{85453EB5-0E8D-4169-AB2C-63369E74FE8F}" type="presOf" srcId="{19AECEDB-97B9-459C-A382-C7513B9946EB}" destId="{A7F9457A-77AE-40C5-ACD6-D05C90196DBC}" srcOrd="0" destOrd="0" presId="urn:microsoft.com/office/officeart/2005/8/layout/vList2#3"/>
    <dgm:cxn modelId="{09AB41F5-AFFF-4F89-854C-DE134F1530B5}" type="presOf" srcId="{49D796A5-6D71-4135-A74D-6066142AF174}" destId="{EEC92631-438E-4889-A2D9-01FE2CDC88D6}" srcOrd="0" destOrd="0" presId="urn:microsoft.com/office/officeart/2005/8/layout/vList2#3"/>
    <dgm:cxn modelId="{BFAC51FA-058C-4648-AE13-60A3730AA47F}" type="presParOf" srcId="{A7F9457A-77AE-40C5-ACD6-D05C90196DBC}" destId="{EEC92631-438E-4889-A2D9-01FE2CDC88D6}" srcOrd="0" destOrd="0" presId="urn:microsoft.com/office/officeart/2005/8/layout/vList2#3"/>
    <dgm:cxn modelId="{A418A910-73D4-4B07-8603-6ED46D17C5D5}" type="presParOf" srcId="{A7F9457A-77AE-40C5-ACD6-D05C90196DBC}" destId="{0A928AFD-C21C-4579-AB4A-38CEB4BDF82D}" srcOrd="1" destOrd="0" presId="urn:microsoft.com/office/officeart/2005/8/layout/vList2#3"/>
    <dgm:cxn modelId="{CF332728-5120-4000-8F66-7072A17FA01C}" type="presParOf" srcId="{A7F9457A-77AE-40C5-ACD6-D05C90196DBC}" destId="{66C12D09-2C23-48C2-8818-E713E46EB78F}" srcOrd="2" destOrd="0" presId="urn:microsoft.com/office/officeart/2005/8/layout/vList2#3"/>
    <dgm:cxn modelId="{205AEBE9-E43D-459F-B601-A7772F4CD73F}" type="presParOf" srcId="{A7F9457A-77AE-40C5-ACD6-D05C90196DBC}" destId="{8D229C2A-B173-4AE4-BFD6-2ABD7F4D4C6E}" srcOrd="3" destOrd="0" presId="urn:microsoft.com/office/officeart/2005/8/layout/vList2#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3">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775C80-C7D2-43B4-BCD4-C4F399135DE5}" type="datetimeFigureOut">
              <a:rPr lang="zh-CN" altLang="en-US" smtClean="0"/>
              <a:t>2019/5/20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88E4F5-3F91-4650-82F8-9EABCFF16D0E}" type="slidenum">
              <a:rPr lang="zh-CN" altLang="en-US" smtClean="0"/>
              <a:t>‹nº›</a:t>
            </a:fld>
            <a:endParaRPr lang="zh-CN" altLang="en-US"/>
          </a:p>
        </p:txBody>
      </p:sp>
    </p:spTree>
    <p:extLst>
      <p:ext uri="{BB962C8B-B14F-4D97-AF65-F5344CB8AC3E}">
        <p14:creationId xmlns:p14="http://schemas.microsoft.com/office/powerpoint/2010/main" val="11922757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3F76A-BA1F-46B7-B0A1-EE4F31F42EF9}" type="datetimeFigureOut">
              <a:rPr lang="en-US" smtClean="0"/>
              <a:t>5/20/2019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47B8C-5F1F-434B-B463-303C989C6154}" type="slidenum">
              <a:rPr lang="en-US" smtClean="0"/>
              <a:t>‹nº›</a:t>
            </a:fld>
            <a:endParaRPr lang="en-US"/>
          </a:p>
        </p:txBody>
      </p:sp>
    </p:spTree>
    <p:extLst>
      <p:ext uri="{BB962C8B-B14F-4D97-AF65-F5344CB8AC3E}">
        <p14:creationId xmlns:p14="http://schemas.microsoft.com/office/powerpoint/2010/main" val="3943509963"/>
      </p:ext>
    </p:extLst>
  </p:cSld>
  <p:clrMap bg1="lt1" tx1="dk1" bg2="lt2" tx2="dk2" accent1="accent1" accent2="accent2" accent3="accent3" accent4="accent4" accent5="accent5" accent6="accent6" hlink="hlink" folHlink="folHlink"/>
  <p:hf hdr="0" dt="0"/>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200" algn="l" defTabSz="1219200" rtl="0" eaLnBrk="1" latinLnBrk="0" hangingPunct="1">
      <a:defRPr sz="1600" kern="1200">
        <a:solidFill>
          <a:schemeClr val="tx1"/>
        </a:solidFill>
        <a:latin typeface="+mn-lt"/>
        <a:ea typeface="+mn-ea"/>
        <a:cs typeface="+mn-cs"/>
      </a:defRPr>
    </a:lvl3pPr>
    <a:lvl4pPr marL="1828800" algn="l" defTabSz="1219200" rtl="0" eaLnBrk="1" latinLnBrk="0" hangingPunct="1">
      <a:defRPr sz="1600" kern="1200">
        <a:solidFill>
          <a:schemeClr val="tx1"/>
        </a:solidFill>
        <a:latin typeface="+mn-lt"/>
        <a:ea typeface="+mn-ea"/>
        <a:cs typeface="+mn-cs"/>
      </a:defRPr>
    </a:lvl4pPr>
    <a:lvl5pPr marL="2438400" algn="l" defTabSz="1219200" rtl="0" eaLnBrk="1" latinLnBrk="0" hangingPunct="1">
      <a:defRPr sz="1600" kern="1200">
        <a:solidFill>
          <a:schemeClr val="tx1"/>
        </a:solidFill>
        <a:latin typeface="+mn-lt"/>
        <a:ea typeface="+mn-ea"/>
        <a:cs typeface="+mn-cs"/>
      </a:defRPr>
    </a:lvl5pPr>
    <a:lvl6pPr marL="3047365" algn="l" defTabSz="1219200" rtl="0" eaLnBrk="1" latinLnBrk="0" hangingPunct="1">
      <a:defRPr sz="1600" kern="1200">
        <a:solidFill>
          <a:schemeClr val="tx1"/>
        </a:solidFill>
        <a:latin typeface="+mn-lt"/>
        <a:ea typeface="+mn-ea"/>
        <a:cs typeface="+mn-cs"/>
      </a:defRPr>
    </a:lvl6pPr>
    <a:lvl7pPr marL="3656965" algn="l" defTabSz="1219200" rtl="0" eaLnBrk="1" latinLnBrk="0" hangingPunct="1">
      <a:defRPr sz="1600" kern="1200">
        <a:solidFill>
          <a:schemeClr val="tx1"/>
        </a:solidFill>
        <a:latin typeface="+mn-lt"/>
        <a:ea typeface="+mn-ea"/>
        <a:cs typeface="+mn-cs"/>
      </a:defRPr>
    </a:lvl7pPr>
    <a:lvl8pPr marL="4266565" algn="l" defTabSz="1219200" rtl="0" eaLnBrk="1" latinLnBrk="0" hangingPunct="1">
      <a:defRPr sz="1600" kern="1200">
        <a:solidFill>
          <a:schemeClr val="tx1"/>
        </a:solidFill>
        <a:latin typeface="+mn-lt"/>
        <a:ea typeface="+mn-ea"/>
        <a:cs typeface="+mn-cs"/>
      </a:defRPr>
    </a:lvl8pPr>
    <a:lvl9pPr marL="4876165"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1</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07979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10</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28186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11</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24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12</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50232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2</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9328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3</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63340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4</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1416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5</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78949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6</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9905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7</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51690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8</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6409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47B8C-5F1F-434B-B463-303C989C6154}" type="slidenum">
              <a:rPr lang="en-US" smtClean="0"/>
              <a:t>9</a:t>
            </a:fld>
            <a:endParaRPr lang="en-US"/>
          </a:p>
        </p:txBody>
      </p:sp>
      <p:sp>
        <p:nvSpPr>
          <p:cNvPr id="5" name="页脚占位符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93790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7365" indent="0" algn="ctr">
              <a:buNone/>
              <a:defRPr>
                <a:solidFill>
                  <a:schemeClr val="tx1">
                    <a:tint val="75000"/>
                  </a:schemeClr>
                </a:solidFill>
              </a:defRPr>
            </a:lvl6pPr>
            <a:lvl7pPr marL="3656965" indent="0" algn="ctr">
              <a:buNone/>
              <a:defRPr>
                <a:solidFill>
                  <a:schemeClr val="tx1">
                    <a:tint val="75000"/>
                  </a:schemeClr>
                </a:solidFill>
              </a:defRPr>
            </a:lvl7pPr>
            <a:lvl8pPr marL="4266565" indent="0" algn="ctr">
              <a:buNone/>
              <a:defRPr>
                <a:solidFill>
                  <a:schemeClr val="tx1">
                    <a:tint val="75000"/>
                  </a:schemeClr>
                </a:solidFill>
              </a:defRPr>
            </a:lvl8pPr>
            <a:lvl9pPr marL="487616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594585-BE45-4742-B5E3-498DEBEE5D3B}" type="datetime1">
              <a:rPr lang="en-US" altLang="zh-CN" smtClean="0"/>
              <a:t>5/20/2019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0A4A6-A042-46D2-AA8D-CB7B7C602BD8}" type="datetime1">
              <a:rPr lang="en-US" altLang="zh-CN" smtClean="0"/>
              <a:t>5/20/2019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7864D-FF29-44FF-99E9-48ACB1AD4E4B}" type="datetime1">
              <a:rPr lang="en-US" altLang="zh-CN" smtClean="0"/>
              <a:t>5/20/2019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F96CB-66B0-4DA5-819B-AB5C3A1769D8}" type="datetime1">
              <a:rPr lang="en-US" altLang="zh-CN" smtClean="0"/>
              <a:t>5/20/2019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5"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7365" indent="0">
              <a:buNone/>
              <a:defRPr sz="1865">
                <a:solidFill>
                  <a:schemeClr val="tx1">
                    <a:tint val="75000"/>
                  </a:schemeClr>
                </a:solidFill>
              </a:defRPr>
            </a:lvl6pPr>
            <a:lvl7pPr marL="3656965" indent="0">
              <a:buNone/>
              <a:defRPr sz="1865">
                <a:solidFill>
                  <a:schemeClr val="tx1">
                    <a:tint val="75000"/>
                  </a:schemeClr>
                </a:solidFill>
              </a:defRPr>
            </a:lvl7pPr>
            <a:lvl8pPr marL="4266565" indent="0">
              <a:buNone/>
              <a:defRPr sz="1865">
                <a:solidFill>
                  <a:schemeClr val="tx1">
                    <a:tint val="75000"/>
                  </a:schemeClr>
                </a:solidFill>
              </a:defRPr>
            </a:lvl8pPr>
            <a:lvl9pPr marL="4876165" indent="0">
              <a:buNone/>
              <a:defRPr sz="1865">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4CC2B-8DFC-44EC-A872-3D000D882DFD}" type="datetime1">
              <a:rPr lang="en-US" altLang="zh-CN" smtClean="0"/>
              <a:t>5/20/2019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00151"/>
            <a:ext cx="5384800" cy="3394075"/>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00151"/>
            <a:ext cx="5384800" cy="3394075"/>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9E9D1-D93E-4D63-B230-B15FD92C055C}" type="datetime1">
              <a:rPr lang="en-US" altLang="zh-CN" smtClean="0"/>
              <a:t>5/20/2019</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2"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7365" indent="0">
              <a:buNone/>
              <a:defRPr sz="2135" b="1"/>
            </a:lvl6pPr>
            <a:lvl7pPr marL="3656965" indent="0">
              <a:buNone/>
              <a:defRPr sz="2135" b="1"/>
            </a:lvl7pPr>
            <a:lvl8pPr marL="4266565" indent="0">
              <a:buNone/>
              <a:defRPr sz="2135" b="1"/>
            </a:lvl8pPr>
            <a:lvl9pPr marL="4876165" indent="0">
              <a:buNone/>
              <a:defRPr sz="2135" b="1"/>
            </a:lvl9pPr>
          </a:lstStyle>
          <a:p>
            <a:pPr lvl="0"/>
            <a:r>
              <a:rPr lang="en-US" smtClean="0"/>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7365" indent="0">
              <a:buNone/>
              <a:defRPr sz="2135" b="1"/>
            </a:lvl6pPr>
            <a:lvl7pPr marL="3656965" indent="0">
              <a:buNone/>
              <a:defRPr sz="2135" b="1"/>
            </a:lvl7pPr>
            <a:lvl8pPr marL="4266565" indent="0">
              <a:buNone/>
              <a:defRPr sz="2135" b="1"/>
            </a:lvl8pPr>
            <a:lvl9pPr marL="4876165" indent="0">
              <a:buNone/>
              <a:defRPr sz="2135"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88484C-9EEE-4C62-B293-577148621EED}" type="datetime1">
              <a:rPr lang="en-US" altLang="zh-CN" smtClean="0"/>
              <a:t>5/20/2019</a:t>
            </a:fld>
            <a:endParaRPr lang="en-US"/>
          </a:p>
        </p:txBody>
      </p:sp>
      <p:sp>
        <p:nvSpPr>
          <p:cNvPr id="8" name="Footer Placeholder 7"/>
          <p:cNvSpPr>
            <a:spLocks noGrp="1"/>
          </p:cNvSpPr>
          <p:nvPr>
            <p:ph type="ftr" sz="quarter" idx="11"/>
          </p:nvPr>
        </p:nvSpPr>
        <p:spPr/>
        <p:txBody>
          <a:bodyPr/>
          <a:lstStyle/>
          <a:p>
            <a:r>
              <a:rPr lang="en-US" smtClean="0"/>
              <a:t>1</a:t>
            </a:r>
            <a:endParaRPr lang="en-US"/>
          </a:p>
        </p:txBody>
      </p:sp>
      <p:sp>
        <p:nvSpPr>
          <p:cNvPr id="9" name="Slide Number Placeholder 8"/>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262738-2A6A-45C7-94DA-DF6608EE8F69}" type="datetime1">
              <a:rPr lang="en-US" altLang="zh-CN" smtClean="0"/>
              <a:t>5/20/2019</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0AFBE-5D93-4CED-AD72-FA993204B447}" type="datetime1">
              <a:rPr lang="en-US" altLang="zh-CN" smtClean="0"/>
              <a:t>5/20/2019</a:t>
            </a:fld>
            <a:endParaRPr lang="en-US"/>
          </a:p>
        </p:txBody>
      </p:sp>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5"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7365" indent="0">
              <a:buNone/>
              <a:defRPr sz="1200"/>
            </a:lvl6pPr>
            <a:lvl7pPr marL="3656965" indent="0">
              <a:buNone/>
              <a:defRPr sz="1200"/>
            </a:lvl7pPr>
            <a:lvl8pPr marL="4266565" indent="0">
              <a:buNone/>
              <a:defRPr sz="1200"/>
            </a:lvl8pPr>
            <a:lvl9pPr marL="4876165"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0E6E8-334F-415C-802A-DB98F162160E}" type="datetime1">
              <a:rPr lang="en-US" altLang="zh-CN" smtClean="0"/>
              <a:t>5/20/2019</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5"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7365" indent="0">
              <a:buNone/>
              <a:defRPr sz="2665"/>
            </a:lvl6pPr>
            <a:lvl7pPr marL="3656965" indent="0">
              <a:buNone/>
              <a:defRPr sz="2665"/>
            </a:lvl7pPr>
            <a:lvl8pPr marL="4266565" indent="0">
              <a:buNone/>
              <a:defRPr sz="2665"/>
            </a:lvl8pPr>
            <a:lvl9pPr marL="4876165" indent="0">
              <a:buNone/>
              <a:defRPr sz="2665"/>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7365" indent="0">
              <a:buNone/>
              <a:defRPr sz="1200"/>
            </a:lvl6pPr>
            <a:lvl7pPr marL="3656965" indent="0">
              <a:buNone/>
              <a:defRPr sz="1200"/>
            </a:lvl7pPr>
            <a:lvl8pPr marL="4266565" indent="0">
              <a:buNone/>
              <a:defRPr sz="1200"/>
            </a:lvl8pPr>
            <a:lvl9pPr marL="4876165"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59C72-B80E-4ADB-9370-7A3C59A03291}" type="datetime1">
              <a:rPr lang="en-US" altLang="zh-CN" smtClean="0"/>
              <a:t>5/20/2019</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672F1098-4237-41BC-960F-A352F6B7DAAF}"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31" tIns="45716" rIns="91431" bIns="45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31" tIns="45716" rIns="91431"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31" tIns="45716" rIns="91431" bIns="45716" rtlCol="0" anchor="ctr"/>
          <a:lstStyle>
            <a:lvl1pPr algn="l">
              <a:defRPr sz="1600">
                <a:solidFill>
                  <a:schemeClr val="tx1">
                    <a:tint val="75000"/>
                  </a:schemeClr>
                </a:solidFill>
              </a:defRPr>
            </a:lvl1pPr>
          </a:lstStyle>
          <a:p>
            <a:fld id="{D7E818D9-831A-43A7-87BC-34E8CCD46F35}" type="datetime1">
              <a:rPr lang="en-US" altLang="zh-CN" smtClean="0"/>
              <a:t>5/20/2019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31" tIns="45716" rIns="91431" bIns="45716" rtlCol="0" anchor="ctr"/>
          <a:lstStyle>
            <a:lvl1pPr algn="ctr">
              <a:defRPr sz="1600">
                <a:solidFill>
                  <a:schemeClr val="tx1">
                    <a:tint val="75000"/>
                  </a:schemeClr>
                </a:solidFill>
              </a:defRPr>
            </a:lvl1pPr>
          </a:lstStyle>
          <a:p>
            <a:r>
              <a:rPr lang="en-US" smtClean="0"/>
              <a:t>1</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31" tIns="45716" rIns="91431" bIns="45716" rtlCol="0" anchor="ctr"/>
          <a:lstStyle>
            <a:lvl1pPr algn="r">
              <a:defRPr sz="1600">
                <a:solidFill>
                  <a:schemeClr val="tx1">
                    <a:tint val="75000"/>
                  </a:schemeClr>
                </a:solidFill>
              </a:defRPr>
            </a:lvl1pPr>
          </a:lstStyle>
          <a:p>
            <a:fld id="{672F1098-4237-41BC-960F-A352F6B7DAAF}"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13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09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
          <p:cNvGrpSpPr/>
          <p:nvPr/>
        </p:nvGrpSpPr>
        <p:grpSpPr bwMode="auto">
          <a:xfrm>
            <a:off x="1007437" y="1412778"/>
            <a:ext cx="10488084" cy="4195233"/>
            <a:chOff x="460" y="1187"/>
            <a:chExt cx="4955" cy="1982"/>
          </a:xfrm>
          <a:solidFill>
            <a:schemeClr val="bg1">
              <a:lumMod val="85000"/>
              <a:alpha val="50000"/>
            </a:schemeClr>
          </a:solidFill>
        </p:grpSpPr>
        <p:sp>
          <p:nvSpPr>
            <p:cNvPr id="25"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7"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8"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9"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0"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1"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2"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3"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4"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5"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6"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8"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9"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0"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1"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2"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3"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4"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5"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6"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7"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8"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9"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0"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61"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2"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3"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4"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5"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6"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7"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8"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9"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0"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1"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2"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3"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4"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5"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6"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7"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2"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47" name="TextBox 12"/>
          <p:cNvSpPr txBox="1"/>
          <p:nvPr/>
        </p:nvSpPr>
        <p:spPr>
          <a:xfrm>
            <a:off x="1008380" y="2685415"/>
            <a:ext cx="10179685" cy="1782445"/>
          </a:xfrm>
          <a:prstGeom prst="rect">
            <a:avLst/>
          </a:prstGeom>
          <a:noFill/>
        </p:spPr>
        <p:txBody>
          <a:bodyPr wrap="square" lIns="121908" tIns="60955" rIns="121908" bIns="60955" rtlCol="0">
            <a:spAutoFit/>
          </a:bodyPr>
          <a:lstStyle/>
          <a:p>
            <a:pPr algn="ctr"/>
            <a:r>
              <a:rPr lang="en-US" altLang="zh-CN" sz="3600" b="1" dirty="0" smtClean="0">
                <a:latin typeface="微软雅黑" panose="020B0503020204020204" pitchFamily="34" charset="-122"/>
                <a:ea typeface="微软雅黑" panose="020B0503020204020204" pitchFamily="34" charset="-122"/>
              </a:rPr>
              <a:t>Chapter 2  </a:t>
            </a:r>
          </a:p>
          <a:p>
            <a:pPr algn="ctr"/>
            <a:r>
              <a:rPr lang="en-US" altLang="zh-CN" sz="3600" b="1" dirty="0" smtClean="0">
                <a:latin typeface="微软雅黑" panose="020B0503020204020204" pitchFamily="34" charset="-122"/>
                <a:ea typeface="微软雅黑" panose="020B0503020204020204" pitchFamily="34" charset="-122"/>
              </a:rPr>
              <a:t>TECHNOLOGY, INNOVATION</a:t>
            </a:r>
          </a:p>
          <a:p>
            <a:pPr algn="ctr"/>
            <a:r>
              <a:rPr lang="en-US" altLang="zh-CN" sz="3600" b="1" dirty="0" smtClean="0">
                <a:latin typeface="微软雅黑" panose="020B0503020204020204" pitchFamily="34" charset="-122"/>
                <a:ea typeface="微软雅黑" panose="020B0503020204020204" pitchFamily="34" charset="-122"/>
              </a:rPr>
              <a:t>AND GROWTH</a:t>
            </a:r>
          </a:p>
        </p:txBody>
      </p:sp>
      <p:sp>
        <p:nvSpPr>
          <p:cNvPr id="78" name="Parallelogram 77"/>
          <p:cNvSpPr/>
          <p:nvPr/>
        </p:nvSpPr>
        <p:spPr>
          <a:xfrm>
            <a:off x="205105" y="2947670"/>
            <a:ext cx="864235" cy="1358265"/>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79" name="Parallelogram 78"/>
          <p:cNvSpPr/>
          <p:nvPr/>
        </p:nvSpPr>
        <p:spPr>
          <a:xfrm rot="10800000">
            <a:off x="11040745" y="2947670"/>
            <a:ext cx="864235" cy="1337945"/>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a:solidFill>
                <a:schemeClr val="tx1"/>
              </a:solidFill>
            </a:endParaRPr>
          </a:p>
        </p:txBody>
      </p:sp>
      <p:sp>
        <p:nvSpPr>
          <p:cNvPr id="80" name="TextBox 13"/>
          <p:cNvSpPr txBox="1"/>
          <p:nvPr/>
        </p:nvSpPr>
        <p:spPr>
          <a:xfrm>
            <a:off x="8924954" y="4723990"/>
            <a:ext cx="2668058" cy="982345"/>
          </a:xfrm>
          <a:prstGeom prst="rect">
            <a:avLst/>
          </a:prstGeom>
          <a:noFill/>
        </p:spPr>
        <p:txBody>
          <a:bodyPr wrap="square" lIns="121908" tIns="60955" rIns="121908" bIns="60955" rtlCol="0">
            <a:spAutoFit/>
          </a:bodyPr>
          <a:lstStyle/>
          <a:p>
            <a:r>
              <a:rPr lang="en-US" altLang="zh-CN" sz="2800" b="1" dirty="0">
                <a:latin typeface="微软雅黑" panose="020B0503020204020204" pitchFamily="34" charset="-122"/>
                <a:ea typeface="微软雅黑" panose="020B0503020204020204" pitchFamily="34" charset="-122"/>
              </a:rPr>
              <a:t> </a:t>
            </a:r>
            <a:endParaRPr lang="en-US" altLang="zh-CN" sz="2800" b="1" dirty="0" smtClean="0">
              <a:latin typeface="微软雅黑" panose="020B0503020204020204" pitchFamily="34" charset="-122"/>
              <a:ea typeface="微软雅黑" panose="020B0503020204020204" pitchFamily="34" charset="-122"/>
            </a:endParaRPr>
          </a:p>
          <a:p>
            <a:r>
              <a:rPr lang="en-US" altLang="zh-CN" sz="2800" b="1" dirty="0" err="1" smtClean="0">
                <a:latin typeface="微软雅黑" panose="020B0503020204020204" pitchFamily="34" charset="-122"/>
                <a:ea typeface="微软雅黑" panose="020B0503020204020204" pitchFamily="34" charset="-122"/>
              </a:rPr>
              <a:t>Xu</a:t>
            </a:r>
            <a:r>
              <a:rPr lang="en-US" altLang="zh-CN" sz="2800" b="1" dirty="0" smtClean="0">
                <a:latin typeface="微软雅黑" panose="020B0503020204020204" pitchFamily="34" charset="-122"/>
                <a:ea typeface="微软雅黑" panose="020B0503020204020204" pitchFamily="34" charset="-122"/>
              </a:rPr>
              <a:t> </a:t>
            </a:r>
            <a:r>
              <a:rPr lang="en-US" altLang="zh-CN" sz="2800" b="1" dirty="0" err="1">
                <a:latin typeface="微软雅黑" panose="020B0503020204020204" pitchFamily="34" charset="-122"/>
                <a:ea typeface="微软雅黑" panose="020B0503020204020204" pitchFamily="34" charset="-122"/>
              </a:rPr>
              <a:t>Kunwei</a:t>
            </a:r>
            <a:endParaRPr lang="zh-CN" altLang="en-US" sz="2800" b="1" dirty="0">
              <a:latin typeface="微软雅黑" panose="020B0503020204020204" pitchFamily="34" charset="-122"/>
              <a:ea typeface="微软雅黑" panose="020B0503020204020204" pitchFamily="34" charset="-122"/>
            </a:endParaRPr>
          </a:p>
        </p:txBody>
      </p:sp>
      <p:sp>
        <p:nvSpPr>
          <p:cNvPr id="2" name="文本框 1"/>
          <p:cNvSpPr txBox="1"/>
          <p:nvPr/>
        </p:nvSpPr>
        <p:spPr>
          <a:xfrm>
            <a:off x="718820" y="694690"/>
            <a:ext cx="10560050" cy="1568450"/>
          </a:xfrm>
          <a:prstGeom prst="rect">
            <a:avLst/>
          </a:prstGeom>
          <a:solidFill>
            <a:schemeClr val="tx2">
              <a:lumMod val="20000"/>
              <a:lumOff val="80000"/>
            </a:schemeClr>
          </a:solidFill>
        </p:spPr>
        <p:txBody>
          <a:bodyPr wrap="square" rtlCol="0" anchor="t">
            <a:spAutoFit/>
          </a:bodyPr>
          <a:lstStyle/>
          <a:p>
            <a:pPr algn="l">
              <a:buClrTx/>
              <a:buSzTx/>
              <a:buFontTx/>
            </a:pPr>
            <a:r>
              <a:rPr lang="en-US" altLang="zh-CN" sz="3200" b="1" dirty="0" smtClean="0">
                <a:solidFill>
                  <a:schemeClr val="accent1">
                    <a:lumMod val="75000"/>
                  </a:schemeClr>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《The Entrepreneurial State</a:t>
            </a:r>
            <a:r>
              <a:rPr lang="zh-CN" altLang="en-US" sz="3200" b="1" dirty="0" smtClean="0">
                <a:solidFill>
                  <a:schemeClr val="accent1">
                    <a:lumMod val="75000"/>
                  </a:schemeClr>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a:t>
            </a:r>
            <a:r>
              <a:rPr lang="en-US" altLang="zh-CN" sz="3200" b="1" dirty="0" smtClean="0">
                <a:solidFill>
                  <a:schemeClr val="accent1">
                    <a:lumMod val="75000"/>
                  </a:schemeClr>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Debunking Public vs. Private Sector Myths》   </a:t>
            </a:r>
          </a:p>
          <a:p>
            <a:pPr algn="r">
              <a:buClrTx/>
              <a:buSzTx/>
              <a:buFontTx/>
            </a:pPr>
            <a:r>
              <a:rPr lang="en-US" altLang="zh-CN" sz="3200" b="1" dirty="0" smtClean="0">
                <a:solidFill>
                  <a:schemeClr val="accent1">
                    <a:lumMod val="75000"/>
                  </a:schemeClr>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 ——</a:t>
            </a:r>
            <a:r>
              <a:rPr lang="en-US" altLang="zh-CN" sz="3200" b="1" dirty="0" smtClean="0">
                <a:solidFill>
                  <a:schemeClr val="accent1">
                    <a:lumMod val="75000"/>
                  </a:schemeClr>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ea"/>
              </a:rPr>
              <a:t>Mariana Mazzucato</a:t>
            </a:r>
            <a:endParaRPr lang="en-US" altLang="zh-CN" sz="3200" b="1" dirty="0" smtClean="0">
              <a:solidFill>
                <a:schemeClr val="accent1">
                  <a:lumMod val="75000"/>
                </a:schemeClr>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anim calcmode="lin" valueType="num">
                                      <p:cBhvr>
                                        <p:cTn id="8" dur="1000" fill="hold"/>
                                        <p:tgtEl>
                                          <p:spTgt spid="78"/>
                                        </p:tgtEl>
                                        <p:attrNameLst>
                                          <p:attrName>ppt_x</p:attrName>
                                        </p:attrNameLst>
                                      </p:cBhvr>
                                      <p:tavLst>
                                        <p:tav tm="0">
                                          <p:val>
                                            <p:strVal val="#ppt_x"/>
                                          </p:val>
                                        </p:tav>
                                        <p:tav tm="100000">
                                          <p:val>
                                            <p:strVal val="#ppt_x"/>
                                          </p:val>
                                        </p:tav>
                                      </p:tavLst>
                                    </p:anim>
                                    <p:anim calcmode="lin" valueType="num">
                                      <p:cBhvr>
                                        <p:cTn id="9" dur="1000" fill="hold"/>
                                        <p:tgtEl>
                                          <p:spTgt spid="7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anim calcmode="lin" valueType="num">
                                      <p:cBhvr>
                                        <p:cTn id="13" dur="1000" fill="hold"/>
                                        <p:tgtEl>
                                          <p:spTgt spid="47"/>
                                        </p:tgtEl>
                                        <p:attrNameLst>
                                          <p:attrName>ppt_x</p:attrName>
                                        </p:attrNameLst>
                                      </p:cBhvr>
                                      <p:tavLst>
                                        <p:tav tm="0">
                                          <p:val>
                                            <p:strVal val="#ppt_x"/>
                                          </p:val>
                                        </p:tav>
                                        <p:tav tm="100000">
                                          <p:val>
                                            <p:strVal val="#ppt_x"/>
                                          </p:val>
                                        </p:tav>
                                      </p:tavLst>
                                    </p:anim>
                                    <p:anim calcmode="lin" valueType="num">
                                      <p:cBhvr>
                                        <p:cTn id="14" dur="1000" fill="hold"/>
                                        <p:tgtEl>
                                          <p:spTgt spid="4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1000"/>
                                        <p:tgtEl>
                                          <p:spTgt spid="79"/>
                                        </p:tgtEl>
                                      </p:cBhvr>
                                    </p:animEffect>
                                    <p:anim calcmode="lin" valueType="num">
                                      <p:cBhvr>
                                        <p:cTn id="19" dur="1000" fill="hold"/>
                                        <p:tgtEl>
                                          <p:spTgt spid="79"/>
                                        </p:tgtEl>
                                        <p:attrNameLst>
                                          <p:attrName>ppt_x</p:attrName>
                                        </p:attrNameLst>
                                      </p:cBhvr>
                                      <p:tavLst>
                                        <p:tav tm="0">
                                          <p:val>
                                            <p:strVal val="#ppt_x"/>
                                          </p:val>
                                        </p:tav>
                                        <p:tav tm="100000">
                                          <p:val>
                                            <p:strVal val="#ppt_x"/>
                                          </p:val>
                                        </p:tav>
                                      </p:tavLst>
                                    </p:anim>
                                    <p:anim calcmode="lin" valueType="num">
                                      <p:cBhvr>
                                        <p:cTn id="20" dur="1000" fill="hold"/>
                                        <p:tgtEl>
                                          <p:spTgt spid="79"/>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1000"/>
                                        <p:tgtEl>
                                          <p:spTgt spid="80"/>
                                        </p:tgtEl>
                                      </p:cBhvr>
                                    </p:animEffect>
                                    <p:anim calcmode="lin" valueType="num">
                                      <p:cBhvr>
                                        <p:cTn id="25" dur="1000" fill="hold"/>
                                        <p:tgtEl>
                                          <p:spTgt spid="80"/>
                                        </p:tgtEl>
                                        <p:attrNameLst>
                                          <p:attrName>ppt_x</p:attrName>
                                        </p:attrNameLst>
                                      </p:cBhvr>
                                      <p:tavLst>
                                        <p:tav tm="0">
                                          <p:val>
                                            <p:strVal val="#ppt_x"/>
                                          </p:val>
                                        </p:tav>
                                        <p:tav tm="100000">
                                          <p:val>
                                            <p:strVal val="#ppt_x"/>
                                          </p:val>
                                        </p:tav>
                                      </p:tavLst>
                                    </p:anim>
                                    <p:anim calcmode="lin" valueType="num">
                                      <p:cBhvr>
                                        <p:cTn id="26"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78" grpId="0" bldLvl="0" animBg="1"/>
      <p:bldP spid="79" grpId="0" bldLvl="0" animBg="1"/>
      <p:bldP spid="8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904696" y="1811557"/>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10</a:t>
            </a:fld>
            <a:endParaRPr lang="en-US" dirty="0">
              <a:solidFill>
                <a:schemeClr val="bg1"/>
              </a:solidFill>
            </a:endParaRPr>
          </a:p>
        </p:txBody>
      </p:sp>
      <p:sp>
        <p:nvSpPr>
          <p:cNvPr id="2" name="文本框 28"/>
          <p:cNvSpPr txBox="1"/>
          <p:nvPr/>
        </p:nvSpPr>
        <p:spPr>
          <a:xfrm>
            <a:off x="1487805" y="71755"/>
            <a:ext cx="8829675" cy="1105535"/>
          </a:xfrm>
          <a:prstGeom prst="rect">
            <a:avLst/>
          </a:prstGeom>
          <a:noFill/>
        </p:spPr>
        <p:txBody>
          <a:bodyPr wrap="square" lIns="121908" tIns="60955" rIns="121908" bIns="60955" rtlCol="0">
            <a:spAutoFit/>
          </a:bodyPr>
          <a:lstStyle/>
          <a:p>
            <a:pPr algn="l">
              <a:buClrTx/>
              <a:buSzTx/>
              <a:buFontTx/>
            </a:pPr>
            <a:r>
              <a:rPr lang="en-US" altLang="zh-CN" sz="32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Myths about Drivers of Innovationand Ineffective Innovation Policy</a:t>
            </a:r>
          </a:p>
        </p:txBody>
      </p:sp>
      <p:graphicFrame>
        <p:nvGraphicFramePr>
          <p:cNvPr id="4" name="图示 3"/>
          <p:cNvGraphicFramePr/>
          <p:nvPr/>
        </p:nvGraphicFramePr>
        <p:xfrm>
          <a:off x="431165" y="1510665"/>
          <a:ext cx="11230610" cy="4615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11</a:t>
            </a:fld>
            <a:endParaRPr lang="en-US" dirty="0">
              <a:solidFill>
                <a:schemeClr val="bg1"/>
              </a:solidFill>
            </a:endParaRPr>
          </a:p>
        </p:txBody>
      </p:sp>
      <p:sp>
        <p:nvSpPr>
          <p:cNvPr id="121" name="TextBox 12"/>
          <p:cNvSpPr txBox="1"/>
          <p:nvPr/>
        </p:nvSpPr>
        <p:spPr>
          <a:xfrm>
            <a:off x="1151565" y="495351"/>
            <a:ext cx="10037090" cy="674370"/>
          </a:xfrm>
          <a:prstGeom prst="rect">
            <a:avLst/>
          </a:prstGeom>
          <a:noFill/>
        </p:spPr>
        <p:txBody>
          <a:bodyPr wrap="square" lIns="121908" tIns="60955" rIns="121908" bIns="60955" rtlCol="0">
            <a:spAutoFit/>
          </a:bodyPr>
          <a:lstStyle/>
          <a:p>
            <a:r>
              <a:rPr lang="en-US" altLang="zh-CN" sz="3600" b="1" dirty="0" smtClean="0">
                <a:latin typeface="微软雅黑" panose="020B0503020204020204" pitchFamily="34" charset="-122"/>
                <a:ea typeface="微软雅黑" panose="020B0503020204020204" pitchFamily="34" charset="-122"/>
              </a:rPr>
              <a:t>Conclusion</a:t>
            </a:r>
          </a:p>
        </p:txBody>
      </p:sp>
      <p:sp>
        <p:nvSpPr>
          <p:cNvPr id="126" name="Rectangle 3"/>
          <p:cNvSpPr txBox="1">
            <a:spLocks noChangeArrowheads="1"/>
          </p:cNvSpPr>
          <p:nvPr/>
        </p:nvSpPr>
        <p:spPr>
          <a:xfrm>
            <a:off x="466725" y="1412875"/>
            <a:ext cx="11461115" cy="5088255"/>
          </a:xfrm>
          <a:prstGeom prst="rect">
            <a:avLst/>
          </a:prstGeom>
        </p:spPr>
        <p:txBody>
          <a:bodyPr vert="horz" lIns="91431" tIns="45716" rIns="91431" bIns="45716" rtlCol="0">
            <a:noAutofit/>
          </a:bodyPr>
          <a:lstStyle>
            <a:lvl1pPr marL="0" indent="0" algn="ctr" defTabSz="1219200" rtl="0" eaLnBrk="1" latinLnBrk="0" hangingPunct="1">
              <a:spcBef>
                <a:spcPct val="20000"/>
              </a:spcBef>
              <a:buFont typeface="Arial" panose="020B0604020202020204" pitchFamily="34" charset="0"/>
              <a:buNone/>
              <a:defRPr sz="4265" kern="1200">
                <a:solidFill>
                  <a:schemeClr val="tx1">
                    <a:tint val="75000"/>
                  </a:schemeClr>
                </a:solidFill>
                <a:latin typeface="+mn-lt"/>
                <a:ea typeface="+mn-ea"/>
                <a:cs typeface="+mn-cs"/>
              </a:defRPr>
            </a:lvl1pPr>
            <a:lvl2pPr marL="609600" indent="0" algn="ctr" defTabSz="1219200" rtl="0" eaLnBrk="1" latinLnBrk="0" hangingPunct="1">
              <a:spcBef>
                <a:spcPct val="20000"/>
              </a:spcBef>
              <a:buFont typeface="Arial" panose="020B0604020202020204" pitchFamily="34" charset="0"/>
              <a:buNone/>
              <a:defRPr sz="3735" kern="1200">
                <a:solidFill>
                  <a:schemeClr val="tx1">
                    <a:tint val="75000"/>
                  </a:schemeClr>
                </a:solidFill>
                <a:latin typeface="+mn-lt"/>
                <a:ea typeface="+mn-ea"/>
                <a:cs typeface="+mn-cs"/>
              </a:defRPr>
            </a:lvl2pPr>
            <a:lvl3pPr marL="1219200" indent="0" algn="ctr" defTabSz="12192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3pPr>
            <a:lvl4pPr marL="1828800" indent="0" algn="ctr" defTabSz="1219200" rtl="0" eaLnBrk="1" latinLnBrk="0" hangingPunct="1">
              <a:spcBef>
                <a:spcPct val="20000"/>
              </a:spcBef>
              <a:buFont typeface="Arial" panose="020B0604020202020204" pitchFamily="34" charset="0"/>
              <a:buNone/>
              <a:defRPr sz="2665" kern="1200">
                <a:solidFill>
                  <a:schemeClr val="tx1">
                    <a:tint val="75000"/>
                  </a:schemeClr>
                </a:solidFill>
                <a:latin typeface="+mn-lt"/>
                <a:ea typeface="+mn-ea"/>
                <a:cs typeface="+mn-cs"/>
              </a:defRPr>
            </a:lvl4pPr>
            <a:lvl5pPr marL="2438400" indent="0" algn="ctr" defTabSz="1219200" rtl="0" eaLnBrk="1" latinLnBrk="0" hangingPunct="1">
              <a:spcBef>
                <a:spcPct val="20000"/>
              </a:spcBef>
              <a:buFont typeface="Arial" panose="020B0604020202020204" pitchFamily="34" charset="0"/>
              <a:buNone/>
              <a:defRPr sz="2665" kern="1200">
                <a:solidFill>
                  <a:schemeClr val="tx1">
                    <a:tint val="75000"/>
                  </a:schemeClr>
                </a:solidFill>
                <a:latin typeface="+mn-lt"/>
                <a:ea typeface="+mn-ea"/>
                <a:cs typeface="+mn-cs"/>
              </a:defRPr>
            </a:lvl5pPr>
            <a:lvl6pPr marL="3047365" indent="0" algn="ctr" defTabSz="1219200" rtl="0" eaLnBrk="1" latinLnBrk="0" hangingPunct="1">
              <a:spcBef>
                <a:spcPct val="20000"/>
              </a:spcBef>
              <a:buFont typeface="Arial" panose="020B0604020202020204" pitchFamily="34" charset="0"/>
              <a:buNone/>
              <a:defRPr sz="2665" kern="1200">
                <a:solidFill>
                  <a:schemeClr val="tx1">
                    <a:tint val="75000"/>
                  </a:schemeClr>
                </a:solidFill>
                <a:latin typeface="+mn-lt"/>
                <a:ea typeface="+mn-ea"/>
                <a:cs typeface="+mn-cs"/>
              </a:defRPr>
            </a:lvl6pPr>
            <a:lvl7pPr marL="3656965" indent="0" algn="ctr" defTabSz="1219200" rtl="0" eaLnBrk="1" latinLnBrk="0" hangingPunct="1">
              <a:spcBef>
                <a:spcPct val="20000"/>
              </a:spcBef>
              <a:buFont typeface="Arial" panose="020B0604020202020204" pitchFamily="34" charset="0"/>
              <a:buNone/>
              <a:defRPr sz="2665" kern="1200">
                <a:solidFill>
                  <a:schemeClr val="tx1">
                    <a:tint val="75000"/>
                  </a:schemeClr>
                </a:solidFill>
                <a:latin typeface="+mn-lt"/>
                <a:ea typeface="+mn-ea"/>
                <a:cs typeface="+mn-cs"/>
              </a:defRPr>
            </a:lvl7pPr>
            <a:lvl8pPr marL="4266565" indent="0" algn="ctr" defTabSz="1219200" rtl="0" eaLnBrk="1" latinLnBrk="0" hangingPunct="1">
              <a:spcBef>
                <a:spcPct val="20000"/>
              </a:spcBef>
              <a:buFont typeface="Arial" panose="020B0604020202020204" pitchFamily="34" charset="0"/>
              <a:buNone/>
              <a:defRPr sz="2665" kern="1200">
                <a:solidFill>
                  <a:schemeClr val="tx1">
                    <a:tint val="75000"/>
                  </a:schemeClr>
                </a:solidFill>
                <a:latin typeface="+mn-lt"/>
                <a:ea typeface="+mn-ea"/>
                <a:cs typeface="+mn-cs"/>
              </a:defRPr>
            </a:lvl8pPr>
            <a:lvl9pPr marL="4876165" indent="0" algn="ctr" defTabSz="1219200" rtl="0" eaLnBrk="1" latinLnBrk="0" hangingPunct="1">
              <a:spcBef>
                <a:spcPct val="20000"/>
              </a:spcBef>
              <a:buFont typeface="Arial" panose="020B0604020202020204" pitchFamily="34" charset="0"/>
              <a:buNone/>
              <a:defRPr sz="2665" kern="1200">
                <a:solidFill>
                  <a:schemeClr val="tx1">
                    <a:tint val="75000"/>
                  </a:schemeClr>
                </a:solidFill>
                <a:latin typeface="+mn-lt"/>
                <a:ea typeface="+mn-ea"/>
                <a:cs typeface="+mn-cs"/>
              </a:defRPr>
            </a:lvl9pPr>
          </a:lstStyle>
          <a:p>
            <a:pPr algn="l"/>
            <a:r>
              <a:rPr lang="en-US" altLang="zh-CN" sz="3200" b="1" dirty="0" smtClean="0">
                <a:solidFill>
                  <a:schemeClr val="tx1"/>
                </a:solidFill>
              </a:rPr>
              <a:t>This chapter has argued that many of the assumptions that underlie current growth policy should not be taken for granted. Over the last decade or so, policymakers searching for proxies for economic growth have looked to things they can measure such as R&amp;D spending, patents, venture capital investment, and the number of small firms that are assumed to be important for growth.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fade">
                                      <p:cBhvr>
                                        <p:cTn id="12" dur="1000"/>
                                        <p:tgtEl>
                                          <p:spTgt spid="121"/>
                                        </p:tgtEl>
                                      </p:cBhvr>
                                    </p:animEffect>
                                    <p:anim calcmode="lin" valueType="num">
                                      <p:cBhvr>
                                        <p:cTn id="13" dur="1000" fill="hold"/>
                                        <p:tgtEl>
                                          <p:spTgt spid="121"/>
                                        </p:tgtEl>
                                        <p:attrNameLst>
                                          <p:attrName>ppt_x</p:attrName>
                                        </p:attrNameLst>
                                      </p:cBhvr>
                                      <p:tavLst>
                                        <p:tav tm="0">
                                          <p:val>
                                            <p:strVal val="#ppt_x"/>
                                          </p:val>
                                        </p:tav>
                                        <p:tav tm="100000">
                                          <p:val>
                                            <p:strVal val="#ppt_x"/>
                                          </p:val>
                                        </p:tav>
                                      </p:tavLst>
                                    </p:anim>
                                    <p:anim calcmode="lin" valueType="num">
                                      <p:cBhvr>
                                        <p:cTn id="14" dur="1000" fill="hold"/>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
          <p:cNvGrpSpPr/>
          <p:nvPr/>
        </p:nvGrpSpPr>
        <p:grpSpPr bwMode="auto">
          <a:xfrm>
            <a:off x="1007437" y="1412778"/>
            <a:ext cx="10488084" cy="4195233"/>
            <a:chOff x="460" y="1187"/>
            <a:chExt cx="4955" cy="1982"/>
          </a:xfrm>
          <a:solidFill>
            <a:schemeClr val="bg1">
              <a:lumMod val="85000"/>
              <a:alpha val="50000"/>
            </a:schemeClr>
          </a:solidFill>
        </p:grpSpPr>
        <p:sp>
          <p:nvSpPr>
            <p:cNvPr id="25"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7"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8"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39"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0"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1"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2"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3"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4"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5"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6"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8"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49"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0"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1"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2"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3"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4"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5"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6"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7"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8"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59"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0"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61"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2"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3"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4"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5"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6"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7"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8"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69"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0"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1"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2"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3"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4"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5"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6"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77"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2"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8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9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0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1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47" name="TextBox 12"/>
          <p:cNvSpPr txBox="1"/>
          <p:nvPr/>
        </p:nvSpPr>
        <p:spPr>
          <a:xfrm>
            <a:off x="263352" y="2844815"/>
            <a:ext cx="11521280" cy="797560"/>
          </a:xfrm>
          <a:prstGeom prst="rect">
            <a:avLst/>
          </a:prstGeom>
          <a:noFill/>
        </p:spPr>
        <p:txBody>
          <a:bodyPr wrap="square" lIns="121908" tIns="60955" rIns="121908" bIns="60955" rtlCol="0">
            <a:spAutoFit/>
          </a:bodyPr>
          <a:lstStyle/>
          <a:p>
            <a:pPr algn="ctr"/>
            <a:r>
              <a:rPr lang="en-US" altLang="zh-CN" sz="4400" b="1" dirty="0" smtClean="0">
                <a:latin typeface="微软雅黑" panose="020B0503020204020204" pitchFamily="34" charset="-122"/>
                <a:ea typeface="微软雅黑" panose="020B0503020204020204" pitchFamily="34" charset="-122"/>
              </a:rPr>
              <a:t>THANK YOU </a:t>
            </a:r>
            <a:endParaRPr lang="zh-CN" altLang="en-US" sz="4400" b="1" dirty="0">
              <a:latin typeface="微软雅黑" panose="020B0503020204020204" pitchFamily="34" charset="-122"/>
              <a:ea typeface="微软雅黑" panose="020B0503020204020204" pitchFamily="34" charset="-122"/>
            </a:endParaRPr>
          </a:p>
        </p:txBody>
      </p:sp>
      <p:sp>
        <p:nvSpPr>
          <p:cNvPr id="78" name="Parallelogram 77"/>
          <p:cNvSpPr/>
          <p:nvPr/>
        </p:nvSpPr>
        <p:spPr>
          <a:xfrm>
            <a:off x="719403" y="2660915"/>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79" name="Parallelogram 78"/>
          <p:cNvSpPr/>
          <p:nvPr/>
        </p:nvSpPr>
        <p:spPr>
          <a:xfrm rot="10800000">
            <a:off x="10512492" y="2660915"/>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anim calcmode="lin" valueType="num">
                                      <p:cBhvr>
                                        <p:cTn id="8" dur="1000" fill="hold"/>
                                        <p:tgtEl>
                                          <p:spTgt spid="78"/>
                                        </p:tgtEl>
                                        <p:attrNameLst>
                                          <p:attrName>ppt_x</p:attrName>
                                        </p:attrNameLst>
                                      </p:cBhvr>
                                      <p:tavLst>
                                        <p:tav tm="0">
                                          <p:val>
                                            <p:strVal val="#ppt_x"/>
                                          </p:val>
                                        </p:tav>
                                        <p:tav tm="100000">
                                          <p:val>
                                            <p:strVal val="#ppt_x"/>
                                          </p:val>
                                        </p:tav>
                                      </p:tavLst>
                                    </p:anim>
                                    <p:anim calcmode="lin" valueType="num">
                                      <p:cBhvr>
                                        <p:cTn id="9" dur="1000" fill="hold"/>
                                        <p:tgtEl>
                                          <p:spTgt spid="7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1000"/>
                                        <p:tgtEl>
                                          <p:spTgt spid="47"/>
                                        </p:tgtEl>
                                      </p:cBhvr>
                                    </p:animEffect>
                                    <p:anim calcmode="lin" valueType="num">
                                      <p:cBhvr>
                                        <p:cTn id="14" dur="1000" fill="hold"/>
                                        <p:tgtEl>
                                          <p:spTgt spid="47"/>
                                        </p:tgtEl>
                                        <p:attrNameLst>
                                          <p:attrName>ppt_x</p:attrName>
                                        </p:attrNameLst>
                                      </p:cBhvr>
                                      <p:tavLst>
                                        <p:tav tm="0">
                                          <p:val>
                                            <p:strVal val="#ppt_x"/>
                                          </p:val>
                                        </p:tav>
                                        <p:tav tm="100000">
                                          <p:val>
                                            <p:strVal val="#ppt_x"/>
                                          </p:val>
                                        </p:tav>
                                      </p:tavLst>
                                    </p:anim>
                                    <p:anim calcmode="lin" valueType="num">
                                      <p:cBhvr>
                                        <p:cTn id="15" dur="1000" fill="hold"/>
                                        <p:tgtEl>
                                          <p:spTgt spid="4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fade">
                                      <p:cBhvr>
                                        <p:cTn id="19" dur="1000"/>
                                        <p:tgtEl>
                                          <p:spTgt spid="79"/>
                                        </p:tgtEl>
                                      </p:cBhvr>
                                    </p:animEffect>
                                    <p:anim calcmode="lin" valueType="num">
                                      <p:cBhvr>
                                        <p:cTn id="20" dur="1000" fill="hold"/>
                                        <p:tgtEl>
                                          <p:spTgt spid="79"/>
                                        </p:tgtEl>
                                        <p:attrNameLst>
                                          <p:attrName>ppt_x</p:attrName>
                                        </p:attrNameLst>
                                      </p:cBhvr>
                                      <p:tavLst>
                                        <p:tav tm="0">
                                          <p:val>
                                            <p:strVal val="#ppt_x"/>
                                          </p:val>
                                        </p:tav>
                                        <p:tav tm="100000">
                                          <p:val>
                                            <p:strVal val="#ppt_x"/>
                                          </p:val>
                                        </p:tav>
                                      </p:tavLst>
                                    </p:anim>
                                    <p:anim calcmode="lin" valueType="num">
                                      <p:cBhvr>
                                        <p:cTn id="2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78" grpId="0" animBg="1"/>
      <p:bldP spid="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883741" y="1720752"/>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2</a:t>
            </a:fld>
            <a:endParaRPr lang="en-US" dirty="0">
              <a:solidFill>
                <a:schemeClr val="bg1"/>
              </a:solidFill>
            </a:endParaRPr>
          </a:p>
        </p:txBody>
      </p:sp>
      <p:sp>
        <p:nvSpPr>
          <p:cNvPr id="2" name="文本框 28"/>
          <p:cNvSpPr txBox="1"/>
          <p:nvPr/>
        </p:nvSpPr>
        <p:spPr>
          <a:xfrm>
            <a:off x="1487805" y="71755"/>
            <a:ext cx="8251825" cy="1228090"/>
          </a:xfrm>
          <a:prstGeom prst="rect">
            <a:avLst/>
          </a:prstGeom>
          <a:noFill/>
        </p:spPr>
        <p:txBody>
          <a:bodyPr wrap="square" lIns="121908" tIns="60955" rIns="121908" bIns="60955" rtlCol="0">
            <a:spAutoFit/>
          </a:bodyPr>
          <a:lstStyle/>
          <a:p>
            <a:pPr algn="l">
              <a:buClrTx/>
              <a:buSzTx/>
              <a:buFontTx/>
            </a:pPr>
            <a:r>
              <a:rPr lang="en-US" altLang="zh-CN" sz="36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The Role of The State in Economic Growth</a:t>
            </a:r>
          </a:p>
        </p:txBody>
      </p:sp>
      <p:sp>
        <p:nvSpPr>
          <p:cNvPr id="6" name="圆角矩形标注 5"/>
          <p:cNvSpPr/>
          <p:nvPr/>
        </p:nvSpPr>
        <p:spPr>
          <a:xfrm>
            <a:off x="2174875" y="1341120"/>
            <a:ext cx="9823450" cy="3630930"/>
          </a:xfrm>
          <a:prstGeom prst="wedgeRoundRectCallout">
            <a:avLst/>
          </a:prstGeom>
          <a:ln w="57150"/>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threePt" dir="t"/>
            </a:scene3d>
          </a:bodyPr>
          <a:lstStyle/>
          <a:p>
            <a:pPr algn="ctr"/>
            <a:endParaRPr lang="zh-CN" altLang="en-US">
              <a:ln w="22225">
                <a:solidFill>
                  <a:schemeClr val="accent2"/>
                </a:solidFill>
                <a:prstDash val="solid"/>
              </a:ln>
              <a:solidFill>
                <a:schemeClr val="accent2">
                  <a:lumMod val="40000"/>
                  <a:lumOff val="60000"/>
                </a:schemeClr>
              </a:solidFill>
              <a:effectLst/>
            </a:endParaRPr>
          </a:p>
        </p:txBody>
      </p:sp>
      <p:grpSp>
        <p:nvGrpSpPr>
          <p:cNvPr id="10" name="组合 9"/>
          <p:cNvGrpSpPr/>
          <p:nvPr/>
        </p:nvGrpSpPr>
        <p:grpSpPr>
          <a:xfrm>
            <a:off x="2403475" y="1681480"/>
            <a:ext cx="9280525" cy="2941320"/>
            <a:chOff x="3540" y="2805"/>
            <a:chExt cx="12296" cy="4144"/>
          </a:xfrm>
        </p:grpSpPr>
        <p:pic>
          <p:nvPicPr>
            <p:cNvPr id="7" name="图片 6"/>
            <p:cNvPicPr>
              <a:picLocks noChangeAspect="1"/>
            </p:cNvPicPr>
            <p:nvPr/>
          </p:nvPicPr>
          <p:blipFill>
            <a:blip r:embed="rId3"/>
            <a:srcRect r="-1460" b="41272"/>
            <a:stretch>
              <a:fillRect/>
            </a:stretch>
          </p:blipFill>
          <p:spPr>
            <a:xfrm>
              <a:off x="3540" y="2805"/>
              <a:ext cx="12297" cy="3048"/>
            </a:xfrm>
            <a:prstGeom prst="rect">
              <a:avLst/>
            </a:prstGeom>
          </p:spPr>
        </p:pic>
        <p:pic>
          <p:nvPicPr>
            <p:cNvPr id="8" name="图片 7"/>
            <p:cNvPicPr>
              <a:picLocks noChangeAspect="1"/>
            </p:cNvPicPr>
            <p:nvPr/>
          </p:nvPicPr>
          <p:blipFill>
            <a:blip r:embed="rId3"/>
            <a:srcRect t="78825" r="413"/>
            <a:stretch>
              <a:fillRect/>
            </a:stretch>
          </p:blipFill>
          <p:spPr>
            <a:xfrm>
              <a:off x="3540" y="5851"/>
              <a:ext cx="12070" cy="1099"/>
            </a:xfrm>
            <a:prstGeom prst="rect">
              <a:avLst/>
            </a:prstGeom>
          </p:spPr>
        </p:pic>
      </p:grpSp>
      <p:sp>
        <p:nvSpPr>
          <p:cNvPr id="11" name="矩形 10"/>
          <p:cNvSpPr/>
          <p:nvPr/>
        </p:nvSpPr>
        <p:spPr>
          <a:xfrm>
            <a:off x="883920" y="5259705"/>
            <a:ext cx="5386070" cy="1198880"/>
          </a:xfrm>
          <a:prstGeom prst="rect">
            <a:avLst/>
          </a:prstGeom>
          <a:noFill/>
          <a:ln>
            <a:noFill/>
          </a:ln>
        </p:spPr>
        <p:txBody>
          <a:bodyPr wrap="none" rtlCol="0" anchor="t">
            <a:spAutoFit/>
            <a:scene3d>
              <a:camera prst="orthographicFront"/>
              <a:lightRig rig="soft" dir="t">
                <a:rot lat="0" lon="0" rev="15600000"/>
              </a:lightRig>
            </a:scene3d>
            <a:sp3d extrusionH="57150" prstMaterial="softEdge">
              <a:bevelT w="25400" h="38100"/>
            </a:sp3d>
          </a:bodyPr>
          <a:lstStyle/>
          <a:p>
            <a:pPr algn="ctr"/>
            <a:r>
              <a:rPr lang="en-US" altLang="zh-CN" sz="7200" b="1">
                <a:solidFill>
                  <a:schemeClr val="accent2"/>
                </a:solidFill>
                <a:effectLst/>
              </a:rPr>
              <a:t>Maket Failure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883741" y="1720752"/>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3</a:t>
            </a:fld>
            <a:endParaRPr lang="en-US" dirty="0">
              <a:solidFill>
                <a:schemeClr val="bg1"/>
              </a:solidFill>
            </a:endParaRPr>
          </a:p>
        </p:txBody>
      </p:sp>
      <p:sp>
        <p:nvSpPr>
          <p:cNvPr id="2" name="文本框 28"/>
          <p:cNvSpPr txBox="1"/>
          <p:nvPr/>
        </p:nvSpPr>
        <p:spPr>
          <a:xfrm>
            <a:off x="1487805" y="71755"/>
            <a:ext cx="8251825" cy="1228090"/>
          </a:xfrm>
          <a:prstGeom prst="rect">
            <a:avLst/>
          </a:prstGeom>
          <a:noFill/>
        </p:spPr>
        <p:txBody>
          <a:bodyPr wrap="square" lIns="121908" tIns="60955" rIns="121908" bIns="60955" rtlCol="0">
            <a:spAutoFit/>
          </a:bodyPr>
          <a:lstStyle/>
          <a:p>
            <a:pPr algn="l">
              <a:buClrTx/>
              <a:buSzTx/>
              <a:buFontTx/>
            </a:pPr>
            <a:r>
              <a:rPr lang="en-US" altLang="zh-CN" sz="36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The Role of The State in Economic Growth</a:t>
            </a:r>
          </a:p>
        </p:txBody>
      </p:sp>
      <p:sp>
        <p:nvSpPr>
          <p:cNvPr id="11" name="矩形 10"/>
          <p:cNvSpPr/>
          <p:nvPr/>
        </p:nvSpPr>
        <p:spPr>
          <a:xfrm>
            <a:off x="6774815" y="771525"/>
            <a:ext cx="5386070" cy="1198880"/>
          </a:xfrm>
          <a:prstGeom prst="rect">
            <a:avLst/>
          </a:prstGeom>
          <a:noFill/>
          <a:ln>
            <a:noFill/>
          </a:ln>
        </p:spPr>
        <p:txBody>
          <a:bodyPr wrap="none" rtlCol="0" anchor="t">
            <a:spAutoFit/>
            <a:scene3d>
              <a:camera prst="orthographicFront"/>
              <a:lightRig rig="soft" dir="t">
                <a:rot lat="0" lon="0" rev="15600000"/>
              </a:lightRig>
            </a:scene3d>
            <a:sp3d extrusionH="57150" prstMaterial="softEdge">
              <a:bevelT w="25400" h="38100"/>
            </a:sp3d>
          </a:bodyPr>
          <a:lstStyle/>
          <a:p>
            <a:pPr algn="ctr"/>
            <a:r>
              <a:rPr lang="en-US" altLang="zh-CN" sz="7200" b="1">
                <a:solidFill>
                  <a:schemeClr val="accent2"/>
                </a:solidFill>
                <a:effectLst/>
              </a:rPr>
              <a:t>Maket Failure</a:t>
            </a:r>
          </a:p>
        </p:txBody>
      </p:sp>
      <p:sp>
        <p:nvSpPr>
          <p:cNvPr id="13" name="文本框 12"/>
          <p:cNvSpPr txBox="1"/>
          <p:nvPr/>
        </p:nvSpPr>
        <p:spPr>
          <a:xfrm>
            <a:off x="279400" y="1924050"/>
            <a:ext cx="5468620" cy="4017645"/>
          </a:xfrm>
          <a:prstGeom prst="rect">
            <a:avLst/>
          </a:prstGeom>
          <a:noFill/>
        </p:spPr>
        <p:txBody>
          <a:bodyPr wrap="square" rtlCol="0">
            <a:spAutoFit/>
          </a:bodyPr>
          <a:lstStyle/>
          <a:p>
            <a:pPr>
              <a:lnSpc>
                <a:spcPct val="110000"/>
              </a:lnSpc>
            </a:pPr>
            <a:r>
              <a:rPr lang="zh-CN" altLang="en-US" sz="3600" b="1"/>
              <a:t> </a:t>
            </a:r>
            <a:r>
              <a:rPr lang="zh-CN" altLang="en-US" sz="3600" b="1">
                <a:sym typeface="+mn-ea"/>
              </a:rPr>
              <a:t>Adam Smith</a:t>
            </a:r>
            <a:r>
              <a:rPr lang="en-US" altLang="zh-CN" sz="3600" b="1">
                <a:sym typeface="+mn-ea"/>
              </a:rPr>
              <a:t>:</a:t>
            </a:r>
            <a:r>
              <a:rPr lang="zh-CN" altLang="en-US" sz="3600" b="1">
                <a:sym typeface="+mn-ea"/>
              </a:rPr>
              <a:t> </a:t>
            </a:r>
            <a:endParaRPr lang="zh-CN" altLang="en-US">
              <a:sym typeface="+mn-ea"/>
            </a:endParaRPr>
          </a:p>
          <a:p>
            <a:pPr>
              <a:lnSpc>
                <a:spcPct val="110000"/>
              </a:lnSpc>
            </a:pPr>
            <a:r>
              <a:rPr lang="en-US" altLang="zh-CN" sz="2800" b="1">
                <a:sym typeface="+mn-ea"/>
              </a:rPr>
              <a:t>- “</a:t>
            </a:r>
            <a:r>
              <a:rPr lang="zh-CN" altLang="en-US" sz="2800" b="1"/>
              <a:t>Invisible Hand</a:t>
            </a:r>
            <a:r>
              <a:rPr lang="en-US" altLang="zh-CN" sz="2800" b="1"/>
              <a:t>”</a:t>
            </a:r>
            <a:r>
              <a:rPr lang="zh-CN" altLang="en-US" sz="2800" b="1"/>
              <a:t> </a:t>
            </a:r>
            <a:endParaRPr lang="zh-CN" altLang="en-US" sz="2800"/>
          </a:p>
          <a:p>
            <a:pPr>
              <a:lnSpc>
                <a:spcPct val="110000"/>
              </a:lnSpc>
            </a:pPr>
            <a:r>
              <a:rPr lang="en-US" altLang="zh-CN" sz="2800"/>
              <a:t>The</a:t>
            </a:r>
            <a:r>
              <a:rPr lang="zh-CN" altLang="en-US" sz="2800"/>
              <a:t> capitalist markets left on their own would self-regulate, with the State</a:t>
            </a:r>
            <a:r>
              <a:rPr lang="en-US" altLang="zh-CN" sz="2800"/>
              <a:t>'</a:t>
            </a:r>
            <a:r>
              <a:rPr lang="zh-CN" altLang="en-US" sz="2800"/>
              <a:t>s role being limited to that of creating basic infrastructure (schools, hospitals, motorways) and making sure that private property</a:t>
            </a:r>
          </a:p>
        </p:txBody>
      </p:sp>
      <p:sp>
        <p:nvSpPr>
          <p:cNvPr id="15" name="文本框 14"/>
          <p:cNvSpPr txBox="1"/>
          <p:nvPr/>
        </p:nvSpPr>
        <p:spPr>
          <a:xfrm>
            <a:off x="5795645" y="2084705"/>
            <a:ext cx="6238240" cy="3784600"/>
          </a:xfrm>
          <a:prstGeom prst="rect">
            <a:avLst/>
          </a:prstGeom>
          <a:noFill/>
        </p:spPr>
        <p:txBody>
          <a:bodyPr wrap="square" rtlCol="0" anchor="t">
            <a:spAutoFit/>
          </a:bodyPr>
          <a:lstStyle/>
          <a:p>
            <a:pPr marL="342900" indent="-342900">
              <a:buFont typeface="Wingdings" panose="05000000000000000000" charset="0"/>
              <a:buChar char="u"/>
            </a:pPr>
            <a:r>
              <a:rPr lang="zh-CN" altLang="en-US"/>
              <a:t>On this basis, liberal economists put forward that market failure is caused by external factors, public goods, asymmetric information, market with insufficient competition, and inefficient allocation of resources caused by principal-agent problems. </a:t>
            </a:r>
          </a:p>
          <a:p>
            <a:pPr marL="342900" indent="-342900">
              <a:buFont typeface="Wingdings" panose="05000000000000000000" charset="0"/>
              <a:buChar char="u"/>
            </a:pPr>
            <a:r>
              <a:rPr lang="zh-CN" altLang="en-US"/>
              <a:t>An important part of the government's work is to correct market failures, such as supporting basic research that is difficult to finance as a public good.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883741" y="1720752"/>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4</a:t>
            </a:fld>
            <a:endParaRPr lang="en-US" dirty="0">
              <a:solidFill>
                <a:schemeClr val="bg1"/>
              </a:solidFill>
            </a:endParaRPr>
          </a:p>
        </p:txBody>
      </p:sp>
      <p:sp>
        <p:nvSpPr>
          <p:cNvPr id="2" name="文本框 28"/>
          <p:cNvSpPr txBox="1"/>
          <p:nvPr/>
        </p:nvSpPr>
        <p:spPr>
          <a:xfrm>
            <a:off x="1487805" y="71755"/>
            <a:ext cx="8251825" cy="1228090"/>
          </a:xfrm>
          <a:prstGeom prst="rect">
            <a:avLst/>
          </a:prstGeom>
          <a:noFill/>
        </p:spPr>
        <p:txBody>
          <a:bodyPr wrap="square" lIns="121908" tIns="60955" rIns="121908" bIns="60955" rtlCol="0">
            <a:spAutoFit/>
          </a:bodyPr>
          <a:lstStyle/>
          <a:p>
            <a:pPr algn="l">
              <a:buClrTx/>
              <a:buSzTx/>
              <a:buFontTx/>
            </a:pPr>
            <a:r>
              <a:rPr lang="en-US" altLang="zh-CN" sz="36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The Role of The State in Economic Growth</a:t>
            </a:r>
          </a:p>
        </p:txBody>
      </p:sp>
      <p:sp>
        <p:nvSpPr>
          <p:cNvPr id="13" name="文本框 12"/>
          <p:cNvSpPr txBox="1"/>
          <p:nvPr/>
        </p:nvSpPr>
        <p:spPr>
          <a:xfrm>
            <a:off x="327025" y="1646555"/>
            <a:ext cx="5468620" cy="4491355"/>
          </a:xfrm>
          <a:prstGeom prst="rect">
            <a:avLst/>
          </a:prstGeom>
          <a:noFill/>
        </p:spPr>
        <p:txBody>
          <a:bodyPr wrap="square" rtlCol="0">
            <a:spAutoFit/>
          </a:bodyPr>
          <a:lstStyle/>
          <a:p>
            <a:pPr>
              <a:lnSpc>
                <a:spcPct val="110000"/>
              </a:lnSpc>
            </a:pPr>
            <a:r>
              <a:rPr sz="3600" b="1"/>
              <a:t>John Maynard Keynes</a:t>
            </a:r>
            <a:r>
              <a:rPr lang="en-US" sz="3600" b="1"/>
              <a:t>:</a:t>
            </a:r>
            <a:r>
              <a:rPr lang="zh-CN" altLang="en-US" sz="3600" b="1">
                <a:sym typeface="+mn-ea"/>
              </a:rPr>
              <a:t> </a:t>
            </a:r>
            <a:endParaRPr lang="zh-CN" altLang="en-US">
              <a:sym typeface="+mn-ea"/>
            </a:endParaRPr>
          </a:p>
          <a:p>
            <a:pPr>
              <a:lnSpc>
                <a:spcPct val="110000"/>
              </a:lnSpc>
            </a:pPr>
            <a:r>
              <a:rPr lang="en-US" altLang="zh-CN" sz="2800" b="1">
                <a:sym typeface="+mn-ea"/>
              </a:rPr>
              <a:t>- </a:t>
            </a:r>
            <a:r>
              <a:rPr lang="zh-CN" altLang="en-US" sz="2800">
                <a:sym typeface="+mn-ea"/>
              </a:rPr>
              <a:t>business investment</a:t>
            </a:r>
            <a:r>
              <a:rPr lang="zh-CN" altLang="en-US" sz="2800"/>
              <a:t>(I)</a:t>
            </a:r>
          </a:p>
          <a:p>
            <a:pPr>
              <a:lnSpc>
                <a:spcPct val="110000"/>
              </a:lnSpc>
            </a:pPr>
            <a:r>
              <a:rPr lang="en-US" altLang="zh-CN" sz="2800"/>
              <a:t>- </a:t>
            </a:r>
            <a:r>
              <a:rPr lang="zh-CN" altLang="en-US" sz="2800"/>
              <a:t>government investment (G)</a:t>
            </a:r>
          </a:p>
          <a:p>
            <a:pPr>
              <a:lnSpc>
                <a:spcPct val="110000"/>
              </a:lnSpc>
            </a:pPr>
            <a:r>
              <a:rPr lang="en-US" altLang="zh-CN" sz="2800"/>
              <a:t>- </a:t>
            </a:r>
            <a:r>
              <a:rPr lang="zh-CN" altLang="en-US" sz="2800"/>
              <a:t>consumption spending (C)</a:t>
            </a:r>
          </a:p>
          <a:p>
            <a:pPr>
              <a:lnSpc>
                <a:spcPct val="110000"/>
              </a:lnSpc>
            </a:pPr>
            <a:r>
              <a:rPr lang="en-US" altLang="zh-CN" sz="2800"/>
              <a:t>- </a:t>
            </a:r>
            <a:r>
              <a:rPr lang="zh-CN" altLang="en-US" sz="2800"/>
              <a:t>net exports (X−M)</a:t>
            </a:r>
          </a:p>
          <a:p>
            <a:pPr>
              <a:lnSpc>
                <a:spcPct val="110000"/>
              </a:lnSpc>
            </a:pPr>
            <a:endParaRPr lang="zh-CN" altLang="en-US" sz="2800"/>
          </a:p>
          <a:p>
            <a:pPr>
              <a:lnSpc>
                <a:spcPct val="110000"/>
              </a:lnSpc>
            </a:pPr>
            <a:r>
              <a:rPr lang="en-US" altLang="zh-CN" sz="2800">
                <a:solidFill>
                  <a:srgbClr val="FF0000"/>
                </a:solidFill>
                <a:sym typeface="+mn-ea"/>
              </a:rPr>
              <a:t>- </a:t>
            </a:r>
            <a:r>
              <a:rPr lang="zh-CN" altLang="en-US" sz="2800">
                <a:solidFill>
                  <a:srgbClr val="FF0000"/>
                </a:solidFill>
                <a:sym typeface="+mn-ea"/>
              </a:rPr>
              <a:t>Keynesians</a:t>
            </a:r>
            <a:r>
              <a:rPr lang="zh-CN" altLang="en-US" sz="2800">
                <a:solidFill>
                  <a:schemeClr val="accent2"/>
                </a:solidFill>
                <a:sym typeface="+mn-ea"/>
              </a:rPr>
              <a:t> </a:t>
            </a:r>
            <a:r>
              <a:rPr lang="zh-CN" altLang="en-US" sz="2800">
                <a:sym typeface="+mn-ea"/>
              </a:rPr>
              <a:t>have argued forcefully for the importance of using government spending</a:t>
            </a:r>
            <a:r>
              <a:rPr lang="en-US" altLang="zh-CN" sz="2800">
                <a:sym typeface="+mn-ea"/>
              </a:rPr>
              <a:t>.</a:t>
            </a:r>
          </a:p>
        </p:txBody>
      </p:sp>
      <p:sp>
        <p:nvSpPr>
          <p:cNvPr id="15" name="文本框 14"/>
          <p:cNvSpPr txBox="1"/>
          <p:nvPr/>
        </p:nvSpPr>
        <p:spPr>
          <a:xfrm>
            <a:off x="5795645" y="1299845"/>
            <a:ext cx="6238240" cy="4154170"/>
          </a:xfrm>
          <a:prstGeom prst="rect">
            <a:avLst/>
          </a:prstGeom>
          <a:noFill/>
        </p:spPr>
        <p:txBody>
          <a:bodyPr wrap="square" rtlCol="0" anchor="t">
            <a:spAutoFit/>
          </a:bodyPr>
          <a:lstStyle/>
          <a:p>
            <a:pPr indent="0">
              <a:buFont typeface="Wingdings" panose="05000000000000000000" charset="0"/>
              <a:buNone/>
            </a:pPr>
            <a:endParaRPr lang="zh-CN" altLang="en-US"/>
          </a:p>
          <a:p>
            <a:pPr marL="342900" indent="-342900">
              <a:buFont typeface="Wingdings" panose="05000000000000000000" charset="0"/>
              <a:buChar char="u"/>
            </a:pPr>
            <a:r>
              <a:rPr lang="zh-CN" altLang="en-US"/>
              <a:t> Economists, inspired by the work of </a:t>
            </a:r>
            <a:r>
              <a:rPr lang="zh-CN" altLang="en-US">
                <a:solidFill>
                  <a:srgbClr val="FF0000"/>
                </a:solidFill>
              </a:rPr>
              <a:t>Joseph Schumpeter</a:t>
            </a:r>
            <a:r>
              <a:rPr lang="zh-CN" altLang="en-US"/>
              <a:t> (1883–1950), have gone further, asking that the government also spend on those specific areas that increase a nation’s capacity for innovation (reviewed further below). Support for innovation can take the form of investments made in R&amp;D, infrastructure, labour skills, and in direct and indirect support for specific technologies and companies.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883741" y="1720752"/>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2" name="文本框 28"/>
          <p:cNvSpPr txBox="1"/>
          <p:nvPr/>
        </p:nvSpPr>
        <p:spPr>
          <a:xfrm>
            <a:off x="1485900" y="287020"/>
            <a:ext cx="8251825" cy="674370"/>
          </a:xfrm>
          <a:prstGeom prst="rect">
            <a:avLst/>
          </a:prstGeom>
          <a:noFill/>
        </p:spPr>
        <p:txBody>
          <a:bodyPr wrap="square" lIns="121908" tIns="60955" rIns="121908" bIns="60955" rtlCol="0">
            <a:spAutoFit/>
          </a:bodyPr>
          <a:lstStyle/>
          <a:p>
            <a:pPr algn="l">
              <a:buClrTx/>
              <a:buSzTx/>
              <a:buFontTx/>
            </a:pPr>
            <a:r>
              <a:rPr lang="en-US" altLang="zh-CN" sz="36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Technology and Growth</a:t>
            </a:r>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5</a:t>
            </a:fld>
            <a:endParaRPr lang="en-US" dirty="0">
              <a:solidFill>
                <a:schemeClr val="bg1"/>
              </a:solidFill>
            </a:endParaRPr>
          </a:p>
        </p:txBody>
      </p:sp>
      <p:sp>
        <p:nvSpPr>
          <p:cNvPr id="4" name="圆角矩形 3"/>
          <p:cNvSpPr/>
          <p:nvPr/>
        </p:nvSpPr>
        <p:spPr>
          <a:xfrm>
            <a:off x="623570" y="1628775"/>
            <a:ext cx="4896485" cy="35591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endParaRPr lang="zh-CN" altLang="en-US"/>
          </a:p>
          <a:p>
            <a:pPr algn="l"/>
            <a:endParaRPr lang="zh-CN" altLang="en-US"/>
          </a:p>
          <a:p>
            <a:pPr algn="l"/>
            <a:endParaRPr lang="zh-CN" altLang="en-US"/>
          </a:p>
        </p:txBody>
      </p:sp>
      <p:sp>
        <p:nvSpPr>
          <p:cNvPr id="7" name="文本框 6"/>
          <p:cNvSpPr txBox="1"/>
          <p:nvPr/>
        </p:nvSpPr>
        <p:spPr>
          <a:xfrm>
            <a:off x="945515" y="1930400"/>
            <a:ext cx="4349750" cy="3107690"/>
          </a:xfrm>
          <a:prstGeom prst="rect">
            <a:avLst/>
          </a:prstGeom>
          <a:noFill/>
        </p:spPr>
        <p:txBody>
          <a:bodyPr wrap="square" rtlCol="0">
            <a:spAutoFit/>
          </a:bodyPr>
          <a:lstStyle/>
          <a:p>
            <a:r>
              <a:rPr lang="en-US" altLang="zh-CN" sz="2800" b="1">
                <a:sym typeface="+mn-ea"/>
              </a:rPr>
              <a:t>E</a:t>
            </a:r>
            <a:r>
              <a:rPr lang="zh-CN" altLang="en-US" sz="2800" b="1">
                <a:sym typeface="+mn-ea"/>
              </a:rPr>
              <a:t>xogenous </a:t>
            </a:r>
            <a:r>
              <a:rPr lang="en-US" altLang="zh-CN" sz="2800" b="1">
                <a:sym typeface="+mn-ea"/>
              </a:rPr>
              <a:t>G</a:t>
            </a:r>
            <a:r>
              <a:rPr lang="zh-CN" altLang="en-US" sz="2800" b="1">
                <a:sym typeface="+mn-ea"/>
              </a:rPr>
              <a:t>rowth </a:t>
            </a:r>
            <a:r>
              <a:rPr lang="en-US" altLang="zh-CN" sz="2800" b="1">
                <a:sym typeface="+mn-ea"/>
              </a:rPr>
              <a:t>T</a:t>
            </a:r>
            <a:r>
              <a:rPr lang="zh-CN" altLang="en-US" sz="2800" b="1">
                <a:sym typeface="+mn-ea"/>
              </a:rPr>
              <a:t>heory</a:t>
            </a:r>
            <a:endParaRPr lang="zh-CN" altLang="en-US">
              <a:sym typeface="+mn-ea"/>
            </a:endParaRPr>
          </a:p>
          <a:p>
            <a:endParaRPr lang="zh-CN" altLang="en-US"/>
          </a:p>
          <a:p>
            <a:r>
              <a:rPr lang="zh-CN" altLang="en-US"/>
              <a:t>Y = A (t) F (K, L)</a:t>
            </a:r>
          </a:p>
          <a:p>
            <a:endParaRPr lang="zh-CN" altLang="en-US">
              <a:solidFill>
                <a:srgbClr val="FF0000"/>
              </a:solidFill>
            </a:endParaRPr>
          </a:p>
          <a:p>
            <a:r>
              <a:rPr lang="en-US" altLang="zh-CN">
                <a:solidFill>
                  <a:srgbClr val="FF0000"/>
                </a:solidFill>
              </a:rPr>
              <a:t>T</a:t>
            </a:r>
            <a:r>
              <a:rPr lang="zh-CN" altLang="en-US">
                <a:solidFill>
                  <a:srgbClr val="FF0000"/>
                </a:solidFill>
              </a:rPr>
              <a:t>echnological progress and productivity increase are the main driving forces of economic growth.</a:t>
            </a:r>
          </a:p>
        </p:txBody>
      </p:sp>
      <p:sp>
        <p:nvSpPr>
          <p:cNvPr id="8" name="圆角矩形 7"/>
          <p:cNvSpPr/>
          <p:nvPr/>
        </p:nvSpPr>
        <p:spPr>
          <a:xfrm>
            <a:off x="6606540" y="1556385"/>
            <a:ext cx="4896485" cy="363156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endParaRPr lang="zh-CN" altLang="en-US"/>
          </a:p>
          <a:p>
            <a:pPr algn="l"/>
            <a:endParaRPr lang="zh-CN" altLang="en-US"/>
          </a:p>
          <a:p>
            <a:pPr algn="l"/>
            <a:endParaRPr lang="zh-CN" altLang="en-US"/>
          </a:p>
        </p:txBody>
      </p:sp>
      <p:sp>
        <p:nvSpPr>
          <p:cNvPr id="9" name="文本框 8"/>
          <p:cNvSpPr txBox="1"/>
          <p:nvPr/>
        </p:nvSpPr>
        <p:spPr>
          <a:xfrm>
            <a:off x="6936740" y="1898650"/>
            <a:ext cx="4349750" cy="2799715"/>
          </a:xfrm>
          <a:prstGeom prst="rect">
            <a:avLst/>
          </a:prstGeom>
          <a:noFill/>
        </p:spPr>
        <p:txBody>
          <a:bodyPr wrap="square" rtlCol="0">
            <a:spAutoFit/>
          </a:bodyPr>
          <a:lstStyle/>
          <a:p>
            <a:r>
              <a:rPr lang="en-US" sz="2800" b="1">
                <a:sym typeface="+mn-ea"/>
              </a:rPr>
              <a:t>E</a:t>
            </a:r>
            <a:r>
              <a:rPr sz="2800" b="1">
                <a:sym typeface="+mn-ea"/>
              </a:rPr>
              <a:t>ndogenous or </a:t>
            </a:r>
            <a:r>
              <a:rPr lang="en-US" sz="2800" b="1">
                <a:sym typeface="+mn-ea"/>
              </a:rPr>
              <a:t>N</a:t>
            </a:r>
            <a:r>
              <a:rPr sz="2800" b="1">
                <a:sym typeface="+mn-ea"/>
              </a:rPr>
              <a:t>ew </a:t>
            </a:r>
            <a:r>
              <a:rPr lang="en-US" altLang="zh-CN" sz="2800" b="1">
                <a:sym typeface="+mn-ea"/>
              </a:rPr>
              <a:t>G</a:t>
            </a:r>
            <a:r>
              <a:rPr lang="zh-CN" altLang="en-US" sz="2800" b="1">
                <a:sym typeface="+mn-ea"/>
              </a:rPr>
              <a:t>rowth </a:t>
            </a:r>
            <a:r>
              <a:rPr lang="en-US" altLang="zh-CN" sz="2800" b="1">
                <a:sym typeface="+mn-ea"/>
              </a:rPr>
              <a:t>T</a:t>
            </a:r>
            <a:r>
              <a:rPr lang="zh-CN" altLang="en-US" sz="2800" b="1">
                <a:sym typeface="+mn-ea"/>
              </a:rPr>
              <a:t>heory</a:t>
            </a:r>
          </a:p>
          <a:p>
            <a:endParaRPr lang="zh-CN" altLang="en-US">
              <a:sym typeface="+mn-ea"/>
            </a:endParaRPr>
          </a:p>
          <a:p>
            <a:r>
              <a:rPr lang="en-US" altLang="zh-CN"/>
              <a:t>- T</a:t>
            </a:r>
            <a:r>
              <a:rPr lang="zh-CN" altLang="en-US"/>
              <a:t>echnology as the endogenous outcome of an R&amp;D investment function, as well as investment in human capital formation</a:t>
            </a:r>
            <a:r>
              <a:rPr lang="en-US" altLang="zh-CN"/>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883741" y="1720752"/>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2" name="文本框 28"/>
          <p:cNvSpPr txBox="1"/>
          <p:nvPr/>
        </p:nvSpPr>
        <p:spPr>
          <a:xfrm>
            <a:off x="1487805" y="71755"/>
            <a:ext cx="8251825" cy="1228090"/>
          </a:xfrm>
          <a:prstGeom prst="rect">
            <a:avLst/>
          </a:prstGeom>
          <a:noFill/>
        </p:spPr>
        <p:txBody>
          <a:bodyPr wrap="square" lIns="121908" tIns="60955" rIns="121908" bIns="60955" rtlCol="0">
            <a:spAutoFit/>
          </a:bodyPr>
          <a:lstStyle/>
          <a:p>
            <a:r>
              <a:rPr lang="en-US" altLang="zh-CN" sz="36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From Market Failures to System Failures</a:t>
            </a:r>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6</a:t>
            </a:fld>
            <a:endParaRPr lang="en-US" dirty="0">
              <a:solidFill>
                <a:schemeClr val="bg1"/>
              </a:solidFill>
            </a:endParaRPr>
          </a:p>
        </p:txBody>
      </p:sp>
      <p:sp>
        <p:nvSpPr>
          <p:cNvPr id="121" name="TextBox 12"/>
          <p:cNvSpPr txBox="1"/>
          <p:nvPr/>
        </p:nvSpPr>
        <p:spPr>
          <a:xfrm>
            <a:off x="393700" y="1473835"/>
            <a:ext cx="11803380" cy="3910965"/>
          </a:xfrm>
          <a:prstGeom prst="rect">
            <a:avLst/>
          </a:prstGeom>
          <a:noFill/>
        </p:spPr>
        <p:txBody>
          <a:bodyPr wrap="square" lIns="121908" tIns="60955" rIns="121908" bIns="60955" rtlCol="0">
            <a:spAutoFit/>
          </a:bodyPr>
          <a:lstStyle/>
          <a:p>
            <a:pPr algn="l">
              <a:lnSpc>
                <a:spcPct val="110000"/>
              </a:lnSpc>
              <a:buClrTx/>
              <a:buSzTx/>
              <a:buFontTx/>
            </a:pPr>
            <a:endParaRPr lang="en-US" altLang="zh-CN" sz="2800">
              <a:solidFill>
                <a:schemeClr val="tx1"/>
              </a:solidFill>
            </a:endParaRPr>
          </a:p>
          <a:p>
            <a:pPr algn="l">
              <a:lnSpc>
                <a:spcPct val="110000"/>
              </a:lnSpc>
              <a:buClrTx/>
              <a:buSzTx/>
              <a:buFontTx/>
            </a:pPr>
            <a:r>
              <a:rPr lang="en-US" altLang="zh-CN" sz="2800">
                <a:solidFill>
                  <a:schemeClr val="tx1"/>
                </a:solidFill>
              </a:rPr>
              <a:t>- </a:t>
            </a:r>
            <a:r>
              <a:rPr lang="zh-CN" altLang="en-US" sz="2800">
                <a:solidFill>
                  <a:srgbClr val="FF0000"/>
                </a:solidFill>
              </a:rPr>
              <a:t>Nelson and Winter (1982)</a:t>
            </a:r>
            <a:r>
              <a:rPr lang="zh-CN" altLang="en-US" sz="2800">
                <a:solidFill>
                  <a:schemeClr val="tx1"/>
                </a:solidFill>
              </a:rPr>
              <a:t> </a:t>
            </a:r>
            <a:r>
              <a:rPr lang="en-US" altLang="zh-CN" sz="2800">
                <a:solidFill>
                  <a:schemeClr val="tx1"/>
                </a:solidFill>
              </a:rPr>
              <a:t>b</a:t>
            </a:r>
            <a:r>
              <a:rPr lang="zh-CN" altLang="en-US" sz="2800">
                <a:sym typeface="+mn-ea"/>
              </a:rPr>
              <a:t>uilding on the work of </a:t>
            </a:r>
            <a:r>
              <a:rPr lang="zh-CN" altLang="en-US" sz="2800">
                <a:solidFill>
                  <a:srgbClr val="FF0000"/>
                </a:solidFill>
                <a:sym typeface="+mn-ea"/>
              </a:rPr>
              <a:t>Joseph Schumpeter</a:t>
            </a:r>
            <a:r>
              <a:rPr lang="zh-CN" altLang="en-US" sz="2800">
                <a:sym typeface="+mn-ea"/>
              </a:rPr>
              <a:t> (1934, 1942 [2003])</a:t>
            </a:r>
            <a:r>
              <a:rPr lang="zh-CN" altLang="en-US" sz="2800">
                <a:solidFill>
                  <a:schemeClr val="tx1"/>
                </a:solidFill>
              </a:rPr>
              <a:t>argued that the production function framework (exogenous or endogenous) was in fact the wrong way to understand technological change. , they argued for an </a:t>
            </a:r>
            <a:r>
              <a:rPr lang="en-US" altLang="zh-CN" sz="2800">
                <a:solidFill>
                  <a:schemeClr val="tx1"/>
                </a:solidFill>
              </a:rPr>
              <a:t>'</a:t>
            </a:r>
            <a:r>
              <a:rPr lang="zh-CN" altLang="en-US" sz="2800" b="1">
                <a:solidFill>
                  <a:srgbClr val="FF0000"/>
                </a:solidFill>
              </a:rPr>
              <a:t>evolutionary theory</a:t>
            </a:r>
            <a:r>
              <a:rPr lang="en-US" altLang="zh-CN" sz="2800">
                <a:solidFill>
                  <a:schemeClr val="tx1"/>
                </a:solidFill>
              </a:rPr>
              <a:t>'</a:t>
            </a:r>
            <a:r>
              <a:rPr lang="zh-CN" altLang="en-US" sz="2800">
                <a:solidFill>
                  <a:schemeClr val="tx1"/>
                </a:solidFill>
              </a:rPr>
              <a:t> of production (and economic change), which delved inside the </a:t>
            </a:r>
            <a:r>
              <a:rPr lang="en-US" altLang="zh-CN" sz="2800">
                <a:solidFill>
                  <a:schemeClr val="tx1"/>
                </a:solidFill>
              </a:rPr>
              <a:t>'</a:t>
            </a:r>
            <a:r>
              <a:rPr lang="zh-CN" altLang="en-US" sz="2800">
                <a:solidFill>
                  <a:schemeClr val="tx1"/>
                </a:solidFill>
              </a:rPr>
              <a:t>black box</a:t>
            </a:r>
            <a:r>
              <a:rPr lang="en-US" altLang="zh-CN" sz="2800">
                <a:solidFill>
                  <a:schemeClr val="tx1"/>
                </a:solidFill>
              </a:rPr>
              <a:t>'</a:t>
            </a:r>
            <a:r>
              <a:rPr lang="zh-CN" altLang="en-US" sz="2800">
                <a:solidFill>
                  <a:schemeClr val="tx1"/>
                </a:solidFill>
              </a:rPr>
              <a:t> of the production function in order to understand how innovation occurs and affects competition and economic growth.</a:t>
            </a:r>
            <a:endParaRPr lang="en-US" altLang="zh-CN" sz="2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500"/>
                                        <p:tgtEl>
                                          <p:spTgt spid="32"/>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21"/>
                                        </p:tgtEl>
                                        <p:attrNameLst>
                                          <p:attrName>style.visibility</p:attrName>
                                        </p:attrNameLst>
                                      </p:cBhvr>
                                      <p:to>
                                        <p:strVal val="visible"/>
                                      </p:to>
                                    </p:set>
                                    <p:animEffect transition="in" filter="fade">
                                      <p:cBhvr>
                                        <p:cTn id="16" dur="1000"/>
                                        <p:tgtEl>
                                          <p:spTgt spid="121"/>
                                        </p:tgtEl>
                                      </p:cBhvr>
                                    </p:animEffect>
                                    <p:anim calcmode="lin" valueType="num">
                                      <p:cBhvr>
                                        <p:cTn id="17" dur="1000" fill="hold"/>
                                        <p:tgtEl>
                                          <p:spTgt spid="121"/>
                                        </p:tgtEl>
                                        <p:attrNameLst>
                                          <p:attrName>ppt_x</p:attrName>
                                        </p:attrNameLst>
                                      </p:cBhvr>
                                      <p:tavLst>
                                        <p:tav tm="0">
                                          <p:val>
                                            <p:strVal val="#ppt_x"/>
                                          </p:val>
                                        </p:tav>
                                        <p:tav tm="100000">
                                          <p:val>
                                            <p:strVal val="#ppt_x"/>
                                          </p:val>
                                        </p:tav>
                                      </p:tavLst>
                                    </p:anim>
                                    <p:anim calcmode="lin" valueType="num">
                                      <p:cBhvr>
                                        <p:cTn id="18" dur="1000" fill="hold"/>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bldLvl="0" animBg="1"/>
      <p:bldP spid="1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883741" y="1720752"/>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2" name="文本框 28"/>
          <p:cNvSpPr txBox="1"/>
          <p:nvPr/>
        </p:nvSpPr>
        <p:spPr>
          <a:xfrm>
            <a:off x="1487805" y="71755"/>
            <a:ext cx="8251825" cy="1228090"/>
          </a:xfrm>
          <a:prstGeom prst="rect">
            <a:avLst/>
          </a:prstGeom>
          <a:noFill/>
        </p:spPr>
        <p:txBody>
          <a:bodyPr wrap="square" lIns="121908" tIns="60955" rIns="121908" bIns="60955" rtlCol="0">
            <a:spAutoFit/>
          </a:bodyPr>
          <a:lstStyle/>
          <a:p>
            <a:r>
              <a:rPr lang="en-US" altLang="zh-CN" sz="36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From Market Failures to System Failures</a:t>
            </a:r>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7</a:t>
            </a:fld>
            <a:endParaRPr lang="en-US" dirty="0">
              <a:solidFill>
                <a:schemeClr val="bg1"/>
              </a:solidFill>
            </a:endParaRPr>
          </a:p>
        </p:txBody>
      </p:sp>
      <p:sp>
        <p:nvSpPr>
          <p:cNvPr id="121" name="TextBox 12"/>
          <p:cNvSpPr txBox="1"/>
          <p:nvPr/>
        </p:nvSpPr>
        <p:spPr>
          <a:xfrm>
            <a:off x="393700" y="1473835"/>
            <a:ext cx="11803380" cy="4179570"/>
          </a:xfrm>
          <a:prstGeom prst="rect">
            <a:avLst/>
          </a:prstGeom>
          <a:noFill/>
        </p:spPr>
        <p:txBody>
          <a:bodyPr wrap="square" lIns="121908" tIns="60955" rIns="121908" bIns="60955" rtlCol="0">
            <a:spAutoFit/>
          </a:bodyPr>
          <a:lstStyle/>
          <a:p>
            <a:pPr marL="342900" indent="-342900" algn="l">
              <a:lnSpc>
                <a:spcPct val="110000"/>
              </a:lnSpc>
              <a:buClrTx/>
              <a:buSzTx/>
              <a:buFont typeface="Wingdings" panose="05000000000000000000" charset="0"/>
              <a:buChar char="l"/>
            </a:pPr>
            <a:r>
              <a:rPr lang="zh-CN" altLang="en-US">
                <a:solidFill>
                  <a:schemeClr val="tx1"/>
                </a:solidFill>
                <a:latin typeface="+mj-lt"/>
                <a:cs typeface="+mj-lt"/>
              </a:rPr>
              <a:t>Their work further developed into the creation of new system theories </a:t>
            </a:r>
            <a:r>
              <a:rPr lang="en-US" altLang="zh-CN" b="1">
                <a:solidFill>
                  <a:srgbClr val="FF0000"/>
                </a:solidFill>
                <a:latin typeface="+mj-lt"/>
                <a:cs typeface="+mj-lt"/>
              </a:rPr>
              <a:t>(Innovation System)</a:t>
            </a:r>
            <a:r>
              <a:rPr lang="zh-CN" altLang="en-US">
                <a:solidFill>
                  <a:schemeClr val="tx1"/>
                </a:solidFill>
                <a:latin typeface="+mj-lt"/>
                <a:cs typeface="+mj-lt"/>
              </a:rPr>
              <a:t>. A new system was pronounce righteousness "is a macro view system, its each kind of organization of public and private departments in the network, network of the various kinds of interaction and activity organization in hair, lead into the spread, modify, and the new technology," this is a kind of between macro and micro visual Angle, focus on stock, not only only is but cycle and to the spread of the economy. </a:t>
            </a:r>
          </a:p>
          <a:p>
            <a:pPr marL="342900" indent="-342900" algn="l">
              <a:lnSpc>
                <a:spcPct val="110000"/>
              </a:lnSpc>
              <a:buClrTx/>
              <a:buSzTx/>
              <a:buFont typeface="Wingdings" panose="05000000000000000000" charset="0"/>
              <a:buChar char="l"/>
            </a:pPr>
            <a:r>
              <a:rPr lang="zh-CN" altLang="en-US">
                <a:solidFill>
                  <a:schemeClr val="tx1"/>
                </a:solidFill>
                <a:latin typeface="+mj-lt"/>
                <a:cs typeface="+mj-lt"/>
              </a:rPr>
              <a:t>On this basis, the system failure theory holds that innovation originates from the effective flow of knowledge and information within the innovation system, so what the government should do is to strengthen the foundation of knowledge (education and education training) and integration of different sectors to better promote commercialization.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500"/>
                                        <p:tgtEl>
                                          <p:spTgt spid="32"/>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21"/>
                                        </p:tgtEl>
                                        <p:attrNameLst>
                                          <p:attrName>style.visibility</p:attrName>
                                        </p:attrNameLst>
                                      </p:cBhvr>
                                      <p:to>
                                        <p:strVal val="visible"/>
                                      </p:to>
                                    </p:set>
                                    <p:animEffect transition="in" filter="fade">
                                      <p:cBhvr>
                                        <p:cTn id="16" dur="1000"/>
                                        <p:tgtEl>
                                          <p:spTgt spid="121"/>
                                        </p:tgtEl>
                                      </p:cBhvr>
                                    </p:animEffect>
                                    <p:anim calcmode="lin" valueType="num">
                                      <p:cBhvr>
                                        <p:cTn id="17" dur="1000" fill="hold"/>
                                        <p:tgtEl>
                                          <p:spTgt spid="121"/>
                                        </p:tgtEl>
                                        <p:attrNameLst>
                                          <p:attrName>ppt_x</p:attrName>
                                        </p:attrNameLst>
                                      </p:cBhvr>
                                      <p:tavLst>
                                        <p:tav tm="0">
                                          <p:val>
                                            <p:strVal val="#ppt_x"/>
                                          </p:val>
                                        </p:tav>
                                        <p:tav tm="100000">
                                          <p:val>
                                            <p:strVal val="#ppt_x"/>
                                          </p:val>
                                        </p:tav>
                                      </p:tavLst>
                                    </p:anim>
                                    <p:anim calcmode="lin" valueType="num">
                                      <p:cBhvr>
                                        <p:cTn id="18" dur="1000" fill="hold"/>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bldLvl="0" animBg="1"/>
      <p:bldP spid="1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904696" y="1811557"/>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8</a:t>
            </a:fld>
            <a:endParaRPr lang="en-US" dirty="0">
              <a:solidFill>
                <a:schemeClr val="bg1"/>
              </a:solidFill>
            </a:endParaRPr>
          </a:p>
        </p:txBody>
      </p:sp>
      <p:sp>
        <p:nvSpPr>
          <p:cNvPr id="2" name="文本框 28"/>
          <p:cNvSpPr txBox="1"/>
          <p:nvPr/>
        </p:nvSpPr>
        <p:spPr>
          <a:xfrm>
            <a:off x="1487805" y="71755"/>
            <a:ext cx="8829675" cy="1105535"/>
          </a:xfrm>
          <a:prstGeom prst="rect">
            <a:avLst/>
          </a:prstGeom>
          <a:noFill/>
        </p:spPr>
        <p:txBody>
          <a:bodyPr wrap="square" lIns="121908" tIns="60955" rIns="121908" bIns="60955" rtlCol="0">
            <a:spAutoFit/>
          </a:bodyPr>
          <a:lstStyle/>
          <a:p>
            <a:pPr algn="l">
              <a:buClrTx/>
              <a:buSzTx/>
              <a:buFontTx/>
            </a:pPr>
            <a:r>
              <a:rPr lang="en-US" altLang="zh-CN" sz="32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Myths about Drivers of Innovationand Ineffective Innovation Policy</a:t>
            </a:r>
          </a:p>
        </p:txBody>
      </p:sp>
      <p:graphicFrame>
        <p:nvGraphicFramePr>
          <p:cNvPr id="4" name="图示 3"/>
          <p:cNvGraphicFramePr/>
          <p:nvPr/>
        </p:nvGraphicFramePr>
        <p:xfrm>
          <a:off x="431165" y="1510665"/>
          <a:ext cx="11230610" cy="4615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Group 3"/>
          <p:cNvGrpSpPr/>
          <p:nvPr/>
        </p:nvGrpSpPr>
        <p:grpSpPr bwMode="auto">
          <a:xfrm>
            <a:off x="904696" y="1811557"/>
            <a:ext cx="10488084" cy="4195233"/>
            <a:chOff x="460" y="1187"/>
            <a:chExt cx="4955" cy="1982"/>
          </a:xfrm>
          <a:solidFill>
            <a:schemeClr val="bg1">
              <a:lumMod val="85000"/>
              <a:alpha val="50000"/>
            </a:schemeClr>
          </a:solidFill>
        </p:grpSpPr>
        <p:sp>
          <p:nvSpPr>
            <p:cNvPr id="124" name="Freeform 4"/>
            <p:cNvSpPr/>
            <p:nvPr/>
          </p:nvSpPr>
          <p:spPr bwMode="ltGray">
            <a:xfrm>
              <a:off x="551" y="1275"/>
              <a:ext cx="1457" cy="1812"/>
            </a:xfrm>
            <a:custGeom>
              <a:avLst/>
              <a:gdLst>
                <a:gd name="T0" fmla="*/ 116 w 1692"/>
                <a:gd name="T1" fmla="*/ 258 h 2586"/>
                <a:gd name="T2" fmla="*/ 320 w 1692"/>
                <a:gd name="T3" fmla="*/ 210 h 2586"/>
                <a:gd name="T4" fmla="*/ 434 w 1692"/>
                <a:gd name="T5" fmla="*/ 240 h 2586"/>
                <a:gd name="T6" fmla="*/ 416 w 1692"/>
                <a:gd name="T7" fmla="*/ 444 h 2586"/>
                <a:gd name="T8" fmla="*/ 272 w 1692"/>
                <a:gd name="T9" fmla="*/ 582 h 2586"/>
                <a:gd name="T10" fmla="*/ 218 w 1692"/>
                <a:gd name="T11" fmla="*/ 714 h 2586"/>
                <a:gd name="T12" fmla="*/ 284 w 1692"/>
                <a:gd name="T13" fmla="*/ 964 h 2586"/>
                <a:gd name="T14" fmla="*/ 316 w 1692"/>
                <a:gd name="T15" fmla="*/ 960 h 2586"/>
                <a:gd name="T16" fmla="*/ 328 w 1692"/>
                <a:gd name="T17" fmla="*/ 906 h 2586"/>
                <a:gd name="T18" fmla="*/ 478 w 1692"/>
                <a:gd name="T19" fmla="*/ 1154 h 2586"/>
                <a:gd name="T20" fmla="*/ 650 w 1692"/>
                <a:gd name="T21" fmla="*/ 1200 h 2586"/>
                <a:gd name="T22" fmla="*/ 794 w 1692"/>
                <a:gd name="T23" fmla="*/ 1350 h 2586"/>
                <a:gd name="T24" fmla="*/ 854 w 1692"/>
                <a:gd name="T25" fmla="*/ 1422 h 2586"/>
                <a:gd name="T26" fmla="*/ 770 w 1692"/>
                <a:gd name="T27" fmla="*/ 1608 h 2586"/>
                <a:gd name="T28" fmla="*/ 916 w 1692"/>
                <a:gd name="T29" fmla="*/ 1782 h 2586"/>
                <a:gd name="T30" fmla="*/ 1034 w 1692"/>
                <a:gd name="T31" fmla="*/ 2022 h 2586"/>
                <a:gd name="T32" fmla="*/ 1094 w 1692"/>
                <a:gd name="T33" fmla="*/ 2310 h 2586"/>
                <a:gd name="T34" fmla="*/ 1194 w 1692"/>
                <a:gd name="T35" fmla="*/ 2540 h 2586"/>
                <a:gd name="T36" fmla="*/ 1280 w 1692"/>
                <a:gd name="T37" fmla="*/ 2520 h 2586"/>
                <a:gd name="T38" fmla="*/ 1244 w 1692"/>
                <a:gd name="T39" fmla="*/ 2394 h 2586"/>
                <a:gd name="T40" fmla="*/ 1288 w 1692"/>
                <a:gd name="T41" fmla="*/ 2306 h 2586"/>
                <a:gd name="T42" fmla="*/ 1368 w 1692"/>
                <a:gd name="T43" fmla="*/ 2228 h 2586"/>
                <a:gd name="T44" fmla="*/ 1448 w 1692"/>
                <a:gd name="T45" fmla="*/ 2076 h 2586"/>
                <a:gd name="T46" fmla="*/ 1568 w 1692"/>
                <a:gd name="T47" fmla="*/ 1950 h 2586"/>
                <a:gd name="T48" fmla="*/ 1622 w 1692"/>
                <a:gd name="T49" fmla="*/ 1746 h 2586"/>
                <a:gd name="T50" fmla="*/ 1552 w 1692"/>
                <a:gd name="T51" fmla="*/ 1538 h 2586"/>
                <a:gd name="T52" fmla="*/ 1376 w 1692"/>
                <a:gd name="T53" fmla="*/ 1410 h 2586"/>
                <a:gd name="T54" fmla="*/ 1104 w 1692"/>
                <a:gd name="T55" fmla="*/ 1280 h 2586"/>
                <a:gd name="T56" fmla="*/ 974 w 1692"/>
                <a:gd name="T57" fmla="*/ 1260 h 2586"/>
                <a:gd name="T58" fmla="*/ 904 w 1692"/>
                <a:gd name="T59" fmla="*/ 1268 h 2586"/>
                <a:gd name="T60" fmla="*/ 794 w 1692"/>
                <a:gd name="T61" fmla="*/ 1308 h 2586"/>
                <a:gd name="T62" fmla="*/ 758 w 1692"/>
                <a:gd name="T63" fmla="*/ 1174 h 2586"/>
                <a:gd name="T64" fmla="*/ 736 w 1692"/>
                <a:gd name="T65" fmla="*/ 1062 h 2586"/>
                <a:gd name="T66" fmla="*/ 632 w 1692"/>
                <a:gd name="T67" fmla="*/ 1104 h 2586"/>
                <a:gd name="T68" fmla="*/ 568 w 1692"/>
                <a:gd name="T69" fmla="*/ 950 h 2586"/>
                <a:gd name="T70" fmla="*/ 740 w 1692"/>
                <a:gd name="T71" fmla="*/ 912 h 2586"/>
                <a:gd name="T72" fmla="*/ 842 w 1692"/>
                <a:gd name="T73" fmla="*/ 906 h 2586"/>
                <a:gd name="T74" fmla="*/ 896 w 1692"/>
                <a:gd name="T75" fmla="*/ 900 h 2586"/>
                <a:gd name="T76" fmla="*/ 1058 w 1692"/>
                <a:gd name="T77" fmla="*/ 750 h 2586"/>
                <a:gd name="T78" fmla="*/ 1184 w 1692"/>
                <a:gd name="T79" fmla="*/ 678 h 2586"/>
                <a:gd name="T80" fmla="*/ 1278 w 1692"/>
                <a:gd name="T81" fmla="*/ 636 h 2586"/>
                <a:gd name="T82" fmla="*/ 1340 w 1692"/>
                <a:gd name="T83" fmla="*/ 538 h 2586"/>
                <a:gd name="T84" fmla="*/ 1288 w 1692"/>
                <a:gd name="T85" fmla="*/ 512 h 2586"/>
                <a:gd name="T86" fmla="*/ 1526 w 1692"/>
                <a:gd name="T87" fmla="*/ 456 h 2586"/>
                <a:gd name="T88" fmla="*/ 1406 w 1692"/>
                <a:gd name="T89" fmla="*/ 342 h 2586"/>
                <a:gd name="T90" fmla="*/ 1328 w 1692"/>
                <a:gd name="T91" fmla="*/ 264 h 2586"/>
                <a:gd name="T92" fmla="*/ 1222 w 1692"/>
                <a:gd name="T93" fmla="*/ 364 h 2586"/>
                <a:gd name="T94" fmla="*/ 1110 w 1692"/>
                <a:gd name="T95" fmla="*/ 444 h 2586"/>
                <a:gd name="T96" fmla="*/ 1022 w 1692"/>
                <a:gd name="T97" fmla="*/ 304 h 2586"/>
                <a:gd name="T98" fmla="*/ 1212 w 1692"/>
                <a:gd name="T99" fmla="*/ 240 h 2586"/>
                <a:gd name="T100" fmla="*/ 1266 w 1692"/>
                <a:gd name="T101" fmla="*/ 198 h 2586"/>
                <a:gd name="T102" fmla="*/ 1328 w 1692"/>
                <a:gd name="T103" fmla="*/ 172 h 2586"/>
                <a:gd name="T104" fmla="*/ 1286 w 1692"/>
                <a:gd name="T105" fmla="*/ 144 h 2586"/>
                <a:gd name="T106" fmla="*/ 1262 w 1692"/>
                <a:gd name="T107" fmla="*/ 120 h 2586"/>
                <a:gd name="T108" fmla="*/ 1202 w 1692"/>
                <a:gd name="T109" fmla="*/ 102 h 2586"/>
                <a:gd name="T110" fmla="*/ 1106 w 1692"/>
                <a:gd name="T111" fmla="*/ 136 h 2586"/>
                <a:gd name="T112" fmla="*/ 950 w 1692"/>
                <a:gd name="T113" fmla="*/ 120 h 2586"/>
                <a:gd name="T114" fmla="*/ 550 w 1692"/>
                <a:gd name="T115" fmla="*/ 0 h 2586"/>
                <a:gd name="T116" fmla="*/ 344 w 1692"/>
                <a:gd name="T117" fmla="*/ 32 h 2586"/>
                <a:gd name="T118" fmla="*/ 290 w 1692"/>
                <a:gd name="T119" fmla="*/ 102 h 2586"/>
                <a:gd name="T120" fmla="*/ 128 w 1692"/>
                <a:gd name="T121" fmla="*/ 174 h 2586"/>
                <a:gd name="T122" fmla="*/ 128 w 1692"/>
                <a:gd name="T123" fmla="*/ 216 h 2586"/>
                <a:gd name="T124" fmla="*/ 2 w 1692"/>
                <a:gd name="T125" fmla="*/ 252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6" name="Freeform 5"/>
            <p:cNvSpPr/>
            <p:nvPr/>
          </p:nvSpPr>
          <p:spPr bwMode="ltGray">
            <a:xfrm>
              <a:off x="505" y="1448"/>
              <a:ext cx="39" cy="26"/>
            </a:xfrm>
            <a:custGeom>
              <a:avLst/>
              <a:gdLst>
                <a:gd name="T0" fmla="*/ 16 w 46"/>
                <a:gd name="T1" fmla="*/ 4 h 38"/>
                <a:gd name="T2" fmla="*/ 0 w 46"/>
                <a:gd name="T3" fmla="*/ 22 h 38"/>
                <a:gd name="T4" fmla="*/ 22 w 46"/>
                <a:gd name="T5" fmla="*/ 38 h 38"/>
                <a:gd name="T6" fmla="*/ 46 w 46"/>
                <a:gd name="T7" fmla="*/ 26 h 38"/>
                <a:gd name="T8" fmla="*/ 30 w 46"/>
                <a:gd name="T9" fmla="*/ 0 h 38"/>
                <a:gd name="T10" fmla="*/ 16 w 46"/>
                <a:gd name="T11" fmla="*/ 4 h 38"/>
              </a:gdLst>
              <a:ahLst/>
              <a:cxnLst>
                <a:cxn ang="0">
                  <a:pos x="T0" y="T1"/>
                </a:cxn>
                <a:cxn ang="0">
                  <a:pos x="T2" y="T3"/>
                </a:cxn>
                <a:cxn ang="0">
                  <a:pos x="T4" y="T5"/>
                </a:cxn>
                <a:cxn ang="0">
                  <a:pos x="T6" y="T7"/>
                </a:cxn>
                <a:cxn ang="0">
                  <a:pos x="T8" y="T9"/>
                </a:cxn>
                <a:cxn ang="0">
                  <a:pos x="T10" y="T11"/>
                </a:cxn>
              </a:cxnLst>
              <a:rect l="0" t="0" r="r" b="b"/>
              <a:pathLst>
                <a:path w="46" h="38">
                  <a:moveTo>
                    <a:pt x="16" y="4"/>
                  </a:moveTo>
                  <a:lnTo>
                    <a:pt x="0" y="22"/>
                  </a:lnTo>
                  <a:lnTo>
                    <a:pt x="22" y="38"/>
                  </a:lnTo>
                  <a:lnTo>
                    <a:pt x="46" y="26"/>
                  </a:lnTo>
                  <a:lnTo>
                    <a:pt x="30" y="0"/>
                  </a:lnTo>
                  <a:lnTo>
                    <a:pt x="16" y="4"/>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7" name="Freeform 6"/>
            <p:cNvSpPr/>
            <p:nvPr/>
          </p:nvSpPr>
          <p:spPr bwMode="ltGray">
            <a:xfrm>
              <a:off x="858" y="1563"/>
              <a:ext cx="45" cy="30"/>
            </a:xfrm>
            <a:custGeom>
              <a:avLst/>
              <a:gdLst>
                <a:gd name="T0" fmla="*/ 12 w 52"/>
                <a:gd name="T1" fmla="*/ 0 h 44"/>
                <a:gd name="T2" fmla="*/ 26 w 52"/>
                <a:gd name="T3" fmla="*/ 44 h 44"/>
                <a:gd name="T4" fmla="*/ 42 w 52"/>
                <a:gd name="T5" fmla="*/ 42 h 44"/>
                <a:gd name="T6" fmla="*/ 38 w 52"/>
                <a:gd name="T7" fmla="*/ 16 h 44"/>
                <a:gd name="T8" fmla="*/ 26 w 52"/>
                <a:gd name="T9" fmla="*/ 2 h 44"/>
                <a:gd name="T10" fmla="*/ 12 w 52"/>
                <a:gd name="T11" fmla="*/ 0 h 44"/>
              </a:gdLst>
              <a:ahLst/>
              <a:cxnLst>
                <a:cxn ang="0">
                  <a:pos x="T0" y="T1"/>
                </a:cxn>
                <a:cxn ang="0">
                  <a:pos x="T2" y="T3"/>
                </a:cxn>
                <a:cxn ang="0">
                  <a:pos x="T4" y="T5"/>
                </a:cxn>
                <a:cxn ang="0">
                  <a:pos x="T6" y="T7"/>
                </a:cxn>
                <a:cxn ang="0">
                  <a:pos x="T8" y="T9"/>
                </a:cxn>
                <a:cxn ang="0">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8" name="Freeform 7"/>
            <p:cNvSpPr/>
            <p:nvPr/>
          </p:nvSpPr>
          <p:spPr bwMode="ltGray">
            <a:xfrm>
              <a:off x="1757" y="1615"/>
              <a:ext cx="113" cy="69"/>
            </a:xfrm>
            <a:custGeom>
              <a:avLst/>
              <a:gdLst>
                <a:gd name="T0" fmla="*/ 97 w 131"/>
                <a:gd name="T1" fmla="*/ 0 h 98"/>
                <a:gd name="T2" fmla="*/ 79 w 131"/>
                <a:gd name="T3" fmla="*/ 8 h 98"/>
                <a:gd name="T4" fmla="*/ 53 w 131"/>
                <a:gd name="T5" fmla="*/ 24 h 98"/>
                <a:gd name="T6" fmla="*/ 39 w 131"/>
                <a:gd name="T7" fmla="*/ 40 h 98"/>
                <a:gd name="T8" fmla="*/ 21 w 131"/>
                <a:gd name="T9" fmla="*/ 52 h 98"/>
                <a:gd name="T10" fmla="*/ 63 w 131"/>
                <a:gd name="T11" fmla="*/ 82 h 98"/>
                <a:gd name="T12" fmla="*/ 79 w 131"/>
                <a:gd name="T13" fmla="*/ 94 h 98"/>
                <a:gd name="T14" fmla="*/ 85 w 131"/>
                <a:gd name="T15" fmla="*/ 92 h 98"/>
                <a:gd name="T16" fmla="*/ 89 w 131"/>
                <a:gd name="T17" fmla="*/ 86 h 98"/>
                <a:gd name="T18" fmla="*/ 97 w 131"/>
                <a:gd name="T19" fmla="*/ 98 h 98"/>
                <a:gd name="T20" fmla="*/ 123 w 131"/>
                <a:gd name="T21" fmla="*/ 86 h 98"/>
                <a:gd name="T22" fmla="*/ 129 w 131"/>
                <a:gd name="T23" fmla="*/ 74 h 98"/>
                <a:gd name="T24" fmla="*/ 101 w 131"/>
                <a:gd name="T25" fmla="*/ 40 h 98"/>
                <a:gd name="T26" fmla="*/ 115 w 131"/>
                <a:gd name="T27" fmla="*/ 24 h 98"/>
                <a:gd name="T28" fmla="*/ 111 w 131"/>
                <a:gd name="T29" fmla="*/ 4 h 98"/>
                <a:gd name="T30" fmla="*/ 97 w 131"/>
                <a:gd name="T3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29" name="Freeform 8"/>
            <p:cNvSpPr/>
            <p:nvPr/>
          </p:nvSpPr>
          <p:spPr bwMode="ltGray">
            <a:xfrm>
              <a:off x="1212" y="1974"/>
              <a:ext cx="182" cy="79"/>
            </a:xfrm>
            <a:custGeom>
              <a:avLst/>
              <a:gdLst>
                <a:gd name="T0" fmla="*/ 47 w 212"/>
                <a:gd name="T1" fmla="*/ 12 h 112"/>
                <a:gd name="T2" fmla="*/ 17 w 212"/>
                <a:gd name="T3" fmla="*/ 12 h 112"/>
                <a:gd name="T4" fmla="*/ 5 w 212"/>
                <a:gd name="T5" fmla="*/ 16 h 112"/>
                <a:gd name="T6" fmla="*/ 25 w 212"/>
                <a:gd name="T7" fmla="*/ 52 h 112"/>
                <a:gd name="T8" fmla="*/ 51 w 212"/>
                <a:gd name="T9" fmla="*/ 44 h 112"/>
                <a:gd name="T10" fmla="*/ 93 w 212"/>
                <a:gd name="T11" fmla="*/ 54 h 112"/>
                <a:gd name="T12" fmla="*/ 111 w 212"/>
                <a:gd name="T13" fmla="*/ 60 h 112"/>
                <a:gd name="T14" fmla="*/ 133 w 212"/>
                <a:gd name="T15" fmla="*/ 88 h 112"/>
                <a:gd name="T16" fmla="*/ 141 w 212"/>
                <a:gd name="T17" fmla="*/ 112 h 112"/>
                <a:gd name="T18" fmla="*/ 157 w 212"/>
                <a:gd name="T19" fmla="*/ 100 h 112"/>
                <a:gd name="T20" fmla="*/ 169 w 212"/>
                <a:gd name="T21" fmla="*/ 96 h 112"/>
                <a:gd name="T22" fmla="*/ 187 w 212"/>
                <a:gd name="T23" fmla="*/ 102 h 112"/>
                <a:gd name="T24" fmla="*/ 195 w 212"/>
                <a:gd name="T25" fmla="*/ 80 h 112"/>
                <a:gd name="T26" fmla="*/ 153 w 212"/>
                <a:gd name="T27" fmla="*/ 54 h 112"/>
                <a:gd name="T28" fmla="*/ 105 w 212"/>
                <a:gd name="T29" fmla="*/ 20 h 112"/>
                <a:gd name="T30" fmla="*/ 53 w 212"/>
                <a:gd name="T31" fmla="*/ 26 h 112"/>
                <a:gd name="T32" fmla="*/ 47 w 212"/>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0" name="Freeform 9"/>
            <p:cNvSpPr/>
            <p:nvPr/>
          </p:nvSpPr>
          <p:spPr bwMode="ltGray">
            <a:xfrm>
              <a:off x="1362" y="2034"/>
              <a:ext cx="114" cy="38"/>
            </a:xfrm>
            <a:custGeom>
              <a:avLst/>
              <a:gdLst>
                <a:gd name="T0" fmla="*/ 57 w 133"/>
                <a:gd name="T1" fmla="*/ 0 h 54"/>
                <a:gd name="T2" fmla="*/ 43 w 133"/>
                <a:gd name="T3" fmla="*/ 6 h 54"/>
                <a:gd name="T4" fmla="*/ 31 w 133"/>
                <a:gd name="T5" fmla="*/ 30 h 54"/>
                <a:gd name="T6" fmla="*/ 15 w 133"/>
                <a:gd name="T7" fmla="*/ 34 h 54"/>
                <a:gd name="T8" fmla="*/ 3 w 133"/>
                <a:gd name="T9" fmla="*/ 42 h 54"/>
                <a:gd name="T10" fmla="*/ 13 w 133"/>
                <a:gd name="T11" fmla="*/ 54 h 54"/>
                <a:gd name="T12" fmla="*/ 133 w 133"/>
                <a:gd name="T13" fmla="*/ 34 h 54"/>
                <a:gd name="T14" fmla="*/ 123 w 133"/>
                <a:gd name="T15" fmla="*/ 16 h 54"/>
                <a:gd name="T16" fmla="*/ 105 w 133"/>
                <a:gd name="T17" fmla="*/ 8 h 54"/>
                <a:gd name="T18" fmla="*/ 101 w 133"/>
                <a:gd name="T19" fmla="*/ 24 h 54"/>
                <a:gd name="T20" fmla="*/ 89 w 133"/>
                <a:gd name="T21" fmla="*/ 18 h 54"/>
                <a:gd name="T22" fmla="*/ 67 w 133"/>
                <a:gd name="T23" fmla="*/ 14 h 54"/>
                <a:gd name="T24" fmla="*/ 57 w 133"/>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1" name="Freeform 10"/>
            <p:cNvSpPr/>
            <p:nvPr/>
          </p:nvSpPr>
          <p:spPr bwMode="ltGray">
            <a:xfrm>
              <a:off x="1483" y="2058"/>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2" name="Freeform 11"/>
            <p:cNvSpPr/>
            <p:nvPr/>
          </p:nvSpPr>
          <p:spPr bwMode="ltGray">
            <a:xfrm>
              <a:off x="1547" y="2061"/>
              <a:ext cx="14" cy="24"/>
            </a:xfrm>
            <a:custGeom>
              <a:avLst/>
              <a:gdLst>
                <a:gd name="T0" fmla="*/ 14 w 16"/>
                <a:gd name="T1" fmla="*/ 0 h 34"/>
                <a:gd name="T2" fmla="*/ 0 w 16"/>
                <a:gd name="T3" fmla="*/ 14 h 34"/>
                <a:gd name="T4" fmla="*/ 16 w 16"/>
                <a:gd name="T5" fmla="*/ 34 h 34"/>
                <a:gd name="T6" fmla="*/ 12 w 16"/>
                <a:gd name="T7" fmla="*/ 18 h 34"/>
                <a:gd name="T8" fmla="*/ 16 w 16"/>
                <a:gd name="T9" fmla="*/ 6 h 34"/>
                <a:gd name="T10" fmla="*/ 14 w 16"/>
                <a:gd name="T11" fmla="*/ 0 h 34"/>
              </a:gdLst>
              <a:ahLst/>
              <a:cxnLst>
                <a:cxn ang="0">
                  <a:pos x="T0" y="T1"/>
                </a:cxn>
                <a:cxn ang="0">
                  <a:pos x="T2" y="T3"/>
                </a:cxn>
                <a:cxn ang="0">
                  <a:pos x="T4" y="T5"/>
                </a:cxn>
                <a:cxn ang="0">
                  <a:pos x="T6" y="T7"/>
                </a:cxn>
                <a:cxn ang="0">
                  <a:pos x="T8" y="T9"/>
                </a:cxn>
                <a:cxn ang="0">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3" name="Freeform 12"/>
            <p:cNvSpPr/>
            <p:nvPr/>
          </p:nvSpPr>
          <p:spPr bwMode="ltGray">
            <a:xfrm>
              <a:off x="1336" y="1270"/>
              <a:ext cx="207" cy="82"/>
            </a:xfrm>
            <a:custGeom>
              <a:avLst/>
              <a:gdLst>
                <a:gd name="T0" fmla="*/ 64 w 240"/>
                <a:gd name="T1" fmla="*/ 1 h 117"/>
                <a:gd name="T2" fmla="*/ 24 w 240"/>
                <a:gd name="T3" fmla="*/ 31 h 117"/>
                <a:gd name="T4" fmla="*/ 6 w 240"/>
                <a:gd name="T5" fmla="*/ 37 h 117"/>
                <a:gd name="T6" fmla="*/ 0 w 240"/>
                <a:gd name="T7" fmla="*/ 39 h 117"/>
                <a:gd name="T8" fmla="*/ 26 w 240"/>
                <a:gd name="T9" fmla="*/ 59 h 117"/>
                <a:gd name="T10" fmla="*/ 38 w 240"/>
                <a:gd name="T11" fmla="*/ 63 h 117"/>
                <a:gd name="T12" fmla="*/ 68 w 240"/>
                <a:gd name="T13" fmla="*/ 47 h 117"/>
                <a:gd name="T14" fmla="*/ 80 w 240"/>
                <a:gd name="T15" fmla="*/ 43 h 117"/>
                <a:gd name="T16" fmla="*/ 82 w 240"/>
                <a:gd name="T17" fmla="*/ 55 h 117"/>
                <a:gd name="T18" fmla="*/ 64 w 240"/>
                <a:gd name="T19" fmla="*/ 61 h 117"/>
                <a:gd name="T20" fmla="*/ 72 w 240"/>
                <a:gd name="T21" fmla="*/ 73 h 117"/>
                <a:gd name="T22" fmla="*/ 40 w 240"/>
                <a:gd name="T23" fmla="*/ 87 h 117"/>
                <a:gd name="T24" fmla="*/ 70 w 240"/>
                <a:gd name="T25" fmla="*/ 109 h 117"/>
                <a:gd name="T26" fmla="*/ 82 w 240"/>
                <a:gd name="T27" fmla="*/ 113 h 117"/>
                <a:gd name="T28" fmla="*/ 118 w 240"/>
                <a:gd name="T29" fmla="*/ 103 h 117"/>
                <a:gd name="T30" fmla="*/ 150 w 240"/>
                <a:gd name="T31" fmla="*/ 105 h 117"/>
                <a:gd name="T32" fmla="*/ 168 w 240"/>
                <a:gd name="T33" fmla="*/ 117 h 117"/>
                <a:gd name="T34" fmla="*/ 204 w 240"/>
                <a:gd name="T35" fmla="*/ 109 h 117"/>
                <a:gd name="T36" fmla="*/ 224 w 240"/>
                <a:gd name="T37" fmla="*/ 103 h 117"/>
                <a:gd name="T38" fmla="*/ 222 w 240"/>
                <a:gd name="T39" fmla="*/ 77 h 117"/>
                <a:gd name="T40" fmla="*/ 234 w 240"/>
                <a:gd name="T41" fmla="*/ 69 h 117"/>
                <a:gd name="T42" fmla="*/ 238 w 240"/>
                <a:gd name="T43" fmla="*/ 47 h 117"/>
                <a:gd name="T44" fmla="*/ 210 w 240"/>
                <a:gd name="T45" fmla="*/ 57 h 117"/>
                <a:gd name="T46" fmla="*/ 200 w 240"/>
                <a:gd name="T47" fmla="*/ 43 h 117"/>
                <a:gd name="T48" fmla="*/ 172 w 240"/>
                <a:gd name="T49" fmla="*/ 45 h 117"/>
                <a:gd name="T50" fmla="*/ 134 w 240"/>
                <a:gd name="T51" fmla="*/ 9 h 117"/>
                <a:gd name="T52" fmla="*/ 94 w 240"/>
                <a:gd name="T53" fmla="*/ 11 h 117"/>
                <a:gd name="T54" fmla="*/ 82 w 240"/>
                <a:gd name="T55" fmla="*/ 1 h 117"/>
                <a:gd name="T56" fmla="*/ 64 w 240"/>
                <a:gd name="T57" fmla="*/ 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4" name="Freeform 13"/>
            <p:cNvSpPr/>
            <p:nvPr/>
          </p:nvSpPr>
          <p:spPr bwMode="ltGray">
            <a:xfrm>
              <a:off x="1428" y="1232"/>
              <a:ext cx="168" cy="56"/>
            </a:xfrm>
            <a:custGeom>
              <a:avLst/>
              <a:gdLst>
                <a:gd name="T0" fmla="*/ 97 w 194"/>
                <a:gd name="T1" fmla="*/ 10 h 80"/>
                <a:gd name="T2" fmla="*/ 13 w 194"/>
                <a:gd name="T3" fmla="*/ 24 h 80"/>
                <a:gd name="T4" fmla="*/ 9 w 194"/>
                <a:gd name="T5" fmla="*/ 34 h 80"/>
                <a:gd name="T6" fmla="*/ 57 w 194"/>
                <a:gd name="T7" fmla="*/ 52 h 80"/>
                <a:gd name="T8" fmla="*/ 135 w 194"/>
                <a:gd name="T9" fmla="*/ 74 h 80"/>
                <a:gd name="T10" fmla="*/ 175 w 194"/>
                <a:gd name="T11" fmla="*/ 68 h 80"/>
                <a:gd name="T12" fmla="*/ 187 w 194"/>
                <a:gd name="T13" fmla="*/ 64 h 80"/>
                <a:gd name="T14" fmla="*/ 175 w 194"/>
                <a:gd name="T15" fmla="*/ 44 h 80"/>
                <a:gd name="T16" fmla="*/ 163 w 194"/>
                <a:gd name="T17" fmla="*/ 36 h 80"/>
                <a:gd name="T18" fmla="*/ 129 w 194"/>
                <a:gd name="T19" fmla="*/ 26 h 80"/>
                <a:gd name="T20" fmla="*/ 97 w 194"/>
                <a:gd name="T21" fmla="*/ 1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5" name="Freeform 14"/>
            <p:cNvSpPr/>
            <p:nvPr/>
          </p:nvSpPr>
          <p:spPr bwMode="ltGray">
            <a:xfrm>
              <a:off x="1664" y="1297"/>
              <a:ext cx="268" cy="178"/>
            </a:xfrm>
            <a:custGeom>
              <a:avLst/>
              <a:gdLst>
                <a:gd name="T0" fmla="*/ 67 w 310"/>
                <a:gd name="T1" fmla="*/ 9 h 254"/>
                <a:gd name="T2" fmla="*/ 51 w 310"/>
                <a:gd name="T3" fmla="*/ 23 h 254"/>
                <a:gd name="T4" fmla="*/ 21 w 310"/>
                <a:gd name="T5" fmla="*/ 39 h 254"/>
                <a:gd name="T6" fmla="*/ 53 w 310"/>
                <a:gd name="T7" fmla="*/ 77 h 254"/>
                <a:gd name="T8" fmla="*/ 79 w 310"/>
                <a:gd name="T9" fmla="*/ 85 h 254"/>
                <a:gd name="T10" fmla="*/ 103 w 310"/>
                <a:gd name="T11" fmla="*/ 99 h 254"/>
                <a:gd name="T12" fmla="*/ 127 w 310"/>
                <a:gd name="T13" fmla="*/ 85 h 254"/>
                <a:gd name="T14" fmla="*/ 143 w 310"/>
                <a:gd name="T15" fmla="*/ 101 h 254"/>
                <a:gd name="T16" fmla="*/ 149 w 310"/>
                <a:gd name="T17" fmla="*/ 127 h 254"/>
                <a:gd name="T18" fmla="*/ 115 w 310"/>
                <a:gd name="T19" fmla="*/ 151 h 254"/>
                <a:gd name="T20" fmla="*/ 89 w 310"/>
                <a:gd name="T21" fmla="*/ 173 h 254"/>
                <a:gd name="T22" fmla="*/ 69 w 310"/>
                <a:gd name="T23" fmla="*/ 169 h 254"/>
                <a:gd name="T24" fmla="*/ 57 w 310"/>
                <a:gd name="T25" fmla="*/ 165 h 254"/>
                <a:gd name="T26" fmla="*/ 43 w 310"/>
                <a:gd name="T27" fmla="*/ 187 h 254"/>
                <a:gd name="T28" fmla="*/ 39 w 310"/>
                <a:gd name="T29" fmla="*/ 199 h 254"/>
                <a:gd name="T30" fmla="*/ 73 w 310"/>
                <a:gd name="T31" fmla="*/ 205 h 254"/>
                <a:gd name="T32" fmla="*/ 95 w 310"/>
                <a:gd name="T33" fmla="*/ 203 h 254"/>
                <a:gd name="T34" fmla="*/ 115 w 310"/>
                <a:gd name="T35" fmla="*/ 231 h 254"/>
                <a:gd name="T36" fmla="*/ 127 w 310"/>
                <a:gd name="T37" fmla="*/ 235 h 254"/>
                <a:gd name="T38" fmla="*/ 139 w 310"/>
                <a:gd name="T39" fmla="*/ 239 h 254"/>
                <a:gd name="T40" fmla="*/ 155 w 310"/>
                <a:gd name="T41" fmla="*/ 251 h 254"/>
                <a:gd name="T42" fmla="*/ 181 w 310"/>
                <a:gd name="T43" fmla="*/ 237 h 254"/>
                <a:gd name="T44" fmla="*/ 203 w 310"/>
                <a:gd name="T45" fmla="*/ 235 h 254"/>
                <a:gd name="T46" fmla="*/ 229 w 310"/>
                <a:gd name="T47" fmla="*/ 213 h 254"/>
                <a:gd name="T48" fmla="*/ 225 w 310"/>
                <a:gd name="T49" fmla="*/ 185 h 254"/>
                <a:gd name="T50" fmla="*/ 217 w 310"/>
                <a:gd name="T51" fmla="*/ 173 h 254"/>
                <a:gd name="T52" fmla="*/ 233 w 310"/>
                <a:gd name="T53" fmla="*/ 167 h 254"/>
                <a:gd name="T54" fmla="*/ 245 w 310"/>
                <a:gd name="T55" fmla="*/ 183 h 254"/>
                <a:gd name="T56" fmla="*/ 247 w 310"/>
                <a:gd name="T57" fmla="*/ 197 h 254"/>
                <a:gd name="T58" fmla="*/ 261 w 310"/>
                <a:gd name="T59" fmla="*/ 193 h 254"/>
                <a:gd name="T60" fmla="*/ 303 w 310"/>
                <a:gd name="T61" fmla="*/ 169 h 254"/>
                <a:gd name="T62" fmla="*/ 293 w 310"/>
                <a:gd name="T63" fmla="*/ 147 h 254"/>
                <a:gd name="T64" fmla="*/ 259 w 310"/>
                <a:gd name="T65" fmla="*/ 123 h 254"/>
                <a:gd name="T66" fmla="*/ 265 w 310"/>
                <a:gd name="T67" fmla="*/ 107 h 254"/>
                <a:gd name="T68" fmla="*/ 277 w 310"/>
                <a:gd name="T69" fmla="*/ 103 h 254"/>
                <a:gd name="T70" fmla="*/ 253 w 310"/>
                <a:gd name="T71" fmla="*/ 63 h 254"/>
                <a:gd name="T72" fmla="*/ 233 w 310"/>
                <a:gd name="T73" fmla="*/ 59 h 254"/>
                <a:gd name="T74" fmla="*/ 221 w 310"/>
                <a:gd name="T75" fmla="*/ 55 h 254"/>
                <a:gd name="T76" fmla="*/ 201 w 310"/>
                <a:gd name="T77" fmla="*/ 33 h 254"/>
                <a:gd name="T78" fmla="*/ 155 w 310"/>
                <a:gd name="T79" fmla="*/ 45 h 254"/>
                <a:gd name="T80" fmla="*/ 167 w 310"/>
                <a:gd name="T81" fmla="*/ 25 h 254"/>
                <a:gd name="T82" fmla="*/ 139 w 310"/>
                <a:gd name="T83" fmla="*/ 17 h 254"/>
                <a:gd name="T84" fmla="*/ 119 w 310"/>
                <a:gd name="T85" fmla="*/ 19 h 254"/>
                <a:gd name="T86" fmla="*/ 67 w 310"/>
                <a:gd name="T87" fmla="*/ 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6" name="Freeform 15"/>
            <p:cNvSpPr/>
            <p:nvPr/>
          </p:nvSpPr>
          <p:spPr bwMode="ltGray">
            <a:xfrm>
              <a:off x="1662" y="1221"/>
              <a:ext cx="51" cy="34"/>
            </a:xfrm>
            <a:custGeom>
              <a:avLst/>
              <a:gdLst>
                <a:gd name="T0" fmla="*/ 26 w 59"/>
                <a:gd name="T1" fmla="*/ 0 h 50"/>
                <a:gd name="T2" fmla="*/ 0 w 59"/>
                <a:gd name="T3" fmla="*/ 10 h 50"/>
                <a:gd name="T4" fmla="*/ 30 w 59"/>
                <a:gd name="T5" fmla="*/ 40 h 50"/>
                <a:gd name="T6" fmla="*/ 48 w 59"/>
                <a:gd name="T7" fmla="*/ 50 h 50"/>
                <a:gd name="T8" fmla="*/ 58 w 59"/>
                <a:gd name="T9" fmla="*/ 28 h 50"/>
                <a:gd name="T10" fmla="*/ 44 w 59"/>
                <a:gd name="T11" fmla="*/ 8 h 50"/>
                <a:gd name="T12" fmla="*/ 26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8" name="Freeform 16"/>
            <p:cNvSpPr/>
            <p:nvPr/>
          </p:nvSpPr>
          <p:spPr bwMode="ltGray">
            <a:xfrm>
              <a:off x="1565" y="1286"/>
              <a:ext cx="75" cy="39"/>
            </a:xfrm>
            <a:custGeom>
              <a:avLst/>
              <a:gdLst>
                <a:gd name="T0" fmla="*/ 44 w 86"/>
                <a:gd name="T1" fmla="*/ 7 h 57"/>
                <a:gd name="T2" fmla="*/ 24 w 86"/>
                <a:gd name="T3" fmla="*/ 25 h 57"/>
                <a:gd name="T4" fmla="*/ 4 w 86"/>
                <a:gd name="T5" fmla="*/ 27 h 57"/>
                <a:gd name="T6" fmla="*/ 16 w 86"/>
                <a:gd name="T7" fmla="*/ 57 h 57"/>
                <a:gd name="T8" fmla="*/ 74 w 86"/>
                <a:gd name="T9" fmla="*/ 35 h 57"/>
                <a:gd name="T10" fmla="*/ 86 w 86"/>
                <a:gd name="T11" fmla="*/ 17 h 57"/>
                <a:gd name="T12" fmla="*/ 56 w 86"/>
                <a:gd name="T13" fmla="*/ 7 h 57"/>
                <a:gd name="T14" fmla="*/ 44 w 86"/>
                <a:gd name="T15" fmla="*/ 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39" name="Freeform 17"/>
            <p:cNvSpPr/>
            <p:nvPr/>
          </p:nvSpPr>
          <p:spPr bwMode="ltGray">
            <a:xfrm>
              <a:off x="1644" y="1294"/>
              <a:ext cx="62" cy="23"/>
            </a:xfrm>
            <a:custGeom>
              <a:avLst/>
              <a:gdLst>
                <a:gd name="T0" fmla="*/ 40 w 73"/>
                <a:gd name="T1" fmla="*/ 0 h 34"/>
                <a:gd name="T2" fmla="*/ 10 w 73"/>
                <a:gd name="T3" fmla="*/ 16 h 34"/>
                <a:gd name="T4" fmla="*/ 24 w 73"/>
                <a:gd name="T5" fmla="*/ 34 h 34"/>
                <a:gd name="T6" fmla="*/ 52 w 73"/>
                <a:gd name="T7" fmla="*/ 28 h 34"/>
                <a:gd name="T8" fmla="*/ 64 w 73"/>
                <a:gd name="T9" fmla="*/ 20 h 34"/>
                <a:gd name="T10" fmla="*/ 40 w 73"/>
                <a:gd name="T11" fmla="*/ 0 h 34"/>
              </a:gdLst>
              <a:ahLst/>
              <a:cxnLst>
                <a:cxn ang="0">
                  <a:pos x="T0" y="T1"/>
                </a:cxn>
                <a:cxn ang="0">
                  <a:pos x="T2" y="T3"/>
                </a:cxn>
                <a:cxn ang="0">
                  <a:pos x="T4" y="T5"/>
                </a:cxn>
                <a:cxn ang="0">
                  <a:pos x="T6" y="T7"/>
                </a:cxn>
                <a:cxn ang="0">
                  <a:pos x="T8" y="T9"/>
                </a:cxn>
                <a:cxn ang="0">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40" name="Freeform 18"/>
            <p:cNvSpPr/>
            <p:nvPr/>
          </p:nvSpPr>
          <p:spPr bwMode="ltGray">
            <a:xfrm>
              <a:off x="1610" y="1260"/>
              <a:ext cx="74" cy="32"/>
            </a:xfrm>
            <a:custGeom>
              <a:avLst/>
              <a:gdLst>
                <a:gd name="T0" fmla="*/ 58 w 85"/>
                <a:gd name="T1" fmla="*/ 10 h 45"/>
                <a:gd name="T2" fmla="*/ 28 w 85"/>
                <a:gd name="T3" fmla="*/ 4 h 45"/>
                <a:gd name="T4" fmla="*/ 0 w 85"/>
                <a:gd name="T5" fmla="*/ 18 h 45"/>
                <a:gd name="T6" fmla="*/ 40 w 85"/>
                <a:gd name="T7" fmla="*/ 32 h 45"/>
                <a:gd name="T8" fmla="*/ 64 w 85"/>
                <a:gd name="T9" fmla="*/ 40 h 45"/>
                <a:gd name="T10" fmla="*/ 84 w 85"/>
                <a:gd name="T11" fmla="*/ 18 h 45"/>
                <a:gd name="T12" fmla="*/ 82 w 85"/>
                <a:gd name="T13" fmla="*/ 6 h 45"/>
                <a:gd name="T14" fmla="*/ 64 w 85"/>
                <a:gd name="T15" fmla="*/ 0 h 45"/>
                <a:gd name="T16" fmla="*/ 58 w 85"/>
                <a:gd name="T17" fmla="*/ 1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6" name="Freeform 19"/>
            <p:cNvSpPr/>
            <p:nvPr/>
          </p:nvSpPr>
          <p:spPr bwMode="ltGray">
            <a:xfrm>
              <a:off x="1579" y="1230"/>
              <a:ext cx="51" cy="22"/>
            </a:xfrm>
            <a:custGeom>
              <a:avLst/>
              <a:gdLst>
                <a:gd name="T0" fmla="*/ 16 w 58"/>
                <a:gd name="T1" fmla="*/ 4 h 31"/>
                <a:gd name="T2" fmla="*/ 0 w 58"/>
                <a:gd name="T3" fmla="*/ 18 h 31"/>
                <a:gd name="T4" fmla="*/ 20 w 58"/>
                <a:gd name="T5" fmla="*/ 28 h 31"/>
                <a:gd name="T6" fmla="*/ 28 w 58"/>
                <a:gd name="T7" fmla="*/ 20 h 31"/>
                <a:gd name="T8" fmla="*/ 52 w 58"/>
                <a:gd name="T9" fmla="*/ 12 h 31"/>
                <a:gd name="T10" fmla="*/ 44 w 58"/>
                <a:gd name="T11" fmla="*/ 0 h 31"/>
                <a:gd name="T12" fmla="*/ 16 w 58"/>
                <a:gd name="T13" fmla="*/ 4 h 31"/>
              </a:gdLst>
              <a:ahLst/>
              <a:cxnLst>
                <a:cxn ang="0">
                  <a:pos x="T0" y="T1"/>
                </a:cxn>
                <a:cxn ang="0">
                  <a:pos x="T2" y="T3"/>
                </a:cxn>
                <a:cxn ang="0">
                  <a:pos x="T4" y="T5"/>
                </a:cxn>
                <a:cxn ang="0">
                  <a:pos x="T6" y="T7"/>
                </a:cxn>
                <a:cxn ang="0">
                  <a:pos x="T8" y="T9"/>
                </a:cxn>
                <a:cxn ang="0">
                  <a:pos x="T10" y="T11"/>
                </a:cxn>
                <a:cxn ang="0">
                  <a:pos x="T12" y="T13"/>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7" name="Freeform 20"/>
            <p:cNvSpPr/>
            <p:nvPr/>
          </p:nvSpPr>
          <p:spPr bwMode="ltGray">
            <a:xfrm>
              <a:off x="1710" y="1233"/>
              <a:ext cx="131" cy="72"/>
            </a:xfrm>
            <a:custGeom>
              <a:avLst/>
              <a:gdLst>
                <a:gd name="T0" fmla="*/ 38 w 152"/>
                <a:gd name="T1" fmla="*/ 0 h 102"/>
                <a:gd name="T2" fmla="*/ 14 w 152"/>
                <a:gd name="T3" fmla="*/ 6 h 102"/>
                <a:gd name="T4" fmla="*/ 4 w 152"/>
                <a:gd name="T5" fmla="*/ 38 h 102"/>
                <a:gd name="T6" fmla="*/ 12 w 152"/>
                <a:gd name="T7" fmla="*/ 56 h 102"/>
                <a:gd name="T8" fmla="*/ 0 w 152"/>
                <a:gd name="T9" fmla="*/ 72 h 102"/>
                <a:gd name="T10" fmla="*/ 56 w 152"/>
                <a:gd name="T11" fmla="*/ 86 h 102"/>
                <a:gd name="T12" fmla="*/ 82 w 152"/>
                <a:gd name="T13" fmla="*/ 92 h 102"/>
                <a:gd name="T14" fmla="*/ 152 w 152"/>
                <a:gd name="T15" fmla="*/ 86 h 102"/>
                <a:gd name="T16" fmla="*/ 76 w 152"/>
                <a:gd name="T17" fmla="*/ 70 h 102"/>
                <a:gd name="T18" fmla="*/ 54 w 152"/>
                <a:gd name="T19" fmla="*/ 62 h 102"/>
                <a:gd name="T20" fmla="*/ 44 w 152"/>
                <a:gd name="T21" fmla="*/ 52 h 102"/>
                <a:gd name="T22" fmla="*/ 50 w 152"/>
                <a:gd name="T23" fmla="*/ 34 h 102"/>
                <a:gd name="T24" fmla="*/ 38 w 15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8" name="Freeform 21"/>
            <p:cNvSpPr/>
            <p:nvPr/>
          </p:nvSpPr>
          <p:spPr bwMode="ltGray">
            <a:xfrm>
              <a:off x="460" y="1462"/>
              <a:ext cx="29" cy="14"/>
            </a:xfrm>
            <a:custGeom>
              <a:avLst/>
              <a:gdLst>
                <a:gd name="T0" fmla="*/ 34 w 34"/>
                <a:gd name="T1" fmla="*/ 0 h 20"/>
                <a:gd name="T2" fmla="*/ 24 w 34"/>
                <a:gd name="T3" fmla="*/ 20 h 20"/>
                <a:gd name="T4" fmla="*/ 4 w 34"/>
                <a:gd name="T5" fmla="*/ 18 h 20"/>
                <a:gd name="T6" fmla="*/ 4 w 34"/>
                <a:gd name="T7" fmla="*/ 6 h 20"/>
                <a:gd name="T8" fmla="*/ 34 w 34"/>
                <a:gd name="T9" fmla="*/ 0 h 20"/>
              </a:gdLst>
              <a:ahLst/>
              <a:cxnLst>
                <a:cxn ang="0">
                  <a:pos x="T0" y="T1"/>
                </a:cxn>
                <a:cxn ang="0">
                  <a:pos x="T2" y="T3"/>
                </a:cxn>
                <a:cxn ang="0">
                  <a:pos x="T4" y="T5"/>
                </a:cxn>
                <a:cxn ang="0">
                  <a:pos x="T6" y="T7"/>
                </a:cxn>
                <a:cxn ang="0">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69" name="Freeform 22"/>
            <p:cNvSpPr/>
            <p:nvPr/>
          </p:nvSpPr>
          <p:spPr bwMode="ltGray">
            <a:xfrm>
              <a:off x="1331" y="1940"/>
              <a:ext cx="18"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0" name="Freeform 23"/>
            <p:cNvSpPr/>
            <p:nvPr/>
          </p:nvSpPr>
          <p:spPr bwMode="ltGray">
            <a:xfrm>
              <a:off x="1334" y="1963"/>
              <a:ext cx="19" cy="11"/>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1" name="Freeform 24"/>
            <p:cNvSpPr/>
            <p:nvPr/>
          </p:nvSpPr>
          <p:spPr bwMode="ltGray">
            <a:xfrm>
              <a:off x="1569" y="2086"/>
              <a:ext cx="17" cy="12"/>
            </a:xfrm>
            <a:custGeom>
              <a:avLst/>
              <a:gdLst>
                <a:gd name="T0" fmla="*/ 3 w 21"/>
                <a:gd name="T1" fmla="*/ 0 h 16"/>
                <a:gd name="T2" fmla="*/ 13 w 21"/>
                <a:gd name="T3" fmla="*/ 16 h 16"/>
                <a:gd name="T4" fmla="*/ 3 w 21"/>
                <a:gd name="T5" fmla="*/ 0 h 16"/>
              </a:gdLst>
              <a:ahLst/>
              <a:cxnLst>
                <a:cxn ang="0">
                  <a:pos x="T0" y="T1"/>
                </a:cxn>
                <a:cxn ang="0">
                  <a:pos x="T2" y="T3"/>
                </a:cxn>
                <a:cxn ang="0">
                  <a:pos x="T4" y="T5"/>
                </a:cxn>
              </a:cxnLst>
              <a:rect l="0" t="0" r="r" b="b"/>
              <a:pathLst>
                <a:path w="21" h="16">
                  <a:moveTo>
                    <a:pt x="3" y="0"/>
                  </a:moveTo>
                  <a:cubicBezTo>
                    <a:pt x="0" y="9"/>
                    <a:pt x="6" y="11"/>
                    <a:pt x="13" y="16"/>
                  </a:cubicBezTo>
                  <a:cubicBezTo>
                    <a:pt x="21" y="4"/>
                    <a:pt x="16" y="2"/>
                    <a:pt x="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2" name="Freeform 25"/>
            <p:cNvSpPr/>
            <p:nvPr/>
          </p:nvSpPr>
          <p:spPr bwMode="ltGray">
            <a:xfrm>
              <a:off x="1711" y="1634"/>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3" name="Freeform 26"/>
            <p:cNvSpPr/>
            <p:nvPr/>
          </p:nvSpPr>
          <p:spPr bwMode="ltGray">
            <a:xfrm>
              <a:off x="1596" y="1442"/>
              <a:ext cx="44"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4" name="Freeform 27"/>
            <p:cNvSpPr/>
            <p:nvPr/>
          </p:nvSpPr>
          <p:spPr bwMode="ltGray">
            <a:xfrm>
              <a:off x="1671" y="1275"/>
              <a:ext cx="45"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5" name="Freeform 28"/>
            <p:cNvSpPr/>
            <p:nvPr/>
          </p:nvSpPr>
          <p:spPr bwMode="ltGray">
            <a:xfrm>
              <a:off x="1744" y="1376"/>
              <a:ext cx="43" cy="17"/>
            </a:xfrm>
            <a:custGeom>
              <a:avLst/>
              <a:gdLst>
                <a:gd name="T0" fmla="*/ 13 w 51"/>
                <a:gd name="T1" fmla="*/ 0 h 24"/>
                <a:gd name="T2" fmla="*/ 7 w 51"/>
                <a:gd name="T3" fmla="*/ 18 h 24"/>
                <a:gd name="T4" fmla="*/ 27 w 51"/>
                <a:gd name="T5" fmla="*/ 24 h 24"/>
                <a:gd name="T6" fmla="*/ 33 w 51"/>
                <a:gd name="T7" fmla="*/ 4 h 24"/>
                <a:gd name="T8" fmla="*/ 13 w 51"/>
                <a:gd name="T9" fmla="*/ 0 h 24"/>
              </a:gdLst>
              <a:ahLst/>
              <a:cxnLst>
                <a:cxn ang="0">
                  <a:pos x="T0" y="T1"/>
                </a:cxn>
                <a:cxn ang="0">
                  <a:pos x="T2" y="T3"/>
                </a:cxn>
                <a:cxn ang="0">
                  <a:pos x="T4" y="T5"/>
                </a:cxn>
                <a:cxn ang="0">
                  <a:pos x="T6" y="T7"/>
                </a:cxn>
                <a:cxn ang="0">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6" name="Freeform 29"/>
            <p:cNvSpPr/>
            <p:nvPr/>
          </p:nvSpPr>
          <p:spPr bwMode="ltGray">
            <a:xfrm>
              <a:off x="1762" y="1187"/>
              <a:ext cx="801" cy="323"/>
            </a:xfrm>
            <a:custGeom>
              <a:avLst/>
              <a:gdLst>
                <a:gd name="T0" fmla="*/ 28 w 929"/>
                <a:gd name="T1" fmla="*/ 56 h 462"/>
                <a:gd name="T2" fmla="*/ 6 w 929"/>
                <a:gd name="T3" fmla="*/ 92 h 462"/>
                <a:gd name="T4" fmla="*/ 36 w 929"/>
                <a:gd name="T5" fmla="*/ 100 h 462"/>
                <a:gd name="T6" fmla="*/ 16 w 929"/>
                <a:gd name="T7" fmla="*/ 116 h 462"/>
                <a:gd name="T8" fmla="*/ 104 w 929"/>
                <a:gd name="T9" fmla="*/ 136 h 462"/>
                <a:gd name="T10" fmla="*/ 142 w 929"/>
                <a:gd name="T11" fmla="*/ 130 h 462"/>
                <a:gd name="T12" fmla="*/ 250 w 929"/>
                <a:gd name="T13" fmla="*/ 78 h 462"/>
                <a:gd name="T14" fmla="*/ 300 w 929"/>
                <a:gd name="T15" fmla="*/ 66 h 462"/>
                <a:gd name="T16" fmla="*/ 324 w 929"/>
                <a:gd name="T17" fmla="*/ 80 h 462"/>
                <a:gd name="T18" fmla="*/ 272 w 929"/>
                <a:gd name="T19" fmla="*/ 88 h 462"/>
                <a:gd name="T20" fmla="*/ 242 w 929"/>
                <a:gd name="T21" fmla="*/ 112 h 462"/>
                <a:gd name="T22" fmla="*/ 254 w 929"/>
                <a:gd name="T23" fmla="*/ 120 h 462"/>
                <a:gd name="T24" fmla="*/ 260 w 929"/>
                <a:gd name="T25" fmla="*/ 158 h 462"/>
                <a:gd name="T26" fmla="*/ 350 w 929"/>
                <a:gd name="T27" fmla="*/ 192 h 462"/>
                <a:gd name="T28" fmla="*/ 336 w 929"/>
                <a:gd name="T29" fmla="*/ 210 h 462"/>
                <a:gd name="T30" fmla="*/ 368 w 929"/>
                <a:gd name="T31" fmla="*/ 246 h 462"/>
                <a:gd name="T32" fmla="*/ 348 w 929"/>
                <a:gd name="T33" fmla="*/ 266 h 462"/>
                <a:gd name="T34" fmla="*/ 324 w 929"/>
                <a:gd name="T35" fmla="*/ 294 h 462"/>
                <a:gd name="T36" fmla="*/ 294 w 929"/>
                <a:gd name="T37" fmla="*/ 324 h 462"/>
                <a:gd name="T38" fmla="*/ 292 w 929"/>
                <a:gd name="T39" fmla="*/ 420 h 462"/>
                <a:gd name="T40" fmla="*/ 332 w 929"/>
                <a:gd name="T41" fmla="*/ 446 h 462"/>
                <a:gd name="T42" fmla="*/ 388 w 929"/>
                <a:gd name="T43" fmla="*/ 448 h 462"/>
                <a:gd name="T44" fmla="*/ 412 w 929"/>
                <a:gd name="T45" fmla="*/ 422 h 462"/>
                <a:gd name="T46" fmla="*/ 506 w 929"/>
                <a:gd name="T47" fmla="*/ 356 h 462"/>
                <a:gd name="T48" fmla="*/ 572 w 929"/>
                <a:gd name="T49" fmla="*/ 334 h 462"/>
                <a:gd name="T50" fmla="*/ 646 w 929"/>
                <a:gd name="T51" fmla="*/ 308 h 462"/>
                <a:gd name="T52" fmla="*/ 720 w 929"/>
                <a:gd name="T53" fmla="*/ 290 h 462"/>
                <a:gd name="T54" fmla="*/ 762 w 929"/>
                <a:gd name="T55" fmla="*/ 260 h 462"/>
                <a:gd name="T56" fmla="*/ 800 w 929"/>
                <a:gd name="T57" fmla="*/ 200 h 462"/>
                <a:gd name="T58" fmla="*/ 802 w 929"/>
                <a:gd name="T59" fmla="*/ 154 h 462"/>
                <a:gd name="T60" fmla="*/ 802 w 929"/>
                <a:gd name="T61" fmla="*/ 124 h 462"/>
                <a:gd name="T62" fmla="*/ 832 w 929"/>
                <a:gd name="T63" fmla="*/ 90 h 462"/>
                <a:gd name="T64" fmla="*/ 876 w 929"/>
                <a:gd name="T65" fmla="*/ 94 h 462"/>
                <a:gd name="T66" fmla="*/ 922 w 929"/>
                <a:gd name="T67" fmla="*/ 52 h 462"/>
                <a:gd name="T68" fmla="*/ 888 w 929"/>
                <a:gd name="T69" fmla="*/ 56 h 462"/>
                <a:gd name="T70" fmla="*/ 848 w 929"/>
                <a:gd name="T71" fmla="*/ 46 h 462"/>
                <a:gd name="T72" fmla="*/ 794 w 929"/>
                <a:gd name="T73" fmla="*/ 22 h 462"/>
                <a:gd name="T74" fmla="*/ 642 w 929"/>
                <a:gd name="T75" fmla="*/ 26 h 462"/>
                <a:gd name="T76" fmla="*/ 584 w 929"/>
                <a:gd name="T77" fmla="*/ 38 h 462"/>
                <a:gd name="T78" fmla="*/ 556 w 929"/>
                <a:gd name="T79" fmla="*/ 38 h 462"/>
                <a:gd name="T80" fmla="*/ 516 w 929"/>
                <a:gd name="T81" fmla="*/ 54 h 462"/>
                <a:gd name="T82" fmla="*/ 478 w 929"/>
                <a:gd name="T83" fmla="*/ 30 h 462"/>
                <a:gd name="T84" fmla="*/ 432 w 929"/>
                <a:gd name="T85" fmla="*/ 40 h 462"/>
                <a:gd name="T86" fmla="*/ 366 w 929"/>
                <a:gd name="T87" fmla="*/ 52 h 462"/>
                <a:gd name="T88" fmla="*/ 410 w 929"/>
                <a:gd name="T89" fmla="*/ 38 h 462"/>
                <a:gd name="T90" fmla="*/ 352 w 929"/>
                <a:gd name="T91" fmla="*/ 8 h 462"/>
                <a:gd name="T92" fmla="*/ 334 w 929"/>
                <a:gd name="T93" fmla="*/ 2 h 462"/>
                <a:gd name="T94" fmla="*/ 314 w 929"/>
                <a:gd name="T95" fmla="*/ 8 h 462"/>
                <a:gd name="T96" fmla="*/ 240 w 929"/>
                <a:gd name="T97" fmla="*/ 16 h 462"/>
                <a:gd name="T98" fmla="*/ 160 w 929"/>
                <a:gd name="T99" fmla="*/ 28 h 462"/>
                <a:gd name="T100" fmla="*/ 108 w 929"/>
                <a:gd name="T101" fmla="*/ 26 h 462"/>
                <a:gd name="T102" fmla="*/ 114 w 929"/>
                <a:gd name="T103" fmla="*/ 68 h 462"/>
                <a:gd name="T104" fmla="*/ 104 w 929"/>
                <a:gd name="T105" fmla="*/ 52 h 462"/>
                <a:gd name="T106" fmla="*/ 60 w 929"/>
                <a:gd name="T107" fmla="*/ 4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7" name="Freeform 30"/>
            <p:cNvSpPr/>
            <p:nvPr/>
          </p:nvSpPr>
          <p:spPr bwMode="ltGray">
            <a:xfrm>
              <a:off x="2007" y="1359"/>
              <a:ext cx="45" cy="22"/>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8" name="Freeform 31"/>
            <p:cNvSpPr/>
            <p:nvPr/>
          </p:nvSpPr>
          <p:spPr bwMode="ltGray">
            <a:xfrm>
              <a:off x="2333" y="1421"/>
              <a:ext cx="147" cy="50"/>
            </a:xfrm>
            <a:custGeom>
              <a:avLst/>
              <a:gdLst>
                <a:gd name="T0" fmla="*/ 102 w 172"/>
                <a:gd name="T1" fmla="*/ 8 h 72"/>
                <a:gd name="T2" fmla="*/ 66 w 172"/>
                <a:gd name="T3" fmla="*/ 4 h 72"/>
                <a:gd name="T4" fmla="*/ 54 w 172"/>
                <a:gd name="T5" fmla="*/ 0 h 72"/>
                <a:gd name="T6" fmla="*/ 0 w 172"/>
                <a:gd name="T7" fmla="*/ 28 h 72"/>
                <a:gd name="T8" fmla="*/ 28 w 172"/>
                <a:gd name="T9" fmla="*/ 40 h 72"/>
                <a:gd name="T10" fmla="*/ 42 w 172"/>
                <a:gd name="T11" fmla="*/ 60 h 72"/>
                <a:gd name="T12" fmla="*/ 66 w 172"/>
                <a:gd name="T13" fmla="*/ 68 h 72"/>
                <a:gd name="T14" fmla="*/ 78 w 172"/>
                <a:gd name="T15" fmla="*/ 72 h 72"/>
                <a:gd name="T16" fmla="*/ 130 w 172"/>
                <a:gd name="T17" fmla="*/ 60 h 72"/>
                <a:gd name="T18" fmla="*/ 172 w 172"/>
                <a:gd name="T19" fmla="*/ 44 h 72"/>
                <a:gd name="T20" fmla="*/ 148 w 172"/>
                <a:gd name="T21" fmla="*/ 18 h 72"/>
                <a:gd name="T22" fmla="*/ 136 w 172"/>
                <a:gd name="T23" fmla="*/ 4 h 72"/>
                <a:gd name="T24" fmla="*/ 102 w 172"/>
                <a:gd name="T25"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79" name="Freeform 32"/>
            <p:cNvSpPr/>
            <p:nvPr/>
          </p:nvSpPr>
          <p:spPr bwMode="ltGray">
            <a:xfrm>
              <a:off x="2449" y="1268"/>
              <a:ext cx="45" cy="23"/>
            </a:xfrm>
            <a:custGeom>
              <a:avLst/>
              <a:gdLst>
                <a:gd name="T0" fmla="*/ 34 w 52"/>
                <a:gd name="T1" fmla="*/ 0 h 32"/>
                <a:gd name="T2" fmla="*/ 8 w 52"/>
                <a:gd name="T3" fmla="*/ 20 h 32"/>
                <a:gd name="T4" fmla="*/ 24 w 52"/>
                <a:gd name="T5" fmla="*/ 32 h 32"/>
                <a:gd name="T6" fmla="*/ 42 w 52"/>
                <a:gd name="T7" fmla="*/ 30 h 32"/>
                <a:gd name="T8" fmla="*/ 34 w 52"/>
                <a:gd name="T9" fmla="*/ 0 h 32"/>
              </a:gdLst>
              <a:ahLst/>
              <a:cxnLst>
                <a:cxn ang="0">
                  <a:pos x="T0" y="T1"/>
                </a:cxn>
                <a:cxn ang="0">
                  <a:pos x="T2" y="T3"/>
                </a:cxn>
                <a:cxn ang="0">
                  <a:pos x="T4" y="T5"/>
                </a:cxn>
                <a:cxn ang="0">
                  <a:pos x="T6" y="T7"/>
                </a:cxn>
                <a:cxn ang="0">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0" name="Freeform 33"/>
            <p:cNvSpPr/>
            <p:nvPr/>
          </p:nvSpPr>
          <p:spPr bwMode="ltGray">
            <a:xfrm>
              <a:off x="2758" y="1238"/>
              <a:ext cx="178" cy="59"/>
            </a:xfrm>
            <a:custGeom>
              <a:avLst/>
              <a:gdLst>
                <a:gd name="T0" fmla="*/ 191 w 206"/>
                <a:gd name="T1" fmla="*/ 7 h 85"/>
                <a:gd name="T2" fmla="*/ 103 w 206"/>
                <a:gd name="T3" fmla="*/ 9 h 85"/>
                <a:gd name="T4" fmla="*/ 109 w 206"/>
                <a:gd name="T5" fmla="*/ 25 h 85"/>
                <a:gd name="T6" fmla="*/ 107 w 206"/>
                <a:gd name="T7" fmla="*/ 33 h 85"/>
                <a:gd name="T8" fmla="*/ 89 w 206"/>
                <a:gd name="T9" fmla="*/ 27 h 85"/>
                <a:gd name="T10" fmla="*/ 77 w 206"/>
                <a:gd name="T11" fmla="*/ 19 h 85"/>
                <a:gd name="T12" fmla="*/ 23 w 206"/>
                <a:gd name="T13" fmla="*/ 27 h 85"/>
                <a:gd name="T14" fmla="*/ 31 w 206"/>
                <a:gd name="T15" fmla="*/ 49 h 85"/>
                <a:gd name="T16" fmla="*/ 55 w 206"/>
                <a:gd name="T17" fmla="*/ 53 h 85"/>
                <a:gd name="T18" fmla="*/ 75 w 206"/>
                <a:gd name="T19" fmla="*/ 73 h 85"/>
                <a:gd name="T20" fmla="*/ 89 w 206"/>
                <a:gd name="T21" fmla="*/ 85 h 85"/>
                <a:gd name="T22" fmla="*/ 109 w 206"/>
                <a:gd name="T23" fmla="*/ 67 h 85"/>
                <a:gd name="T24" fmla="*/ 121 w 206"/>
                <a:gd name="T25" fmla="*/ 59 h 85"/>
                <a:gd name="T26" fmla="*/ 127 w 206"/>
                <a:gd name="T27" fmla="*/ 47 h 85"/>
                <a:gd name="T28" fmla="*/ 167 w 206"/>
                <a:gd name="T29" fmla="*/ 35 h 85"/>
                <a:gd name="T30" fmla="*/ 187 w 206"/>
                <a:gd name="T31" fmla="*/ 31 h 85"/>
                <a:gd name="T32" fmla="*/ 199 w 206"/>
                <a:gd name="T33" fmla="*/ 27 h 85"/>
                <a:gd name="T34" fmla="*/ 191 w 206"/>
                <a:gd name="T35"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1" name="Freeform 34"/>
            <p:cNvSpPr/>
            <p:nvPr/>
          </p:nvSpPr>
          <p:spPr bwMode="ltGray">
            <a:xfrm>
              <a:off x="2870" y="1269"/>
              <a:ext cx="55" cy="20"/>
            </a:xfrm>
            <a:custGeom>
              <a:avLst/>
              <a:gdLst>
                <a:gd name="T0" fmla="*/ 36 w 64"/>
                <a:gd name="T1" fmla="*/ 6 h 28"/>
                <a:gd name="T2" fmla="*/ 8 w 64"/>
                <a:gd name="T3" fmla="*/ 4 h 28"/>
                <a:gd name="T4" fmla="*/ 24 w 64"/>
                <a:gd name="T5" fmla="*/ 28 h 28"/>
                <a:gd name="T6" fmla="*/ 54 w 64"/>
                <a:gd name="T7" fmla="*/ 14 h 28"/>
                <a:gd name="T8" fmla="*/ 36 w 64"/>
                <a:gd name="T9" fmla="*/ 6 h 28"/>
              </a:gdLst>
              <a:ahLst/>
              <a:cxnLst>
                <a:cxn ang="0">
                  <a:pos x="T0" y="T1"/>
                </a:cxn>
                <a:cxn ang="0">
                  <a:pos x="T2" y="T3"/>
                </a:cxn>
                <a:cxn ang="0">
                  <a:pos x="T4" y="T5"/>
                </a:cxn>
                <a:cxn ang="0">
                  <a:pos x="T6" y="T7"/>
                </a:cxn>
                <a:cxn ang="0">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2" name="Freeform 35"/>
            <p:cNvSpPr/>
            <p:nvPr/>
          </p:nvSpPr>
          <p:spPr bwMode="ltGray">
            <a:xfrm>
              <a:off x="2534" y="1524"/>
              <a:ext cx="125" cy="123"/>
            </a:xfrm>
            <a:custGeom>
              <a:avLst/>
              <a:gdLst>
                <a:gd name="T0" fmla="*/ 24 w 146"/>
                <a:gd name="T1" fmla="*/ 19 h 176"/>
                <a:gd name="T2" fmla="*/ 0 w 146"/>
                <a:gd name="T3" fmla="*/ 25 h 176"/>
                <a:gd name="T4" fmla="*/ 14 w 146"/>
                <a:gd name="T5" fmla="*/ 43 h 176"/>
                <a:gd name="T6" fmla="*/ 34 w 146"/>
                <a:gd name="T7" fmla="*/ 87 h 176"/>
                <a:gd name="T8" fmla="*/ 52 w 146"/>
                <a:gd name="T9" fmla="*/ 91 h 176"/>
                <a:gd name="T10" fmla="*/ 50 w 146"/>
                <a:gd name="T11" fmla="*/ 107 h 176"/>
                <a:gd name="T12" fmla="*/ 28 w 146"/>
                <a:gd name="T13" fmla="*/ 113 h 176"/>
                <a:gd name="T14" fmla="*/ 16 w 146"/>
                <a:gd name="T15" fmla="*/ 131 h 176"/>
                <a:gd name="T16" fmla="*/ 18 w 146"/>
                <a:gd name="T17" fmla="*/ 137 h 176"/>
                <a:gd name="T18" fmla="*/ 30 w 146"/>
                <a:gd name="T19" fmla="*/ 141 h 176"/>
                <a:gd name="T20" fmla="*/ 18 w 146"/>
                <a:gd name="T21" fmla="*/ 169 h 176"/>
                <a:gd name="T22" fmla="*/ 20 w 146"/>
                <a:gd name="T23" fmla="*/ 175 h 176"/>
                <a:gd name="T24" fmla="*/ 34 w 146"/>
                <a:gd name="T25" fmla="*/ 171 h 176"/>
                <a:gd name="T26" fmla="*/ 58 w 146"/>
                <a:gd name="T27" fmla="*/ 169 h 176"/>
                <a:gd name="T28" fmla="*/ 92 w 146"/>
                <a:gd name="T29" fmla="*/ 171 h 176"/>
                <a:gd name="T30" fmla="*/ 110 w 146"/>
                <a:gd name="T31" fmla="*/ 169 h 176"/>
                <a:gd name="T32" fmla="*/ 122 w 146"/>
                <a:gd name="T33" fmla="*/ 165 h 176"/>
                <a:gd name="T34" fmla="*/ 128 w 146"/>
                <a:gd name="T35" fmla="*/ 141 h 176"/>
                <a:gd name="T36" fmla="*/ 146 w 146"/>
                <a:gd name="T37" fmla="*/ 133 h 176"/>
                <a:gd name="T38" fmla="*/ 110 w 146"/>
                <a:gd name="T39" fmla="*/ 109 h 176"/>
                <a:gd name="T40" fmla="*/ 88 w 146"/>
                <a:gd name="T41" fmla="*/ 83 h 176"/>
                <a:gd name="T42" fmla="*/ 82 w 146"/>
                <a:gd name="T43" fmla="*/ 69 h 176"/>
                <a:gd name="T44" fmla="*/ 64 w 146"/>
                <a:gd name="T45" fmla="*/ 61 h 176"/>
                <a:gd name="T46" fmla="*/ 86 w 146"/>
                <a:gd name="T47" fmla="*/ 45 h 176"/>
                <a:gd name="T48" fmla="*/ 64 w 146"/>
                <a:gd name="T49" fmla="*/ 31 h 176"/>
                <a:gd name="T50" fmla="*/ 70 w 146"/>
                <a:gd name="T51" fmla="*/ 13 h 176"/>
                <a:gd name="T52" fmla="*/ 46 w 146"/>
                <a:gd name="T53" fmla="*/ 1 h 176"/>
                <a:gd name="T54" fmla="*/ 30 w 146"/>
                <a:gd name="T55" fmla="*/ 9 h 176"/>
                <a:gd name="T56" fmla="*/ 24 w 146"/>
                <a:gd name="T57" fmla="*/ 1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3" name="Freeform 36"/>
            <p:cNvSpPr/>
            <p:nvPr/>
          </p:nvSpPr>
          <p:spPr bwMode="ltGray">
            <a:xfrm>
              <a:off x="2472" y="1568"/>
              <a:ext cx="79" cy="64"/>
            </a:xfrm>
            <a:custGeom>
              <a:avLst/>
              <a:gdLst>
                <a:gd name="T0" fmla="*/ 58 w 92"/>
                <a:gd name="T1" fmla="*/ 6 h 92"/>
                <a:gd name="T2" fmla="*/ 82 w 92"/>
                <a:gd name="T3" fmla="*/ 8 h 92"/>
                <a:gd name="T4" fmla="*/ 92 w 92"/>
                <a:gd name="T5" fmla="*/ 26 h 92"/>
                <a:gd name="T6" fmla="*/ 78 w 92"/>
                <a:gd name="T7" fmla="*/ 48 h 92"/>
                <a:gd name="T8" fmla="*/ 46 w 92"/>
                <a:gd name="T9" fmla="*/ 76 h 92"/>
                <a:gd name="T10" fmla="*/ 18 w 92"/>
                <a:gd name="T11" fmla="*/ 92 h 92"/>
                <a:gd name="T12" fmla="*/ 8 w 92"/>
                <a:gd name="T13" fmla="*/ 72 h 92"/>
                <a:gd name="T14" fmla="*/ 20 w 92"/>
                <a:gd name="T15" fmla="*/ 64 h 92"/>
                <a:gd name="T16" fmla="*/ 14 w 92"/>
                <a:gd name="T17" fmla="*/ 46 h 92"/>
                <a:gd name="T18" fmla="*/ 40 w 92"/>
                <a:gd name="T19" fmla="*/ 28 h 92"/>
                <a:gd name="T20" fmla="*/ 58 w 92"/>
                <a:gd name="T21" fmla="*/ 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4" name="Freeform 37"/>
            <p:cNvSpPr/>
            <p:nvPr/>
          </p:nvSpPr>
          <p:spPr bwMode="ltGray">
            <a:xfrm>
              <a:off x="4411" y="2637"/>
              <a:ext cx="545" cy="463"/>
            </a:xfrm>
            <a:custGeom>
              <a:avLst/>
              <a:gdLst>
                <a:gd name="T0" fmla="*/ 212 w 633"/>
                <a:gd name="T1" fmla="*/ 11 h 660"/>
                <a:gd name="T2" fmla="*/ 176 w 633"/>
                <a:gd name="T3" fmla="*/ 19 h 660"/>
                <a:gd name="T4" fmla="*/ 144 w 633"/>
                <a:gd name="T5" fmla="*/ 51 h 660"/>
                <a:gd name="T6" fmla="*/ 104 w 633"/>
                <a:gd name="T7" fmla="*/ 59 h 660"/>
                <a:gd name="T8" fmla="*/ 84 w 633"/>
                <a:gd name="T9" fmla="*/ 75 h 660"/>
                <a:gd name="T10" fmla="*/ 68 w 633"/>
                <a:gd name="T11" fmla="*/ 115 h 660"/>
                <a:gd name="T12" fmla="*/ 36 w 633"/>
                <a:gd name="T13" fmla="*/ 167 h 660"/>
                <a:gd name="T14" fmla="*/ 0 w 633"/>
                <a:gd name="T15" fmla="*/ 179 h 660"/>
                <a:gd name="T16" fmla="*/ 72 w 633"/>
                <a:gd name="T17" fmla="*/ 323 h 660"/>
                <a:gd name="T18" fmla="*/ 120 w 633"/>
                <a:gd name="T19" fmla="*/ 427 h 660"/>
                <a:gd name="T20" fmla="*/ 144 w 633"/>
                <a:gd name="T21" fmla="*/ 443 h 660"/>
                <a:gd name="T22" fmla="*/ 168 w 633"/>
                <a:gd name="T23" fmla="*/ 451 h 660"/>
                <a:gd name="T24" fmla="*/ 228 w 633"/>
                <a:gd name="T25" fmla="*/ 431 h 660"/>
                <a:gd name="T26" fmla="*/ 252 w 633"/>
                <a:gd name="T27" fmla="*/ 423 h 660"/>
                <a:gd name="T28" fmla="*/ 300 w 633"/>
                <a:gd name="T29" fmla="*/ 451 h 660"/>
                <a:gd name="T30" fmla="*/ 324 w 633"/>
                <a:gd name="T31" fmla="*/ 527 h 660"/>
                <a:gd name="T32" fmla="*/ 336 w 633"/>
                <a:gd name="T33" fmla="*/ 523 h 660"/>
                <a:gd name="T34" fmla="*/ 344 w 633"/>
                <a:gd name="T35" fmla="*/ 511 h 660"/>
                <a:gd name="T36" fmla="*/ 368 w 633"/>
                <a:gd name="T37" fmla="*/ 547 h 660"/>
                <a:gd name="T38" fmla="*/ 404 w 633"/>
                <a:gd name="T39" fmla="*/ 571 h 660"/>
                <a:gd name="T40" fmla="*/ 436 w 633"/>
                <a:gd name="T41" fmla="*/ 603 h 660"/>
                <a:gd name="T42" fmla="*/ 444 w 633"/>
                <a:gd name="T43" fmla="*/ 615 h 660"/>
                <a:gd name="T44" fmla="*/ 456 w 633"/>
                <a:gd name="T45" fmla="*/ 623 h 660"/>
                <a:gd name="T46" fmla="*/ 484 w 633"/>
                <a:gd name="T47" fmla="*/ 655 h 660"/>
                <a:gd name="T48" fmla="*/ 492 w 633"/>
                <a:gd name="T49" fmla="*/ 631 h 660"/>
                <a:gd name="T50" fmla="*/ 540 w 633"/>
                <a:gd name="T51" fmla="*/ 659 h 660"/>
                <a:gd name="T52" fmla="*/ 588 w 633"/>
                <a:gd name="T53" fmla="*/ 655 h 660"/>
                <a:gd name="T54" fmla="*/ 616 w 633"/>
                <a:gd name="T55" fmla="*/ 531 h 660"/>
                <a:gd name="T56" fmla="*/ 632 w 633"/>
                <a:gd name="T57" fmla="*/ 463 h 660"/>
                <a:gd name="T58" fmla="*/ 620 w 633"/>
                <a:gd name="T59" fmla="*/ 367 h 660"/>
                <a:gd name="T60" fmla="*/ 536 w 633"/>
                <a:gd name="T61" fmla="*/ 271 h 660"/>
                <a:gd name="T62" fmla="*/ 528 w 633"/>
                <a:gd name="T63" fmla="*/ 235 h 660"/>
                <a:gd name="T64" fmla="*/ 460 w 633"/>
                <a:gd name="T65" fmla="*/ 179 h 660"/>
                <a:gd name="T66" fmla="*/ 472 w 633"/>
                <a:gd name="T67" fmla="*/ 155 h 660"/>
                <a:gd name="T68" fmla="*/ 456 w 633"/>
                <a:gd name="T69" fmla="*/ 131 h 660"/>
                <a:gd name="T70" fmla="*/ 416 w 633"/>
                <a:gd name="T71" fmla="*/ 79 h 660"/>
                <a:gd name="T72" fmla="*/ 392 w 633"/>
                <a:gd name="T73" fmla="*/ 31 h 660"/>
                <a:gd name="T74" fmla="*/ 388 w 633"/>
                <a:gd name="T75" fmla="*/ 19 h 660"/>
                <a:gd name="T76" fmla="*/ 364 w 633"/>
                <a:gd name="T77" fmla="*/ 151 h 660"/>
                <a:gd name="T78" fmla="*/ 324 w 633"/>
                <a:gd name="T79" fmla="*/ 115 h 660"/>
                <a:gd name="T80" fmla="*/ 292 w 633"/>
                <a:gd name="T81" fmla="*/ 111 h 660"/>
                <a:gd name="T82" fmla="*/ 272 w 633"/>
                <a:gd name="T83" fmla="*/ 87 h 660"/>
                <a:gd name="T84" fmla="*/ 264 w 633"/>
                <a:gd name="T85" fmla="*/ 63 h 660"/>
                <a:gd name="T86" fmla="*/ 276 w 633"/>
                <a:gd name="T87" fmla="*/ 55 h 660"/>
                <a:gd name="T88" fmla="*/ 240 w 633"/>
                <a:gd name="T89" fmla="*/ 19 h 660"/>
                <a:gd name="T90" fmla="*/ 216 w 633"/>
                <a:gd name="T91" fmla="*/ 11 h 660"/>
                <a:gd name="T92" fmla="*/ 204 w 633"/>
                <a:gd name="T93" fmla="*/ 7 h 660"/>
                <a:gd name="T94" fmla="*/ 212 w 633"/>
                <a:gd name="T95" fmla="*/ 1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5" name="Freeform 38"/>
            <p:cNvSpPr/>
            <p:nvPr/>
          </p:nvSpPr>
          <p:spPr bwMode="ltGray">
            <a:xfrm>
              <a:off x="4580" y="2393"/>
              <a:ext cx="367" cy="196"/>
            </a:xfrm>
            <a:custGeom>
              <a:avLst/>
              <a:gdLst>
                <a:gd name="T0" fmla="*/ 84 w 426"/>
                <a:gd name="T1" fmla="*/ 60 h 280"/>
                <a:gd name="T2" fmla="*/ 68 w 426"/>
                <a:gd name="T3" fmla="*/ 36 h 280"/>
                <a:gd name="T4" fmla="*/ 64 w 426"/>
                <a:gd name="T5" fmla="*/ 16 h 280"/>
                <a:gd name="T6" fmla="*/ 52 w 426"/>
                <a:gd name="T7" fmla="*/ 12 h 280"/>
                <a:gd name="T8" fmla="*/ 16 w 426"/>
                <a:gd name="T9" fmla="*/ 16 h 280"/>
                <a:gd name="T10" fmla="*/ 44 w 426"/>
                <a:gd name="T11" fmla="*/ 40 h 280"/>
                <a:gd name="T12" fmla="*/ 48 w 426"/>
                <a:gd name="T13" fmla="*/ 52 h 280"/>
                <a:gd name="T14" fmla="*/ 24 w 426"/>
                <a:gd name="T15" fmla="*/ 68 h 280"/>
                <a:gd name="T16" fmla="*/ 88 w 426"/>
                <a:gd name="T17" fmla="*/ 92 h 280"/>
                <a:gd name="T18" fmla="*/ 124 w 426"/>
                <a:gd name="T19" fmla="*/ 112 h 280"/>
                <a:gd name="T20" fmla="*/ 128 w 426"/>
                <a:gd name="T21" fmla="*/ 124 h 280"/>
                <a:gd name="T22" fmla="*/ 140 w 426"/>
                <a:gd name="T23" fmla="*/ 132 h 280"/>
                <a:gd name="T24" fmla="*/ 148 w 426"/>
                <a:gd name="T25" fmla="*/ 156 h 280"/>
                <a:gd name="T26" fmla="*/ 132 w 426"/>
                <a:gd name="T27" fmla="*/ 196 h 280"/>
                <a:gd name="T28" fmla="*/ 180 w 426"/>
                <a:gd name="T29" fmla="*/ 188 h 280"/>
                <a:gd name="T30" fmla="*/ 192 w 426"/>
                <a:gd name="T31" fmla="*/ 216 h 280"/>
                <a:gd name="T32" fmla="*/ 216 w 426"/>
                <a:gd name="T33" fmla="*/ 224 h 280"/>
                <a:gd name="T34" fmla="*/ 228 w 426"/>
                <a:gd name="T35" fmla="*/ 228 h 280"/>
                <a:gd name="T36" fmla="*/ 252 w 426"/>
                <a:gd name="T37" fmla="*/ 224 h 280"/>
                <a:gd name="T38" fmla="*/ 276 w 426"/>
                <a:gd name="T39" fmla="*/ 196 h 280"/>
                <a:gd name="T40" fmla="*/ 336 w 426"/>
                <a:gd name="T41" fmla="*/ 252 h 280"/>
                <a:gd name="T42" fmla="*/ 364 w 426"/>
                <a:gd name="T43" fmla="*/ 280 h 280"/>
                <a:gd name="T44" fmla="*/ 360 w 426"/>
                <a:gd name="T45" fmla="*/ 224 h 280"/>
                <a:gd name="T46" fmla="*/ 336 w 426"/>
                <a:gd name="T47" fmla="*/ 200 h 280"/>
                <a:gd name="T48" fmla="*/ 372 w 426"/>
                <a:gd name="T49" fmla="*/ 168 h 280"/>
                <a:gd name="T50" fmla="*/ 408 w 426"/>
                <a:gd name="T51" fmla="*/ 156 h 280"/>
                <a:gd name="T52" fmla="*/ 420 w 426"/>
                <a:gd name="T53" fmla="*/ 152 h 280"/>
                <a:gd name="T54" fmla="*/ 424 w 426"/>
                <a:gd name="T55" fmla="*/ 140 h 280"/>
                <a:gd name="T56" fmla="*/ 356 w 426"/>
                <a:gd name="T57" fmla="*/ 148 h 280"/>
                <a:gd name="T58" fmla="*/ 304 w 426"/>
                <a:gd name="T59" fmla="*/ 140 h 280"/>
                <a:gd name="T60" fmla="*/ 300 w 426"/>
                <a:gd name="T61" fmla="*/ 128 h 280"/>
                <a:gd name="T62" fmla="*/ 292 w 426"/>
                <a:gd name="T63" fmla="*/ 116 h 280"/>
                <a:gd name="T64" fmla="*/ 220 w 426"/>
                <a:gd name="T65" fmla="*/ 80 h 280"/>
                <a:gd name="T66" fmla="*/ 160 w 426"/>
                <a:gd name="T67" fmla="*/ 60 h 280"/>
                <a:gd name="T68" fmla="*/ 136 w 426"/>
                <a:gd name="T69" fmla="*/ 52 h 280"/>
                <a:gd name="T70" fmla="*/ 80 w 426"/>
                <a:gd name="T71" fmla="*/ 52 h 280"/>
                <a:gd name="T72" fmla="*/ 68 w 426"/>
                <a:gd name="T73" fmla="*/ 32 h 280"/>
                <a:gd name="T74" fmla="*/ 68 w 426"/>
                <a:gd name="T7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algn="ctr" rotWithShape="0">
                      <a:srgbClr val="363046">
                        <a:gamma/>
                        <a:shade val="60000"/>
                        <a:invGamma/>
                        <a:alpha val="50000"/>
                      </a:srgbClr>
                    </a:outerShdw>
                  </a:effectLst>
                </a14:hiddenEffects>
              </a:ext>
            </a:extLst>
          </p:spPr>
          <p:txBody>
            <a:bodyPr/>
            <a:lstStyle/>
            <a:p>
              <a:endParaRPr lang="zh-CN" altLang="en-US" sz="3200">
                <a:solidFill>
                  <a:srgbClr val="BCB5AC"/>
                </a:solidFill>
              </a:endParaRPr>
            </a:p>
          </p:txBody>
        </p:sp>
        <p:sp>
          <p:nvSpPr>
            <p:cNvPr id="186" name="Freeform 39"/>
            <p:cNvSpPr/>
            <p:nvPr/>
          </p:nvSpPr>
          <p:spPr bwMode="ltGray">
            <a:xfrm>
              <a:off x="4855" y="3115"/>
              <a:ext cx="52" cy="54"/>
            </a:xfrm>
            <a:custGeom>
              <a:avLst/>
              <a:gdLst>
                <a:gd name="T0" fmla="*/ 32 w 60"/>
                <a:gd name="T1" fmla="*/ 18 h 78"/>
                <a:gd name="T2" fmla="*/ 0 w 60"/>
                <a:gd name="T3" fmla="*/ 18 h 78"/>
                <a:gd name="T4" fmla="*/ 20 w 60"/>
                <a:gd name="T5" fmla="*/ 42 h 78"/>
                <a:gd name="T6" fmla="*/ 28 w 60"/>
                <a:gd name="T7" fmla="*/ 66 h 78"/>
                <a:gd name="T8" fmla="*/ 32 w 60"/>
                <a:gd name="T9" fmla="*/ 78 h 78"/>
                <a:gd name="T10" fmla="*/ 60 w 60"/>
                <a:gd name="T11" fmla="*/ 50 h 78"/>
                <a:gd name="T12" fmla="*/ 32 w 60"/>
                <a:gd name="T13" fmla="*/ 18 h 78"/>
              </a:gdLst>
              <a:ahLst/>
              <a:cxnLst>
                <a:cxn ang="0">
                  <a:pos x="T0" y="T1"/>
                </a:cxn>
                <a:cxn ang="0">
                  <a:pos x="T2" y="T3"/>
                </a:cxn>
                <a:cxn ang="0">
                  <a:pos x="T4" y="T5"/>
                </a:cxn>
                <a:cxn ang="0">
                  <a:pos x="T6" y="T7"/>
                </a:cxn>
                <a:cxn ang="0">
                  <a:pos x="T8" y="T9"/>
                </a:cxn>
                <a:cxn ang="0">
                  <a:pos x="T10" y="T11"/>
                </a:cxn>
                <a:cxn ang="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7" name="Freeform 40"/>
            <p:cNvSpPr/>
            <p:nvPr/>
          </p:nvSpPr>
          <p:spPr bwMode="ltGray">
            <a:xfrm>
              <a:off x="5011" y="3031"/>
              <a:ext cx="189" cy="79"/>
            </a:xfrm>
            <a:custGeom>
              <a:avLst/>
              <a:gdLst>
                <a:gd name="T0" fmla="*/ 47 w 219"/>
                <a:gd name="T1" fmla="*/ 73 h 113"/>
                <a:gd name="T2" fmla="*/ 39 w 219"/>
                <a:gd name="T3" fmla="*/ 61 h 113"/>
                <a:gd name="T4" fmla="*/ 15 w 219"/>
                <a:gd name="T5" fmla="*/ 69 h 113"/>
                <a:gd name="T6" fmla="*/ 39 w 219"/>
                <a:gd name="T7" fmla="*/ 113 h 113"/>
                <a:gd name="T8" fmla="*/ 123 w 219"/>
                <a:gd name="T9" fmla="*/ 89 h 113"/>
                <a:gd name="T10" fmla="*/ 147 w 219"/>
                <a:gd name="T11" fmla="*/ 73 h 113"/>
                <a:gd name="T12" fmla="*/ 171 w 219"/>
                <a:gd name="T13" fmla="*/ 65 h 113"/>
                <a:gd name="T14" fmla="*/ 219 w 219"/>
                <a:gd name="T15" fmla="*/ 19 h 113"/>
                <a:gd name="T16" fmla="*/ 210 w 219"/>
                <a:gd name="T17" fmla="*/ 0 h 113"/>
                <a:gd name="T18" fmla="*/ 179 w 219"/>
                <a:gd name="T19" fmla="*/ 17 h 113"/>
                <a:gd name="T20" fmla="*/ 107 w 219"/>
                <a:gd name="T21" fmla="*/ 41 h 113"/>
                <a:gd name="T22" fmla="*/ 83 w 219"/>
                <a:gd name="T23" fmla="*/ 45 h 113"/>
                <a:gd name="T24" fmla="*/ 59 w 219"/>
                <a:gd name="T25" fmla="*/ 53 h 113"/>
                <a:gd name="T26" fmla="*/ 47 w 219"/>
                <a:gd name="T27"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8" name="Freeform 41"/>
            <p:cNvSpPr/>
            <p:nvPr/>
          </p:nvSpPr>
          <p:spPr bwMode="ltGray">
            <a:xfrm>
              <a:off x="5207" y="2984"/>
              <a:ext cx="119" cy="86"/>
            </a:xfrm>
            <a:custGeom>
              <a:avLst/>
              <a:gdLst>
                <a:gd name="T0" fmla="*/ 12 w 139"/>
                <a:gd name="T1" fmla="*/ 60 h 122"/>
                <a:gd name="T2" fmla="*/ 8 w 139"/>
                <a:gd name="T3" fmla="*/ 84 h 122"/>
                <a:gd name="T4" fmla="*/ 0 w 139"/>
                <a:gd name="T5" fmla="*/ 108 h 122"/>
                <a:gd name="T6" fmla="*/ 36 w 139"/>
                <a:gd name="T7" fmla="*/ 116 h 122"/>
                <a:gd name="T8" fmla="*/ 52 w 139"/>
                <a:gd name="T9" fmla="*/ 96 h 122"/>
                <a:gd name="T10" fmla="*/ 124 w 139"/>
                <a:gd name="T11" fmla="*/ 68 h 122"/>
                <a:gd name="T12" fmla="*/ 136 w 139"/>
                <a:gd name="T13" fmla="*/ 44 h 122"/>
                <a:gd name="T14" fmla="*/ 112 w 139"/>
                <a:gd name="T15" fmla="*/ 28 h 122"/>
                <a:gd name="T16" fmla="*/ 100 w 139"/>
                <a:gd name="T17" fmla="*/ 20 h 122"/>
                <a:gd name="T18" fmla="*/ 64 w 139"/>
                <a:gd name="T19" fmla="*/ 12 h 122"/>
                <a:gd name="T20" fmla="*/ 52 w 139"/>
                <a:gd name="T21" fmla="*/ 36 h 122"/>
                <a:gd name="T22" fmla="*/ 12 w 139"/>
                <a:gd name="T23" fmla="*/ 6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89" name="Freeform 42"/>
            <p:cNvSpPr/>
            <p:nvPr/>
          </p:nvSpPr>
          <p:spPr bwMode="ltGray">
            <a:xfrm>
              <a:off x="5270" y="2946"/>
              <a:ext cx="43" cy="24"/>
            </a:xfrm>
            <a:custGeom>
              <a:avLst/>
              <a:gdLst>
                <a:gd name="T0" fmla="*/ 29 w 49"/>
                <a:gd name="T1" fmla="*/ 0 h 35"/>
                <a:gd name="T2" fmla="*/ 8 w 49"/>
                <a:gd name="T3" fmla="*/ 11 h 35"/>
                <a:gd name="T4" fmla="*/ 24 w 49"/>
                <a:gd name="T5" fmla="*/ 35 h 35"/>
                <a:gd name="T6" fmla="*/ 39 w 49"/>
                <a:gd name="T7" fmla="*/ 26 h 35"/>
                <a:gd name="T8" fmla="*/ 29 w 49"/>
                <a:gd name="T9" fmla="*/ 0 h 35"/>
              </a:gdLst>
              <a:ahLst/>
              <a:cxnLst>
                <a:cxn ang="0">
                  <a:pos x="T0" y="T1"/>
                </a:cxn>
                <a:cxn ang="0">
                  <a:pos x="T2" y="T3"/>
                </a:cxn>
                <a:cxn ang="0">
                  <a:pos x="T4" y="T5"/>
                </a:cxn>
                <a:cxn ang="0">
                  <a:pos x="T6" y="T7"/>
                </a:cxn>
                <a:cxn ang="0">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0" name="Freeform 43"/>
            <p:cNvSpPr/>
            <p:nvPr/>
          </p:nvSpPr>
          <p:spPr bwMode="ltGray">
            <a:xfrm>
              <a:off x="3288" y="2491"/>
              <a:ext cx="142" cy="188"/>
            </a:xfrm>
            <a:custGeom>
              <a:avLst/>
              <a:gdLst>
                <a:gd name="T0" fmla="*/ 128 w 164"/>
                <a:gd name="T1" fmla="*/ 0 h 268"/>
                <a:gd name="T2" fmla="*/ 104 w 164"/>
                <a:gd name="T3" fmla="*/ 28 h 268"/>
                <a:gd name="T4" fmla="*/ 88 w 164"/>
                <a:gd name="T5" fmla="*/ 64 h 268"/>
                <a:gd name="T6" fmla="*/ 36 w 164"/>
                <a:gd name="T7" fmla="*/ 84 h 268"/>
                <a:gd name="T8" fmla="*/ 28 w 164"/>
                <a:gd name="T9" fmla="*/ 96 h 268"/>
                <a:gd name="T10" fmla="*/ 16 w 164"/>
                <a:gd name="T11" fmla="*/ 100 h 268"/>
                <a:gd name="T12" fmla="*/ 20 w 164"/>
                <a:gd name="T13" fmla="*/ 132 h 268"/>
                <a:gd name="T14" fmla="*/ 28 w 164"/>
                <a:gd name="T15" fmla="*/ 156 h 268"/>
                <a:gd name="T16" fmla="*/ 0 w 164"/>
                <a:gd name="T17" fmla="*/ 200 h 268"/>
                <a:gd name="T18" fmla="*/ 28 w 164"/>
                <a:gd name="T19" fmla="*/ 260 h 268"/>
                <a:gd name="T20" fmla="*/ 52 w 164"/>
                <a:gd name="T21" fmla="*/ 268 h 268"/>
                <a:gd name="T22" fmla="*/ 88 w 164"/>
                <a:gd name="T23" fmla="*/ 216 h 268"/>
                <a:gd name="T24" fmla="*/ 104 w 164"/>
                <a:gd name="T25" fmla="*/ 192 h 268"/>
                <a:gd name="T26" fmla="*/ 128 w 164"/>
                <a:gd name="T27" fmla="*/ 116 h 268"/>
                <a:gd name="T28" fmla="*/ 140 w 164"/>
                <a:gd name="T29" fmla="*/ 76 h 268"/>
                <a:gd name="T30" fmla="*/ 164 w 164"/>
                <a:gd name="T31" fmla="*/ 72 h 268"/>
                <a:gd name="T32" fmla="*/ 128 w 164"/>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1" name="Freeform 44"/>
            <p:cNvSpPr/>
            <p:nvPr/>
          </p:nvSpPr>
          <p:spPr bwMode="ltGray">
            <a:xfrm>
              <a:off x="3900" y="2200"/>
              <a:ext cx="57" cy="57"/>
            </a:xfrm>
            <a:custGeom>
              <a:avLst/>
              <a:gdLst>
                <a:gd name="T0" fmla="*/ 29 w 66"/>
                <a:gd name="T1" fmla="*/ 0 h 81"/>
                <a:gd name="T2" fmla="*/ 25 w 66"/>
                <a:gd name="T3" fmla="*/ 60 h 81"/>
                <a:gd name="T4" fmla="*/ 29 w 66"/>
                <a:gd name="T5" fmla="*/ 76 h 81"/>
                <a:gd name="T6" fmla="*/ 41 w 66"/>
                <a:gd name="T7" fmla="*/ 80 h 81"/>
                <a:gd name="T8" fmla="*/ 57 w 66"/>
                <a:gd name="T9" fmla="*/ 76 h 81"/>
                <a:gd name="T10" fmla="*/ 29 w 66"/>
                <a:gd name="T11" fmla="*/ 0 h 81"/>
              </a:gdLst>
              <a:ahLst/>
              <a:cxnLst>
                <a:cxn ang="0">
                  <a:pos x="T0" y="T1"/>
                </a:cxn>
                <a:cxn ang="0">
                  <a:pos x="T2" y="T3"/>
                </a:cxn>
                <a:cxn ang="0">
                  <a:pos x="T4" y="T5"/>
                </a:cxn>
                <a:cxn ang="0">
                  <a:pos x="T6" y="T7"/>
                </a:cxn>
                <a:cxn ang="0">
                  <a:pos x="T8" y="T9"/>
                </a:cxn>
                <a:cxn ang="0">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2" name="Freeform 45"/>
            <p:cNvSpPr/>
            <p:nvPr/>
          </p:nvSpPr>
          <p:spPr bwMode="ltGray">
            <a:xfrm>
              <a:off x="4283" y="2261"/>
              <a:ext cx="128" cy="171"/>
            </a:xfrm>
            <a:custGeom>
              <a:avLst/>
              <a:gdLst>
                <a:gd name="T0" fmla="*/ 96 w 148"/>
                <a:gd name="T1" fmla="*/ 0 h 244"/>
                <a:gd name="T2" fmla="*/ 60 w 148"/>
                <a:gd name="T3" fmla="*/ 84 h 244"/>
                <a:gd name="T4" fmla="*/ 36 w 148"/>
                <a:gd name="T5" fmla="*/ 92 h 244"/>
                <a:gd name="T6" fmla="*/ 12 w 148"/>
                <a:gd name="T7" fmla="*/ 108 h 244"/>
                <a:gd name="T8" fmla="*/ 40 w 148"/>
                <a:gd name="T9" fmla="*/ 188 h 244"/>
                <a:gd name="T10" fmla="*/ 52 w 148"/>
                <a:gd name="T11" fmla="*/ 224 h 244"/>
                <a:gd name="T12" fmla="*/ 60 w 148"/>
                <a:gd name="T13" fmla="*/ 236 h 244"/>
                <a:gd name="T14" fmla="*/ 84 w 148"/>
                <a:gd name="T15" fmla="*/ 244 h 244"/>
                <a:gd name="T16" fmla="*/ 96 w 148"/>
                <a:gd name="T17" fmla="*/ 196 h 244"/>
                <a:gd name="T18" fmla="*/ 124 w 148"/>
                <a:gd name="T19" fmla="*/ 168 h 244"/>
                <a:gd name="T20" fmla="*/ 112 w 148"/>
                <a:gd name="T21" fmla="*/ 68 h 244"/>
                <a:gd name="T22" fmla="*/ 140 w 148"/>
                <a:gd name="T23" fmla="*/ 48 h 244"/>
                <a:gd name="T24" fmla="*/ 112 w 148"/>
                <a:gd name="T25" fmla="*/ 20 h 244"/>
                <a:gd name="T26" fmla="*/ 96 w 14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3" name="Freeform 46"/>
            <p:cNvSpPr/>
            <p:nvPr/>
          </p:nvSpPr>
          <p:spPr bwMode="ltGray">
            <a:xfrm>
              <a:off x="4175" y="2208"/>
              <a:ext cx="83" cy="128"/>
            </a:xfrm>
            <a:custGeom>
              <a:avLst/>
              <a:gdLst>
                <a:gd name="T0" fmla="*/ 48 w 96"/>
                <a:gd name="T1" fmla="*/ 2 h 183"/>
                <a:gd name="T2" fmla="*/ 51 w 96"/>
                <a:gd name="T3" fmla="*/ 35 h 183"/>
                <a:gd name="T4" fmla="*/ 60 w 96"/>
                <a:gd name="T5" fmla="*/ 62 h 183"/>
                <a:gd name="T6" fmla="*/ 62 w 96"/>
                <a:gd name="T7" fmla="*/ 92 h 183"/>
                <a:gd name="T8" fmla="*/ 68 w 96"/>
                <a:gd name="T9" fmla="*/ 105 h 183"/>
                <a:gd name="T10" fmla="*/ 71 w 96"/>
                <a:gd name="T11" fmla="*/ 126 h 183"/>
                <a:gd name="T12" fmla="*/ 57 w 96"/>
                <a:gd name="T13" fmla="*/ 93 h 183"/>
                <a:gd name="T14" fmla="*/ 35 w 96"/>
                <a:gd name="T15" fmla="*/ 78 h 183"/>
                <a:gd name="T16" fmla="*/ 5 w 96"/>
                <a:gd name="T17" fmla="*/ 83 h 183"/>
                <a:gd name="T18" fmla="*/ 8 w 96"/>
                <a:gd name="T19" fmla="*/ 102 h 183"/>
                <a:gd name="T20" fmla="*/ 41 w 96"/>
                <a:gd name="T21" fmla="*/ 114 h 183"/>
                <a:gd name="T22" fmla="*/ 57 w 96"/>
                <a:gd name="T23" fmla="*/ 135 h 183"/>
                <a:gd name="T24" fmla="*/ 71 w 96"/>
                <a:gd name="T25" fmla="*/ 135 h 183"/>
                <a:gd name="T26" fmla="*/ 78 w 96"/>
                <a:gd name="T27" fmla="*/ 150 h 183"/>
                <a:gd name="T28" fmla="*/ 96 w 96"/>
                <a:gd name="T29" fmla="*/ 179 h 183"/>
                <a:gd name="T30" fmla="*/ 81 w 96"/>
                <a:gd name="T31" fmla="*/ 126 h 183"/>
                <a:gd name="T32" fmla="*/ 80 w 96"/>
                <a:gd name="T33" fmla="*/ 93 h 183"/>
                <a:gd name="T34" fmla="*/ 71 w 96"/>
                <a:gd name="T35" fmla="*/ 63 h 183"/>
                <a:gd name="T36" fmla="*/ 63 w 96"/>
                <a:gd name="T37" fmla="*/ 41 h 183"/>
                <a:gd name="T38" fmla="*/ 57 w 96"/>
                <a:gd name="T39" fmla="*/ 20 h 183"/>
                <a:gd name="T40" fmla="*/ 48 w 96"/>
                <a:gd name="T4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4" name="Freeform 47"/>
            <p:cNvSpPr/>
            <p:nvPr/>
          </p:nvSpPr>
          <p:spPr bwMode="ltGray">
            <a:xfrm>
              <a:off x="4231" y="2311"/>
              <a:ext cx="46" cy="122"/>
            </a:xfrm>
            <a:custGeom>
              <a:avLst/>
              <a:gdLst>
                <a:gd name="T0" fmla="*/ 6 w 54"/>
                <a:gd name="T1" fmla="*/ 0 h 175"/>
                <a:gd name="T2" fmla="*/ 0 w 54"/>
                <a:gd name="T3" fmla="*/ 25 h 175"/>
                <a:gd name="T4" fmla="*/ 9 w 54"/>
                <a:gd name="T5" fmla="*/ 54 h 175"/>
                <a:gd name="T6" fmla="*/ 18 w 54"/>
                <a:gd name="T7" fmla="*/ 94 h 175"/>
                <a:gd name="T8" fmla="*/ 34 w 54"/>
                <a:gd name="T9" fmla="*/ 129 h 175"/>
                <a:gd name="T10" fmla="*/ 54 w 54"/>
                <a:gd name="T11" fmla="*/ 175 h 175"/>
                <a:gd name="T12" fmla="*/ 40 w 54"/>
                <a:gd name="T13" fmla="*/ 115 h 175"/>
                <a:gd name="T14" fmla="*/ 34 w 54"/>
                <a:gd name="T15" fmla="*/ 93 h 175"/>
                <a:gd name="T16" fmla="*/ 28 w 54"/>
                <a:gd name="T17" fmla="*/ 61 h 175"/>
                <a:gd name="T18" fmla="*/ 25 w 54"/>
                <a:gd name="T19" fmla="*/ 46 h 175"/>
                <a:gd name="T20" fmla="*/ 16 w 54"/>
                <a:gd name="T21" fmla="*/ 37 h 175"/>
                <a:gd name="T22" fmla="*/ 6 w 54"/>
                <a:gd name="T23"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5" name="Freeform 48"/>
            <p:cNvSpPr/>
            <p:nvPr/>
          </p:nvSpPr>
          <p:spPr bwMode="ltGray">
            <a:xfrm>
              <a:off x="4283" y="2439"/>
              <a:ext cx="75" cy="50"/>
            </a:xfrm>
            <a:custGeom>
              <a:avLst/>
              <a:gdLst>
                <a:gd name="T0" fmla="*/ 2 w 86"/>
                <a:gd name="T1" fmla="*/ 0 h 73"/>
                <a:gd name="T2" fmla="*/ 8 w 86"/>
                <a:gd name="T3" fmla="*/ 34 h 73"/>
                <a:gd name="T4" fmla="*/ 23 w 86"/>
                <a:gd name="T5" fmla="*/ 43 h 73"/>
                <a:gd name="T6" fmla="*/ 48 w 86"/>
                <a:gd name="T7" fmla="*/ 49 h 73"/>
                <a:gd name="T8" fmla="*/ 62 w 86"/>
                <a:gd name="T9" fmla="*/ 57 h 73"/>
                <a:gd name="T10" fmla="*/ 74 w 86"/>
                <a:gd name="T11" fmla="*/ 66 h 73"/>
                <a:gd name="T12" fmla="*/ 86 w 86"/>
                <a:gd name="T13" fmla="*/ 69 h 73"/>
                <a:gd name="T14" fmla="*/ 72 w 86"/>
                <a:gd name="T15" fmla="*/ 39 h 73"/>
                <a:gd name="T16" fmla="*/ 63 w 86"/>
                <a:gd name="T17" fmla="*/ 22 h 73"/>
                <a:gd name="T18" fmla="*/ 36 w 86"/>
                <a:gd name="T19" fmla="*/ 24 h 73"/>
                <a:gd name="T20" fmla="*/ 24 w 86"/>
                <a:gd name="T21" fmla="*/ 19 h 73"/>
                <a:gd name="T22" fmla="*/ 6 w 86"/>
                <a:gd name="T23" fmla="*/ 0 h 73"/>
                <a:gd name="T24" fmla="*/ 2 w 86"/>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6" name="Freeform 49"/>
            <p:cNvSpPr/>
            <p:nvPr/>
          </p:nvSpPr>
          <p:spPr bwMode="ltGray">
            <a:xfrm>
              <a:off x="4403" y="2350"/>
              <a:ext cx="95" cy="109"/>
            </a:xfrm>
            <a:custGeom>
              <a:avLst/>
              <a:gdLst>
                <a:gd name="T0" fmla="*/ 98 w 111"/>
                <a:gd name="T1" fmla="*/ 0 h 156"/>
                <a:gd name="T2" fmla="*/ 75 w 111"/>
                <a:gd name="T3" fmla="*/ 10 h 156"/>
                <a:gd name="T4" fmla="*/ 23 w 111"/>
                <a:gd name="T5" fmla="*/ 15 h 156"/>
                <a:gd name="T6" fmla="*/ 14 w 111"/>
                <a:gd name="T7" fmla="*/ 33 h 156"/>
                <a:gd name="T8" fmla="*/ 11 w 111"/>
                <a:gd name="T9" fmla="*/ 61 h 156"/>
                <a:gd name="T10" fmla="*/ 14 w 111"/>
                <a:gd name="T11" fmla="*/ 75 h 156"/>
                <a:gd name="T12" fmla="*/ 3 w 111"/>
                <a:gd name="T13" fmla="*/ 88 h 156"/>
                <a:gd name="T14" fmla="*/ 14 w 111"/>
                <a:gd name="T15" fmla="*/ 109 h 156"/>
                <a:gd name="T16" fmla="*/ 23 w 111"/>
                <a:gd name="T17" fmla="*/ 124 h 156"/>
                <a:gd name="T18" fmla="*/ 15 w 111"/>
                <a:gd name="T19" fmla="*/ 144 h 156"/>
                <a:gd name="T20" fmla="*/ 24 w 111"/>
                <a:gd name="T21" fmla="*/ 156 h 156"/>
                <a:gd name="T22" fmla="*/ 42 w 111"/>
                <a:gd name="T23" fmla="*/ 144 h 156"/>
                <a:gd name="T24" fmla="*/ 50 w 111"/>
                <a:gd name="T25" fmla="*/ 93 h 156"/>
                <a:gd name="T26" fmla="*/ 56 w 111"/>
                <a:gd name="T27" fmla="*/ 126 h 156"/>
                <a:gd name="T28" fmla="*/ 65 w 111"/>
                <a:gd name="T29" fmla="*/ 145 h 156"/>
                <a:gd name="T30" fmla="*/ 62 w 111"/>
                <a:gd name="T31" fmla="*/ 112 h 156"/>
                <a:gd name="T32" fmla="*/ 72 w 111"/>
                <a:gd name="T33" fmla="*/ 73 h 156"/>
                <a:gd name="T34" fmla="*/ 69 w 111"/>
                <a:gd name="T35" fmla="*/ 51 h 156"/>
                <a:gd name="T36" fmla="*/ 54 w 111"/>
                <a:gd name="T37" fmla="*/ 60 h 156"/>
                <a:gd name="T38" fmla="*/ 35 w 111"/>
                <a:gd name="T39" fmla="*/ 54 h 156"/>
                <a:gd name="T40" fmla="*/ 41 w 111"/>
                <a:gd name="T41" fmla="*/ 36 h 156"/>
                <a:gd name="T42" fmla="*/ 62 w 111"/>
                <a:gd name="T43" fmla="*/ 34 h 156"/>
                <a:gd name="T44" fmla="*/ 78 w 111"/>
                <a:gd name="T45" fmla="*/ 39 h 156"/>
                <a:gd name="T46" fmla="*/ 98 w 111"/>
                <a:gd name="T47" fmla="*/ 30 h 156"/>
                <a:gd name="T48" fmla="*/ 111 w 111"/>
                <a:gd name="T49" fmla="*/ 13 h 156"/>
                <a:gd name="T50" fmla="*/ 98 w 111"/>
                <a:gd name="T5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7" name="Freeform 50"/>
            <p:cNvSpPr/>
            <p:nvPr/>
          </p:nvSpPr>
          <p:spPr bwMode="ltGray">
            <a:xfrm>
              <a:off x="4371" y="1959"/>
              <a:ext cx="25" cy="67"/>
            </a:xfrm>
            <a:custGeom>
              <a:avLst/>
              <a:gdLst>
                <a:gd name="T0" fmla="*/ 12 w 30"/>
                <a:gd name="T1" fmla="*/ 0 h 94"/>
                <a:gd name="T2" fmla="*/ 0 w 30"/>
                <a:gd name="T3" fmla="*/ 16 h 94"/>
                <a:gd name="T4" fmla="*/ 6 w 30"/>
                <a:gd name="T5" fmla="*/ 37 h 94"/>
                <a:gd name="T6" fmla="*/ 1 w 30"/>
                <a:gd name="T7" fmla="*/ 61 h 94"/>
                <a:gd name="T8" fmla="*/ 16 w 30"/>
                <a:gd name="T9" fmla="*/ 94 h 94"/>
                <a:gd name="T10" fmla="*/ 30 w 30"/>
                <a:gd name="T11" fmla="*/ 82 h 94"/>
                <a:gd name="T12" fmla="*/ 22 w 30"/>
                <a:gd name="T13" fmla="*/ 61 h 94"/>
                <a:gd name="T14" fmla="*/ 12 w 30"/>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8" name="Freeform 51"/>
            <p:cNvSpPr/>
            <p:nvPr/>
          </p:nvSpPr>
          <p:spPr bwMode="ltGray">
            <a:xfrm>
              <a:off x="4387" y="2070"/>
              <a:ext cx="70" cy="111"/>
            </a:xfrm>
            <a:custGeom>
              <a:avLst/>
              <a:gdLst>
                <a:gd name="T0" fmla="*/ 12 w 81"/>
                <a:gd name="T1" fmla="*/ 2 h 158"/>
                <a:gd name="T2" fmla="*/ 0 w 81"/>
                <a:gd name="T3" fmla="*/ 20 h 158"/>
                <a:gd name="T4" fmla="*/ 8 w 81"/>
                <a:gd name="T5" fmla="*/ 49 h 158"/>
                <a:gd name="T6" fmla="*/ 6 w 81"/>
                <a:gd name="T7" fmla="*/ 107 h 158"/>
                <a:gd name="T8" fmla="*/ 17 w 81"/>
                <a:gd name="T9" fmla="*/ 103 h 158"/>
                <a:gd name="T10" fmla="*/ 20 w 81"/>
                <a:gd name="T11" fmla="*/ 115 h 158"/>
                <a:gd name="T12" fmla="*/ 29 w 81"/>
                <a:gd name="T13" fmla="*/ 122 h 158"/>
                <a:gd name="T14" fmla="*/ 38 w 81"/>
                <a:gd name="T15" fmla="*/ 140 h 158"/>
                <a:gd name="T16" fmla="*/ 48 w 81"/>
                <a:gd name="T17" fmla="*/ 128 h 158"/>
                <a:gd name="T18" fmla="*/ 65 w 81"/>
                <a:gd name="T19" fmla="*/ 134 h 158"/>
                <a:gd name="T20" fmla="*/ 63 w 81"/>
                <a:gd name="T21" fmla="*/ 109 h 158"/>
                <a:gd name="T22" fmla="*/ 48 w 81"/>
                <a:gd name="T23" fmla="*/ 104 h 158"/>
                <a:gd name="T24" fmla="*/ 39 w 81"/>
                <a:gd name="T25" fmla="*/ 91 h 158"/>
                <a:gd name="T26" fmla="*/ 33 w 81"/>
                <a:gd name="T27" fmla="*/ 73 h 158"/>
                <a:gd name="T28" fmla="*/ 41 w 81"/>
                <a:gd name="T29" fmla="*/ 53 h 158"/>
                <a:gd name="T30" fmla="*/ 35 w 81"/>
                <a:gd name="T31" fmla="*/ 35 h 158"/>
                <a:gd name="T32" fmla="*/ 42 w 81"/>
                <a:gd name="T33" fmla="*/ 20 h 158"/>
                <a:gd name="T34" fmla="*/ 29 w 81"/>
                <a:gd name="T35" fmla="*/ 4 h 158"/>
                <a:gd name="T36" fmla="*/ 18 w 81"/>
                <a:gd name="T37" fmla="*/ 7 h 158"/>
                <a:gd name="T38" fmla="*/ 12 w 81"/>
                <a:gd name="T39" fmla="*/ 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199" name="Freeform 52"/>
            <p:cNvSpPr/>
            <p:nvPr/>
          </p:nvSpPr>
          <p:spPr bwMode="ltGray">
            <a:xfrm>
              <a:off x="4436" y="2216"/>
              <a:ext cx="74" cy="74"/>
            </a:xfrm>
            <a:custGeom>
              <a:avLst/>
              <a:gdLst>
                <a:gd name="T0" fmla="*/ 52 w 85"/>
                <a:gd name="T1" fmla="*/ 0 h 105"/>
                <a:gd name="T2" fmla="*/ 44 w 85"/>
                <a:gd name="T3" fmla="*/ 18 h 105"/>
                <a:gd name="T4" fmla="*/ 32 w 85"/>
                <a:gd name="T5" fmla="*/ 30 h 105"/>
                <a:gd name="T6" fmla="*/ 16 w 85"/>
                <a:gd name="T7" fmla="*/ 35 h 105"/>
                <a:gd name="T8" fmla="*/ 8 w 85"/>
                <a:gd name="T9" fmla="*/ 48 h 105"/>
                <a:gd name="T10" fmla="*/ 4 w 85"/>
                <a:gd name="T11" fmla="*/ 74 h 105"/>
                <a:gd name="T12" fmla="*/ 13 w 85"/>
                <a:gd name="T13" fmla="*/ 71 h 105"/>
                <a:gd name="T14" fmla="*/ 25 w 85"/>
                <a:gd name="T15" fmla="*/ 62 h 105"/>
                <a:gd name="T16" fmla="*/ 34 w 85"/>
                <a:gd name="T17" fmla="*/ 69 h 105"/>
                <a:gd name="T18" fmla="*/ 58 w 85"/>
                <a:gd name="T19" fmla="*/ 99 h 105"/>
                <a:gd name="T20" fmla="*/ 71 w 85"/>
                <a:gd name="T21" fmla="*/ 72 h 105"/>
                <a:gd name="T22" fmla="*/ 85 w 85"/>
                <a:gd name="T23" fmla="*/ 68 h 105"/>
                <a:gd name="T24" fmla="*/ 74 w 85"/>
                <a:gd name="T25" fmla="*/ 39 h 105"/>
                <a:gd name="T26" fmla="*/ 52 w 85"/>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0" name="Freeform 53"/>
            <p:cNvSpPr/>
            <p:nvPr/>
          </p:nvSpPr>
          <p:spPr bwMode="ltGray">
            <a:xfrm>
              <a:off x="4524" y="2348"/>
              <a:ext cx="33" cy="46"/>
            </a:xfrm>
            <a:custGeom>
              <a:avLst/>
              <a:gdLst>
                <a:gd name="T0" fmla="*/ 6 w 38"/>
                <a:gd name="T1" fmla="*/ 27 h 66"/>
                <a:gd name="T2" fmla="*/ 26 w 38"/>
                <a:gd name="T3" fmla="*/ 66 h 66"/>
                <a:gd name="T4" fmla="*/ 30 w 38"/>
                <a:gd name="T5" fmla="*/ 52 h 66"/>
                <a:gd name="T6" fmla="*/ 38 w 38"/>
                <a:gd name="T7" fmla="*/ 40 h 66"/>
                <a:gd name="T8" fmla="*/ 30 w 38"/>
                <a:gd name="T9" fmla="*/ 25 h 66"/>
                <a:gd name="T10" fmla="*/ 20 w 38"/>
                <a:gd name="T11" fmla="*/ 13 h 66"/>
                <a:gd name="T12" fmla="*/ 11 w 38"/>
                <a:gd name="T13" fmla="*/ 1 h 66"/>
                <a:gd name="T14" fmla="*/ 2 w 38"/>
                <a:gd name="T15" fmla="*/ 12 h 66"/>
                <a:gd name="T16" fmla="*/ 6 w 38"/>
                <a:gd name="T17" fmla="*/ 2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1" name="Freeform 54"/>
            <p:cNvSpPr/>
            <p:nvPr/>
          </p:nvSpPr>
          <p:spPr bwMode="ltGray">
            <a:xfrm>
              <a:off x="4505" y="2425"/>
              <a:ext cx="21" cy="16"/>
            </a:xfrm>
            <a:custGeom>
              <a:avLst/>
              <a:gdLst>
                <a:gd name="T0" fmla="*/ 0 w 24"/>
                <a:gd name="T1" fmla="*/ 0 h 23"/>
                <a:gd name="T2" fmla="*/ 6 w 24"/>
                <a:gd name="T3" fmla="*/ 23 h 23"/>
                <a:gd name="T4" fmla="*/ 24 w 24"/>
                <a:gd name="T5" fmla="*/ 11 h 23"/>
                <a:gd name="T6" fmla="*/ 0 w 24"/>
                <a:gd name="T7" fmla="*/ 0 h 23"/>
              </a:gdLst>
              <a:ahLst/>
              <a:cxnLst>
                <a:cxn ang="0">
                  <a:pos x="T0" y="T1"/>
                </a:cxn>
                <a:cxn ang="0">
                  <a:pos x="T2" y="T3"/>
                </a:cxn>
                <a:cxn ang="0">
                  <a:pos x="T4" y="T5"/>
                </a:cxn>
                <a:cxn ang="0">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2" name="Freeform 55"/>
            <p:cNvSpPr/>
            <p:nvPr/>
          </p:nvSpPr>
          <p:spPr bwMode="ltGray">
            <a:xfrm>
              <a:off x="4536" y="2415"/>
              <a:ext cx="52" cy="35"/>
            </a:xfrm>
            <a:custGeom>
              <a:avLst/>
              <a:gdLst>
                <a:gd name="T0" fmla="*/ 9 w 60"/>
                <a:gd name="T1" fmla="*/ 0 h 49"/>
                <a:gd name="T2" fmla="*/ 0 w 60"/>
                <a:gd name="T3" fmla="*/ 18 h 49"/>
                <a:gd name="T4" fmla="*/ 28 w 60"/>
                <a:gd name="T5" fmla="*/ 33 h 49"/>
                <a:gd name="T6" fmla="*/ 42 w 60"/>
                <a:gd name="T7" fmla="*/ 46 h 49"/>
                <a:gd name="T8" fmla="*/ 60 w 60"/>
                <a:gd name="T9" fmla="*/ 42 h 49"/>
                <a:gd name="T10" fmla="*/ 49 w 60"/>
                <a:gd name="T11" fmla="*/ 24 h 49"/>
                <a:gd name="T12" fmla="*/ 28 w 60"/>
                <a:gd name="T13" fmla="*/ 3 h 49"/>
                <a:gd name="T14" fmla="*/ 19 w 60"/>
                <a:gd name="T15" fmla="*/ 16 h 49"/>
                <a:gd name="T16" fmla="*/ 9 w 60"/>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3" name="Freeform 56"/>
            <p:cNvSpPr/>
            <p:nvPr/>
          </p:nvSpPr>
          <p:spPr bwMode="ltGray">
            <a:xfrm>
              <a:off x="4616" y="2481"/>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4" name="Freeform 57"/>
            <p:cNvSpPr/>
            <p:nvPr/>
          </p:nvSpPr>
          <p:spPr bwMode="ltGray">
            <a:xfrm>
              <a:off x="4923" y="2442"/>
              <a:ext cx="53" cy="44"/>
            </a:xfrm>
            <a:custGeom>
              <a:avLst/>
              <a:gdLst>
                <a:gd name="T0" fmla="*/ 7 w 61"/>
                <a:gd name="T1" fmla="*/ 0 h 63"/>
                <a:gd name="T2" fmla="*/ 0 w 61"/>
                <a:gd name="T3" fmla="*/ 14 h 63"/>
                <a:gd name="T4" fmla="*/ 24 w 61"/>
                <a:gd name="T5" fmla="*/ 35 h 63"/>
                <a:gd name="T6" fmla="*/ 36 w 61"/>
                <a:gd name="T7" fmla="*/ 54 h 63"/>
                <a:gd name="T8" fmla="*/ 46 w 61"/>
                <a:gd name="T9" fmla="*/ 63 h 63"/>
                <a:gd name="T10" fmla="*/ 61 w 61"/>
                <a:gd name="T11" fmla="*/ 56 h 63"/>
                <a:gd name="T12" fmla="*/ 33 w 61"/>
                <a:gd name="T13" fmla="*/ 17 h 63"/>
                <a:gd name="T14" fmla="*/ 7 w 61"/>
                <a:gd name="T15" fmla="*/ 0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5" name="Freeform 58"/>
            <p:cNvSpPr/>
            <p:nvPr/>
          </p:nvSpPr>
          <p:spPr bwMode="ltGray">
            <a:xfrm>
              <a:off x="4466" y="2497"/>
              <a:ext cx="53" cy="47"/>
            </a:xfrm>
            <a:custGeom>
              <a:avLst/>
              <a:gdLst>
                <a:gd name="T0" fmla="*/ 28 w 61"/>
                <a:gd name="T1" fmla="*/ 7 h 67"/>
                <a:gd name="T2" fmla="*/ 30 w 61"/>
                <a:gd name="T3" fmla="*/ 34 h 67"/>
                <a:gd name="T4" fmla="*/ 16 w 61"/>
                <a:gd name="T5" fmla="*/ 43 h 67"/>
                <a:gd name="T6" fmla="*/ 22 w 61"/>
                <a:gd name="T7" fmla="*/ 67 h 67"/>
                <a:gd name="T8" fmla="*/ 48 w 61"/>
                <a:gd name="T9" fmla="*/ 58 h 67"/>
                <a:gd name="T10" fmla="*/ 60 w 61"/>
                <a:gd name="T11" fmla="*/ 47 h 67"/>
                <a:gd name="T12" fmla="*/ 51 w 61"/>
                <a:gd name="T13" fmla="*/ 28 h 67"/>
                <a:gd name="T14" fmla="*/ 57 w 61"/>
                <a:gd name="T15" fmla="*/ 14 h 67"/>
                <a:gd name="T16" fmla="*/ 55 w 61"/>
                <a:gd name="T17" fmla="*/ 2 h 67"/>
                <a:gd name="T18" fmla="*/ 46 w 61"/>
                <a:gd name="T19" fmla="*/ 4 h 67"/>
                <a:gd name="T20" fmla="*/ 51 w 61"/>
                <a:gd name="T21" fmla="*/ 5 h 67"/>
                <a:gd name="T22" fmla="*/ 49 w 61"/>
                <a:gd name="T23" fmla="*/ 16 h 67"/>
                <a:gd name="T24" fmla="*/ 43 w 61"/>
                <a:gd name="T25" fmla="*/ 23 h 67"/>
                <a:gd name="T26" fmla="*/ 28 w 61"/>
                <a:gd name="T27"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6" name="Freeform 59"/>
            <p:cNvSpPr/>
            <p:nvPr/>
          </p:nvSpPr>
          <p:spPr bwMode="ltGray">
            <a:xfrm>
              <a:off x="4410" y="2515"/>
              <a:ext cx="37" cy="25"/>
            </a:xfrm>
            <a:custGeom>
              <a:avLst/>
              <a:gdLst>
                <a:gd name="T0" fmla="*/ 21 w 43"/>
                <a:gd name="T1" fmla="*/ 3 h 36"/>
                <a:gd name="T2" fmla="*/ 6 w 43"/>
                <a:gd name="T3" fmla="*/ 6 h 36"/>
                <a:gd name="T4" fmla="*/ 33 w 43"/>
                <a:gd name="T5" fmla="*/ 36 h 36"/>
                <a:gd name="T6" fmla="*/ 42 w 43"/>
                <a:gd name="T7" fmla="*/ 30 h 36"/>
                <a:gd name="T8" fmla="*/ 21 w 43"/>
                <a:gd name="T9" fmla="*/ 3 h 36"/>
              </a:gdLst>
              <a:ahLst/>
              <a:cxnLst>
                <a:cxn ang="0">
                  <a:pos x="T0" y="T1"/>
                </a:cxn>
                <a:cxn ang="0">
                  <a:pos x="T2" y="T3"/>
                </a:cxn>
                <a:cxn ang="0">
                  <a:pos x="T4" y="T5"/>
                </a:cxn>
                <a:cxn ang="0">
                  <a:pos x="T6" y="T7"/>
                </a:cxn>
                <a:cxn ang="0">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7" name="Freeform 60"/>
            <p:cNvSpPr/>
            <p:nvPr/>
          </p:nvSpPr>
          <p:spPr bwMode="ltGray">
            <a:xfrm>
              <a:off x="4386" y="2487"/>
              <a:ext cx="27" cy="29"/>
            </a:xfrm>
            <a:custGeom>
              <a:avLst/>
              <a:gdLst>
                <a:gd name="T0" fmla="*/ 21 w 32"/>
                <a:gd name="T1" fmla="*/ 0 h 41"/>
                <a:gd name="T2" fmla="*/ 0 w 32"/>
                <a:gd name="T3" fmla="*/ 26 h 41"/>
                <a:gd name="T4" fmla="*/ 16 w 32"/>
                <a:gd name="T5" fmla="*/ 24 h 41"/>
                <a:gd name="T6" fmla="*/ 19 w 32"/>
                <a:gd name="T7" fmla="*/ 29 h 41"/>
                <a:gd name="T8" fmla="*/ 16 w 32"/>
                <a:gd name="T9" fmla="*/ 35 h 41"/>
                <a:gd name="T10" fmla="*/ 30 w 32"/>
                <a:gd name="T11" fmla="*/ 21 h 41"/>
                <a:gd name="T12" fmla="*/ 24 w 32"/>
                <a:gd name="T13" fmla="*/ 9 h 41"/>
                <a:gd name="T14" fmla="*/ 21 w 32"/>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8" name="Freeform 61"/>
            <p:cNvSpPr/>
            <p:nvPr/>
          </p:nvSpPr>
          <p:spPr bwMode="ltGray">
            <a:xfrm>
              <a:off x="4425" y="2498"/>
              <a:ext cx="39" cy="22"/>
            </a:xfrm>
            <a:custGeom>
              <a:avLst/>
              <a:gdLst>
                <a:gd name="T0" fmla="*/ 21 w 45"/>
                <a:gd name="T1" fmla="*/ 0 h 32"/>
                <a:gd name="T2" fmla="*/ 0 w 45"/>
                <a:gd name="T3" fmla="*/ 7 h 32"/>
                <a:gd name="T4" fmla="*/ 27 w 45"/>
                <a:gd name="T5" fmla="*/ 31 h 32"/>
                <a:gd name="T6" fmla="*/ 45 w 45"/>
                <a:gd name="T7" fmla="*/ 24 h 32"/>
                <a:gd name="T8" fmla="*/ 22 w 45"/>
                <a:gd name="T9" fmla="*/ 10 h 32"/>
                <a:gd name="T10" fmla="*/ 21 w 45"/>
                <a:gd name="T11" fmla="*/ 0 h 32"/>
              </a:gdLst>
              <a:ahLst/>
              <a:cxnLst>
                <a:cxn ang="0">
                  <a:pos x="T0" y="T1"/>
                </a:cxn>
                <a:cxn ang="0">
                  <a:pos x="T2" y="T3"/>
                </a:cxn>
                <a:cxn ang="0">
                  <a:pos x="T4" y="T5"/>
                </a:cxn>
                <a:cxn ang="0">
                  <a:pos x="T6" y="T7"/>
                </a:cxn>
                <a:cxn ang="0">
                  <a:pos x="T8" y="T9"/>
                </a:cxn>
                <a:cxn ang="0">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09" name="Freeform 62"/>
            <p:cNvSpPr/>
            <p:nvPr/>
          </p:nvSpPr>
          <p:spPr bwMode="ltGray">
            <a:xfrm>
              <a:off x="4368" y="2187"/>
              <a:ext cx="31" cy="52"/>
            </a:xfrm>
            <a:custGeom>
              <a:avLst/>
              <a:gdLst>
                <a:gd name="T0" fmla="*/ 30 w 35"/>
                <a:gd name="T1" fmla="*/ 0 h 74"/>
                <a:gd name="T2" fmla="*/ 21 w 35"/>
                <a:gd name="T3" fmla="*/ 15 h 74"/>
                <a:gd name="T4" fmla="*/ 9 w 35"/>
                <a:gd name="T5" fmla="*/ 36 h 74"/>
                <a:gd name="T6" fmla="*/ 0 w 35"/>
                <a:gd name="T7" fmla="*/ 59 h 74"/>
                <a:gd name="T8" fmla="*/ 8 w 35"/>
                <a:gd name="T9" fmla="*/ 74 h 74"/>
                <a:gd name="T10" fmla="*/ 20 w 35"/>
                <a:gd name="T11" fmla="*/ 59 h 74"/>
                <a:gd name="T12" fmla="*/ 35 w 35"/>
                <a:gd name="T13" fmla="*/ 32 h 74"/>
                <a:gd name="T14" fmla="*/ 30 w 3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0" name="Freeform 63"/>
            <p:cNvSpPr/>
            <p:nvPr/>
          </p:nvSpPr>
          <p:spPr bwMode="ltGray">
            <a:xfrm>
              <a:off x="4427" y="2179"/>
              <a:ext cx="22" cy="51"/>
            </a:xfrm>
            <a:custGeom>
              <a:avLst/>
              <a:gdLst>
                <a:gd name="T0" fmla="*/ 13 w 25"/>
                <a:gd name="T1" fmla="*/ 7 h 73"/>
                <a:gd name="T2" fmla="*/ 4 w 25"/>
                <a:gd name="T3" fmla="*/ 8 h 73"/>
                <a:gd name="T4" fmla="*/ 0 w 25"/>
                <a:gd name="T5" fmla="*/ 22 h 73"/>
                <a:gd name="T6" fmla="*/ 15 w 25"/>
                <a:gd name="T7" fmla="*/ 41 h 73"/>
                <a:gd name="T8" fmla="*/ 25 w 25"/>
                <a:gd name="T9" fmla="*/ 56 h 73"/>
                <a:gd name="T10" fmla="*/ 16 w 25"/>
                <a:gd name="T11" fmla="*/ 20 h 73"/>
                <a:gd name="T12" fmla="*/ 13 w 25"/>
                <a:gd name="T13" fmla="*/ 7 h 73"/>
              </a:gdLst>
              <a:ahLst/>
              <a:cxnLst>
                <a:cxn ang="0">
                  <a:pos x="T0" y="T1"/>
                </a:cxn>
                <a:cxn ang="0">
                  <a:pos x="T2" y="T3"/>
                </a:cxn>
                <a:cxn ang="0">
                  <a:pos x="T4" y="T5"/>
                </a:cxn>
                <a:cxn ang="0">
                  <a:pos x="T6" y="T7"/>
                </a:cxn>
                <a:cxn ang="0">
                  <a:pos x="T8" y="T9"/>
                </a:cxn>
                <a:cxn ang="0">
                  <a:pos x="T10" y="T11"/>
                </a:cxn>
                <a:cxn ang="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1" name="Freeform 64"/>
            <p:cNvSpPr/>
            <p:nvPr/>
          </p:nvSpPr>
          <p:spPr bwMode="ltGray">
            <a:xfrm>
              <a:off x="4452" y="2163"/>
              <a:ext cx="12" cy="23"/>
            </a:xfrm>
            <a:custGeom>
              <a:avLst/>
              <a:gdLst>
                <a:gd name="T0" fmla="*/ 11 w 14"/>
                <a:gd name="T1" fmla="*/ 0 h 33"/>
                <a:gd name="T2" fmla="*/ 1 w 14"/>
                <a:gd name="T3" fmla="*/ 10 h 33"/>
                <a:gd name="T4" fmla="*/ 11 w 14"/>
                <a:gd name="T5" fmla="*/ 25 h 33"/>
                <a:gd name="T6" fmla="*/ 11 w 14"/>
                <a:gd name="T7" fmla="*/ 0 h 33"/>
              </a:gdLst>
              <a:ahLst/>
              <a:cxnLst>
                <a:cxn ang="0">
                  <a:pos x="T0" y="T1"/>
                </a:cxn>
                <a:cxn ang="0">
                  <a:pos x="T2" y="T3"/>
                </a:cxn>
                <a:cxn ang="0">
                  <a:pos x="T4" y="T5"/>
                </a:cxn>
                <a:cxn ang="0">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2" name="Freeform 65"/>
            <p:cNvSpPr/>
            <p:nvPr/>
          </p:nvSpPr>
          <p:spPr bwMode="ltGray">
            <a:xfrm>
              <a:off x="4464" y="2174"/>
              <a:ext cx="24" cy="45"/>
            </a:xfrm>
            <a:custGeom>
              <a:avLst/>
              <a:gdLst>
                <a:gd name="T0" fmla="*/ 5 w 28"/>
                <a:gd name="T1" fmla="*/ 0 h 64"/>
                <a:gd name="T2" fmla="*/ 11 w 28"/>
                <a:gd name="T3" fmla="*/ 14 h 64"/>
                <a:gd name="T4" fmla="*/ 20 w 28"/>
                <a:gd name="T5" fmla="*/ 21 h 64"/>
                <a:gd name="T6" fmla="*/ 8 w 28"/>
                <a:gd name="T7" fmla="*/ 39 h 64"/>
                <a:gd name="T8" fmla="*/ 0 w 28"/>
                <a:gd name="T9" fmla="*/ 56 h 64"/>
                <a:gd name="T10" fmla="*/ 11 w 28"/>
                <a:gd name="T11" fmla="*/ 57 h 64"/>
                <a:gd name="T12" fmla="*/ 26 w 28"/>
                <a:gd name="T13" fmla="*/ 26 h 64"/>
                <a:gd name="T14" fmla="*/ 5 w 28"/>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3" name="Freeform 66"/>
            <p:cNvSpPr/>
            <p:nvPr/>
          </p:nvSpPr>
          <p:spPr bwMode="ltGray">
            <a:xfrm>
              <a:off x="4154" y="2239"/>
              <a:ext cx="14" cy="25"/>
            </a:xfrm>
            <a:custGeom>
              <a:avLst/>
              <a:gdLst>
                <a:gd name="T0" fmla="*/ 14 w 16"/>
                <a:gd name="T1" fmla="*/ 3 h 36"/>
                <a:gd name="T2" fmla="*/ 0 w 16"/>
                <a:gd name="T3" fmla="*/ 7 h 36"/>
                <a:gd name="T4" fmla="*/ 8 w 16"/>
                <a:gd name="T5" fmla="*/ 22 h 36"/>
                <a:gd name="T6" fmla="*/ 14 w 16"/>
                <a:gd name="T7" fmla="*/ 3 h 36"/>
              </a:gdLst>
              <a:ahLst/>
              <a:cxnLst>
                <a:cxn ang="0">
                  <a:pos x="T0" y="T1"/>
                </a:cxn>
                <a:cxn ang="0">
                  <a:pos x="T2" y="T3"/>
                </a:cxn>
                <a:cxn ang="0">
                  <a:pos x="T4" y="T5"/>
                </a:cxn>
                <a:cxn ang="0">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4" name="Freeform 67"/>
            <p:cNvSpPr/>
            <p:nvPr/>
          </p:nvSpPr>
          <p:spPr bwMode="ltGray">
            <a:xfrm>
              <a:off x="4143" y="2217"/>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5" name="Freeform 68"/>
            <p:cNvSpPr/>
            <p:nvPr/>
          </p:nvSpPr>
          <p:spPr bwMode="ltGray">
            <a:xfrm>
              <a:off x="4138" y="2200"/>
              <a:ext cx="14" cy="14"/>
            </a:xfrm>
            <a:custGeom>
              <a:avLst/>
              <a:gdLst>
                <a:gd name="T0" fmla="*/ 10 w 16"/>
                <a:gd name="T1" fmla="*/ 5 h 19"/>
                <a:gd name="T2" fmla="*/ 0 w 16"/>
                <a:gd name="T3" fmla="*/ 10 h 19"/>
                <a:gd name="T4" fmla="*/ 12 w 16"/>
                <a:gd name="T5" fmla="*/ 19 h 19"/>
                <a:gd name="T6" fmla="*/ 10 w 16"/>
                <a:gd name="T7" fmla="*/ 5 h 19"/>
              </a:gdLst>
              <a:ahLst/>
              <a:cxnLst>
                <a:cxn ang="0">
                  <a:pos x="T0" y="T1"/>
                </a:cxn>
                <a:cxn ang="0">
                  <a:pos x="T2" y="T3"/>
                </a:cxn>
                <a:cxn ang="0">
                  <a:pos x="T4" y="T5"/>
                </a:cxn>
                <a:cxn ang="0">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6" name="Freeform 69"/>
            <p:cNvSpPr/>
            <p:nvPr/>
          </p:nvSpPr>
          <p:spPr bwMode="ltGray">
            <a:xfrm>
              <a:off x="4124" y="2163"/>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7" name="Freeform 70"/>
            <p:cNvSpPr/>
            <p:nvPr/>
          </p:nvSpPr>
          <p:spPr bwMode="ltGray">
            <a:xfrm>
              <a:off x="4127" y="2186"/>
              <a:ext cx="18" cy="13"/>
            </a:xfrm>
            <a:custGeom>
              <a:avLst/>
              <a:gdLst>
                <a:gd name="T0" fmla="*/ 13 w 22"/>
                <a:gd name="T1" fmla="*/ 0 h 18"/>
                <a:gd name="T2" fmla="*/ 19 w 22"/>
                <a:gd name="T3" fmla="*/ 18 h 18"/>
                <a:gd name="T4" fmla="*/ 14 w 22"/>
                <a:gd name="T5" fmla="*/ 6 h 18"/>
                <a:gd name="T6" fmla="*/ 13 w 22"/>
                <a:gd name="T7" fmla="*/ 0 h 18"/>
              </a:gdLst>
              <a:ahLst/>
              <a:cxnLst>
                <a:cxn ang="0">
                  <a:pos x="T0" y="T1"/>
                </a:cxn>
                <a:cxn ang="0">
                  <a:pos x="T2" y="T3"/>
                </a:cxn>
                <a:cxn ang="0">
                  <a:pos x="T4" y="T5"/>
                </a:cxn>
                <a:cxn ang="0">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8" name="Freeform 71"/>
            <p:cNvSpPr/>
            <p:nvPr/>
          </p:nvSpPr>
          <p:spPr bwMode="ltGray">
            <a:xfrm>
              <a:off x="5088" y="2769"/>
              <a:ext cx="52" cy="56"/>
            </a:xfrm>
            <a:custGeom>
              <a:avLst/>
              <a:gdLst>
                <a:gd name="T0" fmla="*/ 10 w 60"/>
                <a:gd name="T1" fmla="*/ 7 h 81"/>
                <a:gd name="T2" fmla="*/ 3 w 60"/>
                <a:gd name="T3" fmla="*/ 18 h 81"/>
                <a:gd name="T4" fmla="*/ 15 w 60"/>
                <a:gd name="T5" fmla="*/ 39 h 81"/>
                <a:gd name="T6" fmla="*/ 27 w 60"/>
                <a:gd name="T7" fmla="*/ 54 h 81"/>
                <a:gd name="T8" fmla="*/ 40 w 60"/>
                <a:gd name="T9" fmla="*/ 63 h 81"/>
                <a:gd name="T10" fmla="*/ 51 w 60"/>
                <a:gd name="T11" fmla="*/ 81 h 81"/>
                <a:gd name="T12" fmla="*/ 52 w 60"/>
                <a:gd name="T13" fmla="*/ 57 h 81"/>
                <a:gd name="T14" fmla="*/ 43 w 60"/>
                <a:gd name="T15" fmla="*/ 37 h 81"/>
                <a:gd name="T16" fmla="*/ 25 w 60"/>
                <a:gd name="T17" fmla="*/ 18 h 81"/>
                <a:gd name="T18" fmla="*/ 10 w 60"/>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19" name="Freeform 72"/>
            <p:cNvSpPr/>
            <p:nvPr/>
          </p:nvSpPr>
          <p:spPr bwMode="ltGray">
            <a:xfrm>
              <a:off x="5354" y="2723"/>
              <a:ext cx="61" cy="43"/>
            </a:xfrm>
            <a:custGeom>
              <a:avLst/>
              <a:gdLst>
                <a:gd name="T0" fmla="*/ 28 w 71"/>
                <a:gd name="T1" fmla="*/ 23 h 61"/>
                <a:gd name="T2" fmla="*/ 13 w 71"/>
                <a:gd name="T3" fmla="*/ 32 h 61"/>
                <a:gd name="T4" fmla="*/ 1 w 71"/>
                <a:gd name="T5" fmla="*/ 44 h 61"/>
                <a:gd name="T6" fmla="*/ 13 w 71"/>
                <a:gd name="T7" fmla="*/ 59 h 61"/>
                <a:gd name="T8" fmla="*/ 28 w 71"/>
                <a:gd name="T9" fmla="*/ 44 h 61"/>
                <a:gd name="T10" fmla="*/ 40 w 71"/>
                <a:gd name="T11" fmla="*/ 23 h 61"/>
                <a:gd name="T12" fmla="*/ 55 w 71"/>
                <a:gd name="T13" fmla="*/ 0 h 61"/>
                <a:gd name="T14" fmla="*/ 71 w 71"/>
                <a:gd name="T15" fmla="*/ 11 h 61"/>
                <a:gd name="T16" fmla="*/ 35 w 71"/>
                <a:gd name="T17" fmla="*/ 23 h 61"/>
                <a:gd name="T18" fmla="*/ 28 w 71"/>
                <a:gd name="T19"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0" name="Freeform 73"/>
            <p:cNvSpPr/>
            <p:nvPr/>
          </p:nvSpPr>
          <p:spPr bwMode="ltGray">
            <a:xfrm>
              <a:off x="5170" y="2700"/>
              <a:ext cx="20" cy="21"/>
            </a:xfrm>
            <a:custGeom>
              <a:avLst/>
              <a:gdLst>
                <a:gd name="T0" fmla="*/ 9 w 23"/>
                <a:gd name="T1" fmla="*/ 0 h 30"/>
                <a:gd name="T2" fmla="*/ 0 w 23"/>
                <a:gd name="T3" fmla="*/ 14 h 30"/>
                <a:gd name="T4" fmla="*/ 12 w 23"/>
                <a:gd name="T5" fmla="*/ 30 h 30"/>
                <a:gd name="T6" fmla="*/ 9 w 23"/>
                <a:gd name="T7" fmla="*/ 0 h 30"/>
              </a:gdLst>
              <a:ahLst/>
              <a:cxnLst>
                <a:cxn ang="0">
                  <a:pos x="T0" y="T1"/>
                </a:cxn>
                <a:cxn ang="0">
                  <a:pos x="T2" y="T3"/>
                </a:cxn>
                <a:cxn ang="0">
                  <a:pos x="T4" y="T5"/>
                </a:cxn>
                <a:cxn ang="0">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1" name="Freeform 74"/>
            <p:cNvSpPr/>
            <p:nvPr/>
          </p:nvSpPr>
          <p:spPr bwMode="ltGray">
            <a:xfrm>
              <a:off x="5161" y="2679"/>
              <a:ext cx="23" cy="16"/>
            </a:xfrm>
            <a:custGeom>
              <a:avLst/>
              <a:gdLst>
                <a:gd name="T0" fmla="*/ 19 w 26"/>
                <a:gd name="T1" fmla="*/ 0 h 23"/>
                <a:gd name="T2" fmla="*/ 0 w 26"/>
                <a:gd name="T3" fmla="*/ 14 h 23"/>
                <a:gd name="T4" fmla="*/ 21 w 26"/>
                <a:gd name="T5" fmla="*/ 20 h 23"/>
                <a:gd name="T6" fmla="*/ 19 w 26"/>
                <a:gd name="T7" fmla="*/ 0 h 23"/>
              </a:gdLst>
              <a:ahLst/>
              <a:cxnLst>
                <a:cxn ang="0">
                  <a:pos x="T0" y="T1"/>
                </a:cxn>
                <a:cxn ang="0">
                  <a:pos x="T2" y="T3"/>
                </a:cxn>
                <a:cxn ang="0">
                  <a:pos x="T4" y="T5"/>
                </a:cxn>
                <a:cxn ang="0">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2" name="Freeform 75"/>
            <p:cNvSpPr/>
            <p:nvPr/>
          </p:nvSpPr>
          <p:spPr bwMode="ltGray">
            <a:xfrm>
              <a:off x="4985" y="2498"/>
              <a:ext cx="27" cy="31"/>
            </a:xfrm>
            <a:custGeom>
              <a:avLst/>
              <a:gdLst>
                <a:gd name="T0" fmla="*/ 28 w 32"/>
                <a:gd name="T1" fmla="*/ 0 h 44"/>
                <a:gd name="T2" fmla="*/ 10 w 32"/>
                <a:gd name="T3" fmla="*/ 11 h 44"/>
                <a:gd name="T4" fmla="*/ 12 w 32"/>
                <a:gd name="T5" fmla="*/ 32 h 44"/>
                <a:gd name="T6" fmla="*/ 24 w 32"/>
                <a:gd name="T7" fmla="*/ 36 h 44"/>
                <a:gd name="T8" fmla="*/ 28 w 32"/>
                <a:gd name="T9" fmla="*/ 0 h 44"/>
              </a:gdLst>
              <a:ahLst/>
              <a:cxnLst>
                <a:cxn ang="0">
                  <a:pos x="T0" y="T1"/>
                </a:cxn>
                <a:cxn ang="0">
                  <a:pos x="T2" y="T3"/>
                </a:cxn>
                <a:cxn ang="0">
                  <a:pos x="T4" y="T5"/>
                </a:cxn>
                <a:cxn ang="0">
                  <a:pos x="T6" y="T7"/>
                </a:cxn>
                <a:cxn ang="0">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3" name="Freeform 76"/>
            <p:cNvSpPr/>
            <p:nvPr/>
          </p:nvSpPr>
          <p:spPr bwMode="ltGray">
            <a:xfrm>
              <a:off x="5024" y="2538"/>
              <a:ext cx="30" cy="31"/>
            </a:xfrm>
            <a:custGeom>
              <a:avLst/>
              <a:gdLst>
                <a:gd name="T0" fmla="*/ 30 w 34"/>
                <a:gd name="T1" fmla="*/ 0 h 44"/>
                <a:gd name="T2" fmla="*/ 10 w 34"/>
                <a:gd name="T3" fmla="*/ 9 h 44"/>
                <a:gd name="T4" fmla="*/ 14 w 34"/>
                <a:gd name="T5" fmla="*/ 32 h 44"/>
                <a:gd name="T6" fmla="*/ 26 w 34"/>
                <a:gd name="T7" fmla="*/ 36 h 44"/>
                <a:gd name="T8" fmla="*/ 30 w 34"/>
                <a:gd name="T9" fmla="*/ 0 h 44"/>
              </a:gdLst>
              <a:ahLst/>
              <a:cxnLst>
                <a:cxn ang="0">
                  <a:pos x="T0" y="T1"/>
                </a:cxn>
                <a:cxn ang="0">
                  <a:pos x="T2" y="T3"/>
                </a:cxn>
                <a:cxn ang="0">
                  <a:pos x="T4" y="T5"/>
                </a:cxn>
                <a:cxn ang="0">
                  <a:pos x="T6" y="T7"/>
                </a:cxn>
                <a:cxn ang="0">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4" name="Freeform 77"/>
            <p:cNvSpPr/>
            <p:nvPr/>
          </p:nvSpPr>
          <p:spPr bwMode="ltGray">
            <a:xfrm>
              <a:off x="5055" y="2597"/>
              <a:ext cx="32" cy="26"/>
            </a:xfrm>
            <a:custGeom>
              <a:avLst/>
              <a:gdLst>
                <a:gd name="T0" fmla="*/ 34 w 38"/>
                <a:gd name="T1" fmla="*/ 2 h 37"/>
                <a:gd name="T2" fmla="*/ 10 w 38"/>
                <a:gd name="T3" fmla="*/ 2 h 37"/>
                <a:gd name="T4" fmla="*/ 14 w 38"/>
                <a:gd name="T5" fmla="*/ 25 h 37"/>
                <a:gd name="T6" fmla="*/ 26 w 38"/>
                <a:gd name="T7" fmla="*/ 29 h 37"/>
                <a:gd name="T8" fmla="*/ 34 w 38"/>
                <a:gd name="T9" fmla="*/ 2 h 37"/>
              </a:gdLst>
              <a:ahLst/>
              <a:cxnLst>
                <a:cxn ang="0">
                  <a:pos x="T0" y="T1"/>
                </a:cxn>
                <a:cxn ang="0">
                  <a:pos x="T2" y="T3"/>
                </a:cxn>
                <a:cxn ang="0">
                  <a:pos x="T4" y="T5"/>
                </a:cxn>
                <a:cxn ang="0">
                  <a:pos x="T6" y="T7"/>
                </a:cxn>
                <a:cxn ang="0">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5" name="Freeform 78"/>
            <p:cNvSpPr/>
            <p:nvPr/>
          </p:nvSpPr>
          <p:spPr bwMode="ltGray">
            <a:xfrm>
              <a:off x="5094" y="2587"/>
              <a:ext cx="32" cy="25"/>
            </a:xfrm>
            <a:custGeom>
              <a:avLst/>
              <a:gdLst>
                <a:gd name="T0" fmla="*/ 34 w 38"/>
                <a:gd name="T1" fmla="*/ 2 h 34"/>
                <a:gd name="T2" fmla="*/ 10 w 38"/>
                <a:gd name="T3" fmla="*/ 2 h 34"/>
                <a:gd name="T4" fmla="*/ 16 w 38"/>
                <a:gd name="T5" fmla="*/ 22 h 34"/>
                <a:gd name="T6" fmla="*/ 27 w 38"/>
                <a:gd name="T7" fmla="*/ 22 h 34"/>
                <a:gd name="T8" fmla="*/ 34 w 38"/>
                <a:gd name="T9" fmla="*/ 2 h 34"/>
              </a:gdLst>
              <a:ahLst/>
              <a:cxnLst>
                <a:cxn ang="0">
                  <a:pos x="T0" y="T1"/>
                </a:cxn>
                <a:cxn ang="0">
                  <a:pos x="T2" y="T3"/>
                </a:cxn>
                <a:cxn ang="0">
                  <a:pos x="T4" y="T5"/>
                </a:cxn>
                <a:cxn ang="0">
                  <a:pos x="T6" y="T7"/>
                </a:cxn>
                <a:cxn ang="0">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6" name="Freeform 79"/>
            <p:cNvSpPr/>
            <p:nvPr/>
          </p:nvSpPr>
          <p:spPr bwMode="ltGray">
            <a:xfrm>
              <a:off x="5083" y="2554"/>
              <a:ext cx="30" cy="19"/>
            </a:xfrm>
            <a:custGeom>
              <a:avLst/>
              <a:gdLst>
                <a:gd name="T0" fmla="*/ 31 w 35"/>
                <a:gd name="T1" fmla="*/ 1 h 27"/>
                <a:gd name="T2" fmla="*/ 10 w 35"/>
                <a:gd name="T3" fmla="*/ 2 h 27"/>
                <a:gd name="T4" fmla="*/ 13 w 35"/>
                <a:gd name="T5" fmla="*/ 15 h 27"/>
                <a:gd name="T6" fmla="*/ 25 w 35"/>
                <a:gd name="T7" fmla="*/ 19 h 27"/>
                <a:gd name="T8" fmla="*/ 31 w 35"/>
                <a:gd name="T9" fmla="*/ 1 h 27"/>
              </a:gdLst>
              <a:ahLst/>
              <a:cxnLst>
                <a:cxn ang="0">
                  <a:pos x="T0" y="T1"/>
                </a:cxn>
                <a:cxn ang="0">
                  <a:pos x="T2" y="T3"/>
                </a:cxn>
                <a:cxn ang="0">
                  <a:pos x="T4" y="T5"/>
                </a:cxn>
                <a:cxn ang="0">
                  <a:pos x="T6" y="T7"/>
                </a:cxn>
                <a:cxn ang="0">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7" name="Freeform 80"/>
            <p:cNvSpPr/>
            <p:nvPr/>
          </p:nvSpPr>
          <p:spPr bwMode="ltGray">
            <a:xfrm>
              <a:off x="5053" y="2530"/>
              <a:ext cx="30" cy="33"/>
            </a:xfrm>
            <a:custGeom>
              <a:avLst/>
              <a:gdLst>
                <a:gd name="T0" fmla="*/ 28 w 35"/>
                <a:gd name="T1" fmla="*/ 16 h 47"/>
                <a:gd name="T2" fmla="*/ 19 w 35"/>
                <a:gd name="T3" fmla="*/ 2 h 47"/>
                <a:gd name="T4" fmla="*/ 10 w 35"/>
                <a:gd name="T5" fmla="*/ 25 h 47"/>
                <a:gd name="T6" fmla="*/ 19 w 35"/>
                <a:gd name="T7" fmla="*/ 35 h 47"/>
                <a:gd name="T8" fmla="*/ 27 w 35"/>
                <a:gd name="T9" fmla="*/ 29 h 47"/>
                <a:gd name="T10" fmla="*/ 28 w 35"/>
                <a:gd name="T11" fmla="*/ 16 h 47"/>
              </a:gdLst>
              <a:ahLst/>
              <a:cxnLst>
                <a:cxn ang="0">
                  <a:pos x="T0" y="T1"/>
                </a:cxn>
                <a:cxn ang="0">
                  <a:pos x="T2" y="T3"/>
                </a:cxn>
                <a:cxn ang="0">
                  <a:pos x="T4" y="T5"/>
                </a:cxn>
                <a:cxn ang="0">
                  <a:pos x="T6" y="T7"/>
                </a:cxn>
                <a:cxn ang="0">
                  <a:pos x="T8" y="T9"/>
                </a:cxn>
                <a:cxn ang="0">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8" name="Freeform 81"/>
            <p:cNvSpPr/>
            <p:nvPr/>
          </p:nvSpPr>
          <p:spPr bwMode="ltGray">
            <a:xfrm>
              <a:off x="5016" y="2516"/>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29" name="Freeform 82"/>
            <p:cNvSpPr/>
            <p:nvPr/>
          </p:nvSpPr>
          <p:spPr bwMode="ltGray">
            <a:xfrm>
              <a:off x="5062" y="2565"/>
              <a:ext cx="27" cy="24"/>
            </a:xfrm>
            <a:custGeom>
              <a:avLst/>
              <a:gdLst>
                <a:gd name="T0" fmla="*/ 22 w 32"/>
                <a:gd name="T1" fmla="*/ 10 h 35"/>
                <a:gd name="T2" fmla="*/ 10 w 32"/>
                <a:gd name="T3" fmla="*/ 2 h 35"/>
                <a:gd name="T4" fmla="*/ 12 w 32"/>
                <a:gd name="T5" fmla="*/ 23 h 35"/>
                <a:gd name="T6" fmla="*/ 24 w 32"/>
                <a:gd name="T7" fmla="*/ 27 h 35"/>
                <a:gd name="T8" fmla="*/ 22 w 32"/>
                <a:gd name="T9" fmla="*/ 10 h 35"/>
              </a:gdLst>
              <a:ahLst/>
              <a:cxnLst>
                <a:cxn ang="0">
                  <a:pos x="T0" y="T1"/>
                </a:cxn>
                <a:cxn ang="0">
                  <a:pos x="T2" y="T3"/>
                </a:cxn>
                <a:cxn ang="0">
                  <a:pos x="T4" y="T5"/>
                </a:cxn>
                <a:cxn ang="0">
                  <a:pos x="T6" y="T7"/>
                </a:cxn>
                <a:cxn ang="0">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0" name="Freeform 83"/>
            <p:cNvSpPr/>
            <p:nvPr/>
          </p:nvSpPr>
          <p:spPr bwMode="ltGray">
            <a:xfrm>
              <a:off x="3210" y="1280"/>
              <a:ext cx="162" cy="101"/>
            </a:xfrm>
            <a:custGeom>
              <a:avLst/>
              <a:gdLst>
                <a:gd name="T0" fmla="*/ 171 w 189"/>
                <a:gd name="T1" fmla="*/ 4 h 144"/>
                <a:gd name="T2" fmla="*/ 185 w 189"/>
                <a:gd name="T3" fmla="*/ 4 h 144"/>
                <a:gd name="T4" fmla="*/ 189 w 189"/>
                <a:gd name="T5" fmla="*/ 16 h 144"/>
                <a:gd name="T6" fmla="*/ 187 w 189"/>
                <a:gd name="T7" fmla="*/ 24 h 144"/>
                <a:gd name="T8" fmla="*/ 131 w 189"/>
                <a:gd name="T9" fmla="*/ 44 h 144"/>
                <a:gd name="T10" fmla="*/ 109 w 189"/>
                <a:gd name="T11" fmla="*/ 58 h 144"/>
                <a:gd name="T12" fmla="*/ 97 w 189"/>
                <a:gd name="T13" fmla="*/ 62 h 144"/>
                <a:gd name="T14" fmla="*/ 71 w 189"/>
                <a:gd name="T15" fmla="*/ 82 h 144"/>
                <a:gd name="T16" fmla="*/ 75 w 189"/>
                <a:gd name="T17" fmla="*/ 92 h 144"/>
                <a:gd name="T18" fmla="*/ 83 w 189"/>
                <a:gd name="T19" fmla="*/ 116 h 144"/>
                <a:gd name="T20" fmla="*/ 107 w 189"/>
                <a:gd name="T21" fmla="*/ 126 h 144"/>
                <a:gd name="T22" fmla="*/ 93 w 189"/>
                <a:gd name="T23" fmla="*/ 140 h 144"/>
                <a:gd name="T24" fmla="*/ 83 w 189"/>
                <a:gd name="T25" fmla="*/ 130 h 144"/>
                <a:gd name="T26" fmla="*/ 71 w 189"/>
                <a:gd name="T27" fmla="*/ 134 h 144"/>
                <a:gd name="T28" fmla="*/ 21 w 189"/>
                <a:gd name="T29" fmla="*/ 122 h 144"/>
                <a:gd name="T30" fmla="*/ 19 w 189"/>
                <a:gd name="T31" fmla="*/ 106 h 144"/>
                <a:gd name="T32" fmla="*/ 47 w 189"/>
                <a:gd name="T33" fmla="*/ 90 h 144"/>
                <a:gd name="T34" fmla="*/ 51 w 189"/>
                <a:gd name="T35" fmla="*/ 76 h 144"/>
                <a:gd name="T36" fmla="*/ 47 w 189"/>
                <a:gd name="T37" fmla="*/ 64 h 144"/>
                <a:gd name="T38" fmla="*/ 73 w 189"/>
                <a:gd name="T39" fmla="*/ 46 h 144"/>
                <a:gd name="T40" fmla="*/ 97 w 189"/>
                <a:gd name="T41" fmla="*/ 36 h 144"/>
                <a:gd name="T42" fmla="*/ 113 w 189"/>
                <a:gd name="T43" fmla="*/ 24 h 144"/>
                <a:gd name="T44" fmla="*/ 171 w 189"/>
                <a:gd name="T45" fmla="*/ 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1" name="Freeform 84"/>
            <p:cNvSpPr/>
            <p:nvPr/>
          </p:nvSpPr>
          <p:spPr bwMode="ltGray">
            <a:xfrm>
              <a:off x="3307" y="1378"/>
              <a:ext cx="46" cy="11"/>
            </a:xfrm>
            <a:custGeom>
              <a:avLst/>
              <a:gdLst>
                <a:gd name="T0" fmla="*/ 24 w 53"/>
                <a:gd name="T1" fmla="*/ 0 h 17"/>
                <a:gd name="T2" fmla="*/ 12 w 53"/>
                <a:gd name="T3" fmla="*/ 2 h 17"/>
                <a:gd name="T4" fmla="*/ 32 w 53"/>
                <a:gd name="T5" fmla="*/ 16 h 17"/>
                <a:gd name="T6" fmla="*/ 44 w 53"/>
                <a:gd name="T7" fmla="*/ 14 h 17"/>
                <a:gd name="T8" fmla="*/ 24 w 53"/>
                <a:gd name="T9" fmla="*/ 0 h 17"/>
              </a:gdLst>
              <a:ahLst/>
              <a:cxnLst>
                <a:cxn ang="0">
                  <a:pos x="T0" y="T1"/>
                </a:cxn>
                <a:cxn ang="0">
                  <a:pos x="T2" y="T3"/>
                </a:cxn>
                <a:cxn ang="0">
                  <a:pos x="T4" y="T5"/>
                </a:cxn>
                <a:cxn ang="0">
                  <a:pos x="T6" y="T7"/>
                </a:cxn>
                <a:cxn ang="0">
                  <a:pos x="T8" y="T9"/>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2" name="Freeform 85"/>
            <p:cNvSpPr/>
            <p:nvPr/>
          </p:nvSpPr>
          <p:spPr bwMode="ltGray">
            <a:xfrm>
              <a:off x="3542" y="1232"/>
              <a:ext cx="49" cy="26"/>
            </a:xfrm>
            <a:custGeom>
              <a:avLst/>
              <a:gdLst>
                <a:gd name="T0" fmla="*/ 57 w 57"/>
                <a:gd name="T1" fmla="*/ 4 h 37"/>
                <a:gd name="T2" fmla="*/ 25 w 57"/>
                <a:gd name="T3" fmla="*/ 24 h 37"/>
                <a:gd name="T4" fmla="*/ 11 w 57"/>
                <a:gd name="T5" fmla="*/ 34 h 37"/>
                <a:gd name="T6" fmla="*/ 9 w 57"/>
                <a:gd name="T7" fmla="*/ 4 h 37"/>
                <a:gd name="T8" fmla="*/ 21 w 57"/>
                <a:gd name="T9" fmla="*/ 0 h 37"/>
                <a:gd name="T10" fmla="*/ 57 w 57"/>
                <a:gd name="T11" fmla="*/ 4 h 37"/>
              </a:gdLst>
              <a:ahLst/>
              <a:cxnLst>
                <a:cxn ang="0">
                  <a:pos x="T0" y="T1"/>
                </a:cxn>
                <a:cxn ang="0">
                  <a:pos x="T2" y="T3"/>
                </a:cxn>
                <a:cxn ang="0">
                  <a:pos x="T4" y="T5"/>
                </a:cxn>
                <a:cxn ang="0">
                  <a:pos x="T6" y="T7"/>
                </a:cxn>
                <a:cxn ang="0">
                  <a:pos x="T8" y="T9"/>
                </a:cxn>
                <a:cxn ang="0">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3" name="Freeform 86"/>
            <p:cNvSpPr/>
            <p:nvPr/>
          </p:nvSpPr>
          <p:spPr bwMode="ltGray">
            <a:xfrm>
              <a:off x="3577" y="1244"/>
              <a:ext cx="58" cy="19"/>
            </a:xfrm>
            <a:custGeom>
              <a:avLst/>
              <a:gdLst>
                <a:gd name="T0" fmla="*/ 29 w 68"/>
                <a:gd name="T1" fmla="*/ 0 h 26"/>
                <a:gd name="T2" fmla="*/ 11 w 68"/>
                <a:gd name="T3" fmla="*/ 6 h 26"/>
                <a:gd name="T4" fmla="*/ 57 w 68"/>
                <a:gd name="T5" fmla="*/ 26 h 26"/>
                <a:gd name="T6" fmla="*/ 63 w 68"/>
                <a:gd name="T7" fmla="*/ 24 h 26"/>
                <a:gd name="T8" fmla="*/ 29 w 68"/>
                <a:gd name="T9" fmla="*/ 0 h 26"/>
              </a:gdLst>
              <a:ahLst/>
              <a:cxnLst>
                <a:cxn ang="0">
                  <a:pos x="T0" y="T1"/>
                </a:cxn>
                <a:cxn ang="0">
                  <a:pos x="T2" y="T3"/>
                </a:cxn>
                <a:cxn ang="0">
                  <a:pos x="T4" y="T5"/>
                </a:cxn>
                <a:cxn ang="0">
                  <a:pos x="T6" y="T7"/>
                </a:cxn>
                <a:cxn ang="0">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4" name="Freeform 87"/>
            <p:cNvSpPr/>
            <p:nvPr/>
          </p:nvSpPr>
          <p:spPr bwMode="ltGray">
            <a:xfrm>
              <a:off x="3639" y="1247"/>
              <a:ext cx="58" cy="30"/>
            </a:xfrm>
            <a:custGeom>
              <a:avLst/>
              <a:gdLst>
                <a:gd name="T0" fmla="*/ 50 w 66"/>
                <a:gd name="T1" fmla="*/ 9 h 43"/>
                <a:gd name="T2" fmla="*/ 26 w 66"/>
                <a:gd name="T3" fmla="*/ 9 h 43"/>
                <a:gd name="T4" fmla="*/ 10 w 66"/>
                <a:gd name="T5" fmla="*/ 9 h 43"/>
                <a:gd name="T6" fmla="*/ 8 w 66"/>
                <a:gd name="T7" fmla="*/ 35 h 43"/>
                <a:gd name="T8" fmla="*/ 32 w 66"/>
                <a:gd name="T9" fmla="*/ 43 h 43"/>
                <a:gd name="T10" fmla="*/ 62 w 66"/>
                <a:gd name="T11" fmla="*/ 27 h 43"/>
                <a:gd name="T12" fmla="*/ 50 w 66"/>
                <a:gd name="T13" fmla="*/ 9 h 43"/>
              </a:gdLst>
              <a:ahLst/>
              <a:cxnLst>
                <a:cxn ang="0">
                  <a:pos x="T0" y="T1"/>
                </a:cxn>
                <a:cxn ang="0">
                  <a:pos x="T2" y="T3"/>
                </a:cxn>
                <a:cxn ang="0">
                  <a:pos x="T4" y="T5"/>
                </a:cxn>
                <a:cxn ang="0">
                  <a:pos x="T6" y="T7"/>
                </a:cxn>
                <a:cxn ang="0">
                  <a:pos x="T8" y="T9"/>
                </a:cxn>
                <a:cxn ang="0">
                  <a:pos x="T10" y="T11"/>
                </a:cxn>
                <a:cxn ang="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5" name="Freeform 88"/>
            <p:cNvSpPr/>
            <p:nvPr/>
          </p:nvSpPr>
          <p:spPr bwMode="ltGray">
            <a:xfrm>
              <a:off x="4041" y="1272"/>
              <a:ext cx="101" cy="29"/>
            </a:xfrm>
            <a:custGeom>
              <a:avLst/>
              <a:gdLst>
                <a:gd name="T0" fmla="*/ 14 w 117"/>
                <a:gd name="T1" fmla="*/ 0 h 41"/>
                <a:gd name="T2" fmla="*/ 8 w 117"/>
                <a:gd name="T3" fmla="*/ 16 h 41"/>
                <a:gd name="T4" fmla="*/ 50 w 117"/>
                <a:gd name="T5" fmla="*/ 30 h 41"/>
                <a:gd name="T6" fmla="*/ 76 w 117"/>
                <a:gd name="T7" fmla="*/ 36 h 41"/>
                <a:gd name="T8" fmla="*/ 112 w 117"/>
                <a:gd name="T9" fmla="*/ 22 h 41"/>
                <a:gd name="T10" fmla="*/ 78 w 117"/>
                <a:gd name="T11" fmla="*/ 4 h 41"/>
                <a:gd name="T12" fmla="*/ 14 w 117"/>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6" name="Freeform 89"/>
            <p:cNvSpPr/>
            <p:nvPr/>
          </p:nvSpPr>
          <p:spPr bwMode="ltGray">
            <a:xfrm>
              <a:off x="4144" y="1271"/>
              <a:ext cx="53" cy="23"/>
            </a:xfrm>
            <a:custGeom>
              <a:avLst/>
              <a:gdLst>
                <a:gd name="T0" fmla="*/ 32 w 62"/>
                <a:gd name="T1" fmla="*/ 4 h 32"/>
                <a:gd name="T2" fmla="*/ 62 w 62"/>
                <a:gd name="T3" fmla="*/ 10 h 32"/>
                <a:gd name="T4" fmla="*/ 30 w 62"/>
                <a:gd name="T5" fmla="*/ 32 h 32"/>
                <a:gd name="T6" fmla="*/ 6 w 62"/>
                <a:gd name="T7" fmla="*/ 22 h 32"/>
                <a:gd name="T8" fmla="*/ 32 w 62"/>
                <a:gd name="T9" fmla="*/ 4 h 32"/>
              </a:gdLst>
              <a:ahLst/>
              <a:cxnLst>
                <a:cxn ang="0">
                  <a:pos x="T0" y="T1"/>
                </a:cxn>
                <a:cxn ang="0">
                  <a:pos x="T2" y="T3"/>
                </a:cxn>
                <a:cxn ang="0">
                  <a:pos x="T4" y="T5"/>
                </a:cxn>
                <a:cxn ang="0">
                  <a:pos x="T6" y="T7"/>
                </a:cxn>
                <a:cxn ang="0">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7" name="Freeform 90"/>
            <p:cNvSpPr/>
            <p:nvPr/>
          </p:nvSpPr>
          <p:spPr bwMode="ltGray">
            <a:xfrm>
              <a:off x="4120" y="1298"/>
              <a:ext cx="42" cy="16"/>
            </a:xfrm>
            <a:custGeom>
              <a:avLst/>
              <a:gdLst>
                <a:gd name="T0" fmla="*/ 20 w 49"/>
                <a:gd name="T1" fmla="*/ 1 h 23"/>
                <a:gd name="T2" fmla="*/ 6 w 49"/>
                <a:gd name="T3" fmla="*/ 5 h 23"/>
                <a:gd name="T4" fmla="*/ 38 w 49"/>
                <a:gd name="T5" fmla="*/ 23 h 23"/>
                <a:gd name="T6" fmla="*/ 20 w 49"/>
                <a:gd name="T7" fmla="*/ 1 h 23"/>
              </a:gdLst>
              <a:ahLst/>
              <a:cxnLst>
                <a:cxn ang="0">
                  <a:pos x="T0" y="T1"/>
                </a:cxn>
                <a:cxn ang="0">
                  <a:pos x="T2" y="T3"/>
                </a:cxn>
                <a:cxn ang="0">
                  <a:pos x="T4" y="T5"/>
                </a:cxn>
                <a:cxn ang="0">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8" name="Freeform 91"/>
            <p:cNvSpPr/>
            <p:nvPr/>
          </p:nvSpPr>
          <p:spPr bwMode="ltGray">
            <a:xfrm>
              <a:off x="4410" y="1508"/>
              <a:ext cx="87" cy="106"/>
            </a:xfrm>
            <a:custGeom>
              <a:avLst/>
              <a:gdLst>
                <a:gd name="T0" fmla="*/ 6 w 102"/>
                <a:gd name="T1" fmla="*/ 0 h 152"/>
                <a:gd name="T2" fmla="*/ 0 w 102"/>
                <a:gd name="T3" fmla="*/ 18 h 152"/>
                <a:gd name="T4" fmla="*/ 14 w 102"/>
                <a:gd name="T5" fmla="*/ 42 h 152"/>
                <a:gd name="T6" fmla="*/ 32 w 102"/>
                <a:gd name="T7" fmla="*/ 72 h 152"/>
                <a:gd name="T8" fmla="*/ 36 w 102"/>
                <a:gd name="T9" fmla="*/ 104 h 152"/>
                <a:gd name="T10" fmla="*/ 80 w 102"/>
                <a:gd name="T11" fmla="*/ 152 h 152"/>
                <a:gd name="T12" fmla="*/ 86 w 102"/>
                <a:gd name="T13" fmla="*/ 124 h 152"/>
                <a:gd name="T14" fmla="*/ 74 w 102"/>
                <a:gd name="T15" fmla="*/ 102 h 152"/>
                <a:gd name="T16" fmla="*/ 62 w 102"/>
                <a:gd name="T17" fmla="*/ 92 h 152"/>
                <a:gd name="T18" fmla="*/ 52 w 102"/>
                <a:gd name="T19" fmla="*/ 74 h 152"/>
                <a:gd name="T20" fmla="*/ 42 w 102"/>
                <a:gd name="T21" fmla="*/ 44 h 152"/>
                <a:gd name="T22" fmla="*/ 4 w 102"/>
                <a:gd name="T23" fmla="*/ 12 h 152"/>
                <a:gd name="T24" fmla="*/ 6 w 102"/>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39" name="Freeform 92"/>
            <p:cNvSpPr/>
            <p:nvPr/>
          </p:nvSpPr>
          <p:spPr bwMode="ltGray">
            <a:xfrm>
              <a:off x="4480" y="1618"/>
              <a:ext cx="63" cy="73"/>
            </a:xfrm>
            <a:custGeom>
              <a:avLst/>
              <a:gdLst>
                <a:gd name="T0" fmla="*/ 64 w 74"/>
                <a:gd name="T1" fmla="*/ 22 h 103"/>
                <a:gd name="T2" fmla="*/ 74 w 74"/>
                <a:gd name="T3" fmla="*/ 40 h 103"/>
                <a:gd name="T4" fmla="*/ 30 w 74"/>
                <a:gd name="T5" fmla="*/ 84 h 103"/>
                <a:gd name="T6" fmla="*/ 32 w 74"/>
                <a:gd name="T7" fmla="*/ 100 h 103"/>
                <a:gd name="T8" fmla="*/ 20 w 74"/>
                <a:gd name="T9" fmla="*/ 94 h 103"/>
                <a:gd name="T10" fmla="*/ 6 w 74"/>
                <a:gd name="T11" fmla="*/ 84 h 103"/>
                <a:gd name="T12" fmla="*/ 0 w 74"/>
                <a:gd name="T13" fmla="*/ 82 h 103"/>
                <a:gd name="T14" fmla="*/ 10 w 74"/>
                <a:gd name="T15" fmla="*/ 58 h 103"/>
                <a:gd name="T16" fmla="*/ 12 w 74"/>
                <a:gd name="T17" fmla="*/ 52 h 103"/>
                <a:gd name="T18" fmla="*/ 2 w 74"/>
                <a:gd name="T19" fmla="*/ 24 h 103"/>
                <a:gd name="T20" fmla="*/ 4 w 74"/>
                <a:gd name="T21" fmla="*/ 14 h 103"/>
                <a:gd name="T22" fmla="*/ 26 w 74"/>
                <a:gd name="T23" fmla="*/ 22 h 103"/>
                <a:gd name="T24" fmla="*/ 36 w 74"/>
                <a:gd name="T25" fmla="*/ 36 h 103"/>
                <a:gd name="T26" fmla="*/ 64 w 74"/>
                <a:gd name="T27" fmla="*/ 2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0" name="Freeform 93"/>
            <p:cNvSpPr/>
            <p:nvPr/>
          </p:nvSpPr>
          <p:spPr bwMode="ltGray">
            <a:xfrm>
              <a:off x="4438" y="1693"/>
              <a:ext cx="126" cy="176"/>
            </a:xfrm>
            <a:custGeom>
              <a:avLst/>
              <a:gdLst>
                <a:gd name="T0" fmla="*/ 82 w 146"/>
                <a:gd name="T1" fmla="*/ 100 h 252"/>
                <a:gd name="T2" fmla="*/ 66 w 146"/>
                <a:gd name="T3" fmla="*/ 106 h 252"/>
                <a:gd name="T4" fmla="*/ 64 w 146"/>
                <a:gd name="T5" fmla="*/ 132 h 252"/>
                <a:gd name="T6" fmla="*/ 22 w 146"/>
                <a:gd name="T7" fmla="*/ 146 h 252"/>
                <a:gd name="T8" fmla="*/ 8 w 146"/>
                <a:gd name="T9" fmla="*/ 168 h 252"/>
                <a:gd name="T10" fmla="*/ 20 w 146"/>
                <a:gd name="T11" fmla="*/ 182 h 252"/>
                <a:gd name="T12" fmla="*/ 8 w 146"/>
                <a:gd name="T13" fmla="*/ 198 h 252"/>
                <a:gd name="T14" fmla="*/ 24 w 146"/>
                <a:gd name="T15" fmla="*/ 252 h 252"/>
                <a:gd name="T16" fmla="*/ 28 w 146"/>
                <a:gd name="T17" fmla="*/ 214 h 252"/>
                <a:gd name="T18" fmla="*/ 22 w 146"/>
                <a:gd name="T19" fmla="*/ 192 h 252"/>
                <a:gd name="T20" fmla="*/ 42 w 146"/>
                <a:gd name="T21" fmla="*/ 176 h 252"/>
                <a:gd name="T22" fmla="*/ 52 w 146"/>
                <a:gd name="T23" fmla="*/ 158 h 252"/>
                <a:gd name="T24" fmla="*/ 66 w 146"/>
                <a:gd name="T25" fmla="*/ 174 h 252"/>
                <a:gd name="T26" fmla="*/ 44 w 146"/>
                <a:gd name="T27" fmla="*/ 190 h 252"/>
                <a:gd name="T28" fmla="*/ 56 w 146"/>
                <a:gd name="T29" fmla="*/ 200 h 252"/>
                <a:gd name="T30" fmla="*/ 68 w 146"/>
                <a:gd name="T31" fmla="*/ 178 h 252"/>
                <a:gd name="T32" fmla="*/ 84 w 146"/>
                <a:gd name="T33" fmla="*/ 184 h 252"/>
                <a:gd name="T34" fmla="*/ 104 w 146"/>
                <a:gd name="T35" fmla="*/ 148 h 252"/>
                <a:gd name="T36" fmla="*/ 114 w 146"/>
                <a:gd name="T37" fmla="*/ 156 h 252"/>
                <a:gd name="T38" fmla="*/ 136 w 146"/>
                <a:gd name="T39" fmla="*/ 148 h 252"/>
                <a:gd name="T40" fmla="*/ 146 w 146"/>
                <a:gd name="T41" fmla="*/ 130 h 252"/>
                <a:gd name="T42" fmla="*/ 142 w 146"/>
                <a:gd name="T43" fmla="*/ 110 h 252"/>
                <a:gd name="T44" fmla="*/ 134 w 146"/>
                <a:gd name="T45" fmla="*/ 98 h 252"/>
                <a:gd name="T46" fmla="*/ 122 w 146"/>
                <a:gd name="T47" fmla="*/ 40 h 252"/>
                <a:gd name="T48" fmla="*/ 94 w 146"/>
                <a:gd name="T49" fmla="*/ 0 h 252"/>
                <a:gd name="T50" fmla="*/ 78 w 146"/>
                <a:gd name="T51" fmla="*/ 12 h 252"/>
                <a:gd name="T52" fmla="*/ 96 w 146"/>
                <a:gd name="T53" fmla="*/ 34 h 252"/>
                <a:gd name="T54" fmla="*/ 96 w 146"/>
                <a:gd name="T55" fmla="*/ 64 h 252"/>
                <a:gd name="T56" fmla="*/ 82 w 146"/>
                <a:gd name="T57" fmla="*/ 10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1" name="Freeform 94"/>
            <p:cNvSpPr/>
            <p:nvPr/>
          </p:nvSpPr>
          <p:spPr bwMode="ltGray">
            <a:xfrm>
              <a:off x="3218" y="1222"/>
              <a:ext cx="60" cy="28"/>
            </a:xfrm>
            <a:custGeom>
              <a:avLst/>
              <a:gdLst>
                <a:gd name="T0" fmla="*/ 59 w 70"/>
                <a:gd name="T1" fmla="*/ 0 h 40"/>
                <a:gd name="T2" fmla="*/ 65 w 70"/>
                <a:gd name="T3" fmla="*/ 20 h 40"/>
                <a:gd name="T4" fmla="*/ 41 w 70"/>
                <a:gd name="T5" fmla="*/ 24 h 40"/>
                <a:gd name="T6" fmla="*/ 31 w 70"/>
                <a:gd name="T7" fmla="*/ 40 h 40"/>
                <a:gd name="T8" fmla="*/ 7 w 70"/>
                <a:gd name="T9" fmla="*/ 38 h 40"/>
                <a:gd name="T10" fmla="*/ 1 w 70"/>
                <a:gd name="T11" fmla="*/ 36 h 40"/>
                <a:gd name="T12" fmla="*/ 33 w 70"/>
                <a:gd name="T13" fmla="*/ 20 h 40"/>
                <a:gd name="T14" fmla="*/ 59 w 7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2" name="Freeform 95"/>
            <p:cNvSpPr/>
            <p:nvPr/>
          </p:nvSpPr>
          <p:spPr bwMode="ltGray">
            <a:xfrm>
              <a:off x="3095" y="1230"/>
              <a:ext cx="22" cy="21"/>
            </a:xfrm>
            <a:custGeom>
              <a:avLst/>
              <a:gdLst>
                <a:gd name="T0" fmla="*/ 18 w 26"/>
                <a:gd name="T1" fmla="*/ 0 h 29"/>
                <a:gd name="T2" fmla="*/ 0 w 26"/>
                <a:gd name="T3" fmla="*/ 18 h 29"/>
                <a:gd name="T4" fmla="*/ 18 w 26"/>
                <a:gd name="T5" fmla="*/ 26 h 29"/>
                <a:gd name="T6" fmla="*/ 18 w 26"/>
                <a:gd name="T7" fmla="*/ 0 h 29"/>
              </a:gdLst>
              <a:ahLst/>
              <a:cxnLst>
                <a:cxn ang="0">
                  <a:pos x="T0" y="T1"/>
                </a:cxn>
                <a:cxn ang="0">
                  <a:pos x="T2" y="T3"/>
                </a:cxn>
                <a:cxn ang="0">
                  <a:pos x="T4" y="T5"/>
                </a:cxn>
                <a:cxn ang="0">
                  <a:pos x="T6" y="T7"/>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3" name="Freeform 96"/>
            <p:cNvSpPr/>
            <p:nvPr/>
          </p:nvSpPr>
          <p:spPr bwMode="ltGray">
            <a:xfrm>
              <a:off x="3123" y="1229"/>
              <a:ext cx="42" cy="25"/>
            </a:xfrm>
            <a:custGeom>
              <a:avLst/>
              <a:gdLst>
                <a:gd name="T0" fmla="*/ 14 w 49"/>
                <a:gd name="T1" fmla="*/ 6 h 36"/>
                <a:gd name="T2" fmla="*/ 0 w 49"/>
                <a:gd name="T3" fmla="*/ 18 h 36"/>
                <a:gd name="T4" fmla="*/ 6 w 49"/>
                <a:gd name="T5" fmla="*/ 32 h 36"/>
                <a:gd name="T6" fmla="*/ 18 w 49"/>
                <a:gd name="T7" fmla="*/ 36 h 36"/>
                <a:gd name="T8" fmla="*/ 40 w 49"/>
                <a:gd name="T9" fmla="*/ 26 h 36"/>
                <a:gd name="T10" fmla="*/ 14 w 49"/>
                <a:gd name="T11" fmla="*/ 6 h 36"/>
              </a:gdLst>
              <a:ahLst/>
              <a:cxnLst>
                <a:cxn ang="0">
                  <a:pos x="T0" y="T1"/>
                </a:cxn>
                <a:cxn ang="0">
                  <a:pos x="T2" y="T3"/>
                </a:cxn>
                <a:cxn ang="0">
                  <a:pos x="T4" y="T5"/>
                </a:cxn>
                <a:cxn ang="0">
                  <a:pos x="T6" y="T7"/>
                </a:cxn>
                <a:cxn ang="0">
                  <a:pos x="T8" y="T9"/>
                </a:cxn>
                <a:cxn ang="0">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4" name="Freeform 97"/>
            <p:cNvSpPr/>
            <p:nvPr/>
          </p:nvSpPr>
          <p:spPr bwMode="ltGray">
            <a:xfrm>
              <a:off x="3193" y="1221"/>
              <a:ext cx="23" cy="15"/>
            </a:xfrm>
            <a:custGeom>
              <a:avLst/>
              <a:gdLst>
                <a:gd name="T0" fmla="*/ 11 w 27"/>
                <a:gd name="T1" fmla="*/ 0 h 22"/>
                <a:gd name="T2" fmla="*/ 3 w 27"/>
                <a:gd name="T3" fmla="*/ 12 h 22"/>
                <a:gd name="T4" fmla="*/ 19 w 27"/>
                <a:gd name="T5" fmla="*/ 22 h 22"/>
                <a:gd name="T6" fmla="*/ 11 w 27"/>
                <a:gd name="T7" fmla="*/ 0 h 22"/>
              </a:gdLst>
              <a:ahLst/>
              <a:cxnLst>
                <a:cxn ang="0">
                  <a:pos x="T0" y="T1"/>
                </a:cxn>
                <a:cxn ang="0">
                  <a:pos x="T2" y="T3"/>
                </a:cxn>
                <a:cxn ang="0">
                  <a:pos x="T4" y="T5"/>
                </a:cxn>
                <a:cxn ang="0">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5" name="Freeform 98"/>
            <p:cNvSpPr/>
            <p:nvPr/>
          </p:nvSpPr>
          <p:spPr bwMode="ltGray">
            <a:xfrm>
              <a:off x="3172" y="1237"/>
              <a:ext cx="17" cy="13"/>
            </a:xfrm>
            <a:custGeom>
              <a:avLst/>
              <a:gdLst>
                <a:gd name="T0" fmla="*/ 11 w 20"/>
                <a:gd name="T1" fmla="*/ 0 h 18"/>
                <a:gd name="T2" fmla="*/ 9 w 20"/>
                <a:gd name="T3" fmla="*/ 18 h 18"/>
                <a:gd name="T4" fmla="*/ 11 w 20"/>
                <a:gd name="T5" fmla="*/ 0 h 18"/>
              </a:gdLst>
              <a:ahLst/>
              <a:cxnLst>
                <a:cxn ang="0">
                  <a:pos x="T0" y="T1"/>
                </a:cxn>
                <a:cxn ang="0">
                  <a:pos x="T2" y="T3"/>
                </a:cxn>
                <a:cxn ang="0">
                  <a:pos x="T4" y="T5"/>
                </a:cxn>
              </a:cxnLst>
              <a:rect l="0" t="0" r="r" b="b"/>
              <a:pathLst>
                <a:path w="20" h="18">
                  <a:moveTo>
                    <a:pt x="11" y="0"/>
                  </a:moveTo>
                  <a:cubicBezTo>
                    <a:pt x="1" y="14"/>
                    <a:pt x="0" y="9"/>
                    <a:pt x="9" y="18"/>
                  </a:cubicBezTo>
                  <a:cubicBezTo>
                    <a:pt x="20" y="14"/>
                    <a:pt x="16" y="18"/>
                    <a:pt x="11"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6" name="Freeform 99"/>
            <p:cNvSpPr/>
            <p:nvPr/>
          </p:nvSpPr>
          <p:spPr bwMode="ltGray">
            <a:xfrm>
              <a:off x="4483" y="1252"/>
              <a:ext cx="21" cy="31"/>
            </a:xfrm>
            <a:custGeom>
              <a:avLst/>
              <a:gdLst>
                <a:gd name="T0" fmla="*/ 24 w 24"/>
                <a:gd name="T1" fmla="*/ 0 h 44"/>
                <a:gd name="T2" fmla="*/ 8 w 24"/>
                <a:gd name="T3" fmla="*/ 16 h 44"/>
                <a:gd name="T4" fmla="*/ 0 w 24"/>
                <a:gd name="T5" fmla="*/ 34 h 44"/>
                <a:gd name="T6" fmla="*/ 16 w 24"/>
                <a:gd name="T7" fmla="*/ 40 h 44"/>
                <a:gd name="T8" fmla="*/ 24 w 24"/>
                <a:gd name="T9" fmla="*/ 0 h 44"/>
              </a:gdLst>
              <a:ahLst/>
              <a:cxnLst>
                <a:cxn ang="0">
                  <a:pos x="T0" y="T1"/>
                </a:cxn>
                <a:cxn ang="0">
                  <a:pos x="T2" y="T3"/>
                </a:cxn>
                <a:cxn ang="0">
                  <a:pos x="T4" y="T5"/>
                </a:cxn>
                <a:cxn ang="0">
                  <a:pos x="T6" y="T7"/>
                </a:cxn>
                <a:cxn ang="0">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7" name="Freeform 100"/>
            <p:cNvSpPr/>
            <p:nvPr/>
          </p:nvSpPr>
          <p:spPr bwMode="ltGray">
            <a:xfrm>
              <a:off x="3467" y="2610"/>
              <a:ext cx="35" cy="17"/>
            </a:xfrm>
            <a:custGeom>
              <a:avLst/>
              <a:gdLst>
                <a:gd name="T0" fmla="*/ 30 w 41"/>
                <a:gd name="T1" fmla="*/ 0 h 24"/>
                <a:gd name="T2" fmla="*/ 26 w 41"/>
                <a:gd name="T3" fmla="*/ 24 h 24"/>
                <a:gd name="T4" fmla="*/ 30 w 41"/>
                <a:gd name="T5" fmla="*/ 0 h 24"/>
              </a:gdLst>
              <a:ahLst/>
              <a:cxnLst>
                <a:cxn ang="0">
                  <a:pos x="T0" y="T1"/>
                </a:cxn>
                <a:cxn ang="0">
                  <a:pos x="T2" y="T3"/>
                </a:cxn>
                <a:cxn ang="0">
                  <a:pos x="T4" y="T5"/>
                </a:cxn>
              </a:cxnLst>
              <a:rect l="0" t="0" r="r" b="b"/>
              <a:pathLst>
                <a:path w="41" h="24">
                  <a:moveTo>
                    <a:pt x="30" y="0"/>
                  </a:moveTo>
                  <a:cubicBezTo>
                    <a:pt x="4" y="4"/>
                    <a:pt x="0" y="17"/>
                    <a:pt x="26" y="24"/>
                  </a:cubicBezTo>
                  <a:cubicBezTo>
                    <a:pt x="41" y="19"/>
                    <a:pt x="38" y="10"/>
                    <a:pt x="30"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8" name="Freeform 101"/>
            <p:cNvSpPr/>
            <p:nvPr/>
          </p:nvSpPr>
          <p:spPr bwMode="ltGray">
            <a:xfrm>
              <a:off x="3513" y="2603"/>
              <a:ext cx="11"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49" name="Freeform 102"/>
            <p:cNvSpPr/>
            <p:nvPr/>
          </p:nvSpPr>
          <p:spPr bwMode="ltGray">
            <a:xfrm>
              <a:off x="3436" y="2459"/>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0" name="Freeform 103"/>
            <p:cNvSpPr/>
            <p:nvPr/>
          </p:nvSpPr>
          <p:spPr bwMode="ltGray">
            <a:xfrm>
              <a:off x="3505" y="2391"/>
              <a:ext cx="12"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1" name="Freeform 104"/>
            <p:cNvSpPr/>
            <p:nvPr/>
          </p:nvSpPr>
          <p:spPr bwMode="ltGray">
            <a:xfrm>
              <a:off x="3477" y="2390"/>
              <a:ext cx="13" cy="18"/>
            </a:xfrm>
            <a:custGeom>
              <a:avLst/>
              <a:gdLst>
                <a:gd name="T0" fmla="*/ 6 w 14"/>
                <a:gd name="T1" fmla="*/ 0 h 25"/>
                <a:gd name="T2" fmla="*/ 0 w 14"/>
                <a:gd name="T3" fmla="*/ 13 h 25"/>
                <a:gd name="T4" fmla="*/ 12 w 14"/>
                <a:gd name="T5" fmla="*/ 24 h 25"/>
                <a:gd name="T6" fmla="*/ 6 w 14"/>
                <a:gd name="T7" fmla="*/ 0 h 25"/>
              </a:gdLst>
              <a:ahLst/>
              <a:cxnLst>
                <a:cxn ang="0">
                  <a:pos x="T0" y="T1"/>
                </a:cxn>
                <a:cxn ang="0">
                  <a:pos x="T2" y="T3"/>
                </a:cxn>
                <a:cxn ang="0">
                  <a:pos x="T4" y="T5"/>
                </a:cxn>
                <a:cxn ang="0">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2" name="Freeform 105"/>
            <p:cNvSpPr/>
            <p:nvPr/>
          </p:nvSpPr>
          <p:spPr bwMode="ltGray">
            <a:xfrm>
              <a:off x="3464" y="2411"/>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3" name="Freeform 106"/>
            <p:cNvSpPr/>
            <p:nvPr/>
          </p:nvSpPr>
          <p:spPr bwMode="ltGray">
            <a:xfrm>
              <a:off x="3436" y="2443"/>
              <a:ext cx="10"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4" name="Freeform 107"/>
            <p:cNvSpPr/>
            <p:nvPr/>
          </p:nvSpPr>
          <p:spPr bwMode="ltGray">
            <a:xfrm>
              <a:off x="3457" y="2430"/>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5" name="Freeform 108"/>
            <p:cNvSpPr/>
            <p:nvPr/>
          </p:nvSpPr>
          <p:spPr bwMode="ltGray">
            <a:xfrm>
              <a:off x="2614" y="1507"/>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6" name="Freeform 109"/>
            <p:cNvSpPr/>
            <p:nvPr/>
          </p:nvSpPr>
          <p:spPr bwMode="ltGray">
            <a:xfrm>
              <a:off x="2544" y="1475"/>
              <a:ext cx="12" cy="14"/>
            </a:xfrm>
            <a:custGeom>
              <a:avLst/>
              <a:gdLst>
                <a:gd name="T0" fmla="*/ 10 w 13"/>
                <a:gd name="T1" fmla="*/ 5 h 20"/>
                <a:gd name="T2" fmla="*/ 1 w 13"/>
                <a:gd name="T3" fmla="*/ 11 h 20"/>
                <a:gd name="T4" fmla="*/ 9 w 13"/>
                <a:gd name="T5" fmla="*/ 20 h 20"/>
                <a:gd name="T6" fmla="*/ 10 w 13"/>
                <a:gd name="T7" fmla="*/ 5 h 20"/>
              </a:gdLst>
              <a:ahLst/>
              <a:cxnLst>
                <a:cxn ang="0">
                  <a:pos x="T0" y="T1"/>
                </a:cxn>
                <a:cxn ang="0">
                  <a:pos x="T2" y="T3"/>
                </a:cxn>
                <a:cxn ang="0">
                  <a:pos x="T4" y="T5"/>
                </a:cxn>
                <a:cxn ang="0">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grpFill/>
            <a:ln>
              <a:noFill/>
            </a:ln>
            <a:effectLst/>
            <a:extLst>
              <a:ext uri="{91240B29-F687-4F45-9708-019B960494DF}">
                <a14:hiddenLine xmlns:a14="http://schemas.microsoft.com/office/drawing/2010/main" w="12700">
                  <a:solidFill>
                    <a:srgbClr val="292929"/>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sp>
          <p:nvSpPr>
            <p:cNvPr id="257" name="Freeform 110"/>
            <p:cNvSpPr/>
            <p:nvPr/>
          </p:nvSpPr>
          <p:spPr bwMode="ltGray">
            <a:xfrm>
              <a:off x="2270" y="1272"/>
              <a:ext cx="2370" cy="1537"/>
            </a:xfrm>
            <a:custGeom>
              <a:avLst/>
              <a:gdLst>
                <a:gd name="T0" fmla="*/ 452 w 2060"/>
                <a:gd name="T1" fmla="*/ 653 h 1644"/>
                <a:gd name="T2" fmla="*/ 333 w 2060"/>
                <a:gd name="T3" fmla="*/ 595 h 1644"/>
                <a:gd name="T4" fmla="*/ 158 w 2060"/>
                <a:gd name="T5" fmla="*/ 645 h 1644"/>
                <a:gd name="T6" fmla="*/ 46 w 2060"/>
                <a:gd name="T7" fmla="*/ 759 h 1644"/>
                <a:gd name="T8" fmla="*/ 12 w 2060"/>
                <a:gd name="T9" fmla="*/ 941 h 1644"/>
                <a:gd name="T10" fmla="*/ 146 w 2060"/>
                <a:gd name="T11" fmla="*/ 1059 h 1644"/>
                <a:gd name="T12" fmla="*/ 308 w 2060"/>
                <a:gd name="T13" fmla="*/ 1041 h 1644"/>
                <a:gd name="T14" fmla="*/ 396 w 2060"/>
                <a:gd name="T15" fmla="*/ 1138 h 1644"/>
                <a:gd name="T16" fmla="*/ 452 w 2060"/>
                <a:gd name="T17" fmla="*/ 1447 h 1644"/>
                <a:gd name="T18" fmla="*/ 497 w 2060"/>
                <a:gd name="T19" fmla="*/ 1628 h 1644"/>
                <a:gd name="T20" fmla="*/ 704 w 2060"/>
                <a:gd name="T21" fmla="*/ 1574 h 1644"/>
                <a:gd name="T22" fmla="*/ 817 w 2060"/>
                <a:gd name="T23" fmla="*/ 1380 h 1644"/>
                <a:gd name="T24" fmla="*/ 885 w 2060"/>
                <a:gd name="T25" fmla="*/ 1153 h 1644"/>
                <a:gd name="T26" fmla="*/ 998 w 2060"/>
                <a:gd name="T27" fmla="*/ 999 h 1644"/>
                <a:gd name="T28" fmla="*/ 796 w 2060"/>
                <a:gd name="T29" fmla="*/ 856 h 1644"/>
                <a:gd name="T30" fmla="*/ 817 w 2060"/>
                <a:gd name="T31" fmla="*/ 819 h 1644"/>
                <a:gd name="T32" fmla="*/ 1003 w 2060"/>
                <a:gd name="T33" fmla="*/ 916 h 1644"/>
                <a:gd name="T34" fmla="*/ 1098 w 2060"/>
                <a:gd name="T35" fmla="*/ 792 h 1644"/>
                <a:gd name="T36" fmla="*/ 1046 w 2060"/>
                <a:gd name="T37" fmla="*/ 763 h 1644"/>
                <a:gd name="T38" fmla="*/ 929 w 2060"/>
                <a:gd name="T39" fmla="*/ 716 h 1644"/>
                <a:gd name="T40" fmla="*/ 1141 w 2060"/>
                <a:gd name="T41" fmla="*/ 761 h 1644"/>
                <a:gd name="T42" fmla="*/ 1296 w 2060"/>
                <a:gd name="T43" fmla="*/ 852 h 1644"/>
                <a:gd name="T44" fmla="*/ 1373 w 2060"/>
                <a:gd name="T45" fmla="*/ 1033 h 1644"/>
                <a:gd name="T46" fmla="*/ 1608 w 2060"/>
                <a:gd name="T47" fmla="*/ 847 h 1644"/>
                <a:gd name="T48" fmla="*/ 1704 w 2060"/>
                <a:gd name="T49" fmla="*/ 1030 h 1644"/>
                <a:gd name="T50" fmla="*/ 1707 w 2060"/>
                <a:gd name="T51" fmla="*/ 874 h 1644"/>
                <a:gd name="T52" fmla="*/ 1759 w 2060"/>
                <a:gd name="T53" fmla="*/ 800 h 1644"/>
                <a:gd name="T54" fmla="*/ 1783 w 2060"/>
                <a:gd name="T55" fmla="*/ 544 h 1644"/>
                <a:gd name="T56" fmla="*/ 1824 w 2060"/>
                <a:gd name="T57" fmla="*/ 528 h 1644"/>
                <a:gd name="T58" fmla="*/ 1844 w 2060"/>
                <a:gd name="T59" fmla="*/ 427 h 1644"/>
                <a:gd name="T60" fmla="*/ 1805 w 2060"/>
                <a:gd name="T61" fmla="*/ 226 h 1644"/>
                <a:gd name="T62" fmla="*/ 1899 w 2060"/>
                <a:gd name="T63" fmla="*/ 108 h 1644"/>
                <a:gd name="T64" fmla="*/ 1947 w 2060"/>
                <a:gd name="T65" fmla="*/ 209 h 1644"/>
                <a:gd name="T66" fmla="*/ 1943 w 2060"/>
                <a:gd name="T67" fmla="*/ 123 h 1644"/>
                <a:gd name="T68" fmla="*/ 1975 w 2060"/>
                <a:gd name="T69" fmla="*/ 51 h 1644"/>
                <a:gd name="T70" fmla="*/ 2038 w 2060"/>
                <a:gd name="T71" fmla="*/ 0 h 1644"/>
                <a:gd name="T72" fmla="*/ 1820 w 2060"/>
                <a:gd name="T73" fmla="*/ 63 h 1644"/>
                <a:gd name="T74" fmla="*/ 1583 w 2060"/>
                <a:gd name="T75" fmla="*/ 83 h 1644"/>
                <a:gd name="T76" fmla="*/ 1349 w 2060"/>
                <a:gd name="T77" fmla="*/ 30 h 1644"/>
                <a:gd name="T78" fmla="*/ 1132 w 2060"/>
                <a:gd name="T79" fmla="*/ 65 h 1644"/>
                <a:gd name="T80" fmla="*/ 1040 w 2060"/>
                <a:gd name="T81" fmla="*/ 170 h 1644"/>
                <a:gd name="T82" fmla="*/ 926 w 2060"/>
                <a:gd name="T83" fmla="*/ 137 h 1644"/>
                <a:gd name="T84" fmla="*/ 758 w 2060"/>
                <a:gd name="T85" fmla="*/ 183 h 1644"/>
                <a:gd name="T86" fmla="*/ 667 w 2060"/>
                <a:gd name="T87" fmla="*/ 140 h 1644"/>
                <a:gd name="T88" fmla="*/ 364 w 2060"/>
                <a:gd name="T89" fmla="*/ 248 h 1644"/>
                <a:gd name="T90" fmla="*/ 535 w 2060"/>
                <a:gd name="T91" fmla="*/ 213 h 1644"/>
                <a:gd name="T92" fmla="*/ 638 w 2060"/>
                <a:gd name="T93" fmla="*/ 276 h 1644"/>
                <a:gd name="T94" fmla="*/ 443 w 2060"/>
                <a:gd name="T95" fmla="*/ 357 h 1644"/>
                <a:gd name="T96" fmla="*/ 275 w 2060"/>
                <a:gd name="T97" fmla="*/ 416 h 1644"/>
                <a:gd name="T98" fmla="*/ 167 w 2060"/>
                <a:gd name="T99" fmla="*/ 537 h 1644"/>
                <a:gd name="T100" fmla="*/ 283 w 2060"/>
                <a:gd name="T101" fmla="*/ 552 h 1644"/>
                <a:gd name="T102" fmla="*/ 381 w 2060"/>
                <a:gd name="T103" fmla="*/ 573 h 1644"/>
                <a:gd name="T104" fmla="*/ 493 w 2060"/>
                <a:gd name="T105" fmla="*/ 590 h 1644"/>
                <a:gd name="T106" fmla="*/ 487 w 2060"/>
                <a:gd name="T107" fmla="*/ 512 h 1644"/>
                <a:gd name="T108" fmla="*/ 592 w 2060"/>
                <a:gd name="T109" fmla="*/ 548 h 1644"/>
                <a:gd name="T110" fmla="*/ 686 w 2060"/>
                <a:gd name="T111" fmla="*/ 470 h 1644"/>
                <a:gd name="T112" fmla="*/ 772 w 2060"/>
                <a:gd name="T113" fmla="*/ 480 h 1644"/>
                <a:gd name="T114" fmla="*/ 639 w 2060"/>
                <a:gd name="T115" fmla="*/ 598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grpFill/>
            <a:ln>
              <a:noFill/>
            </a:ln>
            <a:effectLst/>
            <a:extLst>
              <a:ext uri="{91240B29-F687-4F45-9708-019B960494DF}">
                <a14:hiddenLine xmlns:a14="http://schemas.microsoft.com/office/drawing/2010/main" w="12700">
                  <a:solidFill>
                    <a:srgbClr val="FF5425"/>
                  </a:solidFill>
                  <a:prstDash val="dash"/>
                  <a:round/>
                  <a:headEnd type="none" w="med" len="med"/>
                  <a:tailEnd type="none" w="med" len="me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sz="3200">
                <a:solidFill>
                  <a:srgbClr val="BCB5AC"/>
                </a:solidFill>
              </a:endParaRPr>
            </a:p>
          </p:txBody>
        </p:sp>
      </p:grpSp>
      <p:sp>
        <p:nvSpPr>
          <p:cNvPr id="86" name="任意多边形 11"/>
          <p:cNvSpPr/>
          <p:nvPr/>
        </p:nvSpPr>
        <p:spPr>
          <a:xfrm>
            <a:off x="5192" y="6501341"/>
            <a:ext cx="12192000" cy="356659"/>
          </a:xfrm>
          <a:custGeom>
            <a:avLst/>
            <a:gdLst>
              <a:gd name="connsiteX0" fmla="*/ 0 w 9144000"/>
              <a:gd name="connsiteY0" fmla="*/ 0 h 756293"/>
              <a:gd name="connsiteX1" fmla="*/ 9144000 w 9144000"/>
              <a:gd name="connsiteY1" fmla="*/ 0 h 756293"/>
              <a:gd name="connsiteX2" fmla="*/ 9144000 w 9144000"/>
              <a:gd name="connsiteY2" fmla="*/ 756293 h 756293"/>
              <a:gd name="connsiteX3" fmla="*/ 8108917 w 9144000"/>
              <a:gd name="connsiteY3" fmla="*/ 756293 h 756293"/>
              <a:gd name="connsiteX4" fmla="*/ 8108917 w 9144000"/>
              <a:gd name="connsiteY4" fmla="*/ 756292 h 756293"/>
              <a:gd name="connsiteX5" fmla="*/ 0 w 9144000"/>
              <a:gd name="connsiteY5" fmla="*/ 756292 h 756293"/>
              <a:gd name="connsiteX6" fmla="*/ 0 w 9144000"/>
              <a:gd name="connsiteY6" fmla="*/ 0 h 75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756293">
                <a:moveTo>
                  <a:pt x="0" y="0"/>
                </a:moveTo>
                <a:lnTo>
                  <a:pt x="9144000" y="0"/>
                </a:lnTo>
                <a:lnTo>
                  <a:pt x="9144000" y="756293"/>
                </a:lnTo>
                <a:lnTo>
                  <a:pt x="8108917" y="756293"/>
                </a:lnTo>
                <a:lnTo>
                  <a:pt x="8108917" y="756292"/>
                </a:lnTo>
                <a:lnTo>
                  <a:pt x="0" y="756292"/>
                </a:lnTo>
                <a:lnTo>
                  <a:pt x="0" y="0"/>
                </a:lnTo>
                <a:close/>
              </a:path>
            </a:pathLst>
          </a:cu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7" name="平行四边形 13"/>
          <p:cNvSpPr/>
          <p:nvPr/>
        </p:nvSpPr>
        <p:spPr>
          <a:xfrm>
            <a:off x="5615947" y="6501341"/>
            <a:ext cx="1108327" cy="356659"/>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8" name="平行四边形 12"/>
          <p:cNvSpPr/>
          <p:nvPr/>
        </p:nvSpPr>
        <p:spPr>
          <a:xfrm>
            <a:off x="10778395" y="384043"/>
            <a:ext cx="1108327" cy="164637"/>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89" name="平行四边形 13"/>
          <p:cNvSpPr/>
          <p:nvPr/>
        </p:nvSpPr>
        <p:spPr>
          <a:xfrm>
            <a:off x="9648397" y="384043"/>
            <a:ext cx="1108327" cy="164637"/>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zh-CN" altLang="en-US" sz="3200"/>
          </a:p>
        </p:txBody>
      </p:sp>
      <p:sp>
        <p:nvSpPr>
          <p:cNvPr id="34" name="Parallelogram 33"/>
          <p:cNvSpPr/>
          <p:nvPr/>
        </p:nvSpPr>
        <p:spPr>
          <a:xfrm>
            <a:off x="431372" y="0"/>
            <a:ext cx="864096" cy="1248139"/>
          </a:xfrm>
          <a:prstGeom prst="parallelogram">
            <a:avLst/>
          </a:prstGeom>
          <a:solidFill>
            <a:srgbClr val="1B215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rtlCol="0" anchor="ctr"/>
          <a:lstStyle/>
          <a:p>
            <a:pPr algn="ctr"/>
            <a:endParaRPr lang="en-US" sz="3200" dirty="0">
              <a:solidFill>
                <a:schemeClr val="tx1"/>
              </a:solidFill>
            </a:endParaRPr>
          </a:p>
        </p:txBody>
      </p:sp>
      <p:sp>
        <p:nvSpPr>
          <p:cNvPr id="5" name="灯片编号占位符 4"/>
          <p:cNvSpPr>
            <a:spLocks noGrp="1"/>
          </p:cNvSpPr>
          <p:nvPr>
            <p:ph type="sldNum" sz="quarter" idx="12"/>
          </p:nvPr>
        </p:nvSpPr>
        <p:spPr>
          <a:xfrm>
            <a:off x="9162954" y="6498037"/>
            <a:ext cx="2844800" cy="365125"/>
          </a:xfrm>
        </p:spPr>
        <p:txBody>
          <a:bodyPr/>
          <a:lstStyle/>
          <a:p>
            <a:fld id="{672F1098-4237-41BC-960F-A352F6B7DAAF}" type="slidenum">
              <a:rPr lang="en-US" smtClean="0">
                <a:solidFill>
                  <a:schemeClr val="bg1"/>
                </a:solidFill>
              </a:rPr>
              <a:t>9</a:t>
            </a:fld>
            <a:endParaRPr lang="en-US" dirty="0">
              <a:solidFill>
                <a:schemeClr val="bg1"/>
              </a:solidFill>
            </a:endParaRPr>
          </a:p>
        </p:txBody>
      </p:sp>
      <p:sp>
        <p:nvSpPr>
          <p:cNvPr id="2" name="文本框 28"/>
          <p:cNvSpPr txBox="1"/>
          <p:nvPr/>
        </p:nvSpPr>
        <p:spPr>
          <a:xfrm>
            <a:off x="1487805" y="71755"/>
            <a:ext cx="8829675" cy="1105535"/>
          </a:xfrm>
          <a:prstGeom prst="rect">
            <a:avLst/>
          </a:prstGeom>
          <a:noFill/>
        </p:spPr>
        <p:txBody>
          <a:bodyPr wrap="square" lIns="121908" tIns="60955" rIns="121908" bIns="60955" rtlCol="0">
            <a:spAutoFit/>
          </a:bodyPr>
          <a:lstStyle/>
          <a:p>
            <a:pPr algn="l">
              <a:buClrTx/>
              <a:buSzTx/>
              <a:buFontTx/>
            </a:pPr>
            <a:r>
              <a:rPr lang="en-US" altLang="zh-CN" sz="3200" b="1" i="1" dirty="0"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Myths about Drivers of Innovationand Ineffective Innovation Policy</a:t>
            </a:r>
          </a:p>
        </p:txBody>
      </p:sp>
      <p:graphicFrame>
        <p:nvGraphicFramePr>
          <p:cNvPr id="4" name="图示 3"/>
          <p:cNvGraphicFramePr/>
          <p:nvPr/>
        </p:nvGraphicFramePr>
        <p:xfrm>
          <a:off x="431165" y="1510665"/>
          <a:ext cx="11230610" cy="4615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a1985bf7-3454-43e0-8cb1-8527b071fb3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1091</Words>
  <Application>Microsoft Office PowerPoint</Application>
  <PresentationFormat>Widescreen</PresentationFormat>
  <Paragraphs>84</Paragraphs>
  <Slides>12</Slides>
  <Notes>12</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12</vt:i4>
      </vt:variant>
    </vt:vector>
  </HeadingPairs>
  <TitlesOfParts>
    <vt:vector size="18" baseType="lpstr">
      <vt:lpstr>微软雅黑</vt:lpstr>
      <vt:lpstr>宋体</vt:lpstr>
      <vt:lpstr>Arial</vt:lpstr>
      <vt:lpstr>Calibri</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Jabil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lil326</dc:creator>
  <cp:lastModifiedBy>Paulo Feldmann</cp:lastModifiedBy>
  <cp:revision>86</cp:revision>
  <dcterms:created xsi:type="dcterms:W3CDTF">2014-03-20T05:05:00Z</dcterms:created>
  <dcterms:modified xsi:type="dcterms:W3CDTF">2019-05-20T18:46:06Z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