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598" r:id="rId4"/>
    <p:sldId id="572" r:id="rId5"/>
    <p:sldId id="594" r:id="rId6"/>
    <p:sldId id="593" r:id="rId7"/>
    <p:sldId id="595" r:id="rId8"/>
    <p:sldId id="575" r:id="rId9"/>
    <p:sldId id="576" r:id="rId10"/>
    <p:sldId id="577" r:id="rId11"/>
    <p:sldId id="578" r:id="rId12"/>
    <p:sldId id="581" r:id="rId13"/>
    <p:sldId id="579" r:id="rId14"/>
    <p:sldId id="596" r:id="rId15"/>
    <p:sldId id="582" r:id="rId16"/>
    <p:sldId id="583" r:id="rId17"/>
    <p:sldId id="584" r:id="rId18"/>
    <p:sldId id="585" r:id="rId19"/>
    <p:sldId id="586" r:id="rId20"/>
    <p:sldId id="597" r:id="rId21"/>
    <p:sldId id="599" r:id="rId22"/>
    <p:sldId id="621" r:id="rId23"/>
    <p:sldId id="600" r:id="rId24"/>
    <p:sldId id="636" r:id="rId25"/>
    <p:sldId id="620" r:id="rId26"/>
    <p:sldId id="635" r:id="rId27"/>
    <p:sldId id="637" r:id="rId28"/>
    <p:sldId id="638" r:id="rId29"/>
    <p:sldId id="639" r:id="rId30"/>
    <p:sldId id="622" r:id="rId31"/>
    <p:sldId id="625" r:id="rId32"/>
    <p:sldId id="587" r:id="rId33"/>
    <p:sldId id="589" r:id="rId34"/>
    <p:sldId id="588" r:id="rId35"/>
    <p:sldId id="591" r:id="rId36"/>
    <p:sldId id="592" r:id="rId37"/>
    <p:sldId id="634" r:id="rId38"/>
    <p:sldId id="571" r:id="rId3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2" autoAdjust="0"/>
    <p:restoredTop sz="98212" autoAdjust="0"/>
  </p:normalViewPr>
  <p:slideViewPr>
    <p:cSldViewPr>
      <p:cViewPr varScale="1">
        <p:scale>
          <a:sx n="88" d="100"/>
          <a:sy n="88" d="100"/>
        </p:scale>
        <p:origin x="10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9892-0BA8-4DA4-B93E-1291C8B9C2A2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664C-8A3C-4B2E-A4D5-7497A161B7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67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8E58C1-8986-429D-B7D2-B2B569FC1622}" type="datetimeFigureOut">
              <a:rPr lang="pt-BR"/>
              <a:pPr>
                <a:defRPr/>
              </a:pPr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8E638-BECD-41F9-9F17-36D1DFE188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29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412875"/>
            <a:ext cx="20510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924175"/>
            <a:ext cx="20510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0"/>
            <a:ext cx="20526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0"/>
            <a:ext cx="20526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0"/>
            <a:ext cx="20526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624736" cy="115212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D5060B-FEAF-4588-81EA-DBD76BDE4D3A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953F2B-7914-4F33-8211-8B35E7D043B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030D5B-32BB-4FDB-A9AA-32D8C75C8FDF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E6721A-9DB7-4D6A-A46D-1FACE38CBD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9788" y="1857375"/>
            <a:ext cx="74771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37288"/>
            <a:ext cx="9001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516563"/>
            <a:ext cx="900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150"/>
            <a:ext cx="9001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0"/>
            <a:ext cx="9001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3775" y="6237288"/>
            <a:ext cx="9001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97768"/>
            <a:ext cx="6552728" cy="121500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136904" cy="475252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977F41-CF8D-4DD9-B079-12C76B2AA7F1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A2FF50-36DC-48F7-A09D-471B151D4D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55C6E1-0656-4318-99D8-F82FA573446A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4D2D2F-DDBC-446C-AF7D-C338E2227B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709120-A7FD-4BA5-8D93-735E16E63551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7640F6-8EEB-410B-9C5F-0A4AA0E7D7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1429D1-B319-460B-872A-63030E0E50EE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1F91A8-4259-4F80-90EC-08EF3A7D6C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1ACFE3-82E0-45A1-B184-C134259503CA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30E5FD-6AE5-4622-BDEF-F3BFAEE821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B36C16-5516-44B1-BE5B-8B634CF34C7B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E8C6AE-91A9-47FC-8FDB-B6733CB558E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AF971F-1F6E-449E-9C19-785791C88418}" type="datetimeFigureOut">
              <a:rPr lang="pt-BR"/>
              <a:pPr>
                <a:defRPr/>
              </a:pPr>
              <a:t>29/11/2023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E4114-6453-458E-BAE3-5AB57B20DE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825" y="3357563"/>
            <a:ext cx="6624638" cy="1150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Indicadores de Ciência, Tecnologia e Inovação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10394" y="4725144"/>
            <a:ext cx="5905500" cy="6223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Prof. Dr. Alexandre Dias 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70811" cy="57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197768"/>
            <a:ext cx="6552728" cy="1215008"/>
          </a:xfrm>
        </p:spPr>
        <p:txBody>
          <a:bodyPr/>
          <a:lstStyle/>
          <a:p>
            <a:r>
              <a:rPr lang="pt-BR" dirty="0" smtClean="0"/>
              <a:t>Dispêndios em C&amp;T em relação às receitas - estados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35144" cy="49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5833"/>
            <a:ext cx="8643639" cy="5040861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Formação de doutores</a:t>
            </a:r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1691680" y="393305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12160" y="393305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652361" y="3996613"/>
            <a:ext cx="423664" cy="27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732240" y="3915409"/>
            <a:ext cx="423664" cy="27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1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Pessoal empregado em P&amp;D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605787" cy="57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Pessoal empregado em P&amp;D – Comparações Internacionais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5008"/>
            <a:ext cx="8064896" cy="54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7307258" cy="539247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Bolsas de Formação - CNPq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3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Bolsas de Formação - CAPES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855471" cy="50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Produção Científica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283847" cy="53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8" y="1124744"/>
            <a:ext cx="8698755" cy="53453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60232" y="42210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Tendência de estagnação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8" y="273457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Tendência de crescimento, seguida por declínio</a:t>
            </a:r>
            <a:endParaRPr lang="pt-BR" sz="1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Produção Tecnológica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Produção Tecnológica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7846268" cy="55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/>
              <a:t>Indicadores de C&amp;T: um retrato do SNI brasileiro  </a:t>
            </a:r>
          </a:p>
          <a:p>
            <a:r>
              <a:rPr lang="pt-BR" sz="2600" dirty="0" smtClean="0"/>
              <a:t>Indicadores Global </a:t>
            </a:r>
            <a:r>
              <a:rPr lang="pt-BR" sz="2600" dirty="0" err="1" smtClean="0"/>
              <a:t>Innovation</a:t>
            </a:r>
            <a:r>
              <a:rPr lang="pt-BR" sz="2600" dirty="0" smtClean="0"/>
              <a:t> Index </a:t>
            </a:r>
            <a:r>
              <a:rPr lang="pt-BR" sz="2600" dirty="0" smtClean="0"/>
              <a:t>2023</a:t>
            </a:r>
            <a:endParaRPr lang="pt-BR" sz="2600" dirty="0" smtClean="0"/>
          </a:p>
          <a:p>
            <a:r>
              <a:rPr lang="pt-BR" sz="2600" dirty="0" smtClean="0"/>
              <a:t>Indicadores PINTEC 2015-2017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Produção Tecnológica – Comparações Internacionais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7992888" cy="53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Parte II – Indicadores de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1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52728" cy="1215008"/>
          </a:xfrm>
        </p:spPr>
        <p:txBody>
          <a:bodyPr/>
          <a:lstStyle/>
          <a:p>
            <a:r>
              <a:rPr lang="pt-BR" dirty="0" smtClean="0"/>
              <a:t>Global </a:t>
            </a:r>
            <a:r>
              <a:rPr lang="pt-BR" dirty="0" err="1" smtClean="0"/>
              <a:t>Innovation</a:t>
            </a:r>
            <a:r>
              <a:rPr lang="pt-BR" dirty="0" smtClean="0"/>
              <a:t> Index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3" y="1052736"/>
            <a:ext cx="6264696" cy="55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Global </a:t>
            </a:r>
            <a:r>
              <a:rPr lang="pt-BR" sz="1400" dirty="0" err="1" smtClean="0"/>
              <a:t>Innovation</a:t>
            </a:r>
            <a:r>
              <a:rPr lang="pt-BR" sz="1400" dirty="0" smtClean="0"/>
              <a:t> Index </a:t>
            </a:r>
            <a:r>
              <a:rPr lang="pt-BR" sz="1400" dirty="0" smtClean="0"/>
              <a:t>2023</a:t>
            </a:r>
            <a:endParaRPr lang="pt-BR" sz="1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912768" cy="1215008"/>
          </a:xfrm>
        </p:spPr>
        <p:txBody>
          <a:bodyPr/>
          <a:lstStyle/>
          <a:p>
            <a:r>
              <a:rPr lang="pt-BR" dirty="0" smtClean="0"/>
              <a:t>Líderes Globais em Inovação Top 3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623074" cy="51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5247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652429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Global </a:t>
            </a:r>
            <a:r>
              <a:rPr lang="pt-BR" sz="1400" dirty="0" err="1" smtClean="0"/>
              <a:t>Innovation</a:t>
            </a:r>
            <a:r>
              <a:rPr lang="pt-BR" sz="1400" dirty="0" smtClean="0"/>
              <a:t> Index </a:t>
            </a:r>
            <a:r>
              <a:rPr lang="pt-BR" sz="1400" dirty="0" smtClean="0"/>
              <a:t>2023</a:t>
            </a:r>
            <a:endParaRPr lang="pt-BR" sz="1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Global </a:t>
            </a:r>
            <a:r>
              <a:rPr lang="pt-BR" dirty="0" err="1" smtClean="0"/>
              <a:t>Innovation</a:t>
            </a:r>
            <a:r>
              <a:rPr lang="pt-BR" dirty="0" smtClean="0"/>
              <a:t> Index </a:t>
            </a:r>
            <a:r>
              <a:rPr lang="pt-BR" dirty="0" smtClean="0"/>
              <a:t>2023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Principais Fatos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599085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dirty="0"/>
              <a:t>Publicações científicas, P&amp;D, negócios de capital de risco (VC) e patentes continuaram </a:t>
            </a:r>
            <a:r>
              <a:rPr lang="pt-BR" b="1" dirty="0" smtClean="0"/>
              <a:t>crescendo. </a:t>
            </a:r>
            <a:r>
              <a:rPr lang="pt-BR" b="1" dirty="0"/>
              <a:t>No entanto, as taxas de crescimento foram inferiores aos aumentos excepcionais observados em 2021. Além disso, o valor do investimento de capital de risco diminuiu e os registos de patentes internacionais estagnaram em 2022</a:t>
            </a:r>
            <a:r>
              <a:rPr lang="pt-BR" b="1" dirty="0" smtClean="0"/>
              <a:t>.</a:t>
            </a:r>
          </a:p>
          <a:p>
            <a:pPr marL="342900" indent="-342900" algn="just">
              <a:buAutoNum type="arabicPeriod"/>
            </a:pPr>
            <a:endParaRPr lang="pt-BR" b="1" dirty="0"/>
          </a:p>
          <a:p>
            <a:pPr marL="342900" indent="-342900" algn="just">
              <a:buAutoNum type="arabicPeriod"/>
            </a:pPr>
            <a:r>
              <a:rPr lang="pt-BR" b="1" dirty="0"/>
              <a:t>Indicadores de progresso tecnológico nas áreas de tecnologia da informação, saúde </a:t>
            </a:r>
            <a:r>
              <a:rPr lang="pt-BR" b="1" dirty="0" smtClean="0"/>
              <a:t>e energia continuam mostrando progresso. </a:t>
            </a:r>
            <a:r>
              <a:rPr lang="pt-BR" b="1" dirty="0"/>
              <a:t>Os supercomputadores estão se tornando cada vez mais </a:t>
            </a:r>
            <a:r>
              <a:rPr lang="pt-BR" b="1" dirty="0" smtClean="0"/>
              <a:t>rápidos. </a:t>
            </a:r>
            <a:r>
              <a:rPr lang="pt-BR" b="1" dirty="0"/>
              <a:t>O custo do sequenciamento do genoma e das tecnologias </a:t>
            </a:r>
            <a:r>
              <a:rPr lang="pt-BR" b="1" dirty="0" smtClean="0"/>
              <a:t>de </a:t>
            </a:r>
            <a:r>
              <a:rPr lang="pt-BR" b="1" dirty="0"/>
              <a:t>baixas </a:t>
            </a:r>
            <a:r>
              <a:rPr lang="pt-BR" b="1" dirty="0" smtClean="0"/>
              <a:t>emissões energéticas, como </a:t>
            </a:r>
            <a:r>
              <a:rPr lang="pt-BR" b="1" dirty="0"/>
              <a:t>a energia eólica e solar, estão diminuindo.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7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652429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Global </a:t>
            </a:r>
            <a:r>
              <a:rPr lang="pt-BR" sz="1400" dirty="0" err="1" smtClean="0"/>
              <a:t>Innovation</a:t>
            </a:r>
            <a:r>
              <a:rPr lang="pt-BR" sz="1400" dirty="0" smtClean="0"/>
              <a:t> Index </a:t>
            </a:r>
            <a:r>
              <a:rPr lang="pt-BR" sz="1400" dirty="0" smtClean="0"/>
              <a:t>2023</a:t>
            </a:r>
            <a:endParaRPr lang="pt-BR" sz="1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Global </a:t>
            </a:r>
            <a:r>
              <a:rPr lang="pt-BR" dirty="0" err="1" smtClean="0"/>
              <a:t>Innovation</a:t>
            </a:r>
            <a:r>
              <a:rPr lang="pt-BR" dirty="0" smtClean="0"/>
              <a:t> Index </a:t>
            </a:r>
            <a:r>
              <a:rPr lang="pt-BR" dirty="0" smtClean="0"/>
              <a:t>2023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Principais Fatos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079690"/>
            <a:ext cx="8130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3. O </a:t>
            </a:r>
            <a:r>
              <a:rPr lang="pt-BR" b="1" dirty="0"/>
              <a:t>impacto </a:t>
            </a:r>
            <a:r>
              <a:rPr lang="pt-BR" b="1" dirty="0" smtClean="0"/>
              <a:t>socioeconômico </a:t>
            </a:r>
            <a:r>
              <a:rPr lang="pt-BR" b="1" dirty="0"/>
              <a:t>da inovação continua num ponto baixo pelo segundo ano </a:t>
            </a:r>
            <a:r>
              <a:rPr lang="pt-BR" b="1" dirty="0" smtClean="0"/>
              <a:t>consecutivo. 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A </a:t>
            </a:r>
            <a:r>
              <a:rPr lang="pt-BR" b="1" dirty="0"/>
              <a:t>produtividade do trabalho está </a:t>
            </a:r>
            <a:r>
              <a:rPr lang="pt-BR" b="1" dirty="0" smtClean="0"/>
              <a:t>estagnada.</a:t>
            </a:r>
          </a:p>
          <a:p>
            <a:pPr algn="just"/>
            <a:r>
              <a:rPr lang="pt-BR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A </a:t>
            </a:r>
            <a:r>
              <a:rPr lang="pt-BR" b="1" dirty="0"/>
              <a:t>esperança de vida caiu pelo segundo ano </a:t>
            </a:r>
            <a:r>
              <a:rPr lang="pt-BR" b="1" dirty="0" smtClean="0"/>
              <a:t>consecutivo.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As </a:t>
            </a:r>
            <a:r>
              <a:rPr lang="pt-BR" b="1" dirty="0"/>
              <a:t>emissões de dióxido de carbono </a:t>
            </a:r>
            <a:r>
              <a:rPr lang="pt-BR" b="1" dirty="0" smtClean="0"/>
              <a:t>aumentaram em 2022, porém menos que em 2021.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5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157287"/>
            <a:ext cx="6543675" cy="45434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6524299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Global </a:t>
            </a:r>
            <a:r>
              <a:rPr lang="pt-BR" sz="1400" dirty="0" err="1" smtClean="0"/>
              <a:t>Innovation</a:t>
            </a:r>
            <a:r>
              <a:rPr lang="pt-BR" sz="1400" dirty="0" smtClean="0"/>
              <a:t> Index </a:t>
            </a:r>
            <a:r>
              <a:rPr lang="pt-BR" sz="1400" dirty="0" smtClean="0"/>
              <a:t>2023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4764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4198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543675" cy="49911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609329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1.206 unicórnios localizados em 50 economias </a:t>
            </a:r>
          </a:p>
          <a:p>
            <a:pPr algn="ctr"/>
            <a:r>
              <a:rPr lang="pt-BR" sz="1400" dirty="0" smtClean="0"/>
              <a:t>5 economias abrigam 80% deles: EUA, China, Índia, UK e Alemanha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1739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Parte I – Indicadores de C&amp;T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Global </a:t>
            </a:r>
            <a:r>
              <a:rPr lang="pt-BR" sz="1400" dirty="0" err="1" smtClean="0"/>
              <a:t>Innovation</a:t>
            </a:r>
            <a:r>
              <a:rPr lang="pt-BR" sz="1400" dirty="0" smtClean="0"/>
              <a:t> Index 2021 e 2022</a:t>
            </a:r>
            <a:endParaRPr 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5829300" cy="2162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400506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2022: Posição </a:t>
            </a:r>
            <a:r>
              <a:rPr lang="pt-BR" b="1" dirty="0" smtClean="0"/>
              <a:t>54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2023: Posição 49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29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875372" cy="5868373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 flipH="1">
            <a:off x="6300192" y="1988840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V="1">
            <a:off x="1619672" y="6093296"/>
            <a:ext cx="792088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95536" y="4221088"/>
            <a:ext cx="756084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PINTEC 2015-2017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948264" y="3016214"/>
            <a:ext cx="170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Recuo de 2,4% em relação ao triênio anterior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2" y="1217510"/>
            <a:ext cx="5943600" cy="5524500"/>
          </a:xfrm>
          <a:prstGeom prst="rect">
            <a:avLst/>
          </a:prstGeom>
        </p:spPr>
      </p:pic>
      <p:sp>
        <p:nvSpPr>
          <p:cNvPr id="15" name="Seta em Curva para a Esquerda 14"/>
          <p:cNvSpPr/>
          <p:nvPr/>
        </p:nvSpPr>
        <p:spPr>
          <a:xfrm rot="18306541" flipV="1">
            <a:off x="6332919" y="778634"/>
            <a:ext cx="1368152" cy="19720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6632"/>
            <a:ext cx="4639791" cy="65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5838601" cy="53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4769471" cy="59046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61" y="2780928"/>
            <a:ext cx="4032544" cy="3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8640"/>
            <a:ext cx="53054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04257" y="563335"/>
            <a:ext cx="6180364" cy="677635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Balança Comercial </a:t>
            </a:r>
            <a:br>
              <a:rPr lang="pt-BR" sz="2000" dirty="0" smtClean="0"/>
            </a:br>
            <a:r>
              <a:rPr lang="pt-BR" sz="2000" dirty="0" smtClean="0"/>
              <a:t>Indústria de Transformação por I.T.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655"/>
            <a:ext cx="9144000" cy="445878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88868" y="5721529"/>
            <a:ext cx="705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Fonte: Instituto de Estudos para o Desenvolvimento Industrial (2022)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8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136904" cy="4824536"/>
          </a:xfrm>
        </p:spPr>
        <p:txBody>
          <a:bodyPr/>
          <a:lstStyle/>
          <a:p>
            <a:pPr lvl="0" algn="just"/>
            <a:r>
              <a:rPr lang="pt-BR" sz="1300" dirty="0" smtClean="0"/>
              <a:t>DUTTA, S.; LANVIN, B.; LEÓN, R. L.; WUNSCH-VINCENT, S. </a:t>
            </a:r>
            <a:r>
              <a:rPr lang="pt-BR" sz="1300" b="1" dirty="0" smtClean="0"/>
              <a:t>Global </a:t>
            </a:r>
            <a:r>
              <a:rPr lang="pt-BR" sz="1300" b="1" dirty="0" err="1" smtClean="0"/>
              <a:t>innovation</a:t>
            </a:r>
            <a:r>
              <a:rPr lang="pt-BR" sz="1300" b="1" dirty="0" smtClean="0"/>
              <a:t> index 2021</a:t>
            </a:r>
            <a:r>
              <a:rPr lang="pt-BR" sz="1300" dirty="0" smtClean="0"/>
              <a:t>: </a:t>
            </a:r>
            <a:r>
              <a:rPr lang="pt-BR" sz="1300" dirty="0" err="1" smtClean="0"/>
              <a:t>tracking</a:t>
            </a:r>
            <a:r>
              <a:rPr lang="pt-BR" sz="1300" dirty="0" smtClean="0"/>
              <a:t> </a:t>
            </a:r>
            <a:r>
              <a:rPr lang="pt-BR" sz="1300" dirty="0" err="1" smtClean="0"/>
              <a:t>innovation</a:t>
            </a:r>
            <a:r>
              <a:rPr lang="pt-BR" sz="1300" dirty="0" smtClean="0"/>
              <a:t> </a:t>
            </a:r>
            <a:r>
              <a:rPr lang="pt-BR" sz="1300" dirty="0" err="1" smtClean="0"/>
              <a:t>trought</a:t>
            </a:r>
            <a:r>
              <a:rPr lang="pt-BR" sz="1300" dirty="0" smtClean="0"/>
              <a:t> </a:t>
            </a:r>
            <a:r>
              <a:rPr lang="pt-BR" sz="1300" dirty="0" err="1" smtClean="0"/>
              <a:t>the</a:t>
            </a:r>
            <a:r>
              <a:rPr lang="pt-BR" sz="1300" dirty="0" smtClean="0"/>
              <a:t> COVID-19 </a:t>
            </a:r>
            <a:r>
              <a:rPr lang="pt-BR" sz="1300" dirty="0" err="1" smtClean="0"/>
              <a:t>crisis</a:t>
            </a:r>
            <a:r>
              <a:rPr lang="pt-BR" sz="1300" dirty="0" smtClean="0"/>
              <a:t>. </a:t>
            </a:r>
            <a:r>
              <a:rPr lang="pt-BR" sz="1300" dirty="0" err="1" smtClean="0"/>
              <a:t>Geneva</a:t>
            </a:r>
            <a:r>
              <a:rPr lang="pt-BR" sz="1300" dirty="0" smtClean="0"/>
              <a:t>: WIPO, 2021. </a:t>
            </a:r>
          </a:p>
          <a:p>
            <a:pPr lvl="0" algn="just"/>
            <a:r>
              <a:rPr lang="pt-BR" sz="1300" dirty="0" smtClean="0"/>
              <a:t>INSTITUTO BRASILEIRO DE GEOGRAFIA E ESTATÍSTICA (IBGEC). </a:t>
            </a:r>
            <a:r>
              <a:rPr lang="pt-BR" sz="1400" b="1" dirty="0" smtClean="0"/>
              <a:t>Pesquisa de Inovação (PINTEC). </a:t>
            </a:r>
            <a:r>
              <a:rPr lang="pt-BR" sz="1400" dirty="0" smtClean="0"/>
              <a:t>Disponível em: &lt;https://www.ibge.gov.br/estatisticas/multidominio/ciencia-tecnologia-e-inovacao/9141-pesquisa-de-inovacao.html?=&amp;t=o-que-e&gt;.Acesso em 13 out. 2020.</a:t>
            </a:r>
          </a:p>
          <a:p>
            <a:pPr lvl="0" algn="just"/>
            <a:r>
              <a:rPr lang="pt-BR" sz="1400" dirty="0" smtClean="0"/>
              <a:t>MINISTÉRIO DA CIÊNCIA, TECNOLOGIA, INOVAÇÕES E COMUNICAÇÕES (MCTIC). </a:t>
            </a:r>
            <a:r>
              <a:rPr lang="pt-BR" sz="1400" b="1" dirty="0" smtClean="0"/>
              <a:t>Indicadores nacionais de Ciência, Tecnologia e Inovação 2021.</a:t>
            </a:r>
            <a:r>
              <a:rPr lang="pt-BR" sz="1400" dirty="0" smtClean="0"/>
              <a:t> Brasília: MCTIC, 2021. Disponível em: &lt;https://www.gov.br/mcti/pt-br/acompanhe-o-mcti/indicadores/arquivo/indicadores_cti_2021_defeso.pdf&gt; . Acesso em 15 nov. 2022.</a:t>
            </a:r>
          </a:p>
          <a:p>
            <a:pPr lvl="0" algn="just"/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1809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Os dispêndios em C&amp;T no país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48872" cy="48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Os dispêndios em P&amp;D no país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011244" cy="49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0"/>
            <a:ext cx="6552728" cy="1215008"/>
          </a:xfrm>
        </p:spPr>
        <p:txBody>
          <a:bodyPr/>
          <a:lstStyle/>
          <a:p>
            <a:r>
              <a:rPr lang="pt-BR" dirty="0" smtClean="0"/>
              <a:t>Os dispêndios em P&amp;D: comparações internacionais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29" y="1484784"/>
            <a:ext cx="7790457" cy="50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6487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552728" cy="1215008"/>
          </a:xfrm>
        </p:spPr>
        <p:txBody>
          <a:bodyPr/>
          <a:lstStyle/>
          <a:p>
            <a:r>
              <a:rPr lang="pt-BR" dirty="0" smtClean="0"/>
              <a:t>Os dispêndios estaduais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58175" cy="55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4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6228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1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494</Words>
  <Application>Microsoft Office PowerPoint</Application>
  <PresentationFormat>Apresentação na tela (4:3)</PresentationFormat>
  <Paragraphs>56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Indicadores de Ciência, Tecnologia e Inovação</vt:lpstr>
      <vt:lpstr>Agenda</vt:lpstr>
      <vt:lpstr>Parte I – Indicadores de C&amp;T</vt:lpstr>
      <vt:lpstr>Os dispêndios em C&amp;T no país</vt:lpstr>
      <vt:lpstr>Os dispêndios em P&amp;D no país</vt:lpstr>
      <vt:lpstr>Os dispêndios em P&amp;D: comparações internacionais</vt:lpstr>
      <vt:lpstr>Apresentação do PowerPoint</vt:lpstr>
      <vt:lpstr>Os dispêndios estaduais</vt:lpstr>
      <vt:lpstr>Apresentação do PowerPoint</vt:lpstr>
      <vt:lpstr>Apresentação do PowerPoint</vt:lpstr>
      <vt:lpstr>Dispêndios em C&amp;T em relação às receitas - estados</vt:lpstr>
      <vt:lpstr>Formação de doutores</vt:lpstr>
      <vt:lpstr>Pessoal empregado em P&amp;D</vt:lpstr>
      <vt:lpstr>Pessoal empregado em P&amp;D – Comparações Internacionais</vt:lpstr>
      <vt:lpstr>Bolsas de Formação - CNPq</vt:lpstr>
      <vt:lpstr>Bolsas de Formação - CAPES</vt:lpstr>
      <vt:lpstr>Produção Científica</vt:lpstr>
      <vt:lpstr>Produção Tecnológica</vt:lpstr>
      <vt:lpstr>Produção Tecnológica</vt:lpstr>
      <vt:lpstr>Produção Tecnológica – Comparações Internacionais</vt:lpstr>
      <vt:lpstr>Parte II – Indicadores de Inovação</vt:lpstr>
      <vt:lpstr>Global Innovation Index</vt:lpstr>
      <vt:lpstr>Líderes Globais em Inovação Top 3</vt:lpstr>
      <vt:lpstr>Apresentação do PowerPoint</vt:lpstr>
      <vt:lpstr>Global Innovation Index 2023 Principais Fatos</vt:lpstr>
      <vt:lpstr>Global Innovation Index 2023 Principais Fatos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PINTEC 2015-2017</vt:lpstr>
      <vt:lpstr>Apresentação do PowerPoint</vt:lpstr>
      <vt:lpstr>Apresentação do PowerPoint</vt:lpstr>
      <vt:lpstr>Apresentação do PowerPoint</vt:lpstr>
      <vt:lpstr>Apresentação do PowerPoint</vt:lpstr>
      <vt:lpstr>Balança Comercial  Indústria de Transformação por I.T.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Alexandre Dias</cp:lastModifiedBy>
  <cp:revision>606</cp:revision>
  <cp:lastPrinted>2011-04-06T16:27:30Z</cp:lastPrinted>
  <dcterms:created xsi:type="dcterms:W3CDTF">2011-02-15T13:13:19Z</dcterms:created>
  <dcterms:modified xsi:type="dcterms:W3CDTF">2023-11-29T17:23:50Z</dcterms:modified>
</cp:coreProperties>
</file>