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0168" y="1570481"/>
            <a:ext cx="363537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2162" y="1963673"/>
            <a:ext cx="8069580" cy="4711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3B6D2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b="0" dirty="0">
                <a:solidFill>
                  <a:srgbClr val="FFFFFF"/>
                </a:solidFill>
                <a:latin typeface="Tw Cen MT"/>
                <a:cs typeface="Tw Cen MT"/>
              </a:rPr>
              <a:t>Aula</a:t>
            </a:r>
            <a:r>
              <a:rPr sz="4400" b="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FFFFFF"/>
                </a:solidFill>
                <a:latin typeface="Tw Cen MT"/>
                <a:cs typeface="Tw Cen MT"/>
              </a:rPr>
              <a:t>S4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6343" y="2739897"/>
            <a:ext cx="7253605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0"/>
              </a:spcBef>
              <a:buClr>
                <a:srgbClr val="93B6D2"/>
              </a:buClr>
              <a:buSzPct val="68750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definição do</a:t>
            </a:r>
            <a:r>
              <a:rPr sz="2400" b="1" spc="20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problema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SzPct val="68750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aperfeiçoamento </a:t>
            </a:r>
            <a:r>
              <a:rPr sz="2400" b="1" dirty="0">
                <a:solidFill>
                  <a:srgbClr val="888888"/>
                </a:solidFill>
                <a:latin typeface="Verdana"/>
                <a:cs typeface="Verdana"/>
              </a:rPr>
              <a:t>e </a:t>
            </a: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geração de </a:t>
            </a:r>
            <a:r>
              <a:rPr sz="2400" b="1" spc="-10" dirty="0">
                <a:solidFill>
                  <a:srgbClr val="888888"/>
                </a:solidFill>
                <a:latin typeface="Verdana"/>
                <a:cs typeface="Verdana"/>
              </a:rPr>
              <a:t>soluções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SzPct val="68750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preparação do</a:t>
            </a:r>
            <a:r>
              <a:rPr sz="2400" b="1" spc="-40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relatório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SzPct val="68750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preparação da</a:t>
            </a:r>
            <a:r>
              <a:rPr sz="2400" b="1" spc="-35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888888"/>
                </a:solidFill>
                <a:latin typeface="Verdana"/>
                <a:cs typeface="Verdana"/>
              </a:rPr>
              <a:t>apresentação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168" y="1570481"/>
            <a:ext cx="3256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Conteúdo do</a:t>
            </a:r>
            <a:r>
              <a:rPr u="heavy" spc="-3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10" dirty="0">
                <a:uFill>
                  <a:solidFill>
                    <a:srgbClr val="000000"/>
                  </a:solidFill>
                </a:uFill>
              </a:rPr>
              <a:t>relatório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3564" y="2132888"/>
            <a:ext cx="7920990" cy="3415679"/>
          </a:xfrm>
          <a:prstGeom prst="rect">
            <a:avLst/>
          </a:prstGeom>
          <a:solidFill>
            <a:srgbClr val="D3E1EC"/>
          </a:solidFill>
          <a:ln w="31750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sz="2000" b="1" spc="-15" dirty="0">
                <a:latin typeface="Candara"/>
                <a:cs typeface="Candara"/>
              </a:rPr>
              <a:t>CAPA</a:t>
            </a:r>
            <a:endParaRPr sz="2000" dirty="0">
              <a:latin typeface="Candara"/>
              <a:cs typeface="Candara"/>
            </a:endParaRPr>
          </a:p>
          <a:p>
            <a:pPr marL="91440" marR="5532755">
              <a:lnSpc>
                <a:spcPct val="100000"/>
              </a:lnSpc>
            </a:pPr>
            <a:r>
              <a:rPr sz="2000" b="1" spc="-5" dirty="0">
                <a:latin typeface="Candara"/>
                <a:cs typeface="Candara"/>
              </a:rPr>
              <a:t>RESUMO</a:t>
            </a:r>
            <a:r>
              <a:rPr sz="2000" b="1" spc="-70" dirty="0">
                <a:latin typeface="Candara"/>
                <a:cs typeface="Candara"/>
              </a:rPr>
              <a:t> </a:t>
            </a:r>
            <a:r>
              <a:rPr sz="2000" b="1" spc="-5" dirty="0">
                <a:latin typeface="Candara"/>
                <a:cs typeface="Candara"/>
              </a:rPr>
              <a:t>EXECUTIVO  SUMÁRIO</a:t>
            </a:r>
            <a:endParaRPr sz="2000" dirty="0">
              <a:latin typeface="Candara"/>
              <a:cs typeface="Candara"/>
            </a:endParaRPr>
          </a:p>
          <a:p>
            <a:pPr marL="1213485" indent="-208279">
              <a:lnSpc>
                <a:spcPct val="100000"/>
              </a:lnSpc>
              <a:buAutoNum type="arabicPeriod"/>
              <a:tabLst>
                <a:tab pos="1214120" algn="l"/>
              </a:tabLst>
            </a:pPr>
            <a:r>
              <a:rPr sz="2000" spc="-5" dirty="0">
                <a:latin typeface="Candara"/>
                <a:cs typeface="Candara"/>
              </a:rPr>
              <a:t>INTRODUÇÃO </a:t>
            </a:r>
            <a:r>
              <a:rPr sz="2000" dirty="0">
                <a:latin typeface="Candara"/>
                <a:cs typeface="Candara"/>
              </a:rPr>
              <a:t>- </a:t>
            </a:r>
            <a:r>
              <a:rPr sz="2000" spc="-5" dirty="0">
                <a:latin typeface="Candara"/>
                <a:cs typeface="Candara"/>
              </a:rPr>
              <a:t>importância </a:t>
            </a:r>
            <a:r>
              <a:rPr sz="2000" dirty="0">
                <a:latin typeface="Candara"/>
                <a:cs typeface="Candara"/>
              </a:rPr>
              <a:t>do tema e </a:t>
            </a:r>
            <a:r>
              <a:rPr sz="2000" spc="-5" dirty="0">
                <a:latin typeface="Candara"/>
                <a:cs typeface="Candara"/>
              </a:rPr>
              <a:t>do </a:t>
            </a:r>
            <a:r>
              <a:rPr sz="2000" dirty="0">
                <a:latin typeface="Candara"/>
                <a:cs typeface="Candara"/>
              </a:rPr>
              <a:t>problema</a:t>
            </a:r>
            <a:r>
              <a:rPr sz="2000" spc="5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tratado</a:t>
            </a:r>
          </a:p>
          <a:p>
            <a:pPr marL="1242695" indent="-237490">
              <a:lnSpc>
                <a:spcPct val="100000"/>
              </a:lnSpc>
              <a:buAutoNum type="arabicPeriod"/>
              <a:tabLst>
                <a:tab pos="1243330" algn="l"/>
              </a:tabLst>
            </a:pPr>
            <a:r>
              <a:rPr sz="2000" spc="-10" dirty="0">
                <a:latin typeface="Candara"/>
                <a:cs typeface="Candara"/>
              </a:rPr>
              <a:t>LEVANTAMENTO </a:t>
            </a:r>
            <a:r>
              <a:rPr sz="2000" spc="5" dirty="0">
                <a:latin typeface="Candara"/>
                <a:cs typeface="Candara"/>
              </a:rPr>
              <a:t>DOS </a:t>
            </a:r>
            <a:r>
              <a:rPr sz="2000" dirty="0">
                <a:latin typeface="Candara"/>
                <a:cs typeface="Candara"/>
              </a:rPr>
              <a:t>DADOS: forma e as</a:t>
            </a:r>
            <a:r>
              <a:rPr sz="2000" spc="-40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fontes</a:t>
            </a:r>
          </a:p>
          <a:p>
            <a:pPr marL="1248410" indent="-24320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249045" algn="l"/>
              </a:tabLst>
            </a:pPr>
            <a:r>
              <a:rPr sz="2000" spc="-5" dirty="0">
                <a:latin typeface="Candara"/>
                <a:cs typeface="Candara"/>
              </a:rPr>
              <a:t>ANÁLISE </a:t>
            </a:r>
            <a:r>
              <a:rPr sz="2000" spc="5" dirty="0">
                <a:latin typeface="Candara"/>
                <a:cs typeface="Candara"/>
              </a:rPr>
              <a:t>DOS </a:t>
            </a:r>
            <a:r>
              <a:rPr sz="2000" dirty="0">
                <a:latin typeface="Candara"/>
                <a:cs typeface="Candara"/>
              </a:rPr>
              <a:t>DADOS : </a:t>
            </a:r>
            <a:r>
              <a:rPr sz="2000" spc="-5" dirty="0" err="1">
                <a:latin typeface="Candara"/>
                <a:cs typeface="Candara"/>
              </a:rPr>
              <a:t>considerações</a:t>
            </a:r>
            <a:r>
              <a:rPr sz="2000" spc="-25" dirty="0">
                <a:latin typeface="Candara"/>
                <a:cs typeface="Candara"/>
              </a:rPr>
              <a:t> </a:t>
            </a:r>
            <a:r>
              <a:rPr sz="2000" dirty="0" err="1">
                <a:latin typeface="Candara"/>
                <a:cs typeface="Candara"/>
              </a:rPr>
              <a:t>pessoais</a:t>
            </a:r>
            <a:endParaRPr lang="pt-BR" sz="2000" dirty="0">
              <a:latin typeface="Candara"/>
              <a:cs typeface="Candara"/>
            </a:endParaRPr>
          </a:p>
          <a:p>
            <a:pPr marL="1248410" indent="-24320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249045" algn="l"/>
              </a:tabLst>
            </a:pPr>
            <a:r>
              <a:rPr sz="2000" spc="-5" dirty="0">
                <a:latin typeface="Candara"/>
                <a:cs typeface="Candara"/>
              </a:rPr>
              <a:t>DEFINIÇÃO </a:t>
            </a:r>
            <a:r>
              <a:rPr sz="2000" spc="10" dirty="0">
                <a:latin typeface="Candara"/>
                <a:cs typeface="Candara"/>
              </a:rPr>
              <a:t>DO</a:t>
            </a:r>
            <a:r>
              <a:rPr sz="2000" spc="-60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PROBLEMA  </a:t>
            </a:r>
            <a:endParaRPr lang="pt-BR" sz="2000" dirty="0">
              <a:latin typeface="Candara"/>
              <a:cs typeface="Candara"/>
            </a:endParaRPr>
          </a:p>
          <a:p>
            <a:pPr marL="1005206">
              <a:lnSpc>
                <a:spcPct val="100000"/>
              </a:lnSpc>
              <a:spcBef>
                <a:spcPts val="5"/>
              </a:spcBef>
              <a:tabLst>
                <a:tab pos="1249045" algn="l"/>
              </a:tabLst>
            </a:pPr>
            <a:r>
              <a:rPr lang="pt-BR" sz="2000" dirty="0">
                <a:latin typeface="Candara"/>
                <a:cs typeface="Candara"/>
              </a:rPr>
              <a:t>	</a:t>
            </a:r>
            <a:r>
              <a:rPr sz="2000" dirty="0">
                <a:latin typeface="Candara"/>
                <a:cs typeface="Candara"/>
              </a:rPr>
              <a:t>Meta</a:t>
            </a:r>
            <a:r>
              <a:rPr lang="pt-BR" sz="2000" dirty="0">
                <a:latin typeface="Candara"/>
                <a:cs typeface="Candara"/>
              </a:rPr>
              <a:t>, </a:t>
            </a:r>
            <a:r>
              <a:rPr sz="2000" spc="-5" dirty="0" err="1">
                <a:latin typeface="Candara"/>
                <a:cs typeface="Candara"/>
              </a:rPr>
              <a:t>Requisitos</a:t>
            </a:r>
            <a:r>
              <a:rPr sz="2000" spc="-5" dirty="0">
                <a:latin typeface="Candara"/>
                <a:cs typeface="Candara"/>
              </a:rPr>
              <a:t>,</a:t>
            </a:r>
            <a:r>
              <a:rPr sz="2000" spc="-15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Restrições</a:t>
            </a:r>
            <a:endParaRPr sz="2000" dirty="0">
              <a:latin typeface="Candara"/>
              <a:cs typeface="Candara"/>
            </a:endParaRPr>
          </a:p>
          <a:p>
            <a:pPr marL="1249680" indent="-244475">
              <a:lnSpc>
                <a:spcPct val="100000"/>
              </a:lnSpc>
              <a:buAutoNum type="arabicPeriod" startAt="5"/>
              <a:tabLst>
                <a:tab pos="1250315" algn="l"/>
              </a:tabLst>
            </a:pPr>
            <a:r>
              <a:rPr sz="2000" spc="-15" dirty="0">
                <a:latin typeface="Candara"/>
                <a:cs typeface="Candara"/>
              </a:rPr>
              <a:t>ALTERNATIVAS </a:t>
            </a:r>
            <a:r>
              <a:rPr sz="2000" spc="-10" dirty="0">
                <a:latin typeface="Candara"/>
                <a:cs typeface="Candara"/>
              </a:rPr>
              <a:t>PARA </a:t>
            </a:r>
            <a:r>
              <a:rPr sz="2000" dirty="0">
                <a:latin typeface="Candara"/>
                <a:cs typeface="Candara"/>
              </a:rPr>
              <a:t>SOLUÇÃO </a:t>
            </a:r>
            <a:r>
              <a:rPr sz="2000" spc="10" dirty="0">
                <a:latin typeface="Candara"/>
                <a:cs typeface="Candara"/>
              </a:rPr>
              <a:t>DO</a:t>
            </a:r>
            <a:r>
              <a:rPr sz="2000" spc="-20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PROBLEMA</a:t>
            </a:r>
            <a:endParaRPr sz="2000" dirty="0">
              <a:latin typeface="Candara"/>
              <a:cs typeface="Candara"/>
            </a:endParaRPr>
          </a:p>
          <a:p>
            <a:pPr marL="91440" marR="4416425">
              <a:lnSpc>
                <a:spcPct val="100000"/>
              </a:lnSpc>
            </a:pPr>
            <a:r>
              <a:rPr sz="2000" b="1" spc="-5" dirty="0">
                <a:latin typeface="Candara"/>
                <a:cs typeface="Candara"/>
              </a:rPr>
              <a:t>REFERÊNCIAS </a:t>
            </a:r>
            <a:r>
              <a:rPr sz="2000" b="1" dirty="0">
                <a:latin typeface="Candara"/>
                <a:cs typeface="Candara"/>
              </a:rPr>
              <a:t>BIBLIOGRÁFICAS  ANEXOS</a:t>
            </a:r>
            <a:endParaRPr sz="2000" dirty="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13155"/>
          </a:xfrm>
          <a:custGeom>
            <a:avLst/>
            <a:gdLst/>
            <a:ahLst/>
            <a:cxnLst/>
            <a:rect l="l" t="t" r="r" b="b"/>
            <a:pathLst>
              <a:path w="9144000" h="1113155">
                <a:moveTo>
                  <a:pt x="0" y="1112900"/>
                </a:moveTo>
                <a:lnTo>
                  <a:pt x="9144000" y="1112900"/>
                </a:lnTo>
                <a:lnTo>
                  <a:pt x="9144000" y="0"/>
                </a:lnTo>
                <a:lnTo>
                  <a:pt x="0" y="0"/>
                </a:lnTo>
                <a:lnTo>
                  <a:pt x="0" y="111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636900"/>
            <a:ext cx="9144000" cy="4221480"/>
          </a:xfrm>
          <a:custGeom>
            <a:avLst/>
            <a:gdLst/>
            <a:ahLst/>
            <a:cxnLst/>
            <a:rect l="l" t="t" r="r" b="b"/>
            <a:pathLst>
              <a:path w="9144000" h="4221480">
                <a:moveTo>
                  <a:pt x="0" y="4221099"/>
                </a:moveTo>
                <a:lnTo>
                  <a:pt x="9144000" y="4221099"/>
                </a:lnTo>
                <a:lnTo>
                  <a:pt x="9144000" y="0"/>
                </a:lnTo>
                <a:lnTo>
                  <a:pt x="0" y="0"/>
                </a:lnTo>
                <a:lnTo>
                  <a:pt x="0" y="4221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Aula</a:t>
            </a:r>
            <a:r>
              <a:rPr sz="4400" b="0" spc="-80" dirty="0">
                <a:solidFill>
                  <a:srgbClr val="D9D9D9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S4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437" y="2652775"/>
            <a:ext cx="8328659" cy="415988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34010" indent="-321945">
              <a:lnSpc>
                <a:spcPct val="100000"/>
              </a:lnSpc>
              <a:spcBef>
                <a:spcPts val="365"/>
              </a:spcBef>
              <a:buAutoNum type="arabicPeriod"/>
              <a:tabLst>
                <a:tab pos="334645" algn="l"/>
              </a:tabLst>
            </a:pPr>
            <a:r>
              <a:rPr sz="1800" b="1" spc="-5" dirty="0">
                <a:latin typeface="Verdana"/>
                <a:cs typeface="Verdana"/>
              </a:rPr>
              <a:t>Início da</a:t>
            </a:r>
            <a:r>
              <a:rPr sz="1800" b="1" spc="1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Aula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45"/>
              </a:lnSpc>
              <a:spcBef>
                <a:spcPts val="260"/>
              </a:spcBef>
            </a:pPr>
            <a:r>
              <a:rPr sz="1800" spc="-5" dirty="0">
                <a:latin typeface="Verdana"/>
                <a:cs typeface="Verdana"/>
              </a:rPr>
              <a:t>Os </a:t>
            </a:r>
            <a:r>
              <a:rPr sz="1800" b="1" spc="-5" dirty="0">
                <a:latin typeface="Verdana"/>
                <a:cs typeface="Verdana"/>
              </a:rPr>
              <a:t>itens escolhidos </a:t>
            </a:r>
            <a:r>
              <a:rPr sz="1800" dirty="0">
                <a:latin typeface="Verdana"/>
                <a:cs typeface="Verdana"/>
              </a:rPr>
              <a:t>são </a:t>
            </a:r>
            <a:r>
              <a:rPr sz="1800" spc="-5" dirty="0">
                <a:latin typeface="Verdana"/>
                <a:cs typeface="Verdana"/>
              </a:rPr>
              <a:t>realmente </a:t>
            </a:r>
            <a:r>
              <a:rPr sz="1800" dirty="0">
                <a:latin typeface="Verdana"/>
                <a:cs typeface="Verdana"/>
              </a:rPr>
              <a:t>os mais significativos ou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45"/>
              </a:lnSpc>
            </a:pPr>
            <a:r>
              <a:rPr sz="1800" b="1" spc="-5" dirty="0">
                <a:latin typeface="Verdana"/>
                <a:cs typeface="Verdana"/>
              </a:rPr>
              <a:t>devem ser</a:t>
            </a:r>
            <a:r>
              <a:rPr sz="1800" b="1" spc="1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alterados</a:t>
            </a:r>
            <a:r>
              <a:rPr sz="1800" spc="-5" dirty="0"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  <a:p>
            <a:pPr marL="12700" marR="173355">
              <a:lnSpc>
                <a:spcPct val="80000"/>
              </a:lnSpc>
              <a:spcBef>
                <a:spcPts val="710"/>
              </a:spcBef>
            </a:pPr>
            <a:r>
              <a:rPr sz="1800" spc="-5" dirty="0">
                <a:latin typeface="Verdana"/>
                <a:cs typeface="Verdana"/>
              </a:rPr>
              <a:t>Os grupos devem </a:t>
            </a:r>
            <a:r>
              <a:rPr sz="1800" dirty="0">
                <a:latin typeface="Verdana"/>
                <a:cs typeface="Verdana"/>
              </a:rPr>
              <a:t>se manifestar </a:t>
            </a:r>
            <a:r>
              <a:rPr sz="1800" spc="-5" dirty="0">
                <a:latin typeface="Verdana"/>
                <a:cs typeface="Verdana"/>
              </a:rPr>
              <a:t>sobre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10" dirty="0">
                <a:latin typeface="Verdana"/>
                <a:cs typeface="Verdana"/>
              </a:rPr>
              <a:t>questão, </a:t>
            </a:r>
            <a:r>
              <a:rPr sz="1800" spc="-5" dirty="0">
                <a:latin typeface="Verdana"/>
                <a:cs typeface="Verdana"/>
              </a:rPr>
              <a:t>apresentando </a:t>
            </a:r>
            <a:r>
              <a:rPr sz="1800" dirty="0">
                <a:latin typeface="Verdana"/>
                <a:cs typeface="Verdana"/>
              </a:rPr>
              <a:t>a sua  definição </a:t>
            </a:r>
            <a:r>
              <a:rPr sz="1800" spc="-5" dirty="0">
                <a:latin typeface="Verdana"/>
                <a:cs typeface="Verdana"/>
              </a:rPr>
              <a:t>do problema. </a:t>
            </a:r>
            <a:r>
              <a:rPr sz="1800" b="1" dirty="0">
                <a:latin typeface="Verdana"/>
                <a:cs typeface="Verdana"/>
              </a:rPr>
              <a:t>O </a:t>
            </a:r>
            <a:r>
              <a:rPr sz="1800" b="1" spc="-5" dirty="0">
                <a:latin typeface="Verdana"/>
                <a:cs typeface="Verdana"/>
              </a:rPr>
              <a:t>grupo todo deve participar da discussão  sobre </a:t>
            </a:r>
            <a:r>
              <a:rPr sz="1800" b="1" dirty="0">
                <a:latin typeface="Verdana"/>
                <a:cs typeface="Verdana"/>
              </a:rPr>
              <a:t>a </a:t>
            </a:r>
            <a:r>
              <a:rPr sz="1800" b="1" spc="-5" dirty="0">
                <a:latin typeface="Verdana"/>
                <a:cs typeface="Verdana"/>
              </a:rPr>
              <a:t>relevância </a:t>
            </a:r>
            <a:r>
              <a:rPr sz="1800" b="1" dirty="0">
                <a:latin typeface="Verdana"/>
                <a:cs typeface="Verdana"/>
              </a:rPr>
              <a:t>ou </a:t>
            </a:r>
            <a:r>
              <a:rPr sz="1800" b="1" spc="-5" dirty="0">
                <a:latin typeface="Verdana"/>
                <a:cs typeface="Verdana"/>
              </a:rPr>
              <a:t>não dos itens finais </a:t>
            </a:r>
            <a:r>
              <a:rPr sz="1800" b="1" dirty="0">
                <a:latin typeface="Verdana"/>
                <a:cs typeface="Verdana"/>
              </a:rPr>
              <a:t>anteriores e </a:t>
            </a:r>
            <a:r>
              <a:rPr sz="1800" b="1" spc="-5" dirty="0">
                <a:latin typeface="Verdana"/>
                <a:cs typeface="Verdana"/>
              </a:rPr>
              <a:t>sobre </a:t>
            </a:r>
            <a:r>
              <a:rPr sz="1800" b="1" dirty="0">
                <a:latin typeface="Verdana"/>
                <a:cs typeface="Verdana"/>
              </a:rPr>
              <a:t>as  </a:t>
            </a:r>
            <a:r>
              <a:rPr sz="1800" b="1" spc="-5" dirty="0">
                <a:latin typeface="Verdana"/>
                <a:cs typeface="Verdana"/>
              </a:rPr>
              <a:t>definições de </a:t>
            </a:r>
            <a:r>
              <a:rPr sz="1800" b="1" dirty="0">
                <a:latin typeface="Verdana"/>
                <a:cs typeface="Verdana"/>
              </a:rPr>
              <a:t>problema</a:t>
            </a:r>
            <a:r>
              <a:rPr sz="1800" b="1" spc="1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apresentadas.</a:t>
            </a:r>
            <a:endParaRPr sz="1800">
              <a:latin typeface="Verdana"/>
              <a:cs typeface="Verdana"/>
            </a:endParaRPr>
          </a:p>
          <a:p>
            <a:pPr marL="12700" marR="543560">
              <a:lnSpc>
                <a:spcPct val="80000"/>
              </a:lnSpc>
              <a:spcBef>
                <a:spcPts val="695"/>
              </a:spcBef>
            </a:pPr>
            <a:r>
              <a:rPr sz="1800" spc="-5" dirty="0">
                <a:latin typeface="Verdana"/>
                <a:cs typeface="Verdana"/>
              </a:rPr>
              <a:t>OBJETIVO </a:t>
            </a:r>
            <a:r>
              <a:rPr sz="1800" dirty="0">
                <a:latin typeface="Verdana"/>
                <a:cs typeface="Verdana"/>
              </a:rPr>
              <a:t>DA </a:t>
            </a:r>
            <a:r>
              <a:rPr sz="1800" spc="-5" dirty="0">
                <a:latin typeface="Verdana"/>
                <a:cs typeface="Verdana"/>
              </a:rPr>
              <a:t>DISCUSSÃO: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spc="-5" dirty="0">
                <a:latin typeface="Verdana"/>
                <a:cs typeface="Verdana"/>
              </a:rPr>
              <a:t>grupo </a:t>
            </a:r>
            <a:r>
              <a:rPr sz="1800" spc="-10" dirty="0">
                <a:latin typeface="Verdana"/>
                <a:cs typeface="Verdana"/>
              </a:rPr>
              <a:t>deve </a:t>
            </a:r>
            <a:r>
              <a:rPr sz="1800" dirty="0">
                <a:latin typeface="Verdana"/>
                <a:cs typeface="Verdana"/>
              </a:rPr>
              <a:t>confirmar ou não os </a:t>
            </a:r>
            <a:r>
              <a:rPr sz="1800" spc="-5" dirty="0">
                <a:latin typeface="Verdana"/>
                <a:cs typeface="Verdana"/>
              </a:rPr>
              <a:t>itens  escolhidos </a:t>
            </a:r>
            <a:r>
              <a:rPr sz="1800" dirty="0">
                <a:latin typeface="Verdana"/>
                <a:cs typeface="Verdana"/>
              </a:rPr>
              <a:t>e os </a:t>
            </a:r>
            <a:r>
              <a:rPr sz="1800" spc="-5" dirty="0">
                <a:latin typeface="Verdana"/>
                <a:cs typeface="Verdana"/>
              </a:rPr>
              <a:t>problemas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serem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resolvidos.</a:t>
            </a:r>
            <a:endParaRPr sz="1800">
              <a:latin typeface="Verdana"/>
              <a:cs typeface="Verdana"/>
            </a:endParaRPr>
          </a:p>
          <a:p>
            <a:pPr marL="334010" indent="-321945">
              <a:lnSpc>
                <a:spcPct val="100000"/>
              </a:lnSpc>
              <a:spcBef>
                <a:spcPts val="270"/>
              </a:spcBef>
              <a:buAutoNum type="arabicPeriod" startAt="2"/>
              <a:tabLst>
                <a:tab pos="334645" algn="l"/>
              </a:tabLst>
            </a:pPr>
            <a:r>
              <a:rPr sz="1800" b="1" spc="-5" dirty="0">
                <a:latin typeface="Verdana"/>
                <a:cs typeface="Verdana"/>
              </a:rPr>
              <a:t>Revisão da Definição dos</a:t>
            </a:r>
            <a:r>
              <a:rPr sz="1800" b="1" spc="3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Problemas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80000"/>
              </a:lnSpc>
              <a:spcBef>
                <a:spcPts val="705"/>
              </a:spcBef>
            </a:pPr>
            <a:r>
              <a:rPr sz="1800" spc="-5" dirty="0">
                <a:latin typeface="Verdana"/>
                <a:cs typeface="Verdana"/>
              </a:rPr>
              <a:t>Os </a:t>
            </a:r>
            <a:r>
              <a:rPr sz="1800" dirty="0">
                <a:latin typeface="Verdana"/>
                <a:cs typeface="Verdana"/>
              </a:rPr>
              <a:t>8 </a:t>
            </a:r>
            <a:r>
              <a:rPr sz="1800" spc="-5" dirty="0">
                <a:latin typeface="Verdana"/>
                <a:cs typeface="Verdana"/>
              </a:rPr>
              <a:t>grupos devem </a:t>
            </a:r>
            <a:r>
              <a:rPr sz="1800" dirty="0">
                <a:latin typeface="Verdana"/>
                <a:cs typeface="Verdana"/>
              </a:rPr>
              <a:t>se reunir e reformular ou </a:t>
            </a:r>
            <a:r>
              <a:rPr sz="1800" spc="-5" dirty="0">
                <a:latin typeface="Verdana"/>
                <a:cs typeface="Verdana"/>
              </a:rPr>
              <a:t>aperfeiçoar </a:t>
            </a:r>
            <a:r>
              <a:rPr sz="1800" dirty="0">
                <a:latin typeface="Verdana"/>
                <a:cs typeface="Verdana"/>
              </a:rPr>
              <a:t>a sua  definição </a:t>
            </a:r>
            <a:r>
              <a:rPr sz="1800" spc="-5" dirty="0">
                <a:latin typeface="Verdana"/>
                <a:cs typeface="Verdana"/>
              </a:rPr>
              <a:t>de problema, </a:t>
            </a:r>
            <a:r>
              <a:rPr sz="1800" dirty="0">
                <a:latin typeface="Verdana"/>
                <a:cs typeface="Verdana"/>
              </a:rPr>
              <a:t>à luz </a:t>
            </a:r>
            <a:r>
              <a:rPr sz="1800" spc="-5" dirty="0">
                <a:latin typeface="Verdana"/>
                <a:cs typeface="Verdana"/>
              </a:rPr>
              <a:t>da discussão </a:t>
            </a:r>
            <a:r>
              <a:rPr sz="1800" spc="-30" dirty="0">
                <a:latin typeface="Verdana"/>
                <a:cs typeface="Verdana"/>
              </a:rPr>
              <a:t>anterior. </a:t>
            </a:r>
            <a:r>
              <a:rPr sz="1800" spc="-5" dirty="0">
                <a:latin typeface="Verdana"/>
                <a:cs typeface="Verdana"/>
              </a:rPr>
              <a:t>Nesta </a:t>
            </a:r>
            <a:r>
              <a:rPr sz="1800" spc="-15" dirty="0">
                <a:latin typeface="Verdana"/>
                <a:cs typeface="Verdana"/>
              </a:rPr>
              <a:t>nova </a:t>
            </a:r>
            <a:r>
              <a:rPr sz="1800" dirty="0">
                <a:latin typeface="Verdana"/>
                <a:cs typeface="Verdana"/>
              </a:rPr>
              <a:t>definição  os </a:t>
            </a:r>
            <a:r>
              <a:rPr sz="1800" spc="-5" dirty="0">
                <a:latin typeface="Verdana"/>
                <a:cs typeface="Verdana"/>
              </a:rPr>
              <a:t>grupos devem </a:t>
            </a:r>
            <a:r>
              <a:rPr sz="1800" spc="-10" dirty="0">
                <a:latin typeface="Verdana"/>
                <a:cs typeface="Verdana"/>
              </a:rPr>
              <a:t>procurar </a:t>
            </a:r>
            <a:r>
              <a:rPr sz="1800" spc="-5" dirty="0">
                <a:latin typeface="Verdana"/>
                <a:cs typeface="Verdana"/>
              </a:rPr>
              <a:t>estabelecer requisitos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5" dirty="0">
                <a:latin typeface="Verdana"/>
                <a:cs typeface="Verdana"/>
              </a:rPr>
              <a:t>restrições que </a:t>
            </a:r>
            <a:r>
              <a:rPr sz="1800" dirty="0">
                <a:latin typeface="Verdana"/>
                <a:cs typeface="Verdana"/>
              </a:rPr>
              <a:t>as  </a:t>
            </a:r>
            <a:r>
              <a:rPr sz="1800" spc="-5" dirty="0">
                <a:latin typeface="Verdana"/>
                <a:cs typeface="Verdana"/>
              </a:rPr>
              <a:t>soluções deverão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satisfazer.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45"/>
              </a:lnSpc>
              <a:spcBef>
                <a:spcPts val="265"/>
              </a:spcBef>
            </a:pPr>
            <a:r>
              <a:rPr sz="1800" b="1" spc="-5" dirty="0">
                <a:latin typeface="Verdana"/>
                <a:cs typeface="Verdana"/>
              </a:rPr>
              <a:t>Verificar se não se está confundindo definição do problema</a:t>
            </a:r>
            <a:r>
              <a:rPr sz="1800" b="1" spc="3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com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45"/>
              </a:lnSpc>
            </a:pPr>
            <a:r>
              <a:rPr sz="1800" b="1" spc="-5" dirty="0">
                <a:latin typeface="Verdana"/>
                <a:cs typeface="Verdana"/>
              </a:rPr>
              <a:t>solução do</a:t>
            </a:r>
            <a:r>
              <a:rPr sz="1800" b="1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mesmo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437" y="1605788"/>
            <a:ext cx="5266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3. </a:t>
            </a:r>
            <a:r>
              <a:rPr sz="1800" spc="-5" dirty="0">
                <a:latin typeface="Verdana"/>
                <a:cs typeface="Verdana"/>
              </a:rPr>
              <a:t>Proposição de Alternativas de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Solução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1913890"/>
            <a:ext cx="8371205" cy="403732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30"/>
              </a:spcBef>
            </a:pPr>
            <a:r>
              <a:rPr sz="1800" spc="-25" dirty="0">
                <a:latin typeface="Verdana"/>
                <a:cs typeface="Verdana"/>
              </a:rPr>
              <a:t>Terminada </a:t>
            </a:r>
            <a:r>
              <a:rPr sz="1800" dirty="0">
                <a:latin typeface="Verdana"/>
                <a:cs typeface="Verdana"/>
              </a:rPr>
              <a:t>a definição </a:t>
            </a:r>
            <a:r>
              <a:rPr sz="1800" spc="-5" dirty="0">
                <a:latin typeface="Verdana"/>
                <a:cs typeface="Verdana"/>
              </a:rPr>
              <a:t>do problema, </a:t>
            </a:r>
            <a:r>
              <a:rPr sz="1800" dirty="0">
                <a:latin typeface="Verdana"/>
                <a:cs typeface="Verdana"/>
              </a:rPr>
              <a:t>os alunos </a:t>
            </a:r>
            <a:r>
              <a:rPr sz="1800" spc="-5" dirty="0">
                <a:latin typeface="Verdana"/>
                <a:cs typeface="Verdana"/>
              </a:rPr>
              <a:t>devem rever </a:t>
            </a:r>
            <a:r>
              <a:rPr sz="1800" dirty="0">
                <a:latin typeface="Verdana"/>
                <a:cs typeface="Verdana"/>
              </a:rPr>
              <a:t>as </a:t>
            </a:r>
            <a:r>
              <a:rPr sz="1800" spc="-5" dirty="0">
                <a:latin typeface="Verdana"/>
                <a:cs typeface="Verdana"/>
              </a:rPr>
              <a:t>eventuais  alternativas de </a:t>
            </a:r>
            <a:r>
              <a:rPr sz="1800" dirty="0">
                <a:latin typeface="Verdana"/>
                <a:cs typeface="Verdana"/>
              </a:rPr>
              <a:t>solução </a:t>
            </a:r>
            <a:r>
              <a:rPr sz="1800" spc="-5" dirty="0">
                <a:latin typeface="Verdana"/>
                <a:cs typeface="Verdana"/>
              </a:rPr>
              <a:t>já propostas </a:t>
            </a:r>
            <a:r>
              <a:rPr sz="1800" spc="-10" dirty="0">
                <a:latin typeface="Verdana"/>
                <a:cs typeface="Verdana"/>
              </a:rPr>
              <a:t>durante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semana </a:t>
            </a:r>
            <a:r>
              <a:rPr sz="1800" spc="-30" dirty="0">
                <a:latin typeface="Verdana"/>
                <a:cs typeface="Verdana"/>
              </a:rPr>
              <a:t>anterior, </a:t>
            </a:r>
            <a:r>
              <a:rPr sz="1800" spc="-5" dirty="0">
                <a:latin typeface="Verdana"/>
                <a:cs typeface="Verdana"/>
              </a:rPr>
              <a:t>tendo  </a:t>
            </a:r>
            <a:r>
              <a:rPr sz="1800" dirty="0">
                <a:latin typeface="Verdana"/>
                <a:cs typeface="Verdana"/>
              </a:rPr>
              <a:t>em vista as </a:t>
            </a:r>
            <a:r>
              <a:rPr sz="1800" spc="-5" dirty="0">
                <a:latin typeface="Verdana"/>
                <a:cs typeface="Verdana"/>
              </a:rPr>
              <a:t>discussões.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spc="-5" dirty="0">
                <a:latin typeface="Verdana"/>
                <a:cs typeface="Verdana"/>
              </a:rPr>
              <a:t>grupo </a:t>
            </a:r>
            <a:r>
              <a:rPr sz="1800" spc="-10" dirty="0">
                <a:latin typeface="Verdana"/>
                <a:cs typeface="Verdana"/>
              </a:rPr>
              <a:t>deve </a:t>
            </a:r>
            <a:r>
              <a:rPr sz="1800" dirty="0">
                <a:latin typeface="Verdana"/>
                <a:cs typeface="Verdana"/>
              </a:rPr>
              <a:t>reformular </a:t>
            </a:r>
            <a:r>
              <a:rPr sz="1800" spc="-5" dirty="0">
                <a:latin typeface="Verdana"/>
                <a:cs typeface="Verdana"/>
              </a:rPr>
              <a:t>estas soluções </a:t>
            </a:r>
            <a:r>
              <a:rPr sz="1800" dirty="0">
                <a:latin typeface="Verdana"/>
                <a:cs typeface="Verdana"/>
              </a:rPr>
              <a:t>e  </a:t>
            </a:r>
            <a:r>
              <a:rPr sz="1800" spc="-10" dirty="0">
                <a:latin typeface="Verdana"/>
                <a:cs typeface="Verdana"/>
              </a:rPr>
              <a:t>procurar </a:t>
            </a:r>
            <a:r>
              <a:rPr sz="1800" spc="-5" dirty="0">
                <a:latin typeface="Verdana"/>
                <a:cs typeface="Verdana"/>
              </a:rPr>
              <a:t>propor </a:t>
            </a:r>
            <a:r>
              <a:rPr sz="1800" spc="-10" dirty="0">
                <a:latin typeface="Verdana"/>
                <a:cs typeface="Verdana"/>
              </a:rPr>
              <a:t>novas </a:t>
            </a:r>
            <a:r>
              <a:rPr sz="1800" spc="-5" dirty="0">
                <a:latin typeface="Verdana"/>
                <a:cs typeface="Verdana"/>
              </a:rPr>
              <a:t>alternativas. </a:t>
            </a:r>
            <a:r>
              <a:rPr sz="1800" dirty="0">
                <a:latin typeface="Verdana"/>
                <a:cs typeface="Verdana"/>
              </a:rPr>
              <a:t>As </a:t>
            </a:r>
            <a:r>
              <a:rPr sz="1800" spc="-5" dirty="0">
                <a:latin typeface="Verdana"/>
                <a:cs typeface="Verdana"/>
              </a:rPr>
              <a:t>soluções de </a:t>
            </a:r>
            <a:r>
              <a:rPr sz="1800" dirty="0">
                <a:latin typeface="Verdana"/>
                <a:cs typeface="Verdana"/>
              </a:rPr>
              <a:t>um </a:t>
            </a:r>
            <a:r>
              <a:rPr sz="1800" spc="-5" dirty="0">
                <a:latin typeface="Verdana"/>
                <a:cs typeface="Verdana"/>
              </a:rPr>
              <a:t>problema podem  ser de </a:t>
            </a:r>
            <a:r>
              <a:rPr sz="1800" dirty="0">
                <a:latin typeface="Verdana"/>
                <a:cs typeface="Verdana"/>
              </a:rPr>
              <a:t>3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tipos: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800" b="1" dirty="0">
                <a:latin typeface="Verdana"/>
                <a:cs typeface="Verdana"/>
              </a:rPr>
              <a:t>Soluções </a:t>
            </a:r>
            <a:r>
              <a:rPr sz="1800" b="1" spc="-5" dirty="0">
                <a:latin typeface="Verdana"/>
                <a:cs typeface="Verdana"/>
              </a:rPr>
              <a:t>clássicas</a:t>
            </a:r>
            <a:r>
              <a:rPr sz="1800" spc="-5" dirty="0">
                <a:latin typeface="Verdana"/>
                <a:cs typeface="Verdana"/>
              </a:rPr>
              <a:t>, já existentes.</a:t>
            </a:r>
            <a:endParaRPr sz="1800">
              <a:latin typeface="Verdana"/>
              <a:cs typeface="Verdana"/>
            </a:endParaRPr>
          </a:p>
          <a:p>
            <a:pPr marL="12700" marR="594360">
              <a:lnSpc>
                <a:spcPct val="80000"/>
              </a:lnSpc>
              <a:spcBef>
                <a:spcPts val="700"/>
              </a:spcBef>
            </a:pPr>
            <a:r>
              <a:rPr sz="1800" b="1" spc="-5" dirty="0">
                <a:latin typeface="Verdana"/>
                <a:cs typeface="Verdana"/>
              </a:rPr>
              <a:t>Combinação de soluções </a:t>
            </a:r>
            <a:r>
              <a:rPr sz="1800" spc="-15" dirty="0">
                <a:latin typeface="Verdana"/>
                <a:cs typeface="Verdana"/>
              </a:rPr>
              <a:t>para </a:t>
            </a:r>
            <a:r>
              <a:rPr sz="1800" spc="-5" dirty="0">
                <a:latin typeface="Verdana"/>
                <a:cs typeface="Verdana"/>
              </a:rPr>
              <a:t>problemas </a:t>
            </a:r>
            <a:r>
              <a:rPr sz="1800" dirty="0">
                <a:latin typeface="Verdana"/>
                <a:cs typeface="Verdana"/>
              </a:rPr>
              <a:t>similares ou </a:t>
            </a:r>
            <a:r>
              <a:rPr sz="1800" spc="-5" dirty="0">
                <a:latin typeface="Verdana"/>
                <a:cs typeface="Verdana"/>
              </a:rPr>
              <a:t>de mesma  natureza.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b="1" dirty="0">
                <a:latin typeface="Verdana"/>
                <a:cs typeface="Verdana"/>
              </a:rPr>
              <a:t>Inovadoras.</a:t>
            </a:r>
            <a:endParaRPr sz="1800">
              <a:latin typeface="Verdana"/>
              <a:cs typeface="Verdana"/>
            </a:endParaRPr>
          </a:p>
          <a:p>
            <a:pPr marL="12700" marR="38100">
              <a:lnSpc>
                <a:spcPct val="80000"/>
              </a:lnSpc>
              <a:spcBef>
                <a:spcPts val="705"/>
              </a:spcBef>
            </a:pPr>
            <a:r>
              <a:rPr sz="1800" dirty="0">
                <a:latin typeface="Verdana"/>
                <a:cs typeface="Verdana"/>
              </a:rPr>
              <a:t>É importante </a:t>
            </a:r>
            <a:r>
              <a:rPr sz="1800" spc="-5" dirty="0">
                <a:latin typeface="Verdana"/>
                <a:cs typeface="Verdana"/>
              </a:rPr>
              <a:t>que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b="1" spc="-5" dirty="0">
                <a:latin typeface="Verdana"/>
                <a:cs typeface="Verdana"/>
              </a:rPr>
              <a:t>maior número </a:t>
            </a:r>
            <a:r>
              <a:rPr sz="1800" b="1" spc="-10" dirty="0">
                <a:latin typeface="Verdana"/>
                <a:cs typeface="Verdana"/>
              </a:rPr>
              <a:t>possível </a:t>
            </a:r>
            <a:r>
              <a:rPr sz="1800" b="1" spc="-5" dirty="0">
                <a:latin typeface="Verdana"/>
                <a:cs typeface="Verdana"/>
              </a:rPr>
              <a:t>de soluções </a:t>
            </a:r>
            <a:r>
              <a:rPr sz="1800" spc="-5" dirty="0">
                <a:latin typeface="Verdana"/>
                <a:cs typeface="Verdana"/>
              </a:rPr>
              <a:t>seja </a:t>
            </a:r>
            <a:r>
              <a:rPr sz="1800" spc="-15" dirty="0">
                <a:latin typeface="Verdana"/>
                <a:cs typeface="Verdana"/>
              </a:rPr>
              <a:t>gerado.  </a:t>
            </a:r>
            <a:r>
              <a:rPr sz="1800" dirty="0">
                <a:latin typeface="Verdana"/>
                <a:cs typeface="Verdana"/>
              </a:rPr>
              <a:t>As soluções </a:t>
            </a:r>
            <a:r>
              <a:rPr sz="1800" spc="-5" dirty="0">
                <a:latin typeface="Verdana"/>
                <a:cs typeface="Verdana"/>
              </a:rPr>
              <a:t>podem envolver </a:t>
            </a:r>
            <a:r>
              <a:rPr sz="1800" dirty="0">
                <a:latin typeface="Verdana"/>
                <a:cs typeface="Verdana"/>
              </a:rPr>
              <a:t>não só </a:t>
            </a:r>
            <a:r>
              <a:rPr sz="1800" spc="-5" dirty="0">
                <a:latin typeface="Verdana"/>
                <a:cs typeface="Verdana"/>
              </a:rPr>
              <a:t>mudanças em equipamentos </a:t>
            </a:r>
            <a:r>
              <a:rPr sz="1800" dirty="0">
                <a:latin typeface="Verdana"/>
                <a:cs typeface="Verdana"/>
              </a:rPr>
              <a:t>e  </a:t>
            </a:r>
            <a:r>
              <a:rPr sz="1800" spc="-5" dirty="0">
                <a:latin typeface="Verdana"/>
                <a:cs typeface="Verdana"/>
              </a:rPr>
              <a:t>sistemas </a:t>
            </a:r>
            <a:r>
              <a:rPr sz="1800" dirty="0">
                <a:latin typeface="Verdana"/>
                <a:cs typeface="Verdana"/>
              </a:rPr>
              <a:t>como </a:t>
            </a:r>
            <a:r>
              <a:rPr sz="1800" spc="-5" dirty="0">
                <a:latin typeface="Verdana"/>
                <a:cs typeface="Verdana"/>
              </a:rPr>
              <a:t>também </a:t>
            </a:r>
            <a:r>
              <a:rPr sz="1800" dirty="0">
                <a:latin typeface="Verdana"/>
                <a:cs typeface="Verdana"/>
              </a:rPr>
              <a:t>nas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edificações.</a:t>
            </a:r>
            <a:endParaRPr sz="1800">
              <a:latin typeface="Verdana"/>
              <a:cs typeface="Verdana"/>
            </a:endParaRPr>
          </a:p>
          <a:p>
            <a:pPr marL="12700" marR="188595">
              <a:lnSpc>
                <a:spcPts val="1730"/>
              </a:lnSpc>
              <a:spcBef>
                <a:spcPts val="680"/>
              </a:spcBef>
            </a:pPr>
            <a:r>
              <a:rPr sz="1800" dirty="0">
                <a:latin typeface="Verdana"/>
                <a:cs typeface="Verdana"/>
              </a:rPr>
              <a:t>As </a:t>
            </a:r>
            <a:r>
              <a:rPr sz="1800" b="1" spc="-5" dirty="0">
                <a:latin typeface="Verdana"/>
                <a:cs typeface="Verdana"/>
              </a:rPr>
              <a:t>soluções </a:t>
            </a:r>
            <a:r>
              <a:rPr sz="1800" spc="-5" dirty="0">
                <a:latin typeface="Verdana"/>
                <a:cs typeface="Verdana"/>
              </a:rPr>
              <a:t>podem ser propostas </a:t>
            </a:r>
            <a:r>
              <a:rPr sz="1800" dirty="0">
                <a:latin typeface="Verdana"/>
                <a:cs typeface="Verdana"/>
              </a:rPr>
              <a:t>ainda em um </a:t>
            </a:r>
            <a:r>
              <a:rPr sz="1800" b="1" spc="-5" dirty="0">
                <a:latin typeface="Verdana"/>
                <a:cs typeface="Verdana"/>
              </a:rPr>
              <a:t>nível de concepção</a:t>
            </a:r>
            <a:r>
              <a:rPr sz="1800" spc="-5" dirty="0">
                <a:latin typeface="Verdana"/>
                <a:cs typeface="Verdana"/>
              </a:rPr>
              <a:t>,  </a:t>
            </a:r>
            <a:r>
              <a:rPr sz="1800" dirty="0">
                <a:latin typeface="Verdana"/>
                <a:cs typeface="Verdana"/>
              </a:rPr>
              <a:t>com as </a:t>
            </a:r>
            <a:r>
              <a:rPr sz="1800" spc="-5" dirty="0">
                <a:latin typeface="Verdana"/>
                <a:cs typeface="Verdana"/>
              </a:rPr>
              <a:t>características </a:t>
            </a:r>
            <a:r>
              <a:rPr sz="1800" dirty="0">
                <a:latin typeface="Verdana"/>
                <a:cs typeface="Verdana"/>
              </a:rPr>
              <a:t>mais </a:t>
            </a:r>
            <a:r>
              <a:rPr sz="1800" spc="-5" dirty="0">
                <a:latin typeface="Verdana"/>
                <a:cs typeface="Verdana"/>
              </a:rPr>
              <a:t>importantes </a:t>
            </a:r>
            <a:r>
              <a:rPr sz="1800" spc="-15" dirty="0">
                <a:latin typeface="Verdana"/>
                <a:cs typeface="Verdana"/>
              </a:rPr>
              <a:t>para </a:t>
            </a:r>
            <a:r>
              <a:rPr sz="1800" dirty="0">
                <a:latin typeface="Verdana"/>
                <a:cs typeface="Verdana"/>
              </a:rPr>
              <a:t>uma </a:t>
            </a:r>
            <a:r>
              <a:rPr sz="1800" spc="-5" dirty="0">
                <a:latin typeface="Verdana"/>
                <a:cs typeface="Verdana"/>
              </a:rPr>
              <a:t>primeira descrição  das mesmas. </a:t>
            </a:r>
            <a:r>
              <a:rPr sz="1800" dirty="0">
                <a:latin typeface="Verdana"/>
                <a:cs typeface="Verdana"/>
              </a:rPr>
              <a:t>Um </a:t>
            </a:r>
            <a:r>
              <a:rPr sz="1800" spc="-5" dirty="0">
                <a:latin typeface="Verdana"/>
                <a:cs typeface="Verdana"/>
              </a:rPr>
              <a:t>detalhamento </a:t>
            </a:r>
            <a:r>
              <a:rPr sz="1800" dirty="0">
                <a:latin typeface="Verdana"/>
                <a:cs typeface="Verdana"/>
              </a:rPr>
              <a:t>maior </a:t>
            </a:r>
            <a:r>
              <a:rPr sz="1800" spc="-5" dirty="0">
                <a:latin typeface="Verdana"/>
                <a:cs typeface="Verdana"/>
              </a:rPr>
              <a:t>poderá ser </a:t>
            </a:r>
            <a:r>
              <a:rPr sz="1800" dirty="0">
                <a:latin typeface="Verdana"/>
                <a:cs typeface="Verdana"/>
              </a:rPr>
              <a:t>feito nas </a:t>
            </a:r>
            <a:r>
              <a:rPr sz="1800" spc="-5" dirty="0">
                <a:latin typeface="Verdana"/>
                <a:cs typeface="Verdana"/>
              </a:rPr>
              <a:t>fases de  </a:t>
            </a:r>
            <a:r>
              <a:rPr sz="1800" dirty="0">
                <a:latin typeface="Verdana"/>
                <a:cs typeface="Verdana"/>
              </a:rPr>
              <a:t>análise </a:t>
            </a:r>
            <a:r>
              <a:rPr sz="1800" spc="-5" dirty="0">
                <a:latin typeface="Verdana"/>
                <a:cs typeface="Verdana"/>
              </a:rPr>
              <a:t>das alternativas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5" dirty="0">
                <a:latin typeface="Verdana"/>
                <a:cs typeface="Verdana"/>
              </a:rPr>
              <a:t>de especificação da </a:t>
            </a:r>
            <a:r>
              <a:rPr sz="1800" dirty="0">
                <a:latin typeface="Verdana"/>
                <a:cs typeface="Verdana"/>
              </a:rPr>
              <a:t>solução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final.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03069"/>
            <a:ext cx="8743667" cy="340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5987" y="1555368"/>
            <a:ext cx="7051040" cy="1779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marR="30480" indent="-320675">
              <a:lnSpc>
                <a:spcPct val="127899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4. Preparação para a S5 e </a:t>
            </a:r>
            <a:r>
              <a:rPr sz="1800" spc="-5" dirty="0">
                <a:latin typeface="Verdana"/>
                <a:cs typeface="Verdana"/>
              </a:rPr>
              <a:t>Planejamento de Atividades  Recapitular </a:t>
            </a:r>
            <a:r>
              <a:rPr sz="1800" b="0" dirty="0">
                <a:latin typeface="Verdana"/>
                <a:cs typeface="Verdana"/>
              </a:rPr>
              <a:t>as </a:t>
            </a:r>
            <a:r>
              <a:rPr sz="1800" b="0" spc="-5" dirty="0">
                <a:latin typeface="Verdana"/>
                <a:cs typeface="Verdana"/>
              </a:rPr>
              <a:t>atividades da</a:t>
            </a:r>
            <a:r>
              <a:rPr sz="1800" b="0" spc="65" dirty="0">
                <a:latin typeface="Verdana"/>
                <a:cs typeface="Verdana"/>
              </a:rPr>
              <a:t> </a:t>
            </a:r>
            <a:r>
              <a:rPr sz="1800" b="0" dirty="0">
                <a:latin typeface="Verdana"/>
                <a:cs typeface="Verdana"/>
              </a:rPr>
              <a:t>S5:</a:t>
            </a:r>
            <a:endParaRPr sz="1800">
              <a:latin typeface="Verdana"/>
              <a:cs typeface="Verdana"/>
            </a:endParaRPr>
          </a:p>
          <a:p>
            <a:pPr marL="358140" marR="126364">
              <a:lnSpc>
                <a:spcPct val="127800"/>
              </a:lnSpc>
            </a:pPr>
            <a:r>
              <a:rPr sz="1800" spc="-5" dirty="0">
                <a:latin typeface="Verdana"/>
                <a:cs typeface="Verdana"/>
              </a:rPr>
              <a:t>Entrega do </a:t>
            </a:r>
            <a:r>
              <a:rPr sz="1800" dirty="0">
                <a:latin typeface="Verdana"/>
                <a:cs typeface="Verdana"/>
              </a:rPr>
              <a:t>relatório </a:t>
            </a:r>
            <a:r>
              <a:rPr sz="1800" b="0" dirty="0">
                <a:latin typeface="Verdana"/>
                <a:cs typeface="Verdana"/>
              </a:rPr>
              <a:t>sobre a </a:t>
            </a:r>
            <a:r>
              <a:rPr sz="1800" b="0" spc="-10" dirty="0">
                <a:latin typeface="Verdana"/>
                <a:cs typeface="Verdana"/>
              </a:rPr>
              <a:t>1</a:t>
            </a:r>
            <a:r>
              <a:rPr sz="1800" b="0" u="sng" spc="-15" baseline="25462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</a:t>
            </a:r>
            <a:r>
              <a:rPr sz="1800" b="0" spc="-15" baseline="25462" dirty="0">
                <a:latin typeface="Verdana"/>
                <a:cs typeface="Verdana"/>
              </a:rPr>
              <a:t> </a:t>
            </a:r>
            <a:r>
              <a:rPr sz="1800" b="0" dirty="0">
                <a:latin typeface="Verdana"/>
                <a:cs typeface="Verdana"/>
              </a:rPr>
              <a:t>fase </a:t>
            </a:r>
            <a:r>
              <a:rPr sz="1800" b="0" spc="-5" dirty="0">
                <a:latin typeface="Verdana"/>
                <a:cs typeface="Verdana"/>
              </a:rPr>
              <a:t>do </a:t>
            </a:r>
            <a:r>
              <a:rPr sz="1800" b="0" spc="-10" dirty="0">
                <a:latin typeface="Verdana"/>
                <a:cs typeface="Verdana"/>
              </a:rPr>
              <a:t>projeto.  </a:t>
            </a:r>
            <a:r>
              <a:rPr sz="1800" spc="-5" dirty="0">
                <a:latin typeface="Verdana"/>
                <a:cs typeface="Verdana"/>
              </a:rPr>
              <a:t>Apresentação </a:t>
            </a:r>
            <a:r>
              <a:rPr sz="1800" b="0" spc="-5" dirty="0">
                <a:latin typeface="Verdana"/>
                <a:cs typeface="Verdana"/>
              </a:rPr>
              <a:t>do trabalho em </a:t>
            </a:r>
            <a:r>
              <a:rPr sz="1800" b="0" dirty="0">
                <a:latin typeface="Verdana"/>
                <a:cs typeface="Verdana"/>
              </a:rPr>
              <a:t>no máximo </a:t>
            </a:r>
            <a:r>
              <a:rPr sz="1800" dirty="0">
                <a:latin typeface="Verdana"/>
                <a:cs typeface="Verdana"/>
              </a:rPr>
              <a:t>15 minutos.  </a:t>
            </a:r>
            <a:r>
              <a:rPr sz="1800" spc="-5" dirty="0">
                <a:latin typeface="Verdana"/>
                <a:cs typeface="Verdana"/>
              </a:rPr>
              <a:t>Competição </a:t>
            </a:r>
            <a:r>
              <a:rPr sz="1800" b="0" dirty="0">
                <a:latin typeface="Verdana"/>
                <a:cs typeface="Verdana"/>
              </a:rPr>
              <a:t>entre </a:t>
            </a:r>
            <a:r>
              <a:rPr sz="1800" b="0" spc="-5" dirty="0">
                <a:latin typeface="Verdana"/>
                <a:cs typeface="Verdana"/>
              </a:rPr>
              <a:t>grupo </a:t>
            </a:r>
            <a:r>
              <a:rPr sz="1800" b="0" dirty="0">
                <a:latin typeface="Verdana"/>
                <a:cs typeface="Verdana"/>
              </a:rPr>
              <a:t>e </a:t>
            </a:r>
            <a:r>
              <a:rPr sz="1800" b="0" spc="-5" dirty="0">
                <a:latin typeface="Verdana"/>
                <a:cs typeface="Verdana"/>
              </a:rPr>
              <a:t>grupo</a:t>
            </a:r>
            <a:r>
              <a:rPr sz="1800" b="0" spc="20" dirty="0">
                <a:latin typeface="Verdana"/>
                <a:cs typeface="Verdana"/>
              </a:rPr>
              <a:t> </a:t>
            </a:r>
            <a:r>
              <a:rPr sz="1800" b="0" spc="-5" dirty="0">
                <a:latin typeface="Verdana"/>
                <a:cs typeface="Verdana"/>
              </a:rPr>
              <a:t>espelho.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387" y="3747896"/>
            <a:ext cx="7911465" cy="239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Na </a:t>
            </a:r>
            <a:r>
              <a:rPr sz="1800" b="1" spc="-5" dirty="0">
                <a:latin typeface="Verdana"/>
                <a:cs typeface="Verdana"/>
              </a:rPr>
              <a:t>competição </a:t>
            </a:r>
            <a:r>
              <a:rPr sz="1800" b="1" dirty="0">
                <a:latin typeface="Verdana"/>
                <a:cs typeface="Verdana"/>
              </a:rPr>
              <a:t>entre </a:t>
            </a:r>
            <a:r>
              <a:rPr sz="1800" b="1" spc="-5" dirty="0">
                <a:latin typeface="Verdana"/>
                <a:cs typeface="Verdana"/>
              </a:rPr>
              <a:t>grupos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1800" dirty="0">
                <a:latin typeface="Verdana"/>
                <a:cs typeface="Verdana"/>
              </a:rPr>
              <a:t>os </a:t>
            </a:r>
            <a:r>
              <a:rPr sz="1800" spc="-5" dirty="0">
                <a:latin typeface="Verdana"/>
                <a:cs typeface="Verdana"/>
              </a:rPr>
              <a:t>demais </a:t>
            </a:r>
            <a:r>
              <a:rPr sz="1800" dirty="0">
                <a:latin typeface="Verdana"/>
                <a:cs typeface="Verdana"/>
              </a:rPr>
              <a:t>alunos </a:t>
            </a:r>
            <a:r>
              <a:rPr sz="1800" spc="-5" dirty="0">
                <a:latin typeface="Verdana"/>
                <a:cs typeface="Verdana"/>
              </a:rPr>
              <a:t>da turma deverão  </a:t>
            </a:r>
            <a:r>
              <a:rPr sz="1800" dirty="0">
                <a:latin typeface="Verdana"/>
                <a:cs typeface="Verdana"/>
              </a:rPr>
              <a:t>efetuar uma </a:t>
            </a:r>
            <a:r>
              <a:rPr sz="1800" b="1" spc="-5" dirty="0">
                <a:latin typeface="Verdana"/>
                <a:cs typeface="Verdana"/>
              </a:rPr>
              <a:t>avaliação comparativa dos </a:t>
            </a:r>
            <a:r>
              <a:rPr sz="1800" b="1" dirty="0">
                <a:latin typeface="Verdana"/>
                <a:cs typeface="Verdana"/>
              </a:rPr>
              <a:t>trabalhos </a:t>
            </a:r>
            <a:r>
              <a:rPr sz="1800" spc="-5" dirty="0">
                <a:latin typeface="Verdana"/>
                <a:cs typeface="Verdana"/>
              </a:rPr>
              <a:t>apresentados  por </a:t>
            </a:r>
            <a:r>
              <a:rPr sz="1800" dirty="0">
                <a:latin typeface="Verdana"/>
                <a:cs typeface="Verdana"/>
              </a:rPr>
              <a:t>cada </a:t>
            </a:r>
            <a:r>
              <a:rPr sz="1800" spc="-5" dirty="0">
                <a:latin typeface="Verdana"/>
                <a:cs typeface="Verdana"/>
              </a:rPr>
              <a:t>par de grupos, </a:t>
            </a:r>
            <a:r>
              <a:rPr sz="1800" dirty="0">
                <a:latin typeface="Verdana"/>
                <a:cs typeface="Verdana"/>
              </a:rPr>
              <a:t>adotando uma </a:t>
            </a:r>
            <a:r>
              <a:rPr sz="1800" b="1" spc="-5" dirty="0">
                <a:latin typeface="Verdana"/>
                <a:cs typeface="Verdana"/>
              </a:rPr>
              <a:t>postura ética </a:t>
            </a:r>
            <a:r>
              <a:rPr sz="1800" spc="-5" dirty="0">
                <a:latin typeface="Verdana"/>
                <a:cs typeface="Verdana"/>
              </a:rPr>
              <a:t>que envolve  </a:t>
            </a:r>
            <a:r>
              <a:rPr sz="1800" b="1" spc="-5" dirty="0">
                <a:latin typeface="Verdana"/>
                <a:cs typeface="Verdana"/>
              </a:rPr>
              <a:t>atenção </a:t>
            </a:r>
            <a:r>
              <a:rPr sz="1800" b="1" dirty="0">
                <a:latin typeface="Verdana"/>
                <a:cs typeface="Verdana"/>
              </a:rPr>
              <a:t>e </a:t>
            </a:r>
            <a:r>
              <a:rPr sz="1800" b="1" spc="-5" dirty="0">
                <a:latin typeface="Verdana"/>
                <a:cs typeface="Verdana"/>
              </a:rPr>
              <a:t>respeito </a:t>
            </a:r>
            <a:r>
              <a:rPr sz="1800" spc="-10" dirty="0">
                <a:latin typeface="Verdana"/>
                <a:cs typeface="Verdana"/>
              </a:rPr>
              <a:t>durante </a:t>
            </a:r>
            <a:r>
              <a:rPr sz="1800" dirty="0">
                <a:latin typeface="Verdana"/>
                <a:cs typeface="Verdana"/>
              </a:rPr>
              <a:t>as </a:t>
            </a:r>
            <a:r>
              <a:rPr sz="1800" spc="-5" dirty="0">
                <a:latin typeface="Verdana"/>
                <a:cs typeface="Verdana"/>
              </a:rPr>
              <a:t>apresentações,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b="1" spc="-5" dirty="0">
                <a:latin typeface="Verdana"/>
                <a:cs typeface="Verdana"/>
              </a:rPr>
              <a:t>imparcialidade  </a:t>
            </a:r>
            <a:r>
              <a:rPr sz="1800" dirty="0">
                <a:latin typeface="Verdana"/>
                <a:cs typeface="Verdana"/>
              </a:rPr>
              <a:t>no </a:t>
            </a:r>
            <a:r>
              <a:rPr sz="1800" spc="-5" dirty="0">
                <a:latin typeface="Verdana"/>
                <a:cs typeface="Verdana"/>
              </a:rPr>
              <a:t>julgamento.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2700" marR="51371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Verdana"/>
                <a:cs typeface="Verdana"/>
              </a:rPr>
              <a:t>O aluno </a:t>
            </a:r>
            <a:r>
              <a:rPr sz="1800" spc="-5" dirty="0">
                <a:latin typeface="Verdana"/>
                <a:cs typeface="Verdana"/>
              </a:rPr>
              <a:t>que </a:t>
            </a:r>
            <a:r>
              <a:rPr sz="1800" b="1" spc="-5" dirty="0">
                <a:latin typeface="Verdana"/>
                <a:cs typeface="Verdana"/>
              </a:rPr>
              <a:t>faltar </a:t>
            </a:r>
            <a:r>
              <a:rPr sz="1800" b="1" dirty="0">
                <a:latin typeface="Verdana"/>
                <a:cs typeface="Verdana"/>
              </a:rPr>
              <a:t>à </a:t>
            </a:r>
            <a:r>
              <a:rPr sz="1800" b="1" spc="-5" dirty="0">
                <a:latin typeface="Verdana"/>
                <a:cs typeface="Verdana"/>
              </a:rPr>
              <a:t>apresentação </a:t>
            </a:r>
            <a:r>
              <a:rPr sz="1800" spc="-5" dirty="0">
                <a:latin typeface="Verdana"/>
                <a:cs typeface="Verdana"/>
              </a:rPr>
              <a:t>receberá </a:t>
            </a:r>
            <a:r>
              <a:rPr sz="1800" b="1" dirty="0">
                <a:latin typeface="Verdana"/>
                <a:cs typeface="Verdana"/>
              </a:rPr>
              <a:t>ZERO </a:t>
            </a:r>
            <a:r>
              <a:rPr sz="1800" dirty="0">
                <a:latin typeface="Verdana"/>
                <a:cs typeface="Verdana"/>
              </a:rPr>
              <a:t>na nota </a:t>
            </a:r>
            <a:r>
              <a:rPr sz="1800" spc="-5" dirty="0">
                <a:latin typeface="Verdana"/>
                <a:cs typeface="Verdana"/>
              </a:rPr>
              <a:t>de  </a:t>
            </a:r>
            <a:r>
              <a:rPr sz="1800" dirty="0">
                <a:latin typeface="Verdana"/>
                <a:cs typeface="Verdana"/>
              </a:rPr>
              <a:t>fator </a:t>
            </a:r>
            <a:r>
              <a:rPr sz="1800" spc="-5" dirty="0">
                <a:latin typeface="Verdana"/>
                <a:cs typeface="Verdana"/>
              </a:rPr>
              <a:t>de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grupo.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200" y="1572005"/>
            <a:ext cx="8425180" cy="95123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800" dirty="0">
                <a:latin typeface="Verdana"/>
                <a:cs typeface="Verdana"/>
              </a:rPr>
              <a:t>Orientações adicionais sobre o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relatório</a:t>
            </a:r>
            <a:r>
              <a:rPr sz="1800" b="0" spc="-5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ts val="2440"/>
              </a:lnSpc>
              <a:spcBef>
                <a:spcPts val="114"/>
              </a:spcBef>
            </a:pPr>
            <a:r>
              <a:rPr sz="1800" b="0" spc="-5" dirty="0">
                <a:latin typeface="Verdana"/>
                <a:cs typeface="Verdana"/>
              </a:rPr>
              <a:t>Na </a:t>
            </a:r>
            <a:r>
              <a:rPr sz="1800" spc="-5" dirty="0">
                <a:latin typeface="Verdana"/>
                <a:cs typeface="Verdana"/>
              </a:rPr>
              <a:t>Introdução</a:t>
            </a:r>
            <a:r>
              <a:rPr sz="1800" b="0" spc="-5" dirty="0">
                <a:latin typeface="Verdana"/>
                <a:cs typeface="Verdana"/>
              </a:rPr>
              <a:t>, </a:t>
            </a:r>
            <a:r>
              <a:rPr sz="1800" b="0" dirty="0">
                <a:latin typeface="Verdana"/>
                <a:cs typeface="Verdana"/>
              </a:rPr>
              <a:t>justificar a importância </a:t>
            </a:r>
            <a:r>
              <a:rPr sz="1800" b="0" spc="-5" dirty="0">
                <a:latin typeface="Verdana"/>
                <a:cs typeface="Verdana"/>
              </a:rPr>
              <a:t>do tema </a:t>
            </a:r>
            <a:r>
              <a:rPr sz="1800" b="0" dirty="0">
                <a:latin typeface="Verdana"/>
                <a:cs typeface="Verdana"/>
              </a:rPr>
              <a:t>e </a:t>
            </a:r>
            <a:r>
              <a:rPr sz="1800" b="0" spc="-5" dirty="0">
                <a:latin typeface="Verdana"/>
                <a:cs typeface="Verdana"/>
              </a:rPr>
              <a:t>do problema </a:t>
            </a:r>
            <a:r>
              <a:rPr sz="1800" b="0" spc="-10" dirty="0">
                <a:latin typeface="Verdana"/>
                <a:cs typeface="Verdana"/>
              </a:rPr>
              <a:t>tratado.  </a:t>
            </a:r>
            <a:r>
              <a:rPr sz="1800" b="0" spc="-5" dirty="0">
                <a:latin typeface="Verdana"/>
                <a:cs typeface="Verdana"/>
              </a:rPr>
              <a:t>No </a:t>
            </a:r>
            <a:r>
              <a:rPr sz="1800" dirty="0">
                <a:latin typeface="Verdana"/>
                <a:cs typeface="Verdana"/>
              </a:rPr>
              <a:t>Levantamento </a:t>
            </a:r>
            <a:r>
              <a:rPr sz="1800" spc="-5" dirty="0">
                <a:latin typeface="Verdana"/>
                <a:cs typeface="Verdana"/>
              </a:rPr>
              <a:t>de Dados</a:t>
            </a:r>
            <a:r>
              <a:rPr sz="1800" b="0" spc="-5" dirty="0">
                <a:latin typeface="Verdana"/>
                <a:cs typeface="Verdana"/>
              </a:rPr>
              <a:t>, </a:t>
            </a:r>
            <a:r>
              <a:rPr sz="1800" b="0" dirty="0">
                <a:latin typeface="Verdana"/>
                <a:cs typeface="Verdana"/>
              </a:rPr>
              <a:t>explicitar a forma e as</a:t>
            </a:r>
            <a:r>
              <a:rPr sz="1800" b="0" spc="15" dirty="0">
                <a:latin typeface="Verdana"/>
                <a:cs typeface="Verdana"/>
              </a:rPr>
              <a:t> </a:t>
            </a:r>
            <a:r>
              <a:rPr sz="1800" b="0" dirty="0">
                <a:latin typeface="Verdana"/>
                <a:cs typeface="Verdana"/>
              </a:rPr>
              <a:t>fontes.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2531109"/>
            <a:ext cx="8421370" cy="31686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30"/>
              </a:spcBef>
            </a:pPr>
            <a:r>
              <a:rPr sz="1800" spc="-5" dirty="0">
                <a:latin typeface="Verdana"/>
                <a:cs typeface="Verdana"/>
              </a:rPr>
              <a:t>Na </a:t>
            </a:r>
            <a:r>
              <a:rPr sz="1800" b="1" spc="-5" dirty="0">
                <a:latin typeface="Verdana"/>
                <a:cs typeface="Verdana"/>
              </a:rPr>
              <a:t>Análise de Dados </a:t>
            </a:r>
            <a:r>
              <a:rPr sz="1800" spc="-5" dirty="0">
                <a:latin typeface="Verdana"/>
                <a:cs typeface="Verdana"/>
              </a:rPr>
              <a:t>tecer considerações pessoais </a:t>
            </a:r>
            <a:r>
              <a:rPr sz="1800" dirty="0">
                <a:latin typeface="Verdana"/>
                <a:cs typeface="Verdana"/>
              </a:rPr>
              <a:t>e não simplesmente  reproduzir </a:t>
            </a:r>
            <a:r>
              <a:rPr sz="1800" spc="-5" dirty="0">
                <a:latin typeface="Verdana"/>
                <a:cs typeface="Verdana"/>
              </a:rPr>
              <a:t>textos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5" dirty="0">
                <a:latin typeface="Verdana"/>
                <a:cs typeface="Verdana"/>
              </a:rPr>
              <a:t>“sites” da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internet.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dirty="0">
                <a:latin typeface="Verdana"/>
                <a:cs typeface="Verdana"/>
              </a:rPr>
              <a:t>A </a:t>
            </a:r>
            <a:r>
              <a:rPr sz="1800" b="1" spc="-5" dirty="0">
                <a:latin typeface="Verdana"/>
                <a:cs typeface="Verdana"/>
              </a:rPr>
              <a:t>Definição do </a:t>
            </a:r>
            <a:r>
              <a:rPr sz="1800" b="1" dirty="0">
                <a:latin typeface="Verdana"/>
                <a:cs typeface="Verdana"/>
              </a:rPr>
              <a:t>Problema </a:t>
            </a:r>
            <a:r>
              <a:rPr sz="1800" spc="-10" dirty="0">
                <a:latin typeface="Verdana"/>
                <a:cs typeface="Verdana"/>
              </a:rPr>
              <a:t>deve </a:t>
            </a:r>
            <a:r>
              <a:rPr sz="1800" dirty="0">
                <a:latin typeface="Verdana"/>
                <a:cs typeface="Verdana"/>
              </a:rPr>
              <a:t>estar </a:t>
            </a:r>
            <a:r>
              <a:rPr sz="1800" spc="-5" dirty="0">
                <a:latin typeface="Verdana"/>
                <a:cs typeface="Verdana"/>
              </a:rPr>
              <a:t>bem </a:t>
            </a:r>
            <a:r>
              <a:rPr sz="1800" spc="-10" dirty="0">
                <a:latin typeface="Verdana"/>
                <a:cs typeface="Verdana"/>
              </a:rPr>
              <a:t>clara 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completa.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latin typeface="Verdana"/>
                <a:cs typeface="Verdana"/>
              </a:rPr>
              <a:t>As </a:t>
            </a:r>
            <a:r>
              <a:rPr sz="1800" b="1" dirty="0">
                <a:latin typeface="Verdana"/>
                <a:cs typeface="Verdana"/>
              </a:rPr>
              <a:t>Soluções </a:t>
            </a:r>
            <a:r>
              <a:rPr sz="1800" spc="-5" dirty="0">
                <a:latin typeface="Verdana"/>
                <a:cs typeface="Verdana"/>
              </a:rPr>
              <a:t>devem </a:t>
            </a:r>
            <a:r>
              <a:rPr sz="1800" dirty="0">
                <a:latin typeface="Verdana"/>
                <a:cs typeface="Verdana"/>
              </a:rPr>
              <a:t>ser </a:t>
            </a:r>
            <a:r>
              <a:rPr sz="1800" spc="-5" dirty="0">
                <a:latin typeface="Verdana"/>
                <a:cs typeface="Verdana"/>
              </a:rPr>
              <a:t>bem </a:t>
            </a:r>
            <a:r>
              <a:rPr sz="1800" dirty="0">
                <a:latin typeface="Verdana"/>
                <a:cs typeface="Verdana"/>
              </a:rPr>
              <a:t>enunciadas 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diferenciadas.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Verdana"/>
                <a:cs typeface="Verdana"/>
              </a:rPr>
              <a:t>Atividades da</a:t>
            </a:r>
            <a:r>
              <a:rPr sz="1800" b="1" spc="3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semana: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45"/>
              </a:lnSpc>
              <a:spcBef>
                <a:spcPts val="280"/>
              </a:spcBef>
            </a:pPr>
            <a:r>
              <a:rPr sz="1800" dirty="0">
                <a:latin typeface="Verdana"/>
                <a:cs typeface="Verdana"/>
              </a:rPr>
              <a:t>Os </a:t>
            </a:r>
            <a:r>
              <a:rPr sz="1800" spc="-5" dirty="0">
                <a:latin typeface="Verdana"/>
                <a:cs typeface="Verdana"/>
              </a:rPr>
              <a:t>grupos </a:t>
            </a:r>
            <a:r>
              <a:rPr sz="1800" spc="-10" dirty="0">
                <a:latin typeface="Verdana"/>
                <a:cs typeface="Verdana"/>
              </a:rPr>
              <a:t>deverão, </a:t>
            </a:r>
            <a:r>
              <a:rPr sz="1800" dirty="0">
                <a:latin typeface="Verdana"/>
                <a:cs typeface="Verdana"/>
              </a:rPr>
              <a:t>ao longo </a:t>
            </a:r>
            <a:r>
              <a:rPr sz="1800" spc="-5" dirty="0">
                <a:latin typeface="Verdana"/>
                <a:cs typeface="Verdana"/>
              </a:rPr>
              <a:t>da </a:t>
            </a:r>
            <a:r>
              <a:rPr sz="1800" dirty="0">
                <a:latin typeface="Verdana"/>
                <a:cs typeface="Verdana"/>
              </a:rPr>
              <a:t>semana, </a:t>
            </a:r>
            <a:r>
              <a:rPr sz="1800" spc="-5" dirty="0">
                <a:latin typeface="Verdana"/>
                <a:cs typeface="Verdana"/>
              </a:rPr>
              <a:t>desenvolver </a:t>
            </a:r>
            <a:r>
              <a:rPr sz="1800" dirty="0">
                <a:latin typeface="Verdana"/>
                <a:cs typeface="Verdana"/>
              </a:rPr>
              <a:t>as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seguintes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45"/>
              </a:lnSpc>
            </a:pPr>
            <a:r>
              <a:rPr sz="1800" dirty="0">
                <a:latin typeface="Verdana"/>
                <a:cs typeface="Verdana"/>
              </a:rPr>
              <a:t>atividades:</a:t>
            </a:r>
            <a:endParaRPr sz="1800">
              <a:latin typeface="Verdana"/>
              <a:cs typeface="Verdana"/>
            </a:endParaRPr>
          </a:p>
          <a:p>
            <a:pPr marL="332740" marR="2993390">
              <a:lnSpc>
                <a:spcPct val="107800"/>
              </a:lnSpc>
            </a:pPr>
            <a:r>
              <a:rPr sz="1800" b="1" spc="-5" dirty="0">
                <a:latin typeface="Verdana"/>
                <a:cs typeface="Verdana"/>
              </a:rPr>
              <a:t>aperfeiçoamento </a:t>
            </a:r>
            <a:r>
              <a:rPr sz="1800" b="1" dirty="0">
                <a:latin typeface="Verdana"/>
                <a:cs typeface="Verdana"/>
              </a:rPr>
              <a:t>e geração </a:t>
            </a:r>
            <a:r>
              <a:rPr sz="1800" b="1" spc="-5" dirty="0">
                <a:latin typeface="Verdana"/>
                <a:cs typeface="Verdana"/>
              </a:rPr>
              <a:t>de soluções  </a:t>
            </a:r>
            <a:r>
              <a:rPr sz="1800" b="1" dirty="0">
                <a:latin typeface="Verdana"/>
                <a:cs typeface="Verdana"/>
              </a:rPr>
              <a:t>preparação </a:t>
            </a:r>
            <a:r>
              <a:rPr sz="1800" b="1" spc="-5" dirty="0">
                <a:latin typeface="Verdana"/>
                <a:cs typeface="Verdana"/>
              </a:rPr>
              <a:t>do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relatório</a:t>
            </a:r>
            <a:endParaRPr sz="1800">
              <a:latin typeface="Verdana"/>
              <a:cs typeface="Verdana"/>
            </a:endParaRPr>
          </a:p>
          <a:p>
            <a:pPr marL="332740">
              <a:lnSpc>
                <a:spcPct val="100000"/>
              </a:lnSpc>
              <a:spcBef>
                <a:spcPts val="165"/>
              </a:spcBef>
            </a:pPr>
            <a:r>
              <a:rPr sz="1800" b="1" dirty="0">
                <a:latin typeface="Verdana"/>
                <a:cs typeface="Verdana"/>
              </a:rPr>
              <a:t>preparação </a:t>
            </a:r>
            <a:r>
              <a:rPr sz="1800" b="1" spc="-5" dirty="0">
                <a:latin typeface="Verdana"/>
                <a:cs typeface="Verdana"/>
              </a:rPr>
              <a:t>da apresentação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202" y="1570736"/>
            <a:ext cx="2677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Na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aula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de</a:t>
            </a:r>
            <a:r>
              <a:rPr u="heavy" spc="-8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hoje...</a:t>
            </a:r>
          </a:p>
        </p:txBody>
      </p:sp>
      <p:sp>
        <p:nvSpPr>
          <p:cNvPr id="3" name="object 3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332" y="2132838"/>
            <a:ext cx="7776845" cy="4462780"/>
          </a:xfrm>
          <a:custGeom>
            <a:avLst/>
            <a:gdLst/>
            <a:ahLst/>
            <a:cxnLst/>
            <a:rect l="l" t="t" r="r" b="b"/>
            <a:pathLst>
              <a:path w="7776845" h="4462780">
                <a:moveTo>
                  <a:pt x="0" y="4462780"/>
                </a:moveTo>
                <a:lnTo>
                  <a:pt x="7776845" y="4462780"/>
                </a:lnTo>
                <a:lnTo>
                  <a:pt x="7776845" y="0"/>
                </a:lnTo>
                <a:lnTo>
                  <a:pt x="0" y="0"/>
                </a:lnTo>
                <a:lnTo>
                  <a:pt x="0" y="446278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332" y="2132838"/>
            <a:ext cx="7776845" cy="4462780"/>
          </a:xfrm>
          <a:custGeom>
            <a:avLst/>
            <a:gdLst/>
            <a:ahLst/>
            <a:cxnLst/>
            <a:rect l="l" t="t" r="r" b="b"/>
            <a:pathLst>
              <a:path w="7776845" h="4462780">
                <a:moveTo>
                  <a:pt x="0" y="4462780"/>
                </a:moveTo>
                <a:lnTo>
                  <a:pt x="7776845" y="4462780"/>
                </a:lnTo>
                <a:lnTo>
                  <a:pt x="7776845" y="0"/>
                </a:lnTo>
                <a:lnTo>
                  <a:pt x="0" y="0"/>
                </a:lnTo>
                <a:lnTo>
                  <a:pt x="0" y="446278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0084" y="2149602"/>
            <a:ext cx="7003415" cy="4051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sz="2400" b="1" dirty="0">
                <a:latin typeface="Tw Cen MT"/>
                <a:cs typeface="Tw Cen MT"/>
              </a:rPr>
              <a:t>1.	REVISÃO DO</a:t>
            </a:r>
            <a:r>
              <a:rPr sz="2400" b="1" spc="-20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"/>
                <a:cs typeface="Tw Cen MT"/>
              </a:rPr>
              <a:t>TRABALHO</a:t>
            </a:r>
            <a:endParaRPr sz="2400">
              <a:latin typeface="Tw Cen MT"/>
              <a:cs typeface="Tw Cen MT"/>
            </a:endParaRPr>
          </a:p>
          <a:p>
            <a:pPr marL="291465" marR="748665" indent="-279400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290830" algn="l"/>
              </a:tabLst>
            </a:pPr>
            <a:r>
              <a:rPr sz="2000" spc="-5" dirty="0">
                <a:latin typeface="Tw Cen MT"/>
                <a:cs typeface="Tw Cen MT"/>
              </a:rPr>
              <a:t>Levantamento </a:t>
            </a:r>
            <a:r>
              <a:rPr sz="2000" dirty="0">
                <a:latin typeface="Tw Cen MT"/>
                <a:cs typeface="Tw Cen MT"/>
              </a:rPr>
              <a:t>e análise de dados/ Definição do</a:t>
            </a:r>
            <a:r>
              <a:rPr sz="2000" spc="-9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problema </a:t>
            </a: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 Houve alterações?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Quais e por</a:t>
            </a:r>
            <a:r>
              <a:rPr sz="2000" spc="-105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que?</a:t>
            </a:r>
            <a:endParaRPr sz="2000">
              <a:latin typeface="Tw Cen MT"/>
              <a:cs typeface="Tw Cen MT"/>
            </a:endParaRPr>
          </a:p>
          <a:p>
            <a:pPr marL="291465" marR="2766695" indent="-279400">
              <a:lnSpc>
                <a:spcPct val="100000"/>
              </a:lnSpc>
              <a:buAutoNum type="alphaLcParenR"/>
              <a:tabLst>
                <a:tab pos="290830" algn="l"/>
              </a:tabLst>
            </a:pPr>
            <a:r>
              <a:rPr sz="2000" spc="5" dirty="0">
                <a:latin typeface="Tw Cen MT"/>
                <a:cs typeface="Tw Cen MT"/>
              </a:rPr>
              <a:t>Formulação </a:t>
            </a:r>
            <a:r>
              <a:rPr sz="2000" dirty="0">
                <a:latin typeface="Tw Cen MT"/>
                <a:cs typeface="Tw Cen MT"/>
              </a:rPr>
              <a:t>de </a:t>
            </a:r>
            <a:r>
              <a:rPr sz="2000" spc="-5" dirty="0">
                <a:latin typeface="Tw Cen MT"/>
                <a:cs typeface="Tw Cen MT"/>
              </a:rPr>
              <a:t>alternativas </a:t>
            </a:r>
            <a:r>
              <a:rPr sz="2000" dirty="0">
                <a:latin typeface="Tw Cen MT"/>
                <a:cs typeface="Tw Cen MT"/>
              </a:rPr>
              <a:t>de </a:t>
            </a:r>
            <a:r>
              <a:rPr sz="2000" spc="-5" dirty="0">
                <a:latin typeface="Tw Cen MT"/>
                <a:cs typeface="Tw Cen MT"/>
              </a:rPr>
              <a:t>solução </a:t>
            </a: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Quantas alternativas </a:t>
            </a:r>
            <a:r>
              <a:rPr sz="2000" spc="-10" dirty="0">
                <a:solidFill>
                  <a:srgbClr val="FF0000"/>
                </a:solidFill>
                <a:latin typeface="Tw Cen MT"/>
                <a:cs typeface="Tw Cen MT"/>
              </a:rPr>
              <a:t>foram</a:t>
            </a:r>
            <a:r>
              <a:rPr sz="2000" spc="-160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propostas?</a:t>
            </a:r>
            <a:endParaRPr sz="2000">
              <a:latin typeface="Tw Cen MT"/>
              <a:cs typeface="Tw Cen MT"/>
            </a:endParaRPr>
          </a:p>
          <a:p>
            <a:pPr marL="29146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Houve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preocupação em buscar alternativas</a:t>
            </a:r>
            <a:r>
              <a:rPr sz="2000" spc="-114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Tw Cen MT"/>
                <a:cs typeface="Tw Cen MT"/>
              </a:rPr>
              <a:t>inovadoras?</a:t>
            </a:r>
            <a:endParaRPr sz="20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78130" indent="-266065">
              <a:lnSpc>
                <a:spcPct val="100000"/>
              </a:lnSpc>
              <a:buFont typeface="Tw Cen MT"/>
              <a:buAutoNum type="arabicPeriod" startAt="2"/>
              <a:tabLst>
                <a:tab pos="278765" algn="l"/>
              </a:tabLst>
            </a:pPr>
            <a:r>
              <a:rPr sz="2000" b="1" spc="-15" dirty="0">
                <a:latin typeface="Tw Cen MT"/>
                <a:cs typeface="Tw Cen MT"/>
              </a:rPr>
              <a:t>CONSOLIDAÇÃO </a:t>
            </a:r>
            <a:r>
              <a:rPr sz="2000" b="1" spc="-50" dirty="0">
                <a:latin typeface="Tw Cen MT"/>
                <a:cs typeface="Tw Cen MT"/>
              </a:rPr>
              <a:t>DAS</a:t>
            </a:r>
            <a:r>
              <a:rPr sz="2000" b="1" spc="-10" dirty="0">
                <a:latin typeface="Tw Cen MT"/>
                <a:cs typeface="Tw Cen MT"/>
              </a:rPr>
              <a:t> </a:t>
            </a:r>
            <a:r>
              <a:rPr sz="2000" b="1" dirty="0">
                <a:latin typeface="Tw Cen MT"/>
                <a:cs typeface="Tw Cen MT"/>
              </a:rPr>
              <a:t>SOLUÇÕES</a:t>
            </a:r>
            <a:endParaRPr sz="2000">
              <a:latin typeface="Tw Cen MT"/>
              <a:cs typeface="Tw Cen MT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Completar o </a:t>
            </a: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quadro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de alternativas: </a:t>
            </a: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focar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a concepção e reunir</a:t>
            </a:r>
            <a:r>
              <a:rPr sz="2000" spc="-210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o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maior </a:t>
            </a:r>
            <a:r>
              <a:rPr sz="2000" spc="-5" dirty="0">
                <a:solidFill>
                  <a:srgbClr val="FF0000"/>
                </a:solidFill>
                <a:latin typeface="Tw Cen MT"/>
                <a:cs typeface="Tw Cen MT"/>
              </a:rPr>
              <a:t>número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de</a:t>
            </a:r>
            <a:r>
              <a:rPr sz="2000" spc="-65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FF0000"/>
                </a:solidFill>
                <a:latin typeface="Tw Cen MT"/>
                <a:cs typeface="Tw Cen MT"/>
              </a:rPr>
              <a:t>informações</a:t>
            </a:r>
            <a:endParaRPr sz="20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78130" indent="-266065">
              <a:lnSpc>
                <a:spcPct val="100000"/>
              </a:lnSpc>
              <a:buFont typeface="Tw Cen MT"/>
              <a:buAutoNum type="arabicPeriod" startAt="3"/>
              <a:tabLst>
                <a:tab pos="278765" algn="l"/>
              </a:tabLst>
            </a:pPr>
            <a:r>
              <a:rPr sz="2000" b="1" spc="-15" dirty="0">
                <a:latin typeface="Tw Cen MT"/>
                <a:cs typeface="Tw Cen MT"/>
              </a:rPr>
              <a:t>PREPARAÇÃO </a:t>
            </a:r>
            <a:r>
              <a:rPr sz="2000" b="1" spc="-35" dirty="0">
                <a:latin typeface="Tw Cen MT"/>
                <a:cs typeface="Tw Cen MT"/>
              </a:rPr>
              <a:t>PARA </a:t>
            </a:r>
            <a:r>
              <a:rPr sz="2000" b="1" dirty="0">
                <a:latin typeface="Tw Cen MT"/>
                <a:cs typeface="Tw Cen MT"/>
              </a:rPr>
              <a:t>PRÓXIMAS</a:t>
            </a:r>
            <a:r>
              <a:rPr sz="2000" b="1" spc="10" dirty="0">
                <a:latin typeface="Tw Cen MT"/>
                <a:cs typeface="Tw Cen MT"/>
              </a:rPr>
              <a:t> </a:t>
            </a:r>
            <a:r>
              <a:rPr sz="2000" b="1" spc="-25" dirty="0">
                <a:latin typeface="Tw Cen MT"/>
                <a:cs typeface="Tw Cen MT"/>
              </a:rPr>
              <a:t>ATIVIDADES</a:t>
            </a:r>
            <a:endParaRPr sz="2000">
              <a:latin typeface="Tw Cen MT"/>
              <a:cs typeface="Tw Cen MT"/>
            </a:endParaRPr>
          </a:p>
          <a:p>
            <a:pPr marL="291465">
              <a:lnSpc>
                <a:spcPct val="100000"/>
              </a:lnSpc>
            </a:pPr>
            <a:r>
              <a:rPr sz="2000" dirty="0">
                <a:latin typeface="Tw Cen MT"/>
                <a:cs typeface="Tw Cen MT"/>
              </a:rPr>
              <a:t>Aula S5: </a:t>
            </a:r>
            <a:r>
              <a:rPr sz="2000" spc="-10" dirty="0">
                <a:latin typeface="Tw Cen MT"/>
                <a:cs typeface="Tw Cen MT"/>
              </a:rPr>
              <a:t>Relatório </a:t>
            </a:r>
            <a:r>
              <a:rPr sz="2000" dirty="0">
                <a:latin typeface="Tw Cen MT"/>
                <a:cs typeface="Tw Cen MT"/>
              </a:rPr>
              <a:t>e</a:t>
            </a:r>
            <a:r>
              <a:rPr sz="2000" spc="-5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Apresentação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09515" y="2342365"/>
            <a:ext cx="1871345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21485" algn="l"/>
              </a:tabLst>
            </a:pPr>
            <a:r>
              <a:rPr sz="2050" i="1" spc="45" dirty="0">
                <a:latin typeface="Times New Roman"/>
                <a:cs typeface="Times New Roman"/>
              </a:rPr>
              <a:t>g	p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673" y="2871342"/>
            <a:ext cx="6847205" cy="340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2918460" algn="l"/>
              </a:tabLst>
            </a:pPr>
            <a:r>
              <a:rPr sz="1800" b="1" spc="-20" dirty="0">
                <a:latin typeface="Candara"/>
                <a:cs typeface="Candara"/>
              </a:rPr>
              <a:t>FATOR </a:t>
            </a:r>
            <a:r>
              <a:rPr sz="1800" b="1" spc="-5" dirty="0">
                <a:latin typeface="Candara"/>
                <a:cs typeface="Candara"/>
              </a:rPr>
              <a:t>DE</a:t>
            </a:r>
            <a:r>
              <a:rPr sz="1800" b="1" spc="35" dirty="0">
                <a:latin typeface="Candara"/>
                <a:cs typeface="Candara"/>
              </a:rPr>
              <a:t> </a:t>
            </a:r>
            <a:r>
              <a:rPr sz="1800" b="1" spc="-5" dirty="0">
                <a:latin typeface="Candara"/>
                <a:cs typeface="Candara"/>
              </a:rPr>
              <a:t>GRUPO </a:t>
            </a:r>
            <a:r>
              <a:rPr sz="1800" b="1" spc="15" dirty="0">
                <a:latin typeface="Candara"/>
                <a:cs typeface="Candara"/>
              </a:rPr>
              <a:t> </a:t>
            </a:r>
            <a:r>
              <a:rPr sz="1800" b="1" dirty="0">
                <a:latin typeface="Candara"/>
                <a:cs typeface="Candara"/>
              </a:rPr>
              <a:t>(fg)	</a:t>
            </a:r>
            <a:r>
              <a:rPr sz="1800" b="1" spc="-5" dirty="0">
                <a:latin typeface="Candara"/>
                <a:cs typeface="Candara"/>
              </a:rPr>
              <a:t>fg </a:t>
            </a:r>
            <a:r>
              <a:rPr sz="1800" b="1" dirty="0">
                <a:latin typeface="Candara"/>
                <a:cs typeface="Candara"/>
              </a:rPr>
              <a:t>= </a:t>
            </a:r>
            <a:r>
              <a:rPr sz="1800" b="1" spc="-5" dirty="0">
                <a:latin typeface="Candara"/>
                <a:cs typeface="Candara"/>
              </a:rPr>
              <a:t>(</a:t>
            </a:r>
            <a:r>
              <a:rPr sz="1800" b="1" spc="-5" dirty="0">
                <a:solidFill>
                  <a:srgbClr val="FF0000"/>
                </a:solidFill>
                <a:latin typeface="Candara"/>
                <a:cs typeface="Candara"/>
              </a:rPr>
              <a:t>fg1 </a:t>
            </a:r>
            <a:r>
              <a:rPr sz="1800" b="1" dirty="0">
                <a:latin typeface="Candara"/>
                <a:cs typeface="Candara"/>
              </a:rPr>
              <a:t>+</a:t>
            </a:r>
            <a:r>
              <a:rPr sz="1800" b="1" spc="-30" dirty="0">
                <a:latin typeface="Candara"/>
                <a:cs typeface="Candara"/>
              </a:rPr>
              <a:t> </a:t>
            </a:r>
            <a:r>
              <a:rPr sz="1800" b="1" dirty="0">
                <a:latin typeface="Candara"/>
                <a:cs typeface="Candara"/>
              </a:rPr>
              <a:t>fg2)/2</a:t>
            </a:r>
            <a:endParaRPr sz="1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 marR="304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ndara"/>
                <a:cs typeface="Candara"/>
              </a:rPr>
              <a:t>A </a:t>
            </a:r>
            <a:r>
              <a:rPr sz="1800" spc="-5" dirty="0">
                <a:latin typeface="Candara"/>
                <a:cs typeface="Candara"/>
              </a:rPr>
              <a:t>turma </a:t>
            </a:r>
            <a:r>
              <a:rPr sz="1800" dirty="0">
                <a:latin typeface="Candara"/>
                <a:cs typeface="Candara"/>
              </a:rPr>
              <a:t>avaliar os </a:t>
            </a:r>
            <a:r>
              <a:rPr sz="1800" spc="-5" dirty="0">
                <a:latin typeface="Candara"/>
                <a:cs typeface="Candara"/>
              </a:rPr>
              <a:t>grupos espelhos. </a:t>
            </a:r>
            <a:r>
              <a:rPr sz="1800" dirty="0">
                <a:latin typeface="Candara"/>
                <a:cs typeface="Candara"/>
              </a:rPr>
              <a:t>O </a:t>
            </a:r>
            <a:r>
              <a:rPr sz="1800" spc="-5" dirty="0">
                <a:latin typeface="Candara"/>
                <a:cs typeface="Candara"/>
              </a:rPr>
              <a:t>grupo que </a:t>
            </a:r>
            <a:r>
              <a:rPr sz="1800" dirty="0">
                <a:latin typeface="Candara"/>
                <a:cs typeface="Candara"/>
              </a:rPr>
              <a:t>ganhar a competição  recebe para o fator </a:t>
            </a:r>
            <a:r>
              <a:rPr sz="1800" b="1" dirty="0">
                <a:solidFill>
                  <a:srgbClr val="FF0000"/>
                </a:solidFill>
                <a:latin typeface="Candara"/>
                <a:cs typeface="Candara"/>
              </a:rPr>
              <a:t>fg1 </a:t>
            </a:r>
            <a:r>
              <a:rPr sz="1800" dirty="0">
                <a:latin typeface="Candara"/>
                <a:cs typeface="Candara"/>
              </a:rPr>
              <a:t>o </a:t>
            </a:r>
            <a:r>
              <a:rPr sz="1800" spc="-5" dirty="0">
                <a:latin typeface="Candara"/>
                <a:cs typeface="Candara"/>
              </a:rPr>
              <a:t>valor 1,0 </a:t>
            </a:r>
            <a:r>
              <a:rPr sz="1800" dirty="0">
                <a:latin typeface="Candara"/>
                <a:cs typeface="Candara"/>
              </a:rPr>
              <a:t>e o outro</a:t>
            </a:r>
            <a:r>
              <a:rPr sz="1800" spc="-105" dirty="0">
                <a:latin typeface="Candara"/>
                <a:cs typeface="Candara"/>
              </a:rPr>
              <a:t> </a:t>
            </a:r>
            <a:r>
              <a:rPr sz="1800" spc="-5" dirty="0">
                <a:latin typeface="Candara"/>
                <a:cs typeface="Candara"/>
              </a:rPr>
              <a:t>0,9</a:t>
            </a:r>
            <a:endParaRPr sz="1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>
              <a:lnSpc>
                <a:spcPts val="2140"/>
              </a:lnSpc>
            </a:pPr>
            <a:r>
              <a:rPr sz="1800" b="1" spc="-20" dirty="0">
                <a:latin typeface="Candara"/>
                <a:cs typeface="Candara"/>
              </a:rPr>
              <a:t>FATOR </a:t>
            </a:r>
            <a:r>
              <a:rPr sz="1800" b="1" spc="-5" dirty="0">
                <a:latin typeface="Candara"/>
                <a:cs typeface="Candara"/>
              </a:rPr>
              <a:t>DE </a:t>
            </a:r>
            <a:r>
              <a:rPr sz="1800" b="1" spc="-10" dirty="0">
                <a:latin typeface="Candara"/>
                <a:cs typeface="Candara"/>
              </a:rPr>
              <a:t>PARTICIPAÇÃO</a:t>
            </a:r>
            <a:r>
              <a:rPr sz="1800" b="1" spc="55" dirty="0">
                <a:latin typeface="Candara"/>
                <a:cs typeface="Candara"/>
              </a:rPr>
              <a:t> </a:t>
            </a:r>
            <a:r>
              <a:rPr sz="1800" b="1" spc="-5" dirty="0">
                <a:latin typeface="Candara"/>
                <a:cs typeface="Candara"/>
              </a:rPr>
              <a:t>(fp)</a:t>
            </a:r>
            <a:endParaRPr sz="1800">
              <a:latin typeface="Candara"/>
              <a:cs typeface="Candara"/>
            </a:endParaRPr>
          </a:p>
          <a:p>
            <a:pPr marL="513080" algn="ctr">
              <a:lnSpc>
                <a:spcPts val="2860"/>
              </a:lnSpc>
            </a:pPr>
            <a:r>
              <a:rPr sz="2400" spc="-5" dirty="0">
                <a:latin typeface="Candara"/>
                <a:cs typeface="Candara"/>
              </a:rPr>
              <a:t>f</a:t>
            </a:r>
            <a:r>
              <a:rPr sz="2400" spc="-7" baseline="-20833" dirty="0">
                <a:latin typeface="Candara"/>
                <a:cs typeface="Candara"/>
              </a:rPr>
              <a:t>p </a:t>
            </a:r>
            <a:r>
              <a:rPr sz="2400" dirty="0">
                <a:latin typeface="Candara"/>
                <a:cs typeface="Candara"/>
              </a:rPr>
              <a:t>= </a:t>
            </a:r>
            <a:r>
              <a:rPr sz="2400" spc="-10" dirty="0">
                <a:latin typeface="Candara"/>
                <a:cs typeface="Candara"/>
              </a:rPr>
              <a:t>(</a:t>
            </a:r>
            <a:r>
              <a:rPr sz="2400" b="1" spc="-10" dirty="0">
                <a:solidFill>
                  <a:srgbClr val="FF0000"/>
                </a:solidFill>
                <a:latin typeface="Candara"/>
                <a:cs typeface="Candara"/>
              </a:rPr>
              <a:t>f</a:t>
            </a:r>
            <a:r>
              <a:rPr sz="2400" b="1" spc="-15" baseline="-20833" dirty="0">
                <a:solidFill>
                  <a:srgbClr val="FF0000"/>
                </a:solidFill>
                <a:latin typeface="Candara"/>
                <a:cs typeface="Candara"/>
              </a:rPr>
              <a:t>pp1 </a:t>
            </a:r>
            <a:r>
              <a:rPr sz="2400" dirty="0">
                <a:latin typeface="Candara"/>
                <a:cs typeface="Candara"/>
              </a:rPr>
              <a:t>+ </a:t>
            </a:r>
            <a:r>
              <a:rPr sz="2400" spc="-5" dirty="0">
                <a:latin typeface="Candara"/>
                <a:cs typeface="Candara"/>
              </a:rPr>
              <a:t>f</a:t>
            </a:r>
            <a:r>
              <a:rPr sz="2400" spc="-7" baseline="-20833" dirty="0">
                <a:latin typeface="Candara"/>
                <a:cs typeface="Candara"/>
              </a:rPr>
              <a:t>pp2</a:t>
            </a:r>
            <a:r>
              <a:rPr sz="2400" spc="-5" dirty="0">
                <a:latin typeface="Candara"/>
                <a:cs typeface="Candara"/>
              </a:rPr>
              <a:t>)/2 </a:t>
            </a:r>
            <a:r>
              <a:rPr sz="2400" dirty="0">
                <a:latin typeface="Candara"/>
                <a:cs typeface="Candara"/>
              </a:rPr>
              <a:t>* </a:t>
            </a:r>
            <a:r>
              <a:rPr sz="2400" spc="-5" dirty="0">
                <a:latin typeface="Candara"/>
                <a:cs typeface="Candara"/>
              </a:rPr>
              <a:t>f</a:t>
            </a:r>
            <a:r>
              <a:rPr sz="2400" spc="-7" baseline="-20833" dirty="0">
                <a:latin typeface="Candara"/>
                <a:cs typeface="Candara"/>
              </a:rPr>
              <a:t>pv </a:t>
            </a:r>
            <a:r>
              <a:rPr sz="2400" dirty="0">
                <a:latin typeface="Candara"/>
                <a:cs typeface="Candara"/>
              </a:rPr>
              <a:t>* </a:t>
            </a:r>
            <a:r>
              <a:rPr sz="2400" spc="-5" dirty="0">
                <a:latin typeface="Candara"/>
                <a:cs typeface="Candara"/>
              </a:rPr>
              <a:t>f</a:t>
            </a:r>
            <a:r>
              <a:rPr sz="2400" spc="-7" baseline="-20833" dirty="0">
                <a:latin typeface="Candara"/>
                <a:cs typeface="Candara"/>
              </a:rPr>
              <a:t>S12 </a:t>
            </a:r>
            <a:r>
              <a:rPr sz="2400" dirty="0">
                <a:latin typeface="Candara"/>
                <a:cs typeface="Candara"/>
              </a:rPr>
              <a:t>*</a:t>
            </a:r>
            <a:r>
              <a:rPr sz="2400" spc="-80" dirty="0">
                <a:latin typeface="Candara"/>
                <a:cs typeface="Candara"/>
              </a:rPr>
              <a:t> </a:t>
            </a:r>
            <a:r>
              <a:rPr sz="2400" spc="-5" dirty="0">
                <a:latin typeface="Candara"/>
                <a:cs typeface="Candara"/>
              </a:rPr>
              <a:t>f</a:t>
            </a:r>
            <a:r>
              <a:rPr sz="2400" spc="-7" baseline="-20833" dirty="0">
                <a:latin typeface="Candara"/>
                <a:cs typeface="Candara"/>
              </a:rPr>
              <a:t>I</a:t>
            </a:r>
            <a:endParaRPr sz="2400" baseline="-20833">
              <a:latin typeface="Candara"/>
              <a:cs typeface="Candara"/>
            </a:endParaRPr>
          </a:p>
          <a:p>
            <a:pPr marL="6350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latin typeface="Candara"/>
                <a:cs typeface="Candara"/>
              </a:rPr>
              <a:t>O </a:t>
            </a:r>
            <a:r>
              <a:rPr sz="1800" spc="-5" dirty="0">
                <a:latin typeface="Candara"/>
                <a:cs typeface="Candara"/>
              </a:rPr>
              <a:t>professor </a:t>
            </a:r>
            <a:r>
              <a:rPr sz="1800" dirty="0">
                <a:latin typeface="Candara"/>
                <a:cs typeface="Candara"/>
              </a:rPr>
              <a:t>avalia os </a:t>
            </a:r>
            <a:r>
              <a:rPr sz="1800" spc="-5" dirty="0">
                <a:latin typeface="Candara"/>
                <a:cs typeface="Candara"/>
              </a:rPr>
              <a:t>relatórios atribuindo </a:t>
            </a:r>
            <a:r>
              <a:rPr sz="1800" dirty="0">
                <a:latin typeface="Candara"/>
                <a:cs typeface="Candara"/>
              </a:rPr>
              <a:t>o </a:t>
            </a:r>
            <a:r>
              <a:rPr sz="1800" spc="-5" dirty="0">
                <a:latin typeface="Candara"/>
                <a:cs typeface="Candara"/>
              </a:rPr>
              <a:t>valor </a:t>
            </a:r>
            <a:r>
              <a:rPr sz="1800" dirty="0">
                <a:latin typeface="Candara"/>
                <a:cs typeface="Candara"/>
              </a:rPr>
              <a:t>de</a:t>
            </a:r>
            <a:r>
              <a:rPr sz="1800" spc="-90" dirty="0">
                <a:latin typeface="Candara"/>
                <a:cs typeface="Candar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ndara"/>
                <a:cs typeface="Candara"/>
              </a:rPr>
              <a:t>f</a:t>
            </a:r>
            <a:r>
              <a:rPr sz="1800" b="1" spc="-7" baseline="-20833" dirty="0">
                <a:solidFill>
                  <a:srgbClr val="FF0000"/>
                </a:solidFill>
                <a:latin typeface="Candara"/>
                <a:cs typeface="Candara"/>
              </a:rPr>
              <a:t>pp1</a:t>
            </a:r>
            <a:endParaRPr sz="1800" baseline="-20833">
              <a:latin typeface="Candara"/>
              <a:cs typeface="Candara"/>
            </a:endParaRPr>
          </a:p>
          <a:p>
            <a:pPr marL="635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Normalização: </a:t>
            </a:r>
            <a:r>
              <a:rPr sz="1800" b="1" spc="-5" dirty="0">
                <a:solidFill>
                  <a:srgbClr val="FF0000"/>
                </a:solidFill>
                <a:latin typeface="Candara"/>
                <a:cs typeface="Candara"/>
              </a:rPr>
              <a:t>f</a:t>
            </a:r>
            <a:r>
              <a:rPr sz="1800" b="1" spc="-7" baseline="-20833" dirty="0">
                <a:solidFill>
                  <a:srgbClr val="FF0000"/>
                </a:solidFill>
                <a:latin typeface="Candara"/>
                <a:cs typeface="Candara"/>
              </a:rPr>
              <a:t>pp1 </a:t>
            </a: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se situa 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entre 0,5 </a:t>
            </a: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e 1,0 e a média da 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turma </a:t>
            </a: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é</a:t>
            </a:r>
            <a:r>
              <a:rPr sz="1800" spc="-229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0,75</a:t>
            </a:r>
            <a:endParaRPr sz="1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800" dirty="0">
                <a:latin typeface="Candara"/>
                <a:cs typeface="Candara"/>
              </a:rPr>
              <a:t>Os </a:t>
            </a:r>
            <a:r>
              <a:rPr sz="1800" spc="-5" dirty="0">
                <a:latin typeface="Candara"/>
                <a:cs typeface="Candara"/>
              </a:rPr>
              <a:t>alunos de </a:t>
            </a:r>
            <a:r>
              <a:rPr sz="1800" dirty="0">
                <a:latin typeface="Candara"/>
                <a:cs typeface="Candara"/>
              </a:rPr>
              <a:t>cada </a:t>
            </a:r>
            <a:r>
              <a:rPr sz="1800" spc="-5" dirty="0">
                <a:latin typeface="Candara"/>
                <a:cs typeface="Candara"/>
              </a:rPr>
              <a:t>grupo efetuam </a:t>
            </a:r>
            <a:r>
              <a:rPr sz="1800" dirty="0">
                <a:latin typeface="Candara"/>
                <a:cs typeface="Candara"/>
              </a:rPr>
              <a:t>a </a:t>
            </a:r>
            <a:r>
              <a:rPr sz="1800" spc="-5" dirty="0">
                <a:latin typeface="Candara"/>
                <a:cs typeface="Candara"/>
              </a:rPr>
              <a:t>divisão </a:t>
            </a:r>
            <a:r>
              <a:rPr sz="1800" dirty="0">
                <a:latin typeface="Candara"/>
                <a:cs typeface="Candara"/>
              </a:rPr>
              <a:t>do </a:t>
            </a:r>
            <a:r>
              <a:rPr sz="1800" spc="-5" dirty="0">
                <a:latin typeface="Candara"/>
                <a:cs typeface="Candara"/>
              </a:rPr>
              <a:t>valor </a:t>
            </a:r>
            <a:r>
              <a:rPr sz="1800" dirty="0">
                <a:latin typeface="Candara"/>
                <a:cs typeface="Candara"/>
              </a:rPr>
              <a:t>de</a:t>
            </a:r>
            <a:r>
              <a:rPr sz="1800" spc="-45" dirty="0">
                <a:latin typeface="Candara"/>
                <a:cs typeface="Candar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ndara"/>
                <a:cs typeface="Candara"/>
              </a:rPr>
              <a:t>f</a:t>
            </a:r>
            <a:r>
              <a:rPr sz="1800" b="1" spc="-7" baseline="-20833" dirty="0">
                <a:solidFill>
                  <a:srgbClr val="FF0000"/>
                </a:solidFill>
                <a:latin typeface="Candara"/>
                <a:cs typeface="Candara"/>
              </a:rPr>
              <a:t>pp1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,</a:t>
            </a:r>
            <a:endParaRPr sz="1800">
              <a:latin typeface="Candara"/>
              <a:cs typeface="Candara"/>
            </a:endParaRPr>
          </a:p>
          <a:p>
            <a:pPr marL="11176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A média dos 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valores deve </a:t>
            </a: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ser igual ao 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valor atribuído pelo</a:t>
            </a:r>
            <a:r>
              <a:rPr sz="1800" spc="-12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ndara"/>
                <a:cs typeface="Candara"/>
              </a:rPr>
              <a:t>docente</a:t>
            </a:r>
            <a:endParaRPr sz="1800">
              <a:latin typeface="Candara"/>
              <a:cs typeface="Candar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0168" y="1570481"/>
            <a:ext cx="5481955" cy="1086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55"/>
              </a:lnSpc>
              <a:spcBef>
                <a:spcPts val="95"/>
              </a:spcBef>
            </a:pPr>
            <a:r>
              <a:rPr u="heavy" spc="-20" dirty="0">
                <a:uFill>
                  <a:solidFill>
                    <a:srgbClr val="000000"/>
                  </a:solidFill>
                </a:uFill>
              </a:rPr>
              <a:t>Avaliação</a:t>
            </a:r>
          </a:p>
          <a:p>
            <a:pPr marL="1557655" algn="ctr">
              <a:lnSpc>
                <a:spcPts val="5795"/>
              </a:lnSpc>
              <a:tabLst>
                <a:tab pos="4124325" algn="l"/>
              </a:tabLst>
            </a:pPr>
            <a:r>
              <a:rPr sz="3500" b="0" i="1" spc="150" dirty="0">
                <a:latin typeface="Times New Roman"/>
                <a:cs typeface="Times New Roman"/>
              </a:rPr>
              <a:t>NF </a:t>
            </a:r>
            <a:r>
              <a:rPr sz="3500" b="0" spc="95" dirty="0">
                <a:latin typeface="Symbol"/>
                <a:cs typeface="Symbol"/>
              </a:rPr>
              <a:t></a:t>
            </a:r>
            <a:r>
              <a:rPr sz="3500" b="0" spc="-650" dirty="0">
                <a:latin typeface="Times New Roman"/>
                <a:cs typeface="Times New Roman"/>
              </a:rPr>
              <a:t> </a:t>
            </a:r>
            <a:r>
              <a:rPr sz="3500" b="0" spc="10" dirty="0">
                <a:latin typeface="Times New Roman"/>
                <a:cs typeface="Times New Roman"/>
              </a:rPr>
              <a:t>10 </a:t>
            </a:r>
            <a:r>
              <a:rPr sz="3500" b="0" spc="85" dirty="0">
                <a:latin typeface="Times New Roman"/>
                <a:cs typeface="Times New Roman"/>
              </a:rPr>
              <a:t>*</a:t>
            </a:r>
            <a:r>
              <a:rPr sz="3500" b="0" spc="-455" dirty="0">
                <a:latin typeface="Times New Roman"/>
                <a:cs typeface="Times New Roman"/>
              </a:rPr>
              <a:t> </a:t>
            </a:r>
            <a:r>
              <a:rPr sz="5500" b="0" spc="-75" dirty="0">
                <a:latin typeface="Symbol"/>
                <a:cs typeface="Symbol"/>
              </a:rPr>
              <a:t></a:t>
            </a:r>
            <a:r>
              <a:rPr sz="3500" b="0" i="1" spc="-75" dirty="0">
                <a:latin typeface="Times New Roman"/>
                <a:cs typeface="Times New Roman"/>
              </a:rPr>
              <a:t>f	</a:t>
            </a:r>
            <a:r>
              <a:rPr sz="3500" b="0" spc="95" dirty="0">
                <a:latin typeface="Symbol"/>
                <a:cs typeface="Symbol"/>
              </a:rPr>
              <a:t></a:t>
            </a:r>
            <a:r>
              <a:rPr sz="3500" b="0" spc="95" dirty="0">
                <a:latin typeface="Times New Roman"/>
                <a:cs typeface="Times New Roman"/>
              </a:rPr>
              <a:t> </a:t>
            </a:r>
            <a:r>
              <a:rPr sz="3500" b="0" i="1" spc="-75" dirty="0">
                <a:latin typeface="Times New Roman"/>
                <a:cs typeface="Times New Roman"/>
              </a:rPr>
              <a:t>p</a:t>
            </a:r>
            <a:r>
              <a:rPr sz="5500" b="0" spc="-75" dirty="0">
                <a:latin typeface="Symbol"/>
                <a:cs typeface="Symbol"/>
              </a:rPr>
              <a:t></a:t>
            </a:r>
            <a:r>
              <a:rPr sz="3500" b="0" spc="-75" dirty="0">
                <a:latin typeface="Times New Roman"/>
                <a:cs typeface="Times New Roman"/>
              </a:rPr>
              <a:t>*</a:t>
            </a:r>
            <a:r>
              <a:rPr sz="3500" b="0" spc="395" dirty="0">
                <a:latin typeface="Times New Roman"/>
                <a:cs typeface="Times New Roman"/>
              </a:rPr>
              <a:t> </a:t>
            </a:r>
            <a:r>
              <a:rPr sz="3500" b="0" i="1" spc="45" dirty="0">
                <a:latin typeface="Times New Roman"/>
                <a:cs typeface="Times New Roman"/>
              </a:rPr>
              <a:t>f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168" y="1497330"/>
            <a:ext cx="32893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heavy" dirty="0">
                <a:uFill>
                  <a:solidFill>
                    <a:srgbClr val="000000"/>
                  </a:solidFill>
                </a:uFill>
              </a:rPr>
              <a:t>Competição</a:t>
            </a:r>
            <a:r>
              <a:rPr sz="2600" u="heavy" spc="-6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</a:rPr>
              <a:t>Intergrupos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690168" y="1902713"/>
            <a:ext cx="7733030" cy="460121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32740" marR="5080" indent="-320675">
              <a:lnSpc>
                <a:spcPct val="80000"/>
              </a:lnSpc>
              <a:spcBef>
                <a:spcPts val="725"/>
              </a:spcBef>
              <a:buClr>
                <a:srgbClr val="DD8046"/>
              </a:buClr>
              <a:buSzPct val="59615"/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600" dirty="0">
                <a:latin typeface="Tw Cen MT"/>
                <a:cs typeface="Tw Cen MT"/>
              </a:rPr>
              <a:t>Cada </a:t>
            </a:r>
            <a:r>
              <a:rPr sz="2600" spc="5" dirty="0">
                <a:latin typeface="Tw Cen MT"/>
                <a:cs typeface="Tw Cen MT"/>
              </a:rPr>
              <a:t>grupo </a:t>
            </a:r>
            <a:r>
              <a:rPr sz="2600" spc="-10" dirty="0">
                <a:latin typeface="Tw Cen MT"/>
                <a:cs typeface="Tw Cen MT"/>
              </a:rPr>
              <a:t>deverá </a:t>
            </a:r>
            <a:r>
              <a:rPr sz="2600" spc="-5" dirty="0">
                <a:latin typeface="Tw Cen MT"/>
                <a:cs typeface="Tw Cen MT"/>
              </a:rPr>
              <a:t>preparar </a:t>
            </a:r>
            <a:r>
              <a:rPr sz="2600" dirty="0">
                <a:latin typeface="Tw Cen MT"/>
                <a:cs typeface="Tw Cen MT"/>
              </a:rPr>
              <a:t>uma apresentação com  </a:t>
            </a:r>
            <a:r>
              <a:rPr sz="2600" spc="-5" dirty="0">
                <a:latin typeface="Tw Cen MT"/>
                <a:cs typeface="Tw Cen MT"/>
              </a:rPr>
              <a:t>duração </a:t>
            </a:r>
            <a:r>
              <a:rPr sz="2600" spc="5" dirty="0">
                <a:latin typeface="Tw Cen MT"/>
                <a:cs typeface="Tw Cen MT"/>
              </a:rPr>
              <a:t>máxima </a:t>
            </a:r>
            <a:r>
              <a:rPr sz="2600" dirty="0">
                <a:latin typeface="Tw Cen MT"/>
                <a:cs typeface="Tw Cen MT"/>
              </a:rPr>
              <a:t>de 15 minutos; recomenda-se o uso</a:t>
            </a:r>
            <a:r>
              <a:rPr sz="2600" spc="-16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  ppt</a:t>
            </a:r>
            <a:endParaRPr sz="2600">
              <a:latin typeface="Tw Cen MT"/>
              <a:cs typeface="Tw Cen MT"/>
            </a:endParaRPr>
          </a:p>
          <a:p>
            <a:pPr marL="332740" marR="20955" indent="-320675">
              <a:lnSpc>
                <a:spcPct val="80000"/>
              </a:lnSpc>
              <a:spcBef>
                <a:spcPts val="1200"/>
              </a:spcBef>
              <a:buClr>
                <a:srgbClr val="DD8046"/>
              </a:buClr>
              <a:buSzPct val="59615"/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600" dirty="0">
                <a:latin typeface="Tw Cen MT"/>
                <a:cs typeface="Tw Cen MT"/>
              </a:rPr>
              <a:t>A sequência de apresentação dos </a:t>
            </a:r>
            <a:r>
              <a:rPr sz="2600" spc="5" dirty="0">
                <a:latin typeface="Tw Cen MT"/>
                <a:cs typeface="Tw Cen MT"/>
              </a:rPr>
              <a:t>grupos </a:t>
            </a:r>
            <a:r>
              <a:rPr sz="2600" dirty="0">
                <a:latin typeface="Tw Cen MT"/>
                <a:cs typeface="Tw Cen MT"/>
              </a:rPr>
              <a:t>será</a:t>
            </a:r>
            <a:r>
              <a:rPr sz="2600" spc="-1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decidida  por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5" dirty="0">
                <a:latin typeface="Tw Cen MT"/>
                <a:cs typeface="Tw Cen MT"/>
              </a:rPr>
              <a:t>sorteio</a:t>
            </a:r>
            <a:endParaRPr sz="2600">
              <a:latin typeface="Tw Cen MT"/>
              <a:cs typeface="Tw Cen MT"/>
            </a:endParaRPr>
          </a:p>
          <a:p>
            <a:pPr marL="332740" marR="597535" indent="-320675">
              <a:lnSpc>
                <a:spcPts val="2500"/>
              </a:lnSpc>
              <a:spcBef>
                <a:spcPts val="1180"/>
              </a:spcBef>
              <a:buClr>
                <a:srgbClr val="DD8046"/>
              </a:buClr>
              <a:buSzPct val="59615"/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600" dirty="0">
                <a:latin typeface="Tw Cen MT"/>
                <a:cs typeface="Tw Cen MT"/>
              </a:rPr>
              <a:t>Alunos que faltarem à apresentação terão fator</a:t>
            </a:r>
            <a:r>
              <a:rPr sz="2600" spc="-18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  </a:t>
            </a:r>
            <a:r>
              <a:rPr sz="2600" spc="5" dirty="0">
                <a:latin typeface="Tw Cen MT"/>
                <a:cs typeface="Tw Cen MT"/>
              </a:rPr>
              <a:t>grupo </a:t>
            </a:r>
            <a:r>
              <a:rPr sz="2600" dirty="0">
                <a:latin typeface="Tw Cen MT"/>
                <a:cs typeface="Tw Cen MT"/>
              </a:rPr>
              <a:t>0,0 nesta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fase</a:t>
            </a:r>
            <a:endParaRPr sz="2600">
              <a:latin typeface="Tw Cen MT"/>
              <a:cs typeface="Tw Cen MT"/>
            </a:endParaRPr>
          </a:p>
          <a:p>
            <a:pPr marL="332740" marR="1010285" indent="-320675">
              <a:lnSpc>
                <a:spcPts val="2500"/>
              </a:lnSpc>
              <a:spcBef>
                <a:spcPts val="1190"/>
              </a:spcBef>
              <a:buClr>
                <a:srgbClr val="DD8046"/>
              </a:buClr>
              <a:buSzPct val="59615"/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600" dirty="0">
                <a:latin typeface="Tw Cen MT"/>
                <a:cs typeface="Tw Cen MT"/>
              </a:rPr>
              <a:t>Os alunos </a:t>
            </a:r>
            <a:r>
              <a:rPr sz="2600" spc="-5" dirty="0">
                <a:latin typeface="Tw Cen MT"/>
                <a:cs typeface="Tw Cen MT"/>
              </a:rPr>
              <a:t>deverão </a:t>
            </a:r>
            <a:r>
              <a:rPr sz="2600" spc="-10" dirty="0">
                <a:latin typeface="Tw Cen MT"/>
                <a:cs typeface="Tw Cen MT"/>
              </a:rPr>
              <a:t>julgar </a:t>
            </a:r>
            <a:r>
              <a:rPr sz="2600" dirty="0">
                <a:latin typeface="Tw Cen MT"/>
                <a:cs typeface="Tw Cen MT"/>
              </a:rPr>
              <a:t>as apresentações</a:t>
            </a:r>
            <a:r>
              <a:rPr sz="2600" spc="-17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(com  </a:t>
            </a:r>
            <a:r>
              <a:rPr sz="2600" spc="-15" dirty="0">
                <a:latin typeface="Tw Cen MT"/>
                <a:cs typeface="Tw Cen MT"/>
              </a:rPr>
              <a:t>exceção </a:t>
            </a:r>
            <a:r>
              <a:rPr sz="2600" dirty="0">
                <a:latin typeface="Tw Cen MT"/>
                <a:cs typeface="Tw Cen MT"/>
              </a:rPr>
              <a:t>da competição em que</a:t>
            </a:r>
            <a:r>
              <a:rPr sz="2600" spc="-110" dirty="0">
                <a:latin typeface="Tw Cen MT"/>
                <a:cs typeface="Tw Cen MT"/>
              </a:rPr>
              <a:t> </a:t>
            </a:r>
            <a:r>
              <a:rPr sz="2600" spc="5" dirty="0">
                <a:latin typeface="Tw Cen MT"/>
                <a:cs typeface="Tw Cen MT"/>
              </a:rPr>
              <a:t>participam).</a:t>
            </a:r>
            <a:endParaRPr sz="2600">
              <a:latin typeface="Tw Cen MT"/>
              <a:cs typeface="Tw Cen MT"/>
            </a:endParaRPr>
          </a:p>
          <a:p>
            <a:pPr marL="332740" indent="-320675">
              <a:lnSpc>
                <a:spcPct val="100000"/>
              </a:lnSpc>
              <a:spcBef>
                <a:spcPts val="595"/>
              </a:spcBef>
              <a:buClr>
                <a:srgbClr val="DD8046"/>
              </a:buClr>
              <a:buSzPct val="59615"/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600" spc="-5" dirty="0">
                <a:latin typeface="Tw Cen MT"/>
                <a:cs typeface="Tw Cen MT"/>
              </a:rPr>
              <a:t>Espera-se </a:t>
            </a:r>
            <a:r>
              <a:rPr sz="2600" dirty="0">
                <a:latin typeface="Tw Cen MT"/>
                <a:cs typeface="Tw Cen MT"/>
              </a:rPr>
              <a:t>que os alunos mantenham </a:t>
            </a:r>
            <a:r>
              <a:rPr sz="2600" spc="-5" dirty="0">
                <a:latin typeface="Tw Cen MT"/>
                <a:cs typeface="Tw Cen MT"/>
              </a:rPr>
              <a:t>postura</a:t>
            </a:r>
            <a:r>
              <a:rPr sz="2600" spc="-14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ética:</a:t>
            </a:r>
            <a:endParaRPr sz="2600">
              <a:latin typeface="Tw Cen MT"/>
              <a:cs typeface="Tw Cen MT"/>
            </a:endParaRPr>
          </a:p>
          <a:p>
            <a:pPr marL="652780" lvl="1" indent="-274955">
              <a:lnSpc>
                <a:spcPct val="100000"/>
              </a:lnSpc>
              <a:spcBef>
                <a:spcPts val="60"/>
              </a:spcBef>
              <a:buClr>
                <a:srgbClr val="93B6D2"/>
              </a:buClr>
              <a:buSzPct val="69565"/>
              <a:buFont typeface="Arial"/>
              <a:buChar char="•"/>
              <a:tabLst>
                <a:tab pos="652780" algn="l"/>
                <a:tab pos="653415" algn="l"/>
              </a:tabLst>
            </a:pPr>
            <a:r>
              <a:rPr sz="2300" dirty="0">
                <a:latin typeface="Tw Cen MT"/>
                <a:cs typeface="Tw Cen MT"/>
              </a:rPr>
              <a:t>atenção e respeito </a:t>
            </a:r>
            <a:r>
              <a:rPr sz="2300" spc="-5" dirty="0">
                <a:latin typeface="Tw Cen MT"/>
                <a:cs typeface="Tw Cen MT"/>
              </a:rPr>
              <a:t>durante </a:t>
            </a:r>
            <a:r>
              <a:rPr sz="2300" dirty="0">
                <a:latin typeface="Tw Cen MT"/>
                <a:cs typeface="Tw Cen MT"/>
              </a:rPr>
              <a:t>as</a:t>
            </a:r>
            <a:r>
              <a:rPr sz="2300" spc="-10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apresentações</a:t>
            </a:r>
            <a:endParaRPr sz="2300">
              <a:latin typeface="Tw Cen MT"/>
              <a:cs typeface="Tw Cen MT"/>
            </a:endParaRPr>
          </a:p>
          <a:p>
            <a:pPr marL="652780" lvl="1" indent="-274955">
              <a:lnSpc>
                <a:spcPct val="100000"/>
              </a:lnSpc>
              <a:spcBef>
                <a:spcPts val="50"/>
              </a:spcBef>
              <a:buClr>
                <a:srgbClr val="93B6D2"/>
              </a:buClr>
              <a:buSzPct val="69565"/>
              <a:buFont typeface="Arial"/>
              <a:buChar char="•"/>
              <a:tabLst>
                <a:tab pos="652780" algn="l"/>
                <a:tab pos="653415" algn="l"/>
              </a:tabLst>
            </a:pPr>
            <a:r>
              <a:rPr sz="2300" spc="-5" dirty="0">
                <a:latin typeface="Tw Cen MT"/>
                <a:cs typeface="Tw Cen MT"/>
              </a:rPr>
              <a:t>imparcialidade </a:t>
            </a:r>
            <a:r>
              <a:rPr sz="2300" dirty="0">
                <a:latin typeface="Tw Cen MT"/>
                <a:cs typeface="Tw Cen MT"/>
              </a:rPr>
              <a:t>no</a:t>
            </a:r>
            <a:r>
              <a:rPr sz="2300" spc="5" dirty="0">
                <a:latin typeface="Tw Cen MT"/>
                <a:cs typeface="Tw Cen MT"/>
              </a:rPr>
              <a:t> </a:t>
            </a:r>
            <a:r>
              <a:rPr sz="2300" spc="-10" dirty="0">
                <a:latin typeface="Tw Cen MT"/>
                <a:cs typeface="Tw Cen MT"/>
              </a:rPr>
              <a:t>julgamento</a:t>
            </a:r>
            <a:endParaRPr sz="23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Formulário de</a:t>
            </a:r>
            <a:r>
              <a:rPr spc="-75" dirty="0"/>
              <a:t> </a:t>
            </a:r>
            <a:r>
              <a:rPr spc="-5" dirty="0"/>
              <a:t>avaliação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92162" y="1963673"/>
          <a:ext cx="8044179" cy="4677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2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320040" indent="-320675">
                        <a:lnSpc>
                          <a:spcPct val="100000"/>
                        </a:lnSpc>
                        <a:buClr>
                          <a:srgbClr val="DD8046"/>
                        </a:buClr>
                        <a:buSzPct val="60416"/>
                        <a:buFont typeface="Wingdings"/>
                        <a:buChar char=""/>
                        <a:tabLst>
                          <a:tab pos="320040" algn="l"/>
                          <a:tab pos="320675" algn="l"/>
                        </a:tabLst>
                      </a:pPr>
                      <a:r>
                        <a:rPr sz="2400" spc="5" dirty="0">
                          <a:latin typeface="Tw Cen MT"/>
                          <a:cs typeface="Tw Cen MT"/>
                        </a:rPr>
                        <a:t>Preenchido </a:t>
                      </a:r>
                      <a:r>
                        <a:rPr sz="2400" dirty="0">
                          <a:latin typeface="Tw Cen MT"/>
                          <a:cs typeface="Tw Cen MT"/>
                        </a:rPr>
                        <a:t>pelos</a:t>
                      </a:r>
                      <a:r>
                        <a:rPr sz="2400" spc="-5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400" dirty="0">
                          <a:latin typeface="Tw Cen MT"/>
                          <a:cs typeface="Tw Cen MT"/>
                        </a:rPr>
                        <a:t>alunos</a:t>
                      </a:r>
                      <a:endParaRPr sz="2400">
                        <a:latin typeface="Tw Cen MT"/>
                        <a:cs typeface="Tw Cen MT"/>
                      </a:endParaRPr>
                    </a:p>
                    <a:p>
                      <a:pPr marL="320040" marR="231140" indent="-320040">
                        <a:lnSpc>
                          <a:spcPct val="100000"/>
                        </a:lnSpc>
                        <a:spcBef>
                          <a:spcPts val="700"/>
                        </a:spcBef>
                        <a:buClr>
                          <a:srgbClr val="DD8046"/>
                        </a:buClr>
                        <a:buSzPct val="60416"/>
                        <a:buFont typeface="Wingdings"/>
                        <a:buChar char=""/>
                        <a:tabLst>
                          <a:tab pos="320040" algn="l"/>
                          <a:tab pos="320675" algn="l"/>
                        </a:tabLst>
                      </a:pPr>
                      <a:r>
                        <a:rPr sz="2400" spc="-10" dirty="0">
                          <a:latin typeface="Tw Cen MT"/>
                          <a:cs typeface="Tw Cen MT"/>
                        </a:rPr>
                        <a:t>Controle </a:t>
                      </a:r>
                      <a:r>
                        <a:rPr sz="2400" dirty="0">
                          <a:latin typeface="Tw Cen MT"/>
                          <a:cs typeface="Tw Cen MT"/>
                        </a:rPr>
                        <a:t>de</a:t>
                      </a:r>
                      <a:r>
                        <a:rPr sz="2400" spc="-6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400" dirty="0">
                          <a:latin typeface="Tw Cen MT"/>
                          <a:cs typeface="Tw Cen MT"/>
                        </a:rPr>
                        <a:t>frequência  (</a:t>
                      </a:r>
                      <a:r>
                        <a:rPr sz="2400" dirty="0">
                          <a:solidFill>
                            <a:srgbClr val="FF0000"/>
                          </a:solidFill>
                          <a:latin typeface="Tw Cen MT"/>
                          <a:cs typeface="Tw Cen MT"/>
                        </a:rPr>
                        <a:t>presença </a:t>
                      </a:r>
                      <a:r>
                        <a:rPr sz="2400" spc="-10" dirty="0">
                          <a:solidFill>
                            <a:srgbClr val="FF0000"/>
                          </a:solidFill>
                          <a:latin typeface="Tw Cen MT"/>
                          <a:cs typeface="Tw Cen MT"/>
                        </a:rPr>
                        <a:t>obrigatória  </a:t>
                      </a:r>
                      <a:r>
                        <a:rPr sz="2400" dirty="0">
                          <a:solidFill>
                            <a:srgbClr val="FF0000"/>
                          </a:solidFill>
                          <a:latin typeface="Tw Cen MT"/>
                          <a:cs typeface="Tw Cen MT"/>
                        </a:rPr>
                        <a:t>na </a:t>
                      </a:r>
                      <a:r>
                        <a:rPr sz="2400" spc="-5" dirty="0">
                          <a:solidFill>
                            <a:srgbClr val="FF0000"/>
                          </a:solidFill>
                          <a:latin typeface="Tw Cen MT"/>
                          <a:cs typeface="Tw Cen MT"/>
                        </a:rPr>
                        <a:t>aula</a:t>
                      </a:r>
                      <a:r>
                        <a:rPr sz="2400" spc="-10" dirty="0">
                          <a:solidFill>
                            <a:srgbClr val="FF0000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400" spc="-5" dirty="0">
                          <a:solidFill>
                            <a:srgbClr val="FF0000"/>
                          </a:solidFill>
                          <a:latin typeface="Tw Cen MT"/>
                          <a:cs typeface="Tw Cen MT"/>
                        </a:rPr>
                        <a:t>S5</a:t>
                      </a:r>
                      <a:r>
                        <a:rPr sz="2400" spc="-5" dirty="0">
                          <a:latin typeface="Tw Cen MT"/>
                          <a:cs typeface="Tw Cen MT"/>
                        </a:rPr>
                        <a:t>)</a:t>
                      </a:r>
                      <a:endParaRPr sz="24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NÚMERO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DOS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GRUPOS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3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marR="581660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Qual dos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grupos-espelho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fez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uma  exposição mais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clara?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Qual dos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grupos-espelho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fez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uma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síntese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mais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bem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elaborada?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marR="216535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Qual dos grupos elaborou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uma</a:t>
                      </a:r>
                      <a:r>
                        <a:rPr sz="1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melhor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contextualização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tema?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marR="326390">
                        <a:lnSpc>
                          <a:spcPts val="1680"/>
                        </a:lnSpc>
                        <a:spcBef>
                          <a:spcPts val="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Qual dos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grupos-espelho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efetuou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um  melhor trabalho de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levantamento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 dados?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marR="227965">
                        <a:lnSpc>
                          <a:spcPts val="1680"/>
                        </a:lnSpc>
                        <a:spcBef>
                          <a:spcPts val="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Qual dos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grupos-espelho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efetuou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uma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melhor análise de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dados?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marR="128270">
                        <a:lnSpc>
                          <a:spcPts val="1680"/>
                        </a:lnSpc>
                        <a:spcBef>
                          <a:spcPts val="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Qual dos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grupos-espelho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elaborou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uma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melhor definição do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problema?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4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4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Qual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elaborou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uma maior diversidade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alternativas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(inovadoras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convencionais)?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marR="604520">
                        <a:lnSpc>
                          <a:spcPts val="1680"/>
                        </a:lnSpc>
                        <a:spcBef>
                          <a:spcPts val="2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Tendo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em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vista os quesitos  anteriores,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minha escolha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grupo…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493645" y="720674"/>
            <a:ext cx="3540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783</Words>
  <Application>Microsoft Office PowerPoint</Application>
  <PresentationFormat>Apresentação na tela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Candara</vt:lpstr>
      <vt:lpstr>Symbol</vt:lpstr>
      <vt:lpstr>Times New Roman</vt:lpstr>
      <vt:lpstr>Tw Cen MT</vt:lpstr>
      <vt:lpstr>Verdana</vt:lpstr>
      <vt:lpstr>Wingdings</vt:lpstr>
      <vt:lpstr>Office Theme</vt:lpstr>
      <vt:lpstr>Aula S4</vt:lpstr>
      <vt:lpstr>Aula S4</vt:lpstr>
      <vt:lpstr>3. Proposição de Alternativas de Solução</vt:lpstr>
      <vt:lpstr>4. Preparação para a S5 e Planejamento de Atividades  Recapitular as atividades da S5: Entrega do relatório sobre a 1a fase do projeto.  Apresentação do trabalho em no máximo 15 minutos.  Competição entre grupo e grupo espelho.</vt:lpstr>
      <vt:lpstr>Orientações adicionais sobre o relatório: Na Introdução, justificar a importância do tema e do problema tratado.  No Levantamento de Dados, explicitar a forma e as fontes.</vt:lpstr>
      <vt:lpstr>Na aula de hoje...</vt:lpstr>
      <vt:lpstr>Avaliação NF  10 * f  p* f</vt:lpstr>
      <vt:lpstr>Competição Intergrupos</vt:lpstr>
      <vt:lpstr>Formulário de avaliação</vt:lpstr>
      <vt:lpstr>Conteúdo do relatório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1</cp:revision>
  <dcterms:created xsi:type="dcterms:W3CDTF">2019-03-06T00:35:00Z</dcterms:created>
  <dcterms:modified xsi:type="dcterms:W3CDTF">2019-03-06T00:38:26Z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2019-03-06T00:00:00Z</vt:filetime>
  </property>
</Properties>
</file>