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54"/>
  </p:notesMasterIdLst>
  <p:handoutMasterIdLst>
    <p:handoutMasterId r:id="rId55"/>
  </p:handoutMasterIdLst>
  <p:sldIdLst>
    <p:sldId id="294" r:id="rId2"/>
    <p:sldId id="353" r:id="rId3"/>
    <p:sldId id="446" r:id="rId4"/>
    <p:sldId id="466" r:id="rId5"/>
    <p:sldId id="453" r:id="rId6"/>
    <p:sldId id="454" r:id="rId7"/>
    <p:sldId id="514" r:id="rId8"/>
    <p:sldId id="449" r:id="rId9"/>
    <p:sldId id="450" r:id="rId10"/>
    <p:sldId id="451" r:id="rId11"/>
    <p:sldId id="452" r:id="rId12"/>
    <p:sldId id="468" r:id="rId13"/>
    <p:sldId id="456" r:id="rId14"/>
    <p:sldId id="457" r:id="rId15"/>
    <p:sldId id="458" r:id="rId16"/>
    <p:sldId id="459" r:id="rId17"/>
    <p:sldId id="460" r:id="rId18"/>
    <p:sldId id="461" r:id="rId19"/>
    <p:sldId id="462" r:id="rId20"/>
    <p:sldId id="467" r:id="rId21"/>
    <p:sldId id="464" r:id="rId22"/>
    <p:sldId id="463" r:id="rId23"/>
    <p:sldId id="469" r:id="rId24"/>
    <p:sldId id="470" r:id="rId25"/>
    <p:sldId id="509" r:id="rId26"/>
    <p:sldId id="475" r:id="rId27"/>
    <p:sldId id="510" r:id="rId28"/>
    <p:sldId id="471" r:id="rId29"/>
    <p:sldId id="472" r:id="rId30"/>
    <p:sldId id="473" r:id="rId31"/>
    <p:sldId id="474" r:id="rId32"/>
    <p:sldId id="476" r:id="rId33"/>
    <p:sldId id="477" r:id="rId34"/>
    <p:sldId id="478" r:id="rId35"/>
    <p:sldId id="479" r:id="rId36"/>
    <p:sldId id="480" r:id="rId37"/>
    <p:sldId id="481" r:id="rId38"/>
    <p:sldId id="482" r:id="rId39"/>
    <p:sldId id="483" r:id="rId40"/>
    <p:sldId id="484" r:id="rId41"/>
    <p:sldId id="485" r:id="rId42"/>
    <p:sldId id="486" r:id="rId43"/>
    <p:sldId id="487" r:id="rId44"/>
    <p:sldId id="488" r:id="rId45"/>
    <p:sldId id="489" r:id="rId46"/>
    <p:sldId id="490" r:id="rId47"/>
    <p:sldId id="492" r:id="rId48"/>
    <p:sldId id="513" r:id="rId49"/>
    <p:sldId id="512" r:id="rId50"/>
    <p:sldId id="511" r:id="rId51"/>
    <p:sldId id="494" r:id="rId52"/>
    <p:sldId id="495" r:id="rId53"/>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ＭＳ Ｐゴシック" pitchFamily="-9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9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9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9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97" charset="-128"/>
        <a:cs typeface="+mn-cs"/>
      </a:defRPr>
    </a:lvl5pPr>
    <a:lvl6pPr marL="2286000" algn="l" defTabSz="914400" rtl="0" eaLnBrk="1" latinLnBrk="0" hangingPunct="1">
      <a:defRPr kern="1200">
        <a:solidFill>
          <a:schemeClr val="tx1"/>
        </a:solidFill>
        <a:latin typeface="Arial" charset="0"/>
        <a:ea typeface="ＭＳ Ｐゴシック" pitchFamily="-97" charset="-128"/>
        <a:cs typeface="+mn-cs"/>
      </a:defRPr>
    </a:lvl6pPr>
    <a:lvl7pPr marL="2743200" algn="l" defTabSz="914400" rtl="0" eaLnBrk="1" latinLnBrk="0" hangingPunct="1">
      <a:defRPr kern="1200">
        <a:solidFill>
          <a:schemeClr val="tx1"/>
        </a:solidFill>
        <a:latin typeface="Arial" charset="0"/>
        <a:ea typeface="ＭＳ Ｐゴシック" pitchFamily="-97" charset="-128"/>
        <a:cs typeface="+mn-cs"/>
      </a:defRPr>
    </a:lvl7pPr>
    <a:lvl8pPr marL="3200400" algn="l" defTabSz="914400" rtl="0" eaLnBrk="1" latinLnBrk="0" hangingPunct="1">
      <a:defRPr kern="1200">
        <a:solidFill>
          <a:schemeClr val="tx1"/>
        </a:solidFill>
        <a:latin typeface="Arial" charset="0"/>
        <a:ea typeface="ＭＳ Ｐゴシック" pitchFamily="-97" charset="-128"/>
        <a:cs typeface="+mn-cs"/>
      </a:defRPr>
    </a:lvl8pPr>
    <a:lvl9pPr marL="3657600" algn="l" defTabSz="914400" rtl="0" eaLnBrk="1" latinLnBrk="0" hangingPunct="1">
      <a:defRPr kern="1200">
        <a:solidFill>
          <a:schemeClr val="tx1"/>
        </a:solidFill>
        <a:latin typeface="Arial" charset="0"/>
        <a:ea typeface="ＭＳ Ｐゴシック" pitchFamily="-9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99093F"/>
    <a:srgbClr val="FFCC66"/>
    <a:srgbClr val="0036A2"/>
    <a:srgbClr val="0039AC"/>
    <a:srgbClr val="2714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77" autoAdjust="0"/>
    <p:restoredTop sz="94674" autoAdjust="0"/>
  </p:normalViewPr>
  <p:slideViewPr>
    <p:cSldViewPr>
      <p:cViewPr varScale="1">
        <p:scale>
          <a:sx n="123" d="100"/>
          <a:sy n="123" d="100"/>
        </p:scale>
        <p:origin x="200" y="200"/>
      </p:cViewPr>
      <p:guideLst>
        <p:guide orient="horz" pos="2160"/>
        <p:guide pos="2880"/>
      </p:guideLst>
    </p:cSldViewPr>
  </p:slideViewPr>
  <p:outlineViewPr>
    <p:cViewPr>
      <p:scale>
        <a:sx n="33" d="100"/>
        <a:sy n="33" d="100"/>
      </p:scale>
      <p:origin x="42" y="416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ＭＳ Ｐゴシック" pitchFamily="-112" charset="-128"/>
              </a:defRPr>
            </a:lvl1pPr>
          </a:lstStyle>
          <a:p>
            <a:pPr>
              <a:defRPr/>
            </a:pPr>
            <a:endParaRPr lang="pt-BR"/>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ＭＳ Ｐゴシック" pitchFamily="-112" charset="-128"/>
              </a:defRPr>
            </a:lvl1pPr>
          </a:lstStyle>
          <a:p>
            <a:pPr>
              <a:defRPr/>
            </a:pPr>
            <a:endParaRPr lang="pt-BR"/>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ＭＳ Ｐゴシック" pitchFamily="-112" charset="-128"/>
              </a:defRPr>
            </a:lvl1pPr>
          </a:lstStyle>
          <a:p>
            <a:pPr>
              <a:defRPr/>
            </a:pPr>
            <a:endParaRPr lang="pt-BR"/>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12" charset="0"/>
                <a:ea typeface="ＭＳ Ｐゴシック" pitchFamily="-112" charset="-128"/>
              </a:defRPr>
            </a:lvl1pPr>
          </a:lstStyle>
          <a:p>
            <a:pPr>
              <a:defRPr/>
            </a:pPr>
            <a:fld id="{6B74952C-FDAE-45D3-BC0E-88A093AA6AB9}" type="slidenum">
              <a:rPr lang="pt-BR"/>
              <a:pPr>
                <a:defRPr/>
              </a:pPr>
              <a:t>‹nº›</a:t>
            </a:fld>
            <a:endParaRPr lang="pt-BR"/>
          </a:p>
        </p:txBody>
      </p:sp>
    </p:spTree>
    <p:extLst>
      <p:ext uri="{BB962C8B-B14F-4D97-AF65-F5344CB8AC3E}">
        <p14:creationId xmlns:p14="http://schemas.microsoft.com/office/powerpoint/2010/main" val="3145814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12" charset="0"/>
                <a:ea typeface="ＭＳ Ｐゴシック" pitchFamily="-112" charset="-128"/>
              </a:defRPr>
            </a:lvl1pPr>
          </a:lstStyle>
          <a:p>
            <a:pPr>
              <a:defRPr/>
            </a:pPr>
            <a:endParaRPr lang="pt-BR"/>
          </a:p>
        </p:txBody>
      </p:sp>
      <p:sp>
        <p:nvSpPr>
          <p:cNvPr id="183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12" charset="0"/>
                <a:ea typeface="ＭＳ Ｐゴシック" pitchFamily="-112" charset="-128"/>
              </a:defRPr>
            </a:lvl1pPr>
          </a:lstStyle>
          <a:p>
            <a:pPr>
              <a:defRPr/>
            </a:pPr>
            <a:endParaRPr lang="pt-BR"/>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3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83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12" charset="0"/>
                <a:ea typeface="ＭＳ Ｐゴシック" pitchFamily="-112" charset="-128"/>
              </a:defRPr>
            </a:lvl1pPr>
          </a:lstStyle>
          <a:p>
            <a:pPr>
              <a:defRPr/>
            </a:pPr>
            <a:endParaRPr lang="pt-BR"/>
          </a:p>
        </p:txBody>
      </p:sp>
      <p:sp>
        <p:nvSpPr>
          <p:cNvPr id="183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12" charset="0"/>
                <a:ea typeface="ＭＳ Ｐゴシック" pitchFamily="-112" charset="-128"/>
              </a:defRPr>
            </a:lvl1pPr>
          </a:lstStyle>
          <a:p>
            <a:pPr>
              <a:defRPr/>
            </a:pPr>
            <a:fld id="{78A0288A-2C99-40E5-93F5-5068FB0289CF}" type="slidenum">
              <a:rPr lang="pt-BR"/>
              <a:pPr>
                <a:defRPr/>
              </a:pPr>
              <a:t>‹nº›</a:t>
            </a:fld>
            <a:endParaRPr lang="pt-BR"/>
          </a:p>
        </p:txBody>
      </p:sp>
    </p:spTree>
    <p:extLst>
      <p:ext uri="{BB962C8B-B14F-4D97-AF65-F5344CB8AC3E}">
        <p14:creationId xmlns:p14="http://schemas.microsoft.com/office/powerpoint/2010/main" val="3056124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28FF561-363C-4926-865E-F6E33D79CDB4}" type="slidenum">
              <a:rPr lang="pt-BR" smtClean="0">
                <a:latin typeface="Times New Roman" pitchFamily="-97" charset="0"/>
                <a:ea typeface="ＭＳ Ｐゴシック" pitchFamily="-97" charset="-128"/>
              </a:rPr>
              <a:pPr/>
              <a:t>1</a:t>
            </a:fld>
            <a:endParaRPr lang="pt-BR">
              <a:latin typeface="Times New Roman" pitchFamily="-97" charset="0"/>
              <a:ea typeface="ＭＳ Ｐゴシック" pitchFamily="-97"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pt-BR" dirty="0">
              <a:latin typeface="Times New Roman" pitchFamily="-97" charset="0"/>
              <a:ea typeface="ＭＳ Ｐゴシック" pitchFamily="-97" charset="-128"/>
            </a:endParaRPr>
          </a:p>
        </p:txBody>
      </p:sp>
    </p:spTree>
    <p:extLst>
      <p:ext uri="{BB962C8B-B14F-4D97-AF65-F5344CB8AC3E}">
        <p14:creationId xmlns:p14="http://schemas.microsoft.com/office/powerpoint/2010/main" val="1516748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93626FC-9165-4AE0-81F8-860984F5CBEF}" type="slidenum">
              <a:rPr lang="pt-BR" smtClean="0">
                <a:latin typeface="Times New Roman" pitchFamily="-97" charset="0"/>
                <a:ea typeface="ＭＳ Ｐゴシック" pitchFamily="-97" charset="-128"/>
              </a:rPr>
              <a:pPr/>
              <a:t>2</a:t>
            </a:fld>
            <a:endParaRPr lang="pt-BR">
              <a:latin typeface="Times New Roman" pitchFamily="-97" charset="0"/>
              <a:ea typeface="ＭＳ Ｐゴシック" pitchFamily="-97"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pt-BR">
              <a:latin typeface="Times New Roman" pitchFamily="-97" charset="0"/>
              <a:ea typeface="ＭＳ Ｐゴシック" pitchFamily="-97" charset="-128"/>
            </a:endParaRPr>
          </a:p>
        </p:txBody>
      </p:sp>
    </p:spTree>
    <p:extLst>
      <p:ext uri="{BB962C8B-B14F-4D97-AF65-F5344CB8AC3E}">
        <p14:creationId xmlns:p14="http://schemas.microsoft.com/office/powerpoint/2010/main" val="136434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pt-BR">
                  <a:ea typeface="ＭＳ Ｐゴシック" pitchFamily="-112" charset="-128"/>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pt-BR">
                  <a:ea typeface="ＭＳ Ｐゴシック" pitchFamily="-112" charset="-128"/>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pt-BR">
                  <a:ea typeface="ＭＳ Ｐゴシック" pitchFamily="-112" charset="-128"/>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pt-BR">
                  <a:ea typeface="ＭＳ Ｐゴシック" pitchFamily="-112" charset="-128"/>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pt-BR">
                  <a:ea typeface="ＭＳ Ｐゴシック" pitchFamily="-112" charset="-128"/>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pt-BR">
                <a:ea typeface="ＭＳ Ｐゴシック" pitchFamily="-112" charset="-128"/>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pt-BR">
                <a:ea typeface="ＭＳ Ｐゴシック" pitchFamily="-112" charset="-128"/>
              </a:endParaRPr>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r>
              <a:rPr lang="pt-BR"/>
              <a:t>Click to edit Master title style</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112" charset="2"/>
              <a:buNone/>
              <a:defRPr/>
            </a:lvl1pPr>
          </a:lstStyle>
          <a:p>
            <a:r>
              <a:rPr lang="pt-BR"/>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pt-B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pt-B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71E6B91-4F56-462A-9CFE-C056AA45EFE4}"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Click to edit Master title style</a:t>
            </a:r>
          </a:p>
        </p:txBody>
      </p:sp>
      <p:sp>
        <p:nvSpPr>
          <p:cNvPr id="3" name="Vertical Text Placeholder 2"/>
          <p:cNvSpPr>
            <a:spLocks noGrp="1"/>
          </p:cNvSpPr>
          <p:nvPr>
            <p:ph type="body" orient="vert" idx="1"/>
          </p:nvPr>
        </p:nvSpPr>
        <p:spPr/>
        <p:txBody>
          <a:bodyPr vert="eaVert"/>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E37C3C2E-D9E1-4458-A2E4-9D152131106A}" type="slidenum">
              <a:rPr lang="pt-BR"/>
              <a:pPr>
                <a:defRPr/>
              </a:pPr>
              <a:t>‹nº›</a:t>
            </a:fld>
            <a:endParaRPr lang="pt-BR"/>
          </a:p>
        </p:txBody>
      </p:sp>
      <p:sp>
        <p:nvSpPr>
          <p:cNvPr id="6"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0D8884C6-660D-48B0-8449-17CC1AFA0BB8}" type="slidenum">
              <a:rPr lang="pt-BR"/>
              <a:pPr>
                <a:defRPr/>
              </a:pPr>
              <a:t>‹nº›</a:t>
            </a:fld>
            <a:endParaRPr lang="pt-BR"/>
          </a:p>
        </p:txBody>
      </p:sp>
      <p:sp>
        <p:nvSpPr>
          <p:cNvPr id="6"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Click to edit Master title style</a:t>
            </a:r>
          </a:p>
        </p:txBody>
      </p:sp>
      <p:sp>
        <p:nvSpPr>
          <p:cNvPr id="3" name="Content Placeholder 2"/>
          <p:cNvSpPr>
            <a:spLocks noGrp="1"/>
          </p:cNvSpPr>
          <p:nvPr>
            <p:ph idx="1"/>
          </p:nvPr>
        </p:nvSpPr>
        <p:spPr/>
        <p:txBody>
          <a:body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C61AE658-4906-4BE8-A2E2-46462E917018}" type="slidenum">
              <a:rPr lang="pt-BR"/>
              <a:pPr>
                <a:defRPr/>
              </a:pPr>
              <a:t>‹nº›</a:t>
            </a:fld>
            <a:endParaRPr lang="pt-BR"/>
          </a:p>
        </p:txBody>
      </p:sp>
      <p:sp>
        <p:nvSpPr>
          <p:cNvPr id="6"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BR"/>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7DDBCDAC-CB74-414F-8219-C012578BCAF0}" type="slidenum">
              <a:rPr lang="pt-BR"/>
              <a:pPr>
                <a:defRPr/>
              </a:pPr>
              <a:t>‹nº›</a:t>
            </a:fld>
            <a:endParaRPr lang="pt-BR"/>
          </a:p>
        </p:txBody>
      </p:sp>
      <p:sp>
        <p:nvSpPr>
          <p:cNvPr id="6"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BA072BA2-D5C4-43F6-B312-4DDA53C2BEC2}" type="slidenum">
              <a:rPr lang="pt-BR"/>
              <a:pPr>
                <a:defRPr/>
              </a:pPr>
              <a:t>‹nº›</a:t>
            </a:fld>
            <a:endParaRPr lang="pt-BR"/>
          </a:p>
        </p:txBody>
      </p:sp>
      <p:sp>
        <p:nvSpPr>
          <p:cNvPr id="7"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pt-BR"/>
          </a:p>
        </p:txBody>
      </p:sp>
      <p:sp>
        <p:nvSpPr>
          <p:cNvPr id="8" name="Rectangle 3"/>
          <p:cNvSpPr>
            <a:spLocks noGrp="1" noChangeArrowheads="1"/>
          </p:cNvSpPr>
          <p:nvPr>
            <p:ph type="sldNum" sz="quarter" idx="11"/>
          </p:nvPr>
        </p:nvSpPr>
        <p:spPr>
          <a:ln/>
        </p:spPr>
        <p:txBody>
          <a:bodyPr/>
          <a:lstStyle>
            <a:lvl1pPr>
              <a:defRPr/>
            </a:lvl1pPr>
          </a:lstStyle>
          <a:p>
            <a:pPr>
              <a:defRPr/>
            </a:pPr>
            <a:fld id="{A5685A38-0A9B-408F-80FD-48480707A46D}" type="slidenum">
              <a:rPr lang="pt-BR"/>
              <a:pPr>
                <a:defRPr/>
              </a:pPr>
              <a:t>‹nº›</a:t>
            </a:fld>
            <a:endParaRPr lang="pt-BR"/>
          </a:p>
        </p:txBody>
      </p:sp>
      <p:sp>
        <p:nvSpPr>
          <p:cNvPr id="9"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pt-BR"/>
          </a:p>
        </p:txBody>
      </p:sp>
      <p:sp>
        <p:nvSpPr>
          <p:cNvPr id="4" name="Rectangle 3"/>
          <p:cNvSpPr>
            <a:spLocks noGrp="1" noChangeArrowheads="1"/>
          </p:cNvSpPr>
          <p:nvPr>
            <p:ph type="sldNum" sz="quarter" idx="11"/>
          </p:nvPr>
        </p:nvSpPr>
        <p:spPr>
          <a:ln/>
        </p:spPr>
        <p:txBody>
          <a:bodyPr/>
          <a:lstStyle>
            <a:lvl1pPr>
              <a:defRPr/>
            </a:lvl1pPr>
          </a:lstStyle>
          <a:p>
            <a:pPr>
              <a:defRPr/>
            </a:pPr>
            <a:fld id="{EA7BD009-5D32-4B65-8BB3-5E689C20A2F5}" type="slidenum">
              <a:rPr lang="pt-BR"/>
              <a:pPr>
                <a:defRPr/>
              </a:pPr>
              <a:t>‹nº›</a:t>
            </a:fld>
            <a:endParaRPr lang="pt-BR"/>
          </a:p>
        </p:txBody>
      </p:sp>
      <p:sp>
        <p:nvSpPr>
          <p:cNvPr id="5"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pt-BR"/>
          </a:p>
        </p:txBody>
      </p:sp>
      <p:sp>
        <p:nvSpPr>
          <p:cNvPr id="3" name="Rectangle 3"/>
          <p:cNvSpPr>
            <a:spLocks noGrp="1" noChangeArrowheads="1"/>
          </p:cNvSpPr>
          <p:nvPr>
            <p:ph type="sldNum" sz="quarter" idx="11"/>
          </p:nvPr>
        </p:nvSpPr>
        <p:spPr>
          <a:ln/>
        </p:spPr>
        <p:txBody>
          <a:bodyPr/>
          <a:lstStyle>
            <a:lvl1pPr>
              <a:defRPr/>
            </a:lvl1pPr>
          </a:lstStyle>
          <a:p>
            <a:pPr>
              <a:defRPr/>
            </a:pPr>
            <a:fld id="{0D9D3D5D-5205-4049-A7A7-D4A417ED5836}" type="slidenum">
              <a:rPr lang="pt-BR"/>
              <a:pPr>
                <a:defRPr/>
              </a:pPr>
              <a:t>‹nº›</a:t>
            </a:fld>
            <a:endParaRPr lang="pt-BR"/>
          </a:p>
        </p:txBody>
      </p:sp>
      <p:sp>
        <p:nvSpPr>
          <p:cNvPr id="4"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BR"/>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CD8F435A-2DAD-458B-AFF8-15847035C663}" type="slidenum">
              <a:rPr lang="pt-BR"/>
              <a:pPr>
                <a:defRPr/>
              </a:pPr>
              <a:t>‹nº›</a:t>
            </a:fld>
            <a:endParaRPr lang="pt-BR"/>
          </a:p>
        </p:txBody>
      </p:sp>
      <p:sp>
        <p:nvSpPr>
          <p:cNvPr id="7"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BR"/>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12E54255-56A9-4572-96C2-DA112FDA1387}" type="slidenum">
              <a:rPr lang="pt-BR"/>
              <a:pPr>
                <a:defRPr/>
              </a:pPr>
              <a:t>‹nº›</a:t>
            </a:fld>
            <a:endParaRPr lang="pt-BR"/>
          </a:p>
        </p:txBody>
      </p:sp>
      <p:sp>
        <p:nvSpPr>
          <p:cNvPr id="7" name="Rectangle 14"/>
          <p:cNvSpPr>
            <a:spLocks noGrp="1" noChangeArrowheads="1"/>
          </p:cNvSpPr>
          <p:nvPr>
            <p:ph type="ftr" sz="quarter"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12" charset="-128"/>
              </a:defRPr>
            </a:lvl1pPr>
          </a:lstStyle>
          <a:p>
            <a:pPr>
              <a:defRPr/>
            </a:pPr>
            <a:endParaRPr lang="pt-BR"/>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12" charset="-128"/>
              </a:defRPr>
            </a:lvl1pPr>
          </a:lstStyle>
          <a:p>
            <a:pPr>
              <a:defRPr/>
            </a:pPr>
            <a:fld id="{C3CC9A26-ABF6-42EA-9E6C-B40CA214FE49}" type="slidenum">
              <a:rPr lang="pt-BR"/>
              <a:pPr>
                <a:defRPr/>
              </a:pPr>
              <a:t>‹nº›</a:t>
            </a:fld>
            <a:endParaRPr lang="pt-B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pt-BR">
                  <a:ea typeface="ＭＳ Ｐゴシック" pitchFamily="-112" charset="-128"/>
                </a:endParaRPr>
              </a:p>
            </p:txBody>
          </p:sp>
          <p:sp>
            <p:nvSpPr>
              <p:cNvPr id="3379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pt-BR">
                  <a:ea typeface="ＭＳ Ｐゴシック" pitchFamily="-112" charset="-128"/>
                </a:endParaRPr>
              </a:p>
            </p:txBody>
          </p:sp>
          <p:sp>
            <p:nvSpPr>
              <p:cNvPr id="3380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pt-BR">
                  <a:ea typeface="ＭＳ Ｐゴシック" pitchFamily="-112" charset="-128"/>
                </a:endParaRPr>
              </a:p>
            </p:txBody>
          </p:sp>
          <p:sp>
            <p:nvSpPr>
              <p:cNvPr id="3380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pt-BR">
                  <a:ea typeface="ＭＳ Ｐゴシック" pitchFamily="-112" charset="-128"/>
                </a:endParaRPr>
              </a:p>
            </p:txBody>
          </p:sp>
          <p:sp>
            <p:nvSpPr>
              <p:cNvPr id="3380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pt-BR">
                  <a:ea typeface="ＭＳ Ｐゴシック" pitchFamily="-112" charset="-128"/>
                </a:endParaRPr>
              </a:p>
            </p:txBody>
          </p:sp>
        </p:grpSp>
        <p:sp>
          <p:nvSpPr>
            <p:cNvPr id="3380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pt-BR">
                <a:ea typeface="ＭＳ Ｐゴシック" pitchFamily="-112" charset="-128"/>
              </a:endParaRPr>
            </a:p>
          </p:txBody>
        </p:sp>
        <p:sp>
          <p:nvSpPr>
            <p:cNvPr id="3380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pt-BR">
                <a:ea typeface="ＭＳ Ｐゴシック" pitchFamily="-112" charset="-128"/>
              </a:endParaRPr>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a typeface="ＭＳ Ｐゴシック" pitchFamily="-112" charset="-128"/>
              </a:defRPr>
            </a:lvl1pPr>
          </a:lstStyle>
          <a:p>
            <a:pPr>
              <a:defRPr/>
            </a:pPr>
            <a:endParaRPr lang="pt-BR"/>
          </a:p>
        </p:txBody>
      </p:sp>
      <p:sp>
        <p:nvSpPr>
          <p:cNvPr id="3380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 bg1="lt1" tx1="dk1" bg2="lt2" tx2="dk2" accent1="accent1" accent2="accent2" accent3="accent3" accent4="accent4" accent5="accent5" accent6="accent6" hlink="hlink" folHlink="folHlink"/>
  <p:sldLayoutIdLst>
    <p:sldLayoutId id="2147483741"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12" charset="0"/>
          <a:ea typeface="ＭＳ Ｐゴシック" pitchFamily="-112" charset="-128"/>
          <a:cs typeface="ＭＳ Ｐゴシック" pitchFamily="-112" charset="-128"/>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97" charset="2"/>
        <a:buChar char="n"/>
        <a:defRPr sz="3200">
          <a:solidFill>
            <a:schemeClr val="tx1"/>
          </a:solidFill>
          <a:effectLst>
            <a:outerShdw blurRad="38100" dist="38100" dir="2700000" algn="tl">
              <a:srgbClr val="000000"/>
            </a:outerShdw>
          </a:effectLst>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accent2"/>
        </a:buClr>
        <a:buSzPct val="70000"/>
        <a:buFont typeface="Wingdings" pitchFamily="-97" charset="2"/>
        <a:buChar char="n"/>
        <a:defRPr sz="2800">
          <a:solidFill>
            <a:schemeClr val="tx1"/>
          </a:solidFill>
          <a:effectLst>
            <a:outerShdw blurRad="38100" dist="38100" dir="2700000" algn="tl">
              <a:srgbClr val="000000"/>
            </a:outerShdw>
          </a:effectLst>
          <a:latin typeface="+mn-lt"/>
          <a:ea typeface="ＭＳ Ｐゴシック" pitchFamily="-112" charset="-128"/>
        </a:defRPr>
      </a:lvl2pPr>
      <a:lvl3pPr marL="1143000" indent="-228600" algn="l" rtl="0" eaLnBrk="0" fontAlgn="base" hangingPunct="0">
        <a:spcBef>
          <a:spcPct val="20000"/>
        </a:spcBef>
        <a:spcAft>
          <a:spcPct val="0"/>
        </a:spcAft>
        <a:buClr>
          <a:schemeClr val="tx2"/>
        </a:buClr>
        <a:buSzPct val="70000"/>
        <a:buFont typeface="Wingdings" pitchFamily="-97" charset="2"/>
        <a:buChar char="n"/>
        <a:defRPr sz="2400">
          <a:solidFill>
            <a:schemeClr val="tx1"/>
          </a:solidFill>
          <a:effectLst>
            <a:outerShdw blurRad="38100" dist="38100" dir="2700000" algn="tl">
              <a:srgbClr val="000000"/>
            </a:outerShdw>
          </a:effectLst>
          <a:latin typeface="+mn-lt"/>
          <a:ea typeface="ＭＳ Ｐゴシック" pitchFamily="-112" charset="-128"/>
        </a:defRPr>
      </a:lvl3pPr>
      <a:lvl4pPr marL="1600200" indent="-228600" algn="l" rtl="0" eaLnBrk="0" fontAlgn="base" hangingPunct="0">
        <a:spcBef>
          <a:spcPct val="20000"/>
        </a:spcBef>
        <a:spcAft>
          <a:spcPct val="0"/>
        </a:spcAft>
        <a:buClr>
          <a:schemeClr val="accent2"/>
        </a:buClr>
        <a:buSzPct val="70000"/>
        <a:buFont typeface="Wingdings" pitchFamily="-97" charset="2"/>
        <a:buChar char="n"/>
        <a:defRPr sz="2000">
          <a:solidFill>
            <a:schemeClr val="tx1"/>
          </a:solidFill>
          <a:effectLst>
            <a:outerShdw blurRad="38100" dist="38100" dir="2700000" algn="tl">
              <a:srgbClr val="000000"/>
            </a:outerShdw>
          </a:effectLst>
          <a:latin typeface="+mn-lt"/>
          <a:ea typeface="ＭＳ Ｐゴシック" pitchFamily="-112" charset="-128"/>
        </a:defRPr>
      </a:lvl4pPr>
      <a:lvl5pPr marL="2057400" indent="-228600" algn="l" rtl="0" eaLnBrk="0" fontAlgn="base" hangingPunct="0">
        <a:spcBef>
          <a:spcPct val="20000"/>
        </a:spcBef>
        <a:spcAft>
          <a:spcPct val="0"/>
        </a:spcAft>
        <a:buClr>
          <a:schemeClr val="hlink"/>
        </a:buClr>
        <a:buSzPct val="70000"/>
        <a:buFont typeface="Wingdings" pitchFamily="-97" charset="2"/>
        <a:buChar char="n"/>
        <a:defRPr sz="2000">
          <a:solidFill>
            <a:schemeClr val="tx1"/>
          </a:solidFill>
          <a:effectLst>
            <a:outerShdw blurRad="38100" dist="38100" dir="2700000" algn="tl">
              <a:srgbClr val="000000"/>
            </a:outerShdw>
          </a:effectLst>
          <a:latin typeface="+mn-lt"/>
          <a:ea typeface="ＭＳ Ｐゴシック" pitchFamily="-112" charset="-128"/>
        </a:defRPr>
      </a:lvl5pPr>
      <a:lvl6pPr marL="2514600" indent="-228600" algn="l" rtl="0" eaLnBrk="1" fontAlgn="base" hangingPunct="1">
        <a:spcBef>
          <a:spcPct val="20000"/>
        </a:spcBef>
        <a:spcAft>
          <a:spcPct val="0"/>
        </a:spcAft>
        <a:buClr>
          <a:schemeClr val="hlink"/>
        </a:buClr>
        <a:buSzPct val="70000"/>
        <a:buFont typeface="Wingdings" pitchFamily="-112" charset="2"/>
        <a:buChar char="n"/>
        <a:defRPr sz="2000">
          <a:solidFill>
            <a:schemeClr val="tx1"/>
          </a:solidFill>
          <a:effectLst>
            <a:outerShdw blurRad="38100" dist="38100" dir="2700000" algn="tl">
              <a:srgbClr val="000000"/>
            </a:outerShdw>
          </a:effectLst>
          <a:latin typeface="+mn-lt"/>
          <a:ea typeface="ＭＳ Ｐゴシック" pitchFamily="-112" charset="-128"/>
        </a:defRPr>
      </a:lvl6pPr>
      <a:lvl7pPr marL="2971800" indent="-228600" algn="l" rtl="0" eaLnBrk="1" fontAlgn="base" hangingPunct="1">
        <a:spcBef>
          <a:spcPct val="20000"/>
        </a:spcBef>
        <a:spcAft>
          <a:spcPct val="0"/>
        </a:spcAft>
        <a:buClr>
          <a:schemeClr val="hlink"/>
        </a:buClr>
        <a:buSzPct val="70000"/>
        <a:buFont typeface="Wingdings" pitchFamily="-112" charset="2"/>
        <a:buChar char="n"/>
        <a:defRPr sz="2000">
          <a:solidFill>
            <a:schemeClr val="tx1"/>
          </a:solidFill>
          <a:effectLst>
            <a:outerShdw blurRad="38100" dist="38100" dir="2700000" algn="tl">
              <a:srgbClr val="000000"/>
            </a:outerShdw>
          </a:effectLst>
          <a:latin typeface="+mn-lt"/>
          <a:ea typeface="ＭＳ Ｐゴシック" pitchFamily="-112" charset="-128"/>
        </a:defRPr>
      </a:lvl7pPr>
      <a:lvl8pPr marL="3429000" indent="-228600" algn="l" rtl="0" eaLnBrk="1" fontAlgn="base" hangingPunct="1">
        <a:spcBef>
          <a:spcPct val="20000"/>
        </a:spcBef>
        <a:spcAft>
          <a:spcPct val="0"/>
        </a:spcAft>
        <a:buClr>
          <a:schemeClr val="hlink"/>
        </a:buClr>
        <a:buSzPct val="70000"/>
        <a:buFont typeface="Wingdings" pitchFamily="-112" charset="2"/>
        <a:buChar char="n"/>
        <a:defRPr sz="2000">
          <a:solidFill>
            <a:schemeClr val="tx1"/>
          </a:solidFill>
          <a:effectLst>
            <a:outerShdw blurRad="38100" dist="38100" dir="2700000" algn="tl">
              <a:srgbClr val="000000"/>
            </a:outerShdw>
          </a:effectLst>
          <a:latin typeface="+mn-lt"/>
          <a:ea typeface="ＭＳ Ｐゴシック" pitchFamily="-112" charset="-128"/>
        </a:defRPr>
      </a:lvl8pPr>
      <a:lvl9pPr marL="3886200" indent="-228600" algn="l" rtl="0" eaLnBrk="1" fontAlgn="base" hangingPunct="1">
        <a:spcBef>
          <a:spcPct val="20000"/>
        </a:spcBef>
        <a:spcAft>
          <a:spcPct val="0"/>
        </a:spcAft>
        <a:buClr>
          <a:schemeClr val="hlink"/>
        </a:buClr>
        <a:buSzPct val="70000"/>
        <a:buFont typeface="Wingdings" pitchFamily="-112" charset="2"/>
        <a:buChar char="n"/>
        <a:defRPr sz="2000">
          <a:solidFill>
            <a:schemeClr val="tx1"/>
          </a:solidFill>
          <a:effectLst>
            <a:outerShdw blurRad="38100" dist="38100" dir="2700000" algn="tl">
              <a:srgbClr val="000000"/>
            </a:outerShdw>
          </a:effectLst>
          <a:latin typeface="+mn-lt"/>
          <a:ea typeface="ＭＳ Ｐゴシック" pitchFamily="-112" charset="-128"/>
        </a:defRPr>
      </a:lvl9pPr>
    </p:bodyStyle>
    <p:other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idx="4294967295"/>
          </p:nvPr>
        </p:nvSpPr>
        <p:spPr>
          <a:xfrm>
            <a:off x="0" y="714375"/>
            <a:ext cx="8229600" cy="1225550"/>
          </a:xfrm>
        </p:spPr>
        <p:txBody>
          <a:bodyPr/>
          <a:lstStyle/>
          <a:p>
            <a:pPr algn="r" eaLnBrk="1" hangingPunct="1">
              <a:defRPr/>
            </a:pP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r>
              <a:rPr lang="pt-BR" sz="3200" dirty="0">
                <a:solidFill>
                  <a:schemeClr val="tx2"/>
                </a:solidFill>
                <a:latin typeface="Arial Unicode MS" pitchFamily="34" charset="-128"/>
                <a:ea typeface="Arial Unicode MS" pitchFamily="34" charset="-128"/>
                <a:cs typeface="Arial Unicode MS" pitchFamily="34" charset="-128"/>
              </a:rPr>
              <a:t> </a:t>
            </a:r>
            <a:r>
              <a:rPr lang="pt-BR" sz="3200" dirty="0">
                <a:solidFill>
                  <a:srgbClr val="99093F"/>
                </a:solidFill>
                <a:effectLst>
                  <a:outerShdw blurRad="50800" dist="38100" dir="2700000" algn="tl" rotWithShape="0">
                    <a:prstClr val="black">
                      <a:alpha val="40000"/>
                    </a:prstClr>
                  </a:outerShdw>
                </a:effectLst>
                <a:latin typeface="Arial Unicode MS" pitchFamily="34" charset="-128"/>
                <a:ea typeface="Arial Unicode MS" pitchFamily="34" charset="-128"/>
                <a:cs typeface="Arial Unicode MS" pitchFamily="34" charset="-128"/>
              </a:rPr>
              <a:t>Faculdade de Direito </a:t>
            </a:r>
            <a:br>
              <a:rPr lang="pt-BR" sz="3200" dirty="0">
                <a:solidFill>
                  <a:srgbClr val="99093F"/>
                </a:solidFill>
                <a:effectLst>
                  <a:outerShdw blurRad="50800" dist="38100" dir="2700000" algn="tl" rotWithShape="0">
                    <a:prstClr val="black">
                      <a:alpha val="40000"/>
                    </a:prstClr>
                  </a:outerShdw>
                </a:effectLst>
                <a:latin typeface="Arial Unicode MS" pitchFamily="34" charset="-128"/>
                <a:ea typeface="Arial Unicode MS" pitchFamily="34" charset="-128"/>
                <a:cs typeface="Arial Unicode MS" pitchFamily="34" charset="-128"/>
              </a:rPr>
            </a:br>
            <a:r>
              <a:rPr lang="pt-BR" sz="3200" dirty="0">
                <a:solidFill>
                  <a:srgbClr val="99093F"/>
                </a:solidFill>
                <a:effectLst>
                  <a:outerShdw blurRad="50800" dist="38100" dir="2700000" algn="tl" rotWithShape="0">
                    <a:prstClr val="black">
                      <a:alpha val="40000"/>
                    </a:prstClr>
                  </a:outerShdw>
                </a:effectLst>
                <a:latin typeface="Arial Unicode MS" pitchFamily="34" charset="-128"/>
                <a:ea typeface="Arial Unicode MS" pitchFamily="34" charset="-128"/>
                <a:cs typeface="Arial Unicode MS" pitchFamily="34" charset="-128"/>
              </a:rPr>
              <a:t>da Universidade de São Paulo</a:t>
            </a:r>
            <a:br>
              <a:rPr lang="pt-BR" sz="3200" dirty="0">
                <a:solidFill>
                  <a:srgbClr val="99093F"/>
                </a:solidFill>
                <a:effectLst>
                  <a:outerShdw blurRad="50800" dist="38100" dir="2700000" algn="tl" rotWithShape="0">
                    <a:prstClr val="black">
                      <a:alpha val="40000"/>
                    </a:prstClr>
                  </a:outerShdw>
                </a:effectLst>
                <a:latin typeface="Arial Unicode MS" pitchFamily="34" charset="-128"/>
                <a:ea typeface="Arial Unicode MS" pitchFamily="34" charset="-128"/>
                <a:cs typeface="Arial Unicode MS" pitchFamily="34" charset="-128"/>
              </a:rPr>
            </a:br>
            <a:br>
              <a:rPr lang="pt-BR" sz="3200" dirty="0">
                <a:solidFill>
                  <a:srgbClr val="99093F"/>
                </a:solidFill>
                <a:effectLst>
                  <a:outerShdw blurRad="50800" dist="38100" dir="2700000" algn="tl" rotWithShape="0">
                    <a:prstClr val="black">
                      <a:alpha val="40000"/>
                    </a:prstClr>
                  </a:outerShdw>
                </a:effectLst>
                <a:latin typeface="Arial Unicode MS" pitchFamily="34" charset="-128"/>
                <a:ea typeface="Arial Unicode MS" pitchFamily="34" charset="-128"/>
                <a:cs typeface="Arial Unicode MS" pitchFamily="34" charset="-128"/>
              </a:rPr>
            </a:br>
            <a:br>
              <a:rPr lang="pt-BR" sz="3200" dirty="0">
                <a:solidFill>
                  <a:srgbClr val="99093F"/>
                </a:solidFill>
                <a:effectLst>
                  <a:outerShdw blurRad="50800" dist="38100" dir="2700000" algn="tl" rotWithShape="0">
                    <a:prstClr val="black">
                      <a:alpha val="40000"/>
                    </a:prstClr>
                  </a:outerShdw>
                </a:effectLst>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br>
              <a:rPr lang="pt-BR" sz="3200" dirty="0">
                <a:solidFill>
                  <a:schemeClr val="tx2"/>
                </a:solidFill>
                <a:latin typeface="Arial Unicode MS" pitchFamily="34" charset="-128"/>
                <a:ea typeface="Arial Unicode MS" pitchFamily="34" charset="-128"/>
                <a:cs typeface="Arial Unicode MS" pitchFamily="34" charset="-128"/>
              </a:rPr>
            </a:br>
            <a:r>
              <a:rPr lang="pt-BR" sz="3200" dirty="0">
                <a:solidFill>
                  <a:schemeClr val="tx1">
                    <a:lumMod val="90000"/>
                    <a:lumOff val="10000"/>
                  </a:schemeClr>
                </a:solidFill>
                <a:latin typeface="Arial Unicode MS" pitchFamily="34" charset="-128"/>
                <a:ea typeface="Arial Unicode MS" pitchFamily="34" charset="-128"/>
                <a:cs typeface="Arial Unicode MS" pitchFamily="34" charset="-128"/>
              </a:rPr>
              <a:t>Tutela cautelar – </a:t>
            </a:r>
            <a:br>
              <a:rPr lang="pt-BR" sz="3200" dirty="0">
                <a:solidFill>
                  <a:schemeClr val="tx1">
                    <a:lumMod val="90000"/>
                    <a:lumOff val="10000"/>
                  </a:schemeClr>
                </a:solidFill>
                <a:latin typeface="Arial Unicode MS" pitchFamily="34" charset="-128"/>
                <a:ea typeface="Arial Unicode MS" pitchFamily="34" charset="-128"/>
                <a:cs typeface="Arial Unicode MS" pitchFamily="34" charset="-128"/>
              </a:rPr>
            </a:br>
            <a:r>
              <a:rPr lang="pt-BR" sz="3200" dirty="0">
                <a:solidFill>
                  <a:schemeClr val="tx1">
                    <a:lumMod val="90000"/>
                    <a:lumOff val="10000"/>
                  </a:schemeClr>
                </a:solidFill>
                <a:latin typeface="Arial Unicode MS" pitchFamily="34" charset="-128"/>
                <a:ea typeface="Arial Unicode MS" pitchFamily="34" charset="-128"/>
                <a:cs typeface="Arial Unicode MS" pitchFamily="34" charset="-128"/>
              </a:rPr>
              <a:t>medidas cautelares pessoais</a:t>
            </a:r>
            <a:br>
              <a:rPr lang="pt-BR" sz="4000" u="sng" dirty="0">
                <a:solidFill>
                  <a:schemeClr val="tx1">
                    <a:lumMod val="90000"/>
                    <a:lumOff val="10000"/>
                  </a:schemeClr>
                </a:solidFill>
                <a:latin typeface="Arial Unicode MS" pitchFamily="34" charset="-128"/>
                <a:ea typeface="Arial Unicode MS" pitchFamily="34" charset="-128"/>
                <a:cs typeface="Arial Unicode MS" pitchFamily="34" charset="-128"/>
              </a:rPr>
            </a:br>
            <a:br>
              <a:rPr lang="pt-BR" sz="4000" u="sng" dirty="0">
                <a:solidFill>
                  <a:schemeClr val="tx1">
                    <a:lumMod val="90000"/>
                    <a:lumOff val="10000"/>
                  </a:schemeClr>
                </a:solidFill>
                <a:latin typeface="Arial Unicode MS" pitchFamily="34" charset="-128"/>
                <a:ea typeface="Arial Unicode MS" pitchFamily="34" charset="-128"/>
                <a:cs typeface="Arial Unicode MS" pitchFamily="34" charset="-128"/>
              </a:rPr>
            </a:b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Gustavo Badaró</a:t>
            </a:r>
            <a:b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b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aulas de  07.08.2018</a:t>
            </a:r>
            <a:b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b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14.08.2018</a:t>
            </a:r>
            <a:b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b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21.08.2018</a:t>
            </a:r>
            <a:b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b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11.09.2018</a:t>
            </a:r>
            <a:b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br>
            <a:br>
              <a:rPr lang="en-US"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br>
            <a:br>
              <a:rPr lang="pt-BR" sz="3200" dirty="0">
                <a:solidFill>
                  <a:schemeClr val="tx2"/>
                </a:solidFill>
                <a:effectLst/>
                <a:latin typeface="Arial Unicode MS" pitchFamily="34" charset="-128"/>
                <a:ea typeface="Arial Unicode MS" pitchFamily="34" charset="-128"/>
                <a:cs typeface="Arial Unicode MS" pitchFamily="34" charset="-128"/>
              </a:rPr>
            </a:br>
            <a:endParaRPr lang="pt-BR" sz="32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229600" cy="719138"/>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a:t>
            </a:r>
            <a:r>
              <a:rPr lang="pt-BR" sz="2400" b="1" dirty="0">
                <a:solidFill>
                  <a:schemeClr val="tx2"/>
                </a:solidFill>
                <a:latin typeface="Arial Unicode MS" pitchFamily="34" charset="-128"/>
                <a:ea typeface="Arial Unicode MS" pitchFamily="34" charset="-128"/>
                <a:cs typeface="Arial Unicode MS" pitchFamily="34" charset="-128"/>
              </a:rPr>
              <a:t>.5 Infração cometida na presença de autoridade ou contra autoridade</a:t>
            </a:r>
          </a:p>
        </p:txBody>
      </p:sp>
      <p:sp>
        <p:nvSpPr>
          <p:cNvPr id="24579" name="Espaço Reservado para Conteúdo 2"/>
          <p:cNvSpPr>
            <a:spLocks noGrp="1"/>
          </p:cNvSpPr>
          <p:nvPr>
            <p:ph idx="1"/>
          </p:nvPr>
        </p:nvSpPr>
        <p:spPr>
          <a:xfrm>
            <a:off x="457200" y="1268413"/>
            <a:ext cx="8229600" cy="4857750"/>
          </a:xfrm>
        </p:spPr>
        <p:txBody>
          <a:bodyPr/>
          <a:lstStyle/>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Não há oitiva do condutor: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o preso não é conduzido até a autoridade, pois o flagrante ocorre na presença desta (art. 307)</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Autoridade:</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quem tem poderes para a lavratura do auto de prisão em flagrante – </a:t>
            </a:r>
            <a:r>
              <a:rPr lang="pt-BR" sz="2000" dirty="0">
                <a:solidFill>
                  <a:srgbClr val="99093F"/>
                </a:solidFill>
                <a:effectLst/>
                <a:latin typeface="Arial Unicode MS" pitchFamily="34" charset="-128"/>
                <a:ea typeface="Arial Unicode MS" pitchFamily="34" charset="-128"/>
                <a:cs typeface="Arial Unicode MS" pitchFamily="34" charset="-128"/>
              </a:rPr>
              <a:t>juiz de direito ou delegado de polícia</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Impedimento para ação penal</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crime cometido na presença de juiz, e tendo ele lavrado o auto de prisão em flagrante,</a:t>
            </a:r>
            <a:r>
              <a:rPr lang="pt-BR" sz="2000" dirty="0">
                <a:solidFill>
                  <a:srgbClr val="99093F"/>
                </a:solidFill>
                <a:effectLst/>
                <a:latin typeface="Arial Unicode MS" pitchFamily="34" charset="-128"/>
                <a:ea typeface="Arial Unicode MS" pitchFamily="34" charset="-128"/>
                <a:cs typeface="Arial Unicode MS" pitchFamily="34" charset="-128"/>
              </a:rPr>
              <a:t> está impedido para atuar no processo</a:t>
            </a:r>
            <a:r>
              <a:rPr lang="pt-BR" sz="2000" dirty="0">
                <a:solidFill>
                  <a:schemeClr val="tx2"/>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(perda da imparcialidade objetiva)</a:t>
            </a:r>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3775"/>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a:t>
            </a:r>
            <a:r>
              <a:rPr lang="pt-BR" sz="2400" b="1" dirty="0">
                <a:solidFill>
                  <a:schemeClr val="tx2"/>
                </a:solidFill>
                <a:latin typeface="Arial Unicode MS" pitchFamily="34" charset="-128"/>
                <a:ea typeface="Arial Unicode MS" pitchFamily="34" charset="-128"/>
                <a:cs typeface="Arial Unicode MS" pitchFamily="34" charset="-128"/>
              </a:rPr>
              <a:t>.6 Comunicação da prisão em flagrante e sua apreciação judicial</a:t>
            </a:r>
          </a:p>
        </p:txBody>
      </p:sp>
      <p:sp>
        <p:nvSpPr>
          <p:cNvPr id="25603" name="Espaço Reservado para Conteúdo 2"/>
          <p:cNvSpPr>
            <a:spLocks noGrp="1"/>
          </p:cNvSpPr>
          <p:nvPr>
            <p:ph idx="1"/>
          </p:nvPr>
        </p:nvSpPr>
        <p:spPr>
          <a:xfrm>
            <a:off x="457200" y="1412875"/>
            <a:ext cx="8229600" cy="4713288"/>
          </a:xfrm>
        </p:spPr>
        <p:txBody>
          <a:bodyPr/>
          <a:lstStyle/>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Comunicação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da prisão em flagrante (CPP, art. 306, caput): </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Autoridade Judiciária;</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Ministério Público;</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família do preso ou pessoa por ele indicada</a:t>
            </a:r>
          </a:p>
          <a:p>
            <a:pPr algn="just">
              <a:spcBef>
                <a:spcPts val="18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Envio do </a:t>
            </a:r>
            <a:r>
              <a:rPr lang="pt-BR" sz="2000" b="1" dirty="0">
                <a:solidFill>
                  <a:srgbClr val="99093F"/>
                </a:solidFill>
                <a:effectLst/>
                <a:latin typeface="Arial Unicode MS" pitchFamily="34" charset="-128"/>
                <a:ea typeface="Arial Unicode MS" pitchFamily="34" charset="-128"/>
                <a:cs typeface="Arial Unicode MS" pitchFamily="34" charset="-128"/>
              </a:rPr>
              <a:t>auto de prisão em flagrante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 juízo em 24 horas (CPP, art. 306, § 1) e </a:t>
            </a:r>
            <a:r>
              <a:rPr lang="pt-BR" sz="2000" b="1" dirty="0">
                <a:solidFill>
                  <a:srgbClr val="99093F"/>
                </a:solidFill>
                <a:effectLst/>
                <a:latin typeface="Arial Unicode MS" pitchFamily="34" charset="-128"/>
                <a:ea typeface="Arial Unicode MS" pitchFamily="34" charset="-128"/>
                <a:cs typeface="Arial Unicode MS" pitchFamily="34" charset="-128"/>
              </a:rPr>
              <a:t>alternativas do juiz</a:t>
            </a:r>
            <a:r>
              <a:rPr lang="pt-BR" sz="2000" dirty="0">
                <a:solidFill>
                  <a:srgbClr val="99093F"/>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ao receber o auto de prisão em flagrante (CPP, art. 310, caput):</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I - Relaxamento da prisão, se ilegal </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 - Decretação da prisão preventiva, se não for cabível outra cautelar alternativa à prisão </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III - Conceder a liberdade provisória, com ou sem fiança</a:t>
            </a:r>
            <a:endParaRPr lang="pt-BR" sz="16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1800"/>
              </a:spcBef>
              <a:buClr>
                <a:srgbClr val="FFCC66"/>
              </a:buClr>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Necessidade de audiência de custódia: CADH, art. 7.5</a:t>
            </a: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lvl="2" algn="just">
              <a:buClr>
                <a:schemeClr val="accent6"/>
              </a:buClr>
            </a:pPr>
            <a:r>
              <a:rPr lang="pt-BR" sz="1600" dirty="0">
                <a:solidFill>
                  <a:schemeClr val="tx1">
                    <a:lumMod val="90000"/>
                    <a:lumOff val="10000"/>
                  </a:schemeClr>
                </a:solidFill>
                <a:effectLst/>
                <a:latin typeface="Arial Unicode MS"/>
                <a:cs typeface="Arial Unicode MS"/>
              </a:rPr>
              <a:t>“Toda pessoa presa, detida ou retida </a:t>
            </a:r>
            <a:r>
              <a:rPr lang="pt-BR" sz="1600" dirty="0">
                <a:solidFill>
                  <a:srgbClr val="99093F"/>
                </a:solidFill>
                <a:effectLst/>
                <a:latin typeface="Arial Unicode MS"/>
                <a:cs typeface="Arial Unicode MS"/>
              </a:rPr>
              <a:t>deve ser conduzida</a:t>
            </a:r>
            <a:r>
              <a:rPr lang="pt-BR" sz="1600" dirty="0">
                <a:solidFill>
                  <a:schemeClr val="tx1">
                    <a:lumMod val="90000"/>
                    <a:lumOff val="10000"/>
                  </a:schemeClr>
                </a:solidFill>
                <a:effectLst/>
                <a:latin typeface="Arial Unicode MS"/>
                <a:cs typeface="Arial Unicode MS"/>
              </a:rPr>
              <a:t>, sem demora, à </a:t>
            </a:r>
            <a:r>
              <a:rPr lang="pt-BR" sz="1600" dirty="0">
                <a:solidFill>
                  <a:srgbClr val="99093F"/>
                </a:solidFill>
                <a:effectLst/>
                <a:latin typeface="Arial Unicode MS"/>
                <a:cs typeface="Arial Unicode MS"/>
              </a:rPr>
              <a:t>presença de um juiz </a:t>
            </a:r>
            <a:r>
              <a:rPr lang="pt-BR" sz="1600" dirty="0">
                <a:solidFill>
                  <a:schemeClr val="tx1">
                    <a:lumMod val="90000"/>
                    <a:lumOff val="10000"/>
                  </a:schemeClr>
                </a:solidFill>
                <a:effectLst/>
                <a:latin typeface="Arial Unicode MS"/>
                <a:cs typeface="Arial Unicode MS"/>
              </a:rPr>
              <a:t>ou outra autoridade autorizada por lei a exercer funções judiciais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2" algn="just">
              <a:buClr>
                <a:schemeClr val="accent6"/>
              </a:buClr>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Resolução CNJ 213/2015: necessidade de audiência de custódia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2.</a:t>
            </a:r>
            <a:r>
              <a:rPr lang="pt-BR" sz="2400" b="1" dirty="0">
                <a:solidFill>
                  <a:schemeClr val="tx2"/>
                </a:solidFill>
                <a:latin typeface="Arial Unicode MS" pitchFamily="34" charset="-128"/>
                <a:ea typeface="Arial Unicode MS" pitchFamily="34" charset="-128"/>
                <a:cs typeface="Arial Unicode MS" pitchFamily="34" charset="-128"/>
              </a:rPr>
              <a:t> Prisão preventiva</a:t>
            </a:r>
          </a:p>
        </p:txBody>
      </p:sp>
      <p:sp>
        <p:nvSpPr>
          <p:cNvPr id="7" name="Espaço Reservado para Conteúdo 6"/>
          <p:cNvSpPr>
            <a:spLocks noGrp="1"/>
          </p:cNvSpPr>
          <p:nvPr>
            <p:ph idx="1"/>
          </p:nvPr>
        </p:nvSpPr>
        <p:spPr>
          <a:xfrm>
            <a:off x="457200" y="1285860"/>
            <a:ext cx="8229600" cy="4525963"/>
          </a:xfrm>
        </p:spPr>
        <p:txBody>
          <a:bodyPr/>
          <a:lstStyle/>
          <a:p>
            <a:pPr algn="just">
              <a:spcBef>
                <a:spcPts val="2400"/>
              </a:spcBef>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2.1 Decretação</a:t>
            </a:r>
          </a:p>
          <a:p>
            <a:pPr algn="just">
              <a:spcBef>
                <a:spcPts val="2400"/>
              </a:spcBef>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2.2 Cabimento</a:t>
            </a:r>
          </a:p>
          <a:p>
            <a:pPr algn="just">
              <a:spcBef>
                <a:spcPts val="2400"/>
              </a:spcBef>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2.3 Nova situação de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periculum</a:t>
            </a:r>
            <a:r>
              <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libertatis</a:t>
            </a:r>
            <a:endPar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2400"/>
              </a:spcBef>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2.4 Fundamentação</a:t>
            </a:r>
          </a:p>
          <a:p>
            <a:pPr algn="just">
              <a:spcBef>
                <a:spcPts val="2400"/>
              </a:spcBef>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2.5 Prisão Domiciliar</a:t>
            </a:r>
          </a:p>
          <a:p>
            <a:pPr algn="just">
              <a:spcBef>
                <a:spcPts val="2400"/>
              </a:spcBef>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2.6 Revogação</a:t>
            </a:r>
          </a:p>
          <a:p>
            <a:pPr algn="just">
              <a:buNone/>
            </a:pPr>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4290"/>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2</a:t>
            </a:r>
            <a:r>
              <a:rPr lang="pt-BR" sz="2400" b="1" dirty="0">
                <a:solidFill>
                  <a:schemeClr val="tx2"/>
                </a:solidFill>
                <a:latin typeface="Arial Unicode MS" pitchFamily="34" charset="-128"/>
                <a:ea typeface="Arial Unicode MS" pitchFamily="34" charset="-128"/>
                <a:cs typeface="Arial Unicode MS" pitchFamily="34" charset="-128"/>
              </a:rPr>
              <a:t>.1 Prisão Preventiva: Decretação</a:t>
            </a:r>
          </a:p>
        </p:txBody>
      </p:sp>
      <p:sp>
        <p:nvSpPr>
          <p:cNvPr id="27654" name="Espaço Reservado para Conteúdo 2"/>
          <p:cNvSpPr>
            <a:spLocks noGrp="1"/>
          </p:cNvSpPr>
          <p:nvPr>
            <p:ph idx="1"/>
          </p:nvPr>
        </p:nvSpPr>
        <p:spPr>
          <a:xfrm>
            <a:off x="684213" y="928670"/>
            <a:ext cx="8002587" cy="5197493"/>
          </a:xfrm>
        </p:spPr>
        <p:txBody>
          <a:bodyPr/>
          <a:lstStyle/>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Momento</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(CPP, art. 311): durante o inquérito policial ou no curso da ação penal</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Legitimados </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(CPP, art. 311): </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Inquérito: requerimento do MP e representação da Autoridade policial</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Ação penal: pelo </a:t>
            </a:r>
            <a:r>
              <a:rPr lang="pt-BR" sz="2000" dirty="0">
                <a:solidFill>
                  <a:srgbClr val="99093F"/>
                </a:solidFill>
                <a:effectLst/>
                <a:latin typeface="Arial Unicode MS" pitchFamily="34" charset="-128"/>
                <a:ea typeface="Arial Unicode MS" pitchFamily="34" charset="-128"/>
                <a:cs typeface="Arial Unicode MS" pitchFamily="34" charset="-128"/>
              </a:rPr>
              <a:t>juiz, </a:t>
            </a:r>
            <a:r>
              <a:rPr lang="pt-BR" sz="2000" i="1" dirty="0">
                <a:solidFill>
                  <a:srgbClr val="99093F"/>
                </a:solidFill>
                <a:effectLst/>
                <a:latin typeface="Arial Unicode MS" pitchFamily="34" charset="-128"/>
                <a:ea typeface="Arial Unicode MS" pitchFamily="34" charset="-128"/>
                <a:cs typeface="Arial Unicode MS" pitchFamily="34" charset="-128"/>
              </a:rPr>
              <a:t>ex </a:t>
            </a:r>
            <a:r>
              <a:rPr lang="pt-BR" sz="2000" i="1" dirty="0" err="1">
                <a:solidFill>
                  <a:srgbClr val="99093F"/>
                </a:solidFill>
                <a:effectLst/>
                <a:latin typeface="Arial Unicode MS" pitchFamily="34" charset="-128"/>
                <a:ea typeface="Arial Unicode MS" pitchFamily="34" charset="-128"/>
                <a:cs typeface="Arial Unicode MS" pitchFamily="34" charset="-128"/>
              </a:rPr>
              <a:t>officio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requerimento do Ministério Público, do querelante (nas ações penais de iniciativa privada) ou do assistente de acusação</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Legitimidade para decretar</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somente o juiz de direito, mediante decisão fundamentada, poderá decretar a prisão</a:t>
            </a:r>
          </a:p>
          <a:p>
            <a:pPr algn="just"/>
            <a:endParaRPr lang="pt-BR" sz="24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537"/>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2</a:t>
            </a:r>
            <a:r>
              <a:rPr lang="pt-BR" sz="2400" b="1" dirty="0">
                <a:solidFill>
                  <a:schemeClr val="tx2"/>
                </a:solidFill>
                <a:latin typeface="Arial Unicode MS" pitchFamily="34" charset="-128"/>
                <a:ea typeface="Arial Unicode MS" pitchFamily="34" charset="-128"/>
                <a:cs typeface="Arial Unicode MS" pitchFamily="34" charset="-128"/>
              </a:rPr>
              <a:t>.2 </a:t>
            </a:r>
            <a:r>
              <a:rPr lang="pt-BR" sz="2400" dirty="0">
                <a:solidFill>
                  <a:schemeClr val="tx2"/>
                </a:solidFill>
                <a:latin typeface="Arial Unicode MS" pitchFamily="34" charset="-128"/>
                <a:ea typeface="Arial Unicode MS" pitchFamily="34" charset="-128"/>
                <a:cs typeface="Arial Unicode MS" pitchFamily="34" charset="-128"/>
              </a:rPr>
              <a:t>Prisão preventiva: </a:t>
            </a:r>
            <a:r>
              <a:rPr lang="pt-BR" sz="2400" b="1" dirty="0">
                <a:solidFill>
                  <a:schemeClr val="tx2"/>
                </a:solidFill>
                <a:latin typeface="Arial Unicode MS" pitchFamily="34" charset="-128"/>
                <a:ea typeface="Arial Unicode MS" pitchFamily="34" charset="-128"/>
                <a:cs typeface="Arial Unicode MS" pitchFamily="34" charset="-128"/>
              </a:rPr>
              <a:t>Cabimento</a:t>
            </a:r>
          </a:p>
        </p:txBody>
      </p:sp>
      <p:sp>
        <p:nvSpPr>
          <p:cNvPr id="4" name="Espaço Reservado para Conteúdo 2"/>
          <p:cNvSpPr txBox="1">
            <a:spLocks/>
          </p:cNvSpPr>
          <p:nvPr/>
        </p:nvSpPr>
        <p:spPr bwMode="auto">
          <a:xfrm>
            <a:off x="539750" y="1484313"/>
            <a:ext cx="8229600" cy="4525962"/>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endParaRPr lang="pt-BR" sz="1600" dirty="0">
              <a:latin typeface="+mn-lt"/>
              <a:ea typeface="+mn-ea"/>
            </a:endParaRPr>
          </a:p>
        </p:txBody>
      </p:sp>
      <p:sp>
        <p:nvSpPr>
          <p:cNvPr id="28680" name="Espaço Reservado para Conteúdo 4"/>
          <p:cNvSpPr>
            <a:spLocks noGrp="1"/>
          </p:cNvSpPr>
          <p:nvPr>
            <p:ph idx="1"/>
          </p:nvPr>
        </p:nvSpPr>
        <p:spPr>
          <a:xfrm>
            <a:off x="468313" y="765175"/>
            <a:ext cx="8229600" cy="5616575"/>
          </a:xfrm>
        </p:spPr>
        <p:txBody>
          <a:bodyPr/>
          <a:lstStyle/>
          <a:p>
            <a:pPr algn="just">
              <a:spcBef>
                <a:spcPts val="18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Pressupostos positivo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312): </a:t>
            </a:r>
            <a:r>
              <a:rPr lang="pt-BR" sz="2000" dirty="0">
                <a:solidFill>
                  <a:srgbClr val="99093F"/>
                </a:solidFill>
                <a:effectLst/>
                <a:latin typeface="Arial Unicode MS" pitchFamily="34" charset="-128"/>
                <a:ea typeface="Arial Unicode MS" pitchFamily="34" charset="-128"/>
                <a:cs typeface="Arial Unicode MS" pitchFamily="34" charset="-128"/>
              </a:rPr>
              <a:t>prova da existência do crime</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 </a:t>
            </a:r>
            <a:r>
              <a:rPr lang="pt-BR" sz="2000" dirty="0">
                <a:solidFill>
                  <a:srgbClr val="99093F"/>
                </a:solidFill>
                <a:effectLst/>
                <a:latin typeface="Arial Unicode MS" pitchFamily="34" charset="-128"/>
                <a:ea typeface="Arial Unicode MS" pitchFamily="34" charset="-128"/>
                <a:cs typeface="Arial Unicode MS" pitchFamily="34" charset="-128"/>
              </a:rPr>
              <a:t>indício suficiente de autoria </a:t>
            </a:r>
          </a:p>
          <a:p>
            <a:pPr algn="just">
              <a:spcBef>
                <a:spcPts val="18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Pressupostos negativos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314): crime praticado sob condições de excludentes de ilicitude ou de culpabilidade (por analogia)</a:t>
            </a:r>
            <a:endPar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18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Requisitos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312): </a:t>
            </a:r>
          </a:p>
          <a:p>
            <a:pPr lvl="1" algn="just">
              <a:spcBef>
                <a:spcPts val="0"/>
              </a:spcBef>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garantia da ordem pública </a:t>
            </a:r>
          </a:p>
          <a:p>
            <a:pPr lvl="1" algn="just">
              <a:spcBef>
                <a:spcPts val="0"/>
              </a:spcBef>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garantia da ordem econômica </a:t>
            </a:r>
          </a:p>
          <a:p>
            <a:pPr lvl="1" algn="just">
              <a:spcBef>
                <a:spcPts val="0"/>
              </a:spcBef>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conveniência da instrução criminal (cautela instrumental) </a:t>
            </a:r>
          </a:p>
          <a:p>
            <a:pPr lvl="1" algn="just">
              <a:spcBef>
                <a:spcPts val="0"/>
              </a:spcBef>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assegurar a aplicação da lei penal (cautela final)</a:t>
            </a:r>
          </a:p>
          <a:p>
            <a:pPr lvl="1" algn="just">
              <a:spcBef>
                <a:spcPts val="0"/>
              </a:spcBef>
            </a:pP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descumprimento de medida cautelar alternativa</a:t>
            </a:r>
          </a:p>
          <a:p>
            <a:pPr algn="just">
              <a:spcBef>
                <a:spcPts val="18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Hipóteses de cabimento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(art. 313): </a:t>
            </a:r>
          </a:p>
          <a:p>
            <a:pPr lvl="1"/>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I - nos </a:t>
            </a:r>
            <a:r>
              <a:rPr lang="pt-BR" sz="1600" dirty="0">
                <a:solidFill>
                  <a:srgbClr val="99093F"/>
                </a:solidFill>
                <a:effectLst/>
                <a:latin typeface="Arial Unicode MS" pitchFamily="34" charset="-128"/>
                <a:ea typeface="Arial Unicode MS" pitchFamily="34" charset="-128"/>
                <a:cs typeface="Arial Unicode MS" pitchFamily="34" charset="-128"/>
              </a:rPr>
              <a:t>crimes dolosos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punidos com pena privativa de liberdade máxima</a:t>
            </a:r>
            <a:r>
              <a:rPr lang="pt-BR" sz="1600" dirty="0">
                <a:solidFill>
                  <a:schemeClr val="tx2"/>
                </a:solidFill>
                <a:effectLst/>
                <a:latin typeface="Arial Unicode MS" pitchFamily="34" charset="-128"/>
                <a:ea typeface="Arial Unicode MS" pitchFamily="34" charset="-128"/>
                <a:cs typeface="Arial Unicode MS" pitchFamily="34" charset="-128"/>
              </a:rPr>
              <a:t> </a:t>
            </a:r>
            <a:r>
              <a:rPr lang="pt-BR" sz="1600" dirty="0">
                <a:solidFill>
                  <a:srgbClr val="99093F"/>
                </a:solidFill>
                <a:effectLst/>
                <a:latin typeface="Arial Unicode MS" pitchFamily="34" charset="-128"/>
                <a:ea typeface="Arial Unicode MS" pitchFamily="34" charset="-128"/>
                <a:cs typeface="Arial Unicode MS" pitchFamily="34" charset="-128"/>
              </a:rPr>
              <a:t>superior a 4 anos</a:t>
            </a:r>
            <a:r>
              <a:rPr lang="pt-BR" sz="1600" dirty="0">
                <a:solidFill>
                  <a:schemeClr val="tx2"/>
                </a:solidFill>
                <a:effectLst/>
                <a:latin typeface="Arial Unicode MS" pitchFamily="34" charset="-128"/>
                <a:ea typeface="Arial Unicode MS" pitchFamily="34" charset="-128"/>
                <a:cs typeface="Arial Unicode MS" pitchFamily="34" charset="-128"/>
              </a:rPr>
              <a:t>; </a:t>
            </a:r>
          </a:p>
          <a:p>
            <a:pPr lvl="1"/>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 - se tiver sido </a:t>
            </a:r>
            <a:r>
              <a:rPr lang="pt-BR" sz="1600" dirty="0">
                <a:solidFill>
                  <a:srgbClr val="99093F"/>
                </a:solidFill>
                <a:effectLst/>
                <a:latin typeface="Arial Unicode MS" pitchFamily="34" charset="-128"/>
                <a:ea typeface="Arial Unicode MS" pitchFamily="34" charset="-128"/>
                <a:cs typeface="Arial Unicode MS" pitchFamily="34" charset="-128"/>
              </a:rPr>
              <a:t>condenado por outro crime doloso</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em sentença transitada em julgado, ressalvado o disposto no inciso I do caput do art. 64 do Código Penal; </a:t>
            </a:r>
          </a:p>
          <a:p>
            <a:pPr lvl="1"/>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III - se o crime envolver </a:t>
            </a:r>
            <a:r>
              <a:rPr lang="pt-BR" sz="1600" dirty="0">
                <a:solidFill>
                  <a:srgbClr val="99093F"/>
                </a:solidFill>
                <a:effectLst/>
                <a:latin typeface="Arial Unicode MS" pitchFamily="34" charset="-128"/>
                <a:ea typeface="Arial Unicode MS" pitchFamily="34" charset="-128"/>
                <a:cs typeface="Arial Unicode MS" pitchFamily="34" charset="-128"/>
              </a:rPr>
              <a:t>violência doméstica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e familiar contra a mulher, criança, adolescente, idoso, enfermo ou pessoa com deficiência, </a:t>
            </a:r>
            <a:r>
              <a:rPr lang="pt-BR" sz="1600" dirty="0">
                <a:solidFill>
                  <a:srgbClr val="99093F"/>
                </a:solidFill>
                <a:effectLst/>
                <a:latin typeface="Arial Unicode MS" pitchFamily="34" charset="-128"/>
                <a:ea typeface="Arial Unicode MS" pitchFamily="34" charset="-128"/>
                <a:cs typeface="Arial Unicode MS" pitchFamily="34" charset="-128"/>
              </a:rPr>
              <a:t>para garantir a execução das medidas </a:t>
            </a:r>
            <a:r>
              <a:rPr lang="pt-BR" sz="1600" dirty="0" err="1">
                <a:solidFill>
                  <a:srgbClr val="99093F"/>
                </a:solidFill>
                <a:effectLst/>
                <a:latin typeface="Arial Unicode MS" pitchFamily="34" charset="-128"/>
                <a:ea typeface="Arial Unicode MS" pitchFamily="34" charset="-128"/>
                <a:cs typeface="Arial Unicode MS" pitchFamily="34" charset="-128"/>
              </a:rPr>
              <a:t>protetivas</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de urgência;</a:t>
            </a:r>
          </a:p>
          <a:p>
            <a:pPr lvl="2" algn="just"/>
            <a:endParaRPr lang="pt-BR" sz="1600" dirty="0">
              <a:solidFill>
                <a:schemeClr val="tx2"/>
              </a:solidFill>
              <a:effectLst/>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2.3 Nova situação de </a:t>
            </a:r>
            <a:r>
              <a:rPr lang="pt-BR" sz="2400" b="1" dirty="0" err="1">
                <a:solidFill>
                  <a:schemeClr val="tx2"/>
                </a:solidFill>
                <a:latin typeface="Arial Unicode MS" pitchFamily="34" charset="-128"/>
                <a:ea typeface="Arial Unicode MS" pitchFamily="34" charset="-128"/>
                <a:cs typeface="Arial Unicode MS" pitchFamily="34" charset="-128"/>
              </a:rPr>
              <a:t>periculum</a:t>
            </a:r>
            <a:r>
              <a:rPr lang="pt-BR" sz="2400" b="1" dirty="0">
                <a:solidFill>
                  <a:schemeClr val="tx2"/>
                </a:solidFill>
                <a:latin typeface="Arial Unicode MS" pitchFamily="34" charset="-128"/>
                <a:ea typeface="Arial Unicode MS" pitchFamily="34" charset="-128"/>
                <a:cs typeface="Arial Unicode MS" pitchFamily="34" charset="-128"/>
              </a:rPr>
              <a:t> </a:t>
            </a:r>
            <a:r>
              <a:rPr lang="pt-BR" sz="2400" b="1" dirty="0" err="1">
                <a:solidFill>
                  <a:schemeClr val="tx2"/>
                </a:solidFill>
                <a:latin typeface="Arial Unicode MS" pitchFamily="34" charset="-128"/>
                <a:ea typeface="Arial Unicode MS" pitchFamily="34" charset="-128"/>
                <a:cs typeface="Arial Unicode MS" pitchFamily="34" charset="-128"/>
              </a:rPr>
              <a:t>libertatis</a:t>
            </a:r>
            <a:r>
              <a:rPr lang="pt-BR" sz="2400" b="1" dirty="0">
                <a:solidFill>
                  <a:schemeClr val="tx2"/>
                </a:solidFill>
                <a:latin typeface="Arial Unicode MS" pitchFamily="34" charset="-128"/>
                <a:ea typeface="Arial Unicode MS" pitchFamily="34" charset="-128"/>
                <a:cs typeface="Arial Unicode MS" pitchFamily="34" charset="-128"/>
              </a:rPr>
              <a:t>: </a:t>
            </a:r>
            <a:br>
              <a:rPr lang="pt-BR" sz="2400" b="1" dirty="0">
                <a:solidFill>
                  <a:schemeClr val="tx2"/>
                </a:solidFill>
                <a:latin typeface="Arial Unicode MS" pitchFamily="34" charset="-128"/>
                <a:ea typeface="Arial Unicode MS" pitchFamily="34" charset="-128"/>
                <a:cs typeface="Arial Unicode MS" pitchFamily="34" charset="-128"/>
              </a:rPr>
            </a:br>
            <a:r>
              <a:rPr lang="pt-BR" sz="2400" b="1" dirty="0">
                <a:solidFill>
                  <a:schemeClr val="tx2"/>
                </a:solidFill>
                <a:latin typeface="Arial Unicode MS" pitchFamily="34" charset="-128"/>
                <a:ea typeface="Arial Unicode MS" pitchFamily="34" charset="-128"/>
                <a:cs typeface="Arial Unicode MS" pitchFamily="34" charset="-128"/>
              </a:rPr>
              <a:t>descumprimento de medida alternativa à prisão</a:t>
            </a:r>
          </a:p>
        </p:txBody>
      </p:sp>
      <p:sp>
        <p:nvSpPr>
          <p:cNvPr id="29699" name="Espaço Reservado para Conteúdo 2"/>
          <p:cNvSpPr>
            <a:spLocks noGrp="1"/>
          </p:cNvSpPr>
          <p:nvPr>
            <p:ph idx="1"/>
          </p:nvPr>
        </p:nvSpPr>
        <p:spPr>
          <a:xfrm>
            <a:off x="468313" y="1484313"/>
            <a:ext cx="8229600" cy="4929187"/>
          </a:xfrm>
        </p:spPr>
        <p:txBody>
          <a:bodyPr/>
          <a:lstStyle/>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CPP, art. 312, </a:t>
            </a:r>
            <a:r>
              <a:rPr lang="pt-BR" sz="20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pár</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ún</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 prisão preventiva também poderá ser decretada em caso de descumprimento de qualquer das obrigações impostas por força de outras medidas cautelares (art. 282, § 4º)”</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O descumprimento de medidas cautelares alternativas </a:t>
            </a:r>
            <a:r>
              <a:rPr lang="pt-BR" sz="2000" dirty="0">
                <a:solidFill>
                  <a:srgbClr val="99093F"/>
                </a:solidFill>
                <a:effectLst/>
                <a:latin typeface="Arial Unicode MS" pitchFamily="34" charset="-128"/>
                <a:ea typeface="Arial Unicode MS" pitchFamily="34" charset="-128"/>
                <a:cs typeface="Arial Unicode MS" pitchFamily="34" charset="-128"/>
              </a:rPr>
              <a:t>não implica automaticamente a prisão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lgn="just"/>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poderá bastar a substituição por medida alternativa mais gravosa</a:t>
            </a:r>
          </a:p>
          <a:p>
            <a:pPr lvl="1" algn="just"/>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poderá haver a cumulação da medida descumprida com outra medida alternativa</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Hipótese de cabimento: mesmo no caso de descumprimento da medida alternativa, somente é cabível a prisão nas </a:t>
            </a:r>
            <a:r>
              <a:rPr lang="pt-BR" sz="2000" dirty="0">
                <a:solidFill>
                  <a:srgbClr val="99093F"/>
                </a:solidFill>
                <a:effectLst/>
                <a:latin typeface="Arial Unicode MS" pitchFamily="34" charset="-128"/>
                <a:ea typeface="Arial Unicode MS" pitchFamily="34" charset="-128"/>
                <a:cs typeface="Arial Unicode MS" pitchFamily="34" charset="-128"/>
              </a:rPr>
              <a:t>hipóteses do art. 313 do CPP</a:t>
            </a:r>
            <a:r>
              <a:rPr lang="pt-BR" sz="2000" dirty="0">
                <a:solidFill>
                  <a:schemeClr val="tx2"/>
                </a:solidFill>
                <a:effectLst/>
                <a:latin typeface="Arial Unicode MS" pitchFamily="34" charset="-128"/>
                <a:ea typeface="Arial Unicode MS" pitchFamily="34" charset="-128"/>
                <a:cs typeface="Arial Unicode MS" pitchFamily="34" charset="-128"/>
              </a:rPr>
              <a:t>.</a:t>
            </a:r>
          </a:p>
          <a:p>
            <a:pPr algn="just">
              <a:buNone/>
            </a:pPr>
            <a:r>
              <a:rPr lang="pt-BR" sz="2000" dirty="0">
                <a:solidFill>
                  <a:schemeClr val="tx2"/>
                </a:solidFill>
                <a:effectLst/>
                <a:latin typeface="Arial Unicode MS" pitchFamily="34" charset="-128"/>
                <a:ea typeface="Arial Unicode MS" pitchFamily="34" charset="-128"/>
                <a:cs typeface="Arial Unicode MS" pitchFamily="34" charset="-128"/>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813"/>
            <a:ext cx="8229600" cy="360362"/>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2.4 Fundamentação da prisão preventiva</a:t>
            </a:r>
          </a:p>
        </p:txBody>
      </p:sp>
      <p:sp>
        <p:nvSpPr>
          <p:cNvPr id="30723" name="Espaço Reservado para Conteúdo 2"/>
          <p:cNvSpPr>
            <a:spLocks noGrp="1"/>
          </p:cNvSpPr>
          <p:nvPr>
            <p:ph idx="1"/>
          </p:nvPr>
        </p:nvSpPr>
        <p:spPr>
          <a:xfrm>
            <a:off x="395536" y="980728"/>
            <a:ext cx="8229600" cy="5145088"/>
          </a:xfrm>
        </p:spPr>
        <p:txBody>
          <a:bodyPr/>
          <a:lstStyle/>
          <a:p>
            <a:pPr algn="just">
              <a:spcBef>
                <a:spcPts val="600"/>
              </a:spcBef>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Justificação da prisão com base em </a:t>
            </a:r>
            <a:r>
              <a:rPr lang="pt-BR" sz="2000" b="1" dirty="0">
                <a:solidFill>
                  <a:srgbClr val="99093F"/>
                </a:solidFill>
                <a:effectLst/>
                <a:latin typeface="Arial Unicode MS" pitchFamily="34" charset="-128"/>
                <a:ea typeface="Arial Unicode MS" pitchFamily="34" charset="-128"/>
                <a:cs typeface="Arial Unicode MS" pitchFamily="34" charset="-128"/>
              </a:rPr>
              <a:t>elementos concretos</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inquérito ou processo</a:t>
            </a:r>
            <a:endParaRPr lang="pt-BR" sz="2000" dirty="0">
              <a:solidFill>
                <a:srgbClr val="99093F"/>
              </a:solidFill>
              <a:effectLst/>
              <a:latin typeface="Arial Unicode MS" pitchFamily="34" charset="-128"/>
              <a:ea typeface="Arial Unicode MS" pitchFamily="34" charset="-128"/>
              <a:cs typeface="Arial Unicode MS" pitchFamily="34" charset="-128"/>
            </a:endParaRPr>
          </a:p>
          <a:p>
            <a:pPr algn="just">
              <a:spcBef>
                <a:spcPts val="1800"/>
              </a:spcBef>
            </a:pPr>
            <a:r>
              <a:rPr lang="pt-BR" sz="2000" dirty="0">
                <a:solidFill>
                  <a:srgbClr val="99093F"/>
                </a:solidFill>
                <a:effectLst/>
                <a:latin typeface="Arial Unicode MS" pitchFamily="34" charset="-128"/>
                <a:ea typeface="Arial Unicode MS" pitchFamily="34" charset="-128"/>
                <a:cs typeface="Arial Unicode MS" pitchFamily="34" charset="-128"/>
              </a:rPr>
              <a:t>Fumus </a:t>
            </a:r>
            <a:r>
              <a:rPr lang="pt-BR" sz="2000" dirty="0" err="1">
                <a:solidFill>
                  <a:srgbClr val="99093F"/>
                </a:solidFill>
                <a:effectLst/>
                <a:latin typeface="Arial Unicode MS" pitchFamily="34" charset="-128"/>
                <a:ea typeface="Arial Unicode MS" pitchFamily="34" charset="-128"/>
                <a:cs typeface="Arial Unicode MS" pitchFamily="34" charset="-128"/>
              </a:rPr>
              <a:t>commissi</a:t>
            </a:r>
            <a:r>
              <a:rPr lang="pt-BR" sz="2000" dirty="0">
                <a:solidFill>
                  <a:srgbClr val="99093F"/>
                </a:solidFill>
                <a:effectLst/>
                <a:latin typeface="Arial Unicode MS" pitchFamily="34" charset="-128"/>
                <a:ea typeface="Arial Unicode MS" pitchFamily="34" charset="-128"/>
                <a:cs typeface="Arial Unicode MS" pitchFamily="34" charset="-128"/>
              </a:rPr>
              <a:t> delicti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312 e 314):</a:t>
            </a:r>
          </a:p>
          <a:p>
            <a:pPr lvl="1" algn="just">
              <a:spcBef>
                <a:spcPts val="600"/>
              </a:spcBef>
            </a:pPr>
            <a:r>
              <a:rPr lang="pt-BR" sz="18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Prova da existência do crime</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1800"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juízo de certeza</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ainda que provisória</a:t>
            </a:r>
          </a:p>
          <a:p>
            <a:pPr lvl="1" algn="just">
              <a:spcBef>
                <a:spcPts val="600"/>
              </a:spcBef>
            </a:pPr>
            <a:r>
              <a:rPr lang="pt-BR" sz="18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Indício suficiente de autoria</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1800"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juízo de probabilidade</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de autoria</a:t>
            </a:r>
          </a:p>
          <a:p>
            <a:pPr lvl="2" algn="just">
              <a:spcBef>
                <a:spcPts val="600"/>
              </a:spcBef>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 houver mais de um acusado, deverá haver fundamentação específica para cada um </a:t>
            </a:r>
            <a:endParaRPr lang="pt-BR" sz="2000" dirty="0">
              <a:solidFill>
                <a:srgbClr val="99093F"/>
              </a:solidFill>
              <a:effectLst/>
              <a:latin typeface="Arial Unicode MS" pitchFamily="34" charset="-128"/>
              <a:ea typeface="Arial Unicode MS" pitchFamily="34" charset="-128"/>
              <a:cs typeface="Arial Unicode MS" pitchFamily="34" charset="-128"/>
            </a:endParaRPr>
          </a:p>
          <a:p>
            <a:pPr algn="just">
              <a:spcBef>
                <a:spcPts val="1800"/>
              </a:spcBef>
            </a:pPr>
            <a:r>
              <a:rPr lang="pt-BR" sz="2000" dirty="0">
                <a:solidFill>
                  <a:srgbClr val="99093F"/>
                </a:solidFill>
                <a:effectLst/>
                <a:latin typeface="Arial Unicode MS" pitchFamily="34" charset="-128"/>
                <a:ea typeface="Arial Unicode MS" pitchFamily="34" charset="-128"/>
                <a:cs typeface="Arial Unicode MS" pitchFamily="34" charset="-128"/>
              </a:rPr>
              <a:t>Periculum </a:t>
            </a:r>
            <a:r>
              <a:rPr lang="pt-BR" sz="2000" dirty="0" err="1">
                <a:solidFill>
                  <a:srgbClr val="99093F"/>
                </a:solidFill>
                <a:effectLst/>
                <a:latin typeface="Arial Unicode MS" pitchFamily="34" charset="-128"/>
                <a:ea typeface="Arial Unicode MS" pitchFamily="34" charset="-128"/>
                <a:cs typeface="Arial Unicode MS" pitchFamily="34" charset="-128"/>
              </a:rPr>
              <a:t>libertatis</a:t>
            </a:r>
            <a:r>
              <a:rPr lang="pt-BR" sz="2000" dirty="0">
                <a:solidFill>
                  <a:srgbClr val="99093F"/>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312):</a:t>
            </a:r>
          </a:p>
          <a:p>
            <a:pPr lvl="1" algn="just">
              <a:spcBef>
                <a:spcPts val="600"/>
              </a:spcBef>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Não basta repetir o texto legal, indicando situações concretas</a:t>
            </a:r>
          </a:p>
          <a:p>
            <a:pPr lvl="1" algn="just">
              <a:spcBef>
                <a:spcPts val="600"/>
              </a:spcBef>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Excepcionalidade da prisão: justificar a inadequação das medidas cautelares alternativas à prisão (art. 282, § 6)</a:t>
            </a:r>
            <a:endPar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1800"/>
              </a:spcBef>
              <a:buClr>
                <a:srgbClr val="FFCC66"/>
              </a:buClr>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Audi</a:t>
            </a:r>
            <a:r>
              <a:rPr lang="en-US" sz="2000" b="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ência</a:t>
            </a:r>
            <a:r>
              <a:rPr lang="en-US"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de </a:t>
            </a:r>
            <a:r>
              <a:rPr lang="en-US" sz="2000" b="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custódia</a:t>
            </a:r>
            <a:r>
              <a:rPr lang="en-US"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lgn="just">
              <a:spcBef>
                <a:spcPts val="600"/>
              </a:spcBef>
              <a:buClr>
                <a:srgbClr val="FFCC66"/>
              </a:buClr>
            </a:pPr>
            <a:r>
              <a:rPr lang="pt-BR" sz="18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CADH, art. 7.5</a:t>
            </a:r>
            <a:endPar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a:spcBef>
                <a:spcPts val="600"/>
              </a:spcBef>
              <a:buClr>
                <a:srgbClr val="FFCC6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Resolução CNJ 213/2015</a:t>
            </a:r>
          </a:p>
          <a:p>
            <a:pPr lvl="1"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2" algn="just"/>
            <a:endParaRPr lang="pt-BR" sz="2000" dirty="0">
              <a:solidFill>
                <a:schemeClr val="tx2"/>
              </a:solidFill>
              <a:effectLst/>
              <a:latin typeface="Arial Unicode MS" pitchFamily="34" charset="-128"/>
              <a:ea typeface="Arial Unicode MS" pitchFamily="34" charset="-128"/>
              <a:cs typeface="Arial Unicode MS" pitchFamily="34" charset="-128"/>
            </a:endParaRPr>
          </a:p>
          <a:p>
            <a:pPr algn="just"/>
            <a:endParaRPr lang="pt-BR" dirty="0">
              <a:solidFill>
                <a:schemeClr val="tx2"/>
              </a:solidFill>
              <a:effectLst/>
              <a:latin typeface="Arial Unicode MS" pitchFamily="34" charset="-128"/>
              <a:ea typeface="Arial Unicode MS" pitchFamily="34" charset="-128"/>
              <a:cs typeface="Arial Unicode MS" pitchFamily="34" charset="-128"/>
            </a:endParaRPr>
          </a:p>
          <a:p>
            <a:pPr algn="just"/>
            <a:endParaRPr lang="pt-BR"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813"/>
            <a:ext cx="8229600" cy="360362"/>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2.5 Prisão domiciliar</a:t>
            </a:r>
          </a:p>
        </p:txBody>
      </p:sp>
      <p:sp>
        <p:nvSpPr>
          <p:cNvPr id="30723" name="Espaço Reservado para Conteúdo 2"/>
          <p:cNvSpPr>
            <a:spLocks noGrp="1"/>
          </p:cNvSpPr>
          <p:nvPr>
            <p:ph idx="1"/>
          </p:nvPr>
        </p:nvSpPr>
        <p:spPr>
          <a:xfrm>
            <a:off x="457200" y="981075"/>
            <a:ext cx="8229600" cy="5145088"/>
          </a:xfrm>
        </p:spPr>
        <p:txBody>
          <a:bodyPr/>
          <a:lstStyle/>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Prevista pela </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Lei 12.403/2011</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art. 317: recolhimento na residência só podendo se ausentar com ordem judicial</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Não se trata de modalidade autônoma de prisão cautelar, mas sim uma </a:t>
            </a:r>
            <a:r>
              <a:rPr lang="pt-BR" sz="2000" b="1" dirty="0">
                <a:solidFill>
                  <a:srgbClr val="99093F"/>
                </a:solidFill>
                <a:effectLst/>
                <a:latin typeface="Arial Unicode MS" pitchFamily="34" charset="-128"/>
                <a:ea typeface="Arial Unicode MS" pitchFamily="34" charset="-128"/>
                <a:cs typeface="Arial Unicode MS" pitchFamily="34" charset="-128"/>
              </a:rPr>
              <a:t>forma de cumprimento da prisão preventiva</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Cabimento (CPP, art. 318): </a:t>
            </a:r>
          </a:p>
          <a:p>
            <a:pPr lvl="2" algn="just">
              <a:buClr>
                <a:schemeClr val="accent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Maior de </a:t>
            </a:r>
            <a:r>
              <a:rPr lang="pt-BR" sz="1800" dirty="0">
                <a:solidFill>
                  <a:srgbClr val="99093F"/>
                </a:solidFill>
                <a:effectLst/>
                <a:latin typeface="Arial Unicode MS" pitchFamily="34" charset="-128"/>
                <a:ea typeface="Arial Unicode MS" pitchFamily="34" charset="-128"/>
                <a:cs typeface="Arial Unicode MS" pitchFamily="34" charset="-128"/>
              </a:rPr>
              <a:t>80 anos</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2" algn="just">
              <a:buClr>
                <a:schemeClr val="accent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Extremamente debilitado por motivo de </a:t>
            </a:r>
            <a:r>
              <a:rPr lang="pt-BR" sz="1800" dirty="0">
                <a:solidFill>
                  <a:srgbClr val="99093F"/>
                </a:solidFill>
                <a:effectLst/>
                <a:latin typeface="Arial Unicode MS" pitchFamily="34" charset="-128"/>
                <a:ea typeface="Arial Unicode MS" pitchFamily="34" charset="-128"/>
                <a:cs typeface="Arial Unicode MS" pitchFamily="34" charset="-128"/>
              </a:rPr>
              <a:t>grave doença</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2" algn="just">
              <a:buClr>
                <a:schemeClr val="accent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Imprescindível aos </a:t>
            </a:r>
            <a:r>
              <a:rPr lang="pt-BR" sz="1800" dirty="0">
                <a:solidFill>
                  <a:srgbClr val="99093F"/>
                </a:solidFill>
                <a:effectLst/>
                <a:latin typeface="Arial Unicode MS" pitchFamily="34" charset="-128"/>
                <a:ea typeface="Arial Unicode MS" pitchFamily="34" charset="-128"/>
                <a:cs typeface="Arial Unicode MS" pitchFamily="34" charset="-128"/>
              </a:rPr>
              <a:t>cuidados especiais de pessoa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menor de 6 anos ou com deficiência</a:t>
            </a:r>
          </a:p>
          <a:p>
            <a:pPr lvl="2" algn="just">
              <a:buClr>
                <a:schemeClr val="accent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Gestante </a:t>
            </a:r>
          </a:p>
          <a:p>
            <a:pPr lvl="2" algn="just">
              <a:buClr>
                <a:schemeClr val="accent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Mulher com filho de até 12 anos</a:t>
            </a:r>
          </a:p>
          <a:p>
            <a:pPr lvl="2" algn="just">
              <a:buClr>
                <a:schemeClr val="accent6"/>
              </a:buCl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Homem, caso seja o único responsável pelos cuidados do filho de até 12 anos</a:t>
            </a:r>
          </a:p>
          <a:p>
            <a:pPr lvl="2"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endParaRPr lang="pt-BR" dirty="0">
              <a:solidFill>
                <a:schemeClr val="tx2"/>
              </a:solidFill>
              <a:latin typeface="Arial Unicode MS" pitchFamily="34" charset="-128"/>
              <a:ea typeface="Arial Unicode MS" pitchFamily="34" charset="-128"/>
              <a:cs typeface="Arial Unicode MS" pitchFamily="34" charset="-128"/>
            </a:endParaRPr>
          </a:p>
          <a:p>
            <a:pPr algn="just"/>
            <a:endParaRPr lang="pt-BR"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95288" y="2565400"/>
            <a:ext cx="800100" cy="522288"/>
          </a:xfrm>
          <a:prstGeom prst="rect">
            <a:avLst/>
          </a:prstGeom>
          <a:ln>
            <a:solidFill>
              <a:schemeClr val="bg1"/>
            </a:solidFill>
          </a:ln>
        </p:spPr>
        <p:style>
          <a:lnRef idx="2">
            <a:schemeClr val="accent5"/>
          </a:lnRef>
          <a:fillRef idx="1">
            <a:schemeClr val="lt1"/>
          </a:fillRef>
          <a:effectRef idx="0">
            <a:schemeClr val="accent5"/>
          </a:effectRef>
          <a:fontRef idx="minor">
            <a:schemeClr val="dk1"/>
          </a:fontRef>
        </p:style>
        <p:txBody>
          <a:bodyPr>
            <a:spAutoFit/>
          </a:bodyPr>
          <a:lstStyle/>
          <a:p>
            <a:pPr algn="ctr">
              <a:defRPr/>
            </a:pPr>
            <a:endParaRPr lang="pt-BR" sz="2800" dirty="0"/>
          </a:p>
        </p:txBody>
      </p:sp>
      <p:sp>
        <p:nvSpPr>
          <p:cNvPr id="2" name="Título 1"/>
          <p:cNvSpPr>
            <a:spLocks noGrp="1"/>
          </p:cNvSpPr>
          <p:nvPr>
            <p:ph type="title"/>
          </p:nvPr>
        </p:nvSpPr>
        <p:spPr>
          <a:xfrm>
            <a:off x="457200" y="274638"/>
            <a:ext cx="8229600" cy="633412"/>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2.6 Revogação da prisão preventiva</a:t>
            </a:r>
          </a:p>
        </p:txBody>
      </p:sp>
      <p:sp>
        <p:nvSpPr>
          <p:cNvPr id="31748" name="Espaço Reservado para Conteúdo 2"/>
          <p:cNvSpPr>
            <a:spLocks noGrp="1"/>
          </p:cNvSpPr>
          <p:nvPr>
            <p:ph idx="1"/>
          </p:nvPr>
        </p:nvSpPr>
        <p:spPr>
          <a:xfrm>
            <a:off x="468313" y="1125538"/>
            <a:ext cx="8229600" cy="4929187"/>
          </a:xfrm>
        </p:spPr>
        <p:txBody>
          <a:bodyPr/>
          <a:lstStyle/>
          <a:p>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CPP – art. 316: “O juiz poderá revogar a prisão preventiva se, no correr do processo, verificar a falta de motivo para que subsista.”</a:t>
            </a:r>
          </a:p>
          <a:p>
            <a:endPar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2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Relaxamento</a:t>
            </a:r>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r>
              <a:rPr lang="pt-BR" sz="2200" dirty="0">
                <a:solidFill>
                  <a:srgbClr val="99093F"/>
                </a:solidFill>
                <a:effectLst/>
                <a:latin typeface="Arial Unicode MS" pitchFamily="34" charset="-128"/>
                <a:ea typeface="Arial Unicode MS" pitchFamily="34" charset="-128"/>
                <a:cs typeface="Arial Unicode MS" pitchFamily="34" charset="-128"/>
              </a:rPr>
              <a:t>prisão ilegal</a:t>
            </a:r>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decretada ilegalmente ou decretada legalmente que, depois, se torna ilegal</a:t>
            </a:r>
          </a:p>
          <a:p>
            <a:pPr lvl="1"/>
            <a:endParaRPr lang="pt-BR" sz="22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2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Revogação</a:t>
            </a:r>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prisão legalmente decretada que se </a:t>
            </a:r>
            <a:r>
              <a:rPr lang="pt-BR" sz="2200" dirty="0">
                <a:solidFill>
                  <a:srgbClr val="99093F"/>
                </a:solidFill>
                <a:effectLst/>
                <a:latin typeface="Arial Unicode MS" pitchFamily="34" charset="-128"/>
                <a:ea typeface="Arial Unicode MS" pitchFamily="34" charset="-128"/>
                <a:cs typeface="Arial Unicode MS" pitchFamily="34" charset="-128"/>
              </a:rPr>
              <a:t>torna desnecessária</a:t>
            </a:r>
          </a:p>
          <a:p>
            <a:pPr lvl="1"/>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a revoga</a:t>
            </a:r>
            <a:r>
              <a:rPr lang="en-US" sz="22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ção</a:t>
            </a:r>
            <a:r>
              <a:rPr lang="en-US"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en-US" sz="22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também</a:t>
            </a:r>
            <a:r>
              <a:rPr lang="en-US"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 se a</a:t>
            </a:r>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plica-se também às </a:t>
            </a:r>
            <a:r>
              <a:rPr lang="pt-BR" sz="2200" dirty="0">
                <a:solidFill>
                  <a:srgbClr val="99093F"/>
                </a:solidFill>
                <a:effectLst/>
                <a:latin typeface="Arial Unicode MS" pitchFamily="34" charset="-128"/>
                <a:ea typeface="Arial Unicode MS" pitchFamily="34" charset="-128"/>
                <a:cs typeface="Arial Unicode MS" pitchFamily="34" charset="-128"/>
              </a:rPr>
              <a:t>medidas alternativas à prisão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3.</a:t>
            </a:r>
            <a:r>
              <a:rPr lang="pt-BR" sz="2400" b="1" dirty="0">
                <a:solidFill>
                  <a:schemeClr val="tx2"/>
                </a:solidFill>
                <a:latin typeface="Arial Unicode MS" pitchFamily="34" charset="-128"/>
                <a:ea typeface="Arial Unicode MS" pitchFamily="34" charset="-128"/>
                <a:cs typeface="Arial Unicode MS" pitchFamily="34" charset="-128"/>
              </a:rPr>
              <a:t> Prisão temporária</a:t>
            </a:r>
            <a:endParaRPr lang="pt-BR" sz="2400" dirty="0">
              <a:solidFill>
                <a:schemeClr val="tx2"/>
              </a:solidFill>
              <a:latin typeface="Arial Unicode MS" pitchFamily="34" charset="-128"/>
              <a:ea typeface="Arial Unicode MS" pitchFamily="34" charset="-128"/>
              <a:cs typeface="Arial Unicode MS" pitchFamily="34" charset="-128"/>
            </a:endParaRPr>
          </a:p>
        </p:txBody>
      </p:sp>
      <p:sp>
        <p:nvSpPr>
          <p:cNvPr id="32771" name="Espaço Reservado para Conteúdo 2"/>
          <p:cNvSpPr>
            <a:spLocks noGrp="1"/>
          </p:cNvSpPr>
          <p:nvPr>
            <p:ph idx="1"/>
          </p:nvPr>
        </p:nvSpPr>
        <p:spPr>
          <a:xfrm>
            <a:off x="457200" y="1196975"/>
            <a:ext cx="8229600" cy="4929188"/>
          </a:xfrm>
        </p:spPr>
        <p:txBody>
          <a:bodyPr/>
          <a:lstStyle/>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3.1 Noções Gerais</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3.2 Cabimento</a:t>
            </a:r>
          </a:p>
          <a:p>
            <a:pPr algn="just">
              <a:buNone/>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3.3 Decretação</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3.4 Prazo e término</a:t>
            </a:r>
          </a:p>
          <a:p>
            <a:endParaRPr lang="pt-BR" sz="2400" dirty="0">
              <a:solidFill>
                <a:schemeClr val="tx2"/>
              </a:solidFill>
              <a:effectLst/>
              <a:latin typeface="Arial Unicode MS" pitchFamily="34" charset="-128"/>
              <a:ea typeface="Arial Unicode MS" pitchFamily="34" charset="-128"/>
              <a:cs typeface="Arial Unicode MS" pitchFamily="34" charset="-128"/>
            </a:endParaRPr>
          </a:p>
          <a:p>
            <a:endParaRPr lang="pt-BR" sz="28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73075" y="349250"/>
            <a:ext cx="8213725" cy="563563"/>
          </a:xfrm>
        </p:spPr>
        <p:txBody>
          <a:bodyPr/>
          <a:lstStyle/>
          <a:p>
            <a:pPr eaLnBrk="1" hangingPunct="1">
              <a:defRPr/>
            </a:pPr>
            <a:r>
              <a:rPr lang="pt-BR" sz="2400">
                <a:solidFill>
                  <a:schemeClr val="tx2"/>
                </a:solidFill>
                <a:latin typeface="Arial Unicode MS" pitchFamily="34" charset="-128"/>
                <a:ea typeface="Arial Unicode MS" pitchFamily="34" charset="-128"/>
                <a:cs typeface="Arial Unicode MS" pitchFamily="34" charset="-128"/>
              </a:rPr>
              <a:t>PLANO DA AULA</a:t>
            </a:r>
          </a:p>
        </p:txBody>
      </p:sp>
      <p:sp>
        <p:nvSpPr>
          <p:cNvPr id="156675" name="Rectangle 3"/>
          <p:cNvSpPr>
            <a:spLocks noGrp="1" noChangeArrowheads="1"/>
          </p:cNvSpPr>
          <p:nvPr>
            <p:ph idx="1"/>
          </p:nvPr>
        </p:nvSpPr>
        <p:spPr>
          <a:xfrm>
            <a:off x="457200" y="981075"/>
            <a:ext cx="8229600" cy="5145088"/>
          </a:xfrm>
        </p:spPr>
        <p:txBody>
          <a:bodyPr/>
          <a:lstStyle/>
          <a:p>
            <a:pPr eaLnBrk="1" hangingPunct="1">
              <a:spcBef>
                <a:spcPts val="0"/>
              </a:spcBef>
              <a:spcAft>
                <a:spcPts val="1200"/>
              </a:spcAft>
              <a:buFont typeface="Wingdings" pitchFamily="-112" charset="2"/>
              <a:buChar char="n"/>
              <a:defRPr/>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1 – Prisão em flagrante delito</a:t>
            </a:r>
          </a:p>
          <a:p>
            <a:pPr eaLnBrk="1" hangingPunct="1">
              <a:spcBef>
                <a:spcPts val="0"/>
              </a:spcBef>
              <a:spcAft>
                <a:spcPts val="1200"/>
              </a:spcAft>
              <a:buFont typeface="Wingdings" pitchFamily="-112" charset="2"/>
              <a:buChar char="n"/>
              <a:defRPr/>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eaLnBrk="1" hangingPunct="1">
              <a:spcBef>
                <a:spcPts val="0"/>
              </a:spcBef>
              <a:spcAft>
                <a:spcPts val="1200"/>
              </a:spcAft>
              <a:buFont typeface="Wingdings" pitchFamily="-112" charset="2"/>
              <a:buChar char="n"/>
              <a:defRPr/>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2 – Prisão preventiva</a:t>
            </a:r>
          </a:p>
          <a:p>
            <a:pPr eaLnBrk="1" hangingPunct="1">
              <a:spcBef>
                <a:spcPts val="0"/>
              </a:spcBef>
              <a:spcAft>
                <a:spcPts val="1200"/>
              </a:spcAft>
              <a:buFont typeface="Wingdings" pitchFamily="-112" charset="2"/>
              <a:buChar char="n"/>
              <a:defRPr/>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eaLnBrk="1" hangingPunct="1">
              <a:spcBef>
                <a:spcPts val="0"/>
              </a:spcBef>
              <a:spcAft>
                <a:spcPts val="1200"/>
              </a:spcAft>
              <a:buFont typeface="Wingdings" pitchFamily="-112" charset="2"/>
              <a:buChar char="n"/>
              <a:defRPr/>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3 – Prisão temporária</a:t>
            </a:r>
          </a:p>
          <a:p>
            <a:pPr eaLnBrk="1" hangingPunct="1">
              <a:spcBef>
                <a:spcPts val="0"/>
              </a:spcBef>
              <a:spcAft>
                <a:spcPts val="1200"/>
              </a:spcAft>
              <a:buFont typeface="Wingdings" pitchFamily="-112" charset="2"/>
              <a:buChar char="n"/>
              <a:defRPr/>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eaLnBrk="1" hangingPunct="1">
              <a:spcBef>
                <a:spcPts val="0"/>
              </a:spcBef>
              <a:spcAft>
                <a:spcPts val="1200"/>
              </a:spcAft>
              <a:buFont typeface="Wingdings" pitchFamily="-112" charset="2"/>
              <a:buChar char="n"/>
              <a:defRPr/>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4 – Medidas alternativas à prisão</a:t>
            </a:r>
          </a:p>
          <a:p>
            <a:pPr lvl="1" eaLnBrk="1" hangingPunct="1">
              <a:spcBef>
                <a:spcPts val="0"/>
              </a:spcBef>
              <a:spcAft>
                <a:spcPts val="1200"/>
              </a:spcAft>
              <a:buFont typeface="Wingdings" pitchFamily="-112" charset="2"/>
              <a:buChar char="n"/>
              <a:defRPr/>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4.1 questões especiais relativas à fiança</a:t>
            </a:r>
          </a:p>
          <a:p>
            <a:pPr lvl="1" eaLnBrk="1" hangingPunct="1">
              <a:spcBef>
                <a:spcPts val="0"/>
              </a:spcBef>
              <a:spcAft>
                <a:spcPts val="1200"/>
              </a:spcAft>
              <a:buFont typeface="Wingdings" pitchFamily="-112" charset="2"/>
              <a:buChar char="n"/>
              <a:defRPr/>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eaLnBrk="1" hangingPunct="1">
              <a:spcBef>
                <a:spcPts val="0"/>
              </a:spcBef>
              <a:spcAft>
                <a:spcPts val="1200"/>
              </a:spcAft>
              <a:buFont typeface="Wingdings" pitchFamily="-112" charset="2"/>
              <a:buChar char="n"/>
              <a:defRPr/>
            </a:pP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5 – Liberdade provisória</a:t>
            </a: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3.1</a:t>
            </a:r>
            <a:r>
              <a:rPr lang="pt-BR" sz="2400" b="1" dirty="0">
                <a:solidFill>
                  <a:schemeClr val="tx2"/>
                </a:solidFill>
                <a:latin typeface="Arial Unicode MS" pitchFamily="34" charset="-128"/>
                <a:ea typeface="Arial Unicode MS" pitchFamily="34" charset="-128"/>
                <a:cs typeface="Arial Unicode MS" pitchFamily="34" charset="-128"/>
              </a:rPr>
              <a:t> Prisão temporária: Noções gerais</a:t>
            </a:r>
            <a:endParaRPr lang="pt-BR" sz="2400" dirty="0">
              <a:solidFill>
                <a:schemeClr val="tx2"/>
              </a:solidFill>
              <a:latin typeface="Arial Unicode MS" pitchFamily="34" charset="-128"/>
              <a:ea typeface="Arial Unicode MS" pitchFamily="34" charset="-128"/>
              <a:cs typeface="Arial Unicode MS" pitchFamily="34" charset="-128"/>
            </a:endParaRPr>
          </a:p>
        </p:txBody>
      </p:sp>
      <p:sp>
        <p:nvSpPr>
          <p:cNvPr id="32771" name="Espaço Reservado para Conteúdo 2"/>
          <p:cNvSpPr>
            <a:spLocks noGrp="1"/>
          </p:cNvSpPr>
          <p:nvPr>
            <p:ph idx="1"/>
          </p:nvPr>
        </p:nvSpPr>
        <p:spPr>
          <a:xfrm>
            <a:off x="457200" y="1142984"/>
            <a:ext cx="8229600" cy="4929188"/>
          </a:xfrm>
        </p:spPr>
        <p:txBody>
          <a:bodyPr/>
          <a:lstStyle/>
          <a:p>
            <a:pPr algn="just"/>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Origem</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instituída pela Lei  n. 7.960/1989</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Natureza</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modalidade de prisão cautelar</a:t>
            </a:r>
          </a:p>
          <a:p>
            <a:pPr algn="just">
              <a:buNone/>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Finalidade</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evitar que em liberdade o investigado possa dificultar a colheita de informações para investigação de crimes de maior gravidade</a:t>
            </a:r>
          </a:p>
          <a:p>
            <a:endParaRPr lang="pt-BR" sz="2400" dirty="0">
              <a:solidFill>
                <a:schemeClr val="tx2"/>
              </a:solidFill>
              <a:effectLst/>
              <a:latin typeface="Arial Unicode MS" pitchFamily="34" charset="-128"/>
              <a:ea typeface="Arial Unicode MS" pitchFamily="34" charset="-128"/>
              <a:cs typeface="Arial Unicode MS" pitchFamily="34" charset="-128"/>
            </a:endParaRPr>
          </a:p>
          <a:p>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95257"/>
            <a:ext cx="8229600" cy="561975"/>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3.2 </a:t>
            </a:r>
            <a:r>
              <a:rPr lang="pt-BR" sz="2400" dirty="0">
                <a:solidFill>
                  <a:schemeClr val="tx2"/>
                </a:solidFill>
                <a:latin typeface="Arial Unicode MS" pitchFamily="34" charset="-128"/>
                <a:ea typeface="Arial Unicode MS" pitchFamily="34" charset="-128"/>
                <a:cs typeface="Arial Unicode MS" pitchFamily="34" charset="-128"/>
              </a:rPr>
              <a:t>Prisão temporária: </a:t>
            </a:r>
            <a:r>
              <a:rPr lang="pt-BR" sz="2400" b="1" dirty="0">
                <a:solidFill>
                  <a:schemeClr val="tx2"/>
                </a:solidFill>
                <a:latin typeface="Arial Unicode MS" pitchFamily="34" charset="-128"/>
                <a:ea typeface="Arial Unicode MS" pitchFamily="34" charset="-128"/>
                <a:cs typeface="Arial Unicode MS" pitchFamily="34" charset="-128"/>
              </a:rPr>
              <a:t>Decretação</a:t>
            </a:r>
          </a:p>
        </p:txBody>
      </p:sp>
      <p:sp>
        <p:nvSpPr>
          <p:cNvPr id="34822" name="Espaço Reservado para Conteúdo 2"/>
          <p:cNvSpPr>
            <a:spLocks noGrp="1"/>
          </p:cNvSpPr>
          <p:nvPr>
            <p:ph idx="1"/>
          </p:nvPr>
        </p:nvSpPr>
        <p:spPr>
          <a:xfrm>
            <a:off x="412780" y="1143019"/>
            <a:ext cx="8445500" cy="5000625"/>
          </a:xfrm>
        </p:spPr>
        <p:txBody>
          <a:bodyPr/>
          <a:lstStyle/>
          <a:p>
            <a:pPr algn="just"/>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Momento</a:t>
            </a:r>
            <a:r>
              <a:rPr lang="pt-BR" sz="2400"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somente durante a </a:t>
            </a:r>
            <a:r>
              <a:rPr lang="pt-BR" sz="2400" dirty="0">
                <a:solidFill>
                  <a:srgbClr val="99093F"/>
                </a:solidFill>
                <a:effectLst/>
                <a:latin typeface="Arial Unicode MS" pitchFamily="34" charset="-128"/>
                <a:ea typeface="Arial Unicode MS" pitchFamily="34" charset="-128"/>
                <a:cs typeface="Arial Unicode MS" pitchFamily="34" charset="-128"/>
              </a:rPr>
              <a:t>investigação policial</a:t>
            </a:r>
          </a:p>
          <a:p>
            <a:pPr algn="just">
              <a:buNone/>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Legitimidade para requerer</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Autoridade policial representa</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Ministério Público requer</a:t>
            </a:r>
          </a:p>
          <a:p>
            <a:pPr algn="just">
              <a:buNone/>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Legitimidade para decretar</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só do juiz, deferindo requerimento ou em razão de representação</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Juiz não pode decretar </a:t>
            </a:r>
            <a:r>
              <a:rPr lang="pt-BR" sz="2000" i="1" dirty="0" err="1">
                <a:solidFill>
                  <a:srgbClr val="99093F"/>
                </a:solidFill>
                <a:effectLst/>
                <a:latin typeface="Arial Unicode MS" pitchFamily="34" charset="-128"/>
                <a:ea typeface="Arial Unicode MS" pitchFamily="34" charset="-128"/>
                <a:cs typeface="Arial Unicode MS" pitchFamily="34" charset="-128"/>
              </a:rPr>
              <a:t>ex</a:t>
            </a:r>
            <a:r>
              <a:rPr lang="pt-BR" sz="2000" i="1" dirty="0">
                <a:solidFill>
                  <a:srgbClr val="99093F"/>
                </a:solidFill>
                <a:effectLst/>
                <a:latin typeface="Arial Unicode MS" pitchFamily="34" charset="-128"/>
                <a:ea typeface="Arial Unicode MS" pitchFamily="34" charset="-128"/>
                <a:cs typeface="Arial Unicode MS" pitchFamily="34" charset="-128"/>
              </a:rPr>
              <a:t> </a:t>
            </a:r>
            <a:r>
              <a:rPr lang="pt-BR" sz="2000" i="1" dirty="0" err="1">
                <a:solidFill>
                  <a:srgbClr val="99093F"/>
                </a:solidFill>
                <a:effectLst/>
                <a:latin typeface="Arial Unicode MS" pitchFamily="34" charset="-128"/>
                <a:ea typeface="Arial Unicode MS" pitchFamily="34" charset="-128"/>
                <a:cs typeface="Arial Unicode MS" pitchFamily="34" charset="-128"/>
              </a:rPr>
              <a:t>officio</a:t>
            </a:r>
            <a:endParaRPr lang="pt-BR" sz="2000" dirty="0">
              <a:solidFill>
                <a:srgbClr val="99093F"/>
              </a:solidFill>
              <a:effectLst/>
              <a:latin typeface="Arial Unicode MS" pitchFamily="34" charset="-128"/>
              <a:ea typeface="Arial Unicode MS" pitchFamily="34" charset="-128"/>
              <a:cs typeface="Arial Unicode MS" pitchFamily="34" charset="-128"/>
            </a:endParaRPr>
          </a:p>
          <a:p>
            <a:pPr algn="just"/>
            <a:endParaRPr lang="pt-BR" sz="2800" dirty="0">
              <a:solidFill>
                <a:srgbClr val="99093F"/>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3.3 Prisão temporária: Cabimento</a:t>
            </a:r>
            <a:endParaRPr lang="pt-BR" sz="2400"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3795" name="Espaço Reservado para Conteúdo 2"/>
          <p:cNvSpPr>
            <a:spLocks noGrp="1"/>
          </p:cNvSpPr>
          <p:nvPr>
            <p:ph idx="1"/>
          </p:nvPr>
        </p:nvSpPr>
        <p:spPr>
          <a:xfrm>
            <a:off x="457200" y="1071546"/>
            <a:ext cx="8229600" cy="4784725"/>
          </a:xfrm>
        </p:spPr>
        <p:txBody>
          <a:bodyPr/>
          <a:lstStyle/>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Interpretação do art. 1º para ocorrência do pressuposto e requisito das cautelares: inc. III com o I; ou III com o II</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Hipótese de </a:t>
            </a:r>
            <a:r>
              <a:rPr lang="pt-BR" sz="2400" dirty="0" err="1">
                <a:solidFill>
                  <a:srgbClr val="99093F"/>
                </a:solidFill>
                <a:effectLst/>
                <a:latin typeface="Arial Unicode MS" pitchFamily="34" charset="-128"/>
                <a:ea typeface="Arial Unicode MS" pitchFamily="34" charset="-128"/>
                <a:cs typeface="Arial Unicode MS" pitchFamily="34" charset="-128"/>
              </a:rPr>
              <a:t>fumus</a:t>
            </a:r>
            <a:r>
              <a:rPr lang="pt-BR" sz="2400" dirty="0">
                <a:solidFill>
                  <a:srgbClr val="99093F"/>
                </a:solidFill>
                <a:effectLst/>
                <a:latin typeface="Arial Unicode MS" pitchFamily="34" charset="-128"/>
                <a:ea typeface="Arial Unicode MS" pitchFamily="34" charset="-128"/>
                <a:cs typeface="Arial Unicode MS" pitchFamily="34" charset="-128"/>
              </a:rPr>
              <a:t> </a:t>
            </a:r>
            <a:r>
              <a:rPr lang="pt-BR" sz="2400" dirty="0" err="1">
                <a:solidFill>
                  <a:srgbClr val="99093F"/>
                </a:solidFill>
                <a:effectLst/>
                <a:latin typeface="Arial Unicode MS" pitchFamily="34" charset="-128"/>
                <a:ea typeface="Arial Unicode MS" pitchFamily="34" charset="-128"/>
                <a:cs typeface="Arial Unicode MS" pitchFamily="34" charset="-128"/>
              </a:rPr>
              <a:t>commissi</a:t>
            </a:r>
            <a:r>
              <a:rPr lang="pt-BR" sz="2400" dirty="0">
                <a:solidFill>
                  <a:srgbClr val="99093F"/>
                </a:solidFill>
                <a:effectLst/>
                <a:latin typeface="Arial Unicode MS" pitchFamily="34" charset="-128"/>
                <a:ea typeface="Arial Unicode MS" pitchFamily="34" charset="-128"/>
                <a:cs typeface="Arial Unicode MS" pitchFamily="34" charset="-128"/>
              </a:rPr>
              <a:t> </a:t>
            </a:r>
            <a:r>
              <a:rPr lang="pt-BR" sz="2400" dirty="0" err="1">
                <a:solidFill>
                  <a:srgbClr val="99093F"/>
                </a:solidFill>
                <a:effectLst/>
                <a:latin typeface="Arial Unicode MS" pitchFamily="34" charset="-128"/>
                <a:ea typeface="Arial Unicode MS" pitchFamily="34" charset="-128"/>
                <a:cs typeface="Arial Unicode MS" pitchFamily="34" charset="-128"/>
              </a:rPr>
              <a:t>delicti</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Inc. III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fundadas razões, de acordo com qualquer prova admitida na legislação penal, de </a:t>
            </a:r>
            <a:r>
              <a:rPr lang="pt-BR" sz="2000" b="1" dirty="0">
                <a:solidFill>
                  <a:srgbClr val="99093F"/>
                </a:solidFill>
                <a:effectLst/>
                <a:latin typeface="Arial Unicode MS" pitchFamily="34" charset="-128"/>
                <a:ea typeface="Arial Unicode MS" pitchFamily="34" charset="-128"/>
                <a:cs typeface="Arial Unicode MS" pitchFamily="34" charset="-128"/>
              </a:rPr>
              <a:t>autoria ou participação </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do indiciado </a:t>
            </a:r>
            <a:r>
              <a:rPr lang="pt-BR" sz="2000" b="1" dirty="0">
                <a:solidFill>
                  <a:srgbClr val="99093F"/>
                </a:solidFill>
                <a:effectLst/>
                <a:latin typeface="Arial Unicode MS" pitchFamily="34" charset="-128"/>
                <a:ea typeface="Arial Unicode MS" pitchFamily="34" charset="-128"/>
                <a:cs typeface="Arial Unicode MS" pitchFamily="34" charset="-128"/>
              </a:rPr>
              <a:t>nos seguintes crimes</a:t>
            </a:r>
            <a:r>
              <a:rPr lang="pt-BR" sz="2000" dirty="0">
                <a:solidFill>
                  <a:srgbClr val="99093F"/>
                </a:solidFill>
                <a:effectLst/>
                <a:latin typeface="Arial Unicode MS" pitchFamily="34" charset="-128"/>
                <a:ea typeface="Arial Unicode MS" pitchFamily="34" charset="-128"/>
                <a:cs typeface="Arial Unicode MS" pitchFamily="34" charset="-128"/>
              </a:rPr>
              <a:t> ... (rol legal)</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Hipóteses de </a:t>
            </a:r>
            <a:r>
              <a:rPr lang="pt-BR" sz="2400" dirty="0" err="1">
                <a:solidFill>
                  <a:srgbClr val="99093F"/>
                </a:solidFill>
                <a:effectLst/>
                <a:latin typeface="Arial Unicode MS" pitchFamily="34" charset="-128"/>
                <a:ea typeface="Arial Unicode MS" pitchFamily="34" charset="-128"/>
                <a:cs typeface="Arial Unicode MS" pitchFamily="34" charset="-128"/>
              </a:rPr>
              <a:t>periculum</a:t>
            </a:r>
            <a:r>
              <a:rPr lang="pt-BR" sz="2400" dirty="0">
                <a:solidFill>
                  <a:srgbClr val="99093F"/>
                </a:solidFill>
                <a:effectLst/>
                <a:latin typeface="Arial Unicode MS" pitchFamily="34" charset="-128"/>
                <a:ea typeface="Arial Unicode MS" pitchFamily="34" charset="-128"/>
                <a:cs typeface="Arial Unicode MS" pitchFamily="34" charset="-128"/>
              </a:rPr>
              <a:t> </a:t>
            </a:r>
            <a:r>
              <a:rPr lang="pt-BR" sz="2400" dirty="0" err="1">
                <a:solidFill>
                  <a:srgbClr val="99093F"/>
                </a:solidFill>
                <a:effectLst/>
                <a:latin typeface="Arial Unicode MS" pitchFamily="34" charset="-128"/>
                <a:ea typeface="Arial Unicode MS" pitchFamily="34" charset="-128"/>
                <a:cs typeface="Arial Unicode MS" pitchFamily="34" charset="-128"/>
              </a:rPr>
              <a:t>libertatis</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Inc. I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b="1" dirty="0">
                <a:solidFill>
                  <a:srgbClr val="99093F"/>
                </a:solidFill>
                <a:effectLst/>
                <a:latin typeface="Arial Unicode MS" pitchFamily="34" charset="-128"/>
                <a:ea typeface="Arial Unicode MS" pitchFamily="34" charset="-128"/>
                <a:cs typeface="Arial Unicode MS" pitchFamily="34" charset="-128"/>
              </a:rPr>
              <a:t>imprescindível para investigação</a:t>
            </a:r>
            <a:r>
              <a:rPr lang="pt-BR" sz="2000" dirty="0">
                <a:solidFill>
                  <a:srgbClr val="99093F"/>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inquérito</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Inc. II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indiciado </a:t>
            </a:r>
            <a:r>
              <a:rPr lang="pt-BR" sz="2000" b="1" dirty="0">
                <a:solidFill>
                  <a:srgbClr val="99093F"/>
                </a:solidFill>
                <a:effectLst/>
                <a:latin typeface="Arial Unicode MS" pitchFamily="34" charset="-128"/>
                <a:ea typeface="Arial Unicode MS" pitchFamily="34" charset="-128"/>
                <a:cs typeface="Arial Unicode MS" pitchFamily="34" charset="-128"/>
              </a:rPr>
              <a:t>não tiver residência fixa</a:t>
            </a:r>
            <a:r>
              <a:rPr lang="pt-BR" sz="2000" dirty="0">
                <a:solidFill>
                  <a:srgbClr val="99093F"/>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ou não fornecer elementos ao esclarecimento de sua </a:t>
            </a:r>
            <a:r>
              <a:rPr lang="pt-BR" sz="2000" b="1" dirty="0">
                <a:solidFill>
                  <a:srgbClr val="99093F"/>
                </a:solidFill>
                <a:effectLst/>
                <a:latin typeface="Arial Unicode MS" pitchFamily="34" charset="-128"/>
                <a:ea typeface="Arial Unicode MS" pitchFamily="34" charset="-128"/>
                <a:cs typeface="Arial Unicode MS" pitchFamily="34" charset="-128"/>
              </a:rPr>
              <a:t>identidade</a:t>
            </a:r>
          </a:p>
          <a:p>
            <a:pPr>
              <a:buNone/>
            </a:pPr>
            <a:endParaRPr lang="pt-BR" sz="2000" i="1" dirty="0">
              <a:solidFill>
                <a:schemeClr val="tx2"/>
              </a:solidFill>
              <a:latin typeface="Arial Unicode MS" pitchFamily="34" charset="-128"/>
              <a:ea typeface="Arial Unicode MS" pitchFamily="34" charset="-128"/>
              <a:cs typeface="Arial Unicode MS" pitchFamily="34" charset="-128"/>
            </a:endParaRPr>
          </a:p>
          <a:p>
            <a:endParaRPr lang="pt-BR"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4"/>
            <a:ext cx="8229600" cy="11430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3</a:t>
            </a:r>
            <a:r>
              <a:rPr lang="pt-BR" sz="2400" b="1" dirty="0">
                <a:solidFill>
                  <a:schemeClr val="tx2"/>
                </a:solidFill>
                <a:latin typeface="Arial Unicode MS" pitchFamily="34" charset="-128"/>
                <a:ea typeface="Arial Unicode MS" pitchFamily="34" charset="-128"/>
                <a:cs typeface="Arial Unicode MS" pitchFamily="34" charset="-128"/>
              </a:rPr>
              <a:t>.4 Prisão temporária: prazo e término</a:t>
            </a:r>
          </a:p>
        </p:txBody>
      </p:sp>
      <p:sp>
        <p:nvSpPr>
          <p:cNvPr id="35843" name="Espaço Reservado para Conteúdo 2"/>
          <p:cNvSpPr>
            <a:spLocks noGrp="1"/>
          </p:cNvSpPr>
          <p:nvPr>
            <p:ph idx="1"/>
          </p:nvPr>
        </p:nvSpPr>
        <p:spPr>
          <a:xfrm>
            <a:off x="457200" y="1071546"/>
            <a:ext cx="8229600" cy="4525963"/>
          </a:xfrm>
        </p:spPr>
        <p:txBody>
          <a:bodyPr/>
          <a:lstStyle/>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Duração máxima</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Crimes não hediondos (Lei 7.960/89, art. 2, caput): </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5 dias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prorrogáveis por mais </a:t>
            </a:r>
            <a:r>
              <a:rPr lang="pt-BR" sz="2000" dirty="0">
                <a:solidFill>
                  <a:srgbClr val="99093F"/>
                </a:solidFill>
                <a:effectLst/>
                <a:latin typeface="Arial Unicode MS" pitchFamily="34" charset="-128"/>
                <a:ea typeface="Arial Unicode MS" pitchFamily="34" charset="-128"/>
                <a:cs typeface="Arial Unicode MS" pitchFamily="34" charset="-128"/>
              </a:rPr>
              <a:t>5 dias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em caso de extrema e comprovada necessidade</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Crimes </a:t>
            </a:r>
            <a:r>
              <a:rPr lang="pt-BR" sz="2000" dirty="0">
                <a:solidFill>
                  <a:srgbClr val="99093F"/>
                </a:solidFill>
                <a:effectLst/>
                <a:latin typeface="Arial Unicode MS" pitchFamily="34" charset="-128"/>
                <a:ea typeface="Arial Unicode MS" pitchFamily="34" charset="-128"/>
                <a:cs typeface="Arial Unicode MS" pitchFamily="34" charset="-128"/>
              </a:rPr>
              <a:t>hediondos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(Lei 8.072/1990, art. 2, § 4): </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30 dias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prorrogáveis por mais </a:t>
            </a:r>
            <a:r>
              <a:rPr lang="pt-BR" sz="2000" dirty="0">
                <a:solidFill>
                  <a:srgbClr val="99093F"/>
                </a:solidFill>
                <a:effectLst/>
                <a:latin typeface="Arial Unicode MS" pitchFamily="34" charset="-128"/>
                <a:ea typeface="Arial Unicode MS" pitchFamily="34" charset="-128"/>
                <a:cs typeface="Arial Unicode MS" pitchFamily="34" charset="-128"/>
              </a:rPr>
              <a:t>30 dias</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Encerrado o prazo</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o acusado deve ser colocado imediatamente em liberdade, </a:t>
            </a:r>
            <a:r>
              <a:rPr lang="pt-BR" sz="2400" b="1" dirty="0">
                <a:solidFill>
                  <a:srgbClr val="99093F"/>
                </a:solidFill>
                <a:effectLst/>
                <a:latin typeface="Arial Unicode MS" pitchFamily="34" charset="-128"/>
                <a:ea typeface="Arial Unicode MS" pitchFamily="34" charset="-128"/>
                <a:cs typeface="Arial Unicode MS" pitchFamily="34" charset="-128"/>
              </a:rPr>
              <a:t>independentemente da expedição de alvará de soltura</a:t>
            </a: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18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5804" y="571480"/>
            <a:ext cx="8229600" cy="36036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a:t>
            </a:r>
            <a:r>
              <a:rPr lang="pt-BR" sz="2400" b="1" dirty="0">
                <a:solidFill>
                  <a:schemeClr val="tx2"/>
                </a:solidFill>
                <a:latin typeface="Arial Unicode MS" pitchFamily="34" charset="-128"/>
                <a:ea typeface="Arial Unicode MS" pitchFamily="34" charset="-128"/>
                <a:cs typeface="Arial Unicode MS" pitchFamily="34" charset="-128"/>
              </a:rPr>
              <a:t> Medidas cautelares alternativas à prisão</a:t>
            </a:r>
            <a:br>
              <a:rPr lang="en-US" sz="2400" dirty="0">
                <a:solidFill>
                  <a:schemeClr val="tx2"/>
                </a:solidFill>
                <a:latin typeface="Arial Unicode MS" pitchFamily="34" charset="-128"/>
                <a:ea typeface="Arial Unicode MS" pitchFamily="34" charset="-128"/>
                <a:cs typeface="Arial Unicode MS" pitchFamily="34" charset="-128"/>
              </a:rPr>
            </a:b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36867" name="Espaço Reservado para Conteúdo 2"/>
          <p:cNvSpPr>
            <a:spLocks noGrp="1"/>
          </p:cNvSpPr>
          <p:nvPr>
            <p:ph idx="1"/>
          </p:nvPr>
        </p:nvSpPr>
        <p:spPr>
          <a:xfrm>
            <a:off x="457200" y="1071546"/>
            <a:ext cx="8229600" cy="4525963"/>
          </a:xfrm>
        </p:spPr>
        <p:txBody>
          <a:bodyPr/>
          <a:lstStyle/>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4.1 Natureza e espécie </a:t>
            </a: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4.2 Finalidade</a:t>
            </a: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4.3 Cabimento</a:t>
            </a: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4.4 </a:t>
            </a:r>
            <a:r>
              <a:rPr lang="pt-BR" sz="26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Preferibilidade</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 </a:t>
            </a:r>
            <a:r>
              <a:rPr lang="pt-BR" sz="26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cumulatividade</a:t>
            </a:r>
            <a:endPar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4.5 Variabilidade</a:t>
            </a: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4.6 </a:t>
            </a:r>
            <a:r>
              <a:rPr lang="pt-BR" sz="26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Taxatividade</a:t>
            </a:r>
            <a:endPar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4.7 Medidas em espécie</a:t>
            </a:r>
          </a:p>
          <a:p>
            <a:pPr lvl="1" algn="just"/>
            <a:r>
              <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rPr>
              <a:t>4.7.1 Disposições especiais relativas à fiança</a:t>
            </a:r>
          </a:p>
          <a:p>
            <a:pPr algn="just"/>
            <a:endParaRPr lang="pt-BR" sz="26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5804" y="571480"/>
            <a:ext cx="8229600" cy="36036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4.1</a:t>
            </a:r>
            <a:r>
              <a:rPr lang="pt-BR" sz="2400" b="1" dirty="0">
                <a:solidFill>
                  <a:schemeClr val="tx2"/>
                </a:solidFill>
                <a:latin typeface="Arial Unicode MS" pitchFamily="34" charset="-128"/>
                <a:ea typeface="Arial Unicode MS" pitchFamily="34" charset="-128"/>
                <a:cs typeface="Arial Unicode MS" pitchFamily="34" charset="-128"/>
              </a:rPr>
              <a:t> Medidas alternativas à prisão: Natureza e espécies</a:t>
            </a:r>
            <a:br>
              <a:rPr lang="en-US" sz="2400" dirty="0">
                <a:solidFill>
                  <a:schemeClr val="tx2"/>
                </a:solidFill>
                <a:latin typeface="Arial Unicode MS" pitchFamily="34" charset="-128"/>
                <a:ea typeface="Arial Unicode MS" pitchFamily="34" charset="-128"/>
                <a:cs typeface="Arial Unicode MS" pitchFamily="34" charset="-128"/>
              </a:rPr>
            </a:b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36867" name="Espaço Reservado para Conteúdo 2"/>
          <p:cNvSpPr>
            <a:spLocks noGrp="1"/>
          </p:cNvSpPr>
          <p:nvPr>
            <p:ph idx="1"/>
          </p:nvPr>
        </p:nvSpPr>
        <p:spPr>
          <a:xfrm>
            <a:off x="457200" y="1071546"/>
            <a:ext cx="8229600" cy="4525963"/>
          </a:xfrm>
        </p:spPr>
        <p:txBody>
          <a:bodyPr/>
          <a:lstStyle/>
          <a:p>
            <a:pPr algn="just"/>
            <a:r>
              <a:rPr lang="pt-BR" sz="26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Arts</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319 e 320 do CPP – medidas </a:t>
            </a:r>
            <a:r>
              <a:rPr lang="pt-BR" sz="26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alternativas e não substitutivas</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lgn="just"/>
            <a:endPar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Medidas </a:t>
            </a:r>
            <a:r>
              <a:rPr lang="pt-BR" sz="2600" b="1" dirty="0">
                <a:solidFill>
                  <a:srgbClr val="99093F"/>
                </a:solidFill>
                <a:effectLst/>
                <a:latin typeface="Arial Unicode MS" pitchFamily="34" charset="-128"/>
                <a:ea typeface="Arial Unicode MS" pitchFamily="34" charset="-128"/>
                <a:cs typeface="Arial Unicode MS" pitchFamily="34" charset="-128"/>
              </a:rPr>
              <a:t>alternativa</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aplica-se medida menos gravosa, adequada ao caso, </a:t>
            </a:r>
            <a:r>
              <a:rPr lang="pt-BR" sz="2600" u="sng" dirty="0">
                <a:solidFill>
                  <a:srgbClr val="99093F"/>
                </a:solidFill>
                <a:effectLst/>
                <a:latin typeface="Arial Unicode MS" pitchFamily="34" charset="-128"/>
                <a:ea typeface="Arial Unicode MS" pitchFamily="34" charset="-128"/>
                <a:cs typeface="Arial Unicode MS" pitchFamily="34" charset="-128"/>
              </a:rPr>
              <a:t>não sendo cabível </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concretamente a medida extrema da </a:t>
            </a:r>
            <a:r>
              <a:rPr lang="pt-BR" sz="2600" u="sng" dirty="0">
                <a:solidFill>
                  <a:srgbClr val="99093F"/>
                </a:solidFill>
                <a:effectLst/>
                <a:latin typeface="Arial Unicode MS" pitchFamily="34" charset="-128"/>
                <a:ea typeface="Arial Unicode MS" pitchFamily="34" charset="-128"/>
                <a:cs typeface="Arial Unicode MS" pitchFamily="34" charset="-128"/>
              </a:rPr>
              <a:t>prisão</a:t>
            </a:r>
          </a:p>
          <a:p>
            <a:pPr algn="just"/>
            <a:endPar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 </a:t>
            </a:r>
            <a:r>
              <a:rPr lang="pt-BR" sz="2600" b="1" dirty="0">
                <a:solidFill>
                  <a:srgbClr val="99093F"/>
                </a:solidFill>
                <a:effectLst/>
                <a:latin typeface="Arial Unicode MS" pitchFamily="34" charset="-128"/>
                <a:ea typeface="Arial Unicode MS" pitchFamily="34" charset="-128"/>
                <a:cs typeface="Arial Unicode MS" pitchFamily="34" charset="-128"/>
              </a:rPr>
              <a:t>substitutiva</a:t>
            </a:r>
            <a:r>
              <a:rPr lang="pt-BR" sz="2600" dirty="0">
                <a:solidFill>
                  <a:srgbClr val="99093F"/>
                </a:solidFill>
                <a:effectLst/>
                <a:latin typeface="Arial Unicode MS" pitchFamily="34" charset="-128"/>
                <a:ea typeface="Arial Unicode MS" pitchFamily="34" charset="-128"/>
                <a:cs typeface="Arial Unicode MS" pitchFamily="34" charset="-128"/>
              </a:rPr>
              <a:t>:</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 </a:t>
            </a:r>
            <a:r>
              <a:rPr lang="pt-BR" sz="2600" u="sng" dirty="0">
                <a:solidFill>
                  <a:srgbClr val="99093F"/>
                </a:solidFill>
                <a:effectLst/>
                <a:latin typeface="Arial Unicode MS" pitchFamily="34" charset="-128"/>
                <a:ea typeface="Arial Unicode MS" pitchFamily="34" charset="-128"/>
                <a:cs typeface="Arial Unicode MS" pitchFamily="34" charset="-128"/>
              </a:rPr>
              <a:t>prisão era cabível</a:t>
            </a:r>
            <a:r>
              <a:rPr lang="pt-BR" sz="2600" dirty="0">
                <a:solidFill>
                  <a:srgbClr val="99093F"/>
                </a:solidFill>
                <a:effectLst/>
                <a:latin typeface="Arial Unicode MS" pitchFamily="34" charset="-128"/>
                <a:ea typeface="Arial Unicode MS" pitchFamily="34" charset="-128"/>
                <a:cs typeface="Arial Unicode MS" pitchFamily="34" charset="-128"/>
              </a:rPr>
              <a:t> </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e adequada, mas acaba sendo substituída por medida menos grave</a:t>
            </a:r>
            <a:endParaRPr lang="pt-BR" sz="22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endParaRPr lang="pt-BR" sz="2600" dirty="0">
              <a:solidFill>
                <a:schemeClr val="tx2"/>
              </a:solidFill>
              <a:effectLst/>
              <a:latin typeface="Arial Unicode MS" pitchFamily="34" charset="-128"/>
              <a:ea typeface="Arial Unicode MS" pitchFamily="34" charset="-128"/>
              <a:cs typeface="Arial Unicode MS" pitchFamily="34" charset="-128"/>
            </a:endParaRPr>
          </a:p>
          <a:p>
            <a:pPr algn="just"/>
            <a:endParaRPr lang="pt-BR" sz="26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4.1 Medidas alternativas à prisão: Natureza e espécies</a:t>
            </a:r>
            <a:endParaRPr lang="pt-BR" sz="2400" b="1" dirty="0">
              <a:solidFill>
                <a:schemeClr val="tx2"/>
              </a:solidFill>
              <a:latin typeface="Arial Unicode MS" pitchFamily="34" charset="-128"/>
              <a:ea typeface="Arial Unicode MS" pitchFamily="34" charset="-128"/>
              <a:cs typeface="Arial Unicode MS" pitchFamily="34" charset="-128"/>
            </a:endParaRPr>
          </a:p>
        </p:txBody>
      </p:sp>
      <p:graphicFrame>
        <p:nvGraphicFramePr>
          <p:cNvPr id="4" name="Tabela 3"/>
          <p:cNvGraphicFramePr>
            <a:graphicFrameLocks noGrp="1"/>
          </p:cNvGraphicFramePr>
          <p:nvPr>
            <p:extLst>
              <p:ext uri="{D42A27DB-BD31-4B8C-83A1-F6EECF244321}">
                <p14:modId xmlns:p14="http://schemas.microsoft.com/office/powerpoint/2010/main" val="751728133"/>
              </p:ext>
            </p:extLst>
          </p:nvPr>
        </p:nvGraphicFramePr>
        <p:xfrm>
          <a:off x="900113" y="1052513"/>
          <a:ext cx="7344816" cy="4741871"/>
        </p:xfrm>
        <a:graphic>
          <a:graphicData uri="http://schemas.openxmlformats.org/drawingml/2006/table">
            <a:tbl>
              <a:tblPr firstRow="1" bandRow="1">
                <a:tableStyleId>{1E171933-4619-4E11-9A3F-F7608DF75F80}</a:tableStyleId>
              </a:tblPr>
              <a:tblGrid>
                <a:gridCol w="7344816">
                  <a:extLst>
                    <a:ext uri="{9D8B030D-6E8A-4147-A177-3AD203B41FA5}">
                      <a16:colId xmlns:a16="http://schemas.microsoft.com/office/drawing/2014/main" val="20000"/>
                    </a:ext>
                  </a:extLst>
                </a:gridCol>
              </a:tblGrid>
              <a:tr h="146446">
                <a:tc>
                  <a:txBody>
                    <a:bodyPr/>
                    <a:lstStyle/>
                    <a:p>
                      <a:pPr algn="ctr"/>
                      <a:r>
                        <a:rPr lang="pt-BR" b="1" dirty="0">
                          <a:solidFill>
                            <a:schemeClr val="tx1">
                              <a:lumMod val="90000"/>
                              <a:lumOff val="10000"/>
                            </a:schemeClr>
                          </a:solidFill>
                          <a:latin typeface="Arial Unicode MS" pitchFamily="34" charset="-128"/>
                          <a:ea typeface="Arial Unicode MS" pitchFamily="34" charset="-128"/>
                          <a:cs typeface="Arial Unicode MS" pitchFamily="34" charset="-128"/>
                        </a:rPr>
                        <a:t>Medidas – Código de Processo Penal</a:t>
                      </a:r>
                    </a:p>
                  </a:txBody>
                  <a:tcPr/>
                </a:tc>
                <a:extLst>
                  <a:ext uri="{0D108BD9-81ED-4DB2-BD59-A6C34878D82A}">
                    <a16:rowId xmlns:a16="http://schemas.microsoft.com/office/drawing/2014/main" val="10000"/>
                  </a:ext>
                </a:extLst>
              </a:tr>
              <a:tr h="485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Comparecimento periódico a juízo – art. 319, I</a:t>
                      </a:r>
                    </a:p>
                  </a:txBody>
                  <a:tcPr/>
                </a:tc>
                <a:extLst>
                  <a:ext uri="{0D108BD9-81ED-4DB2-BD59-A6C34878D82A}">
                    <a16:rowId xmlns:a16="http://schemas.microsoft.com/office/drawing/2014/main" val="10001"/>
                  </a:ext>
                </a:extLst>
              </a:tr>
              <a:tr h="485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Proibição de acesso ou frequência a determinados lugares – art. 319, II</a:t>
                      </a:r>
                    </a:p>
                  </a:txBody>
                  <a:tcPr/>
                </a:tc>
                <a:extLst>
                  <a:ext uri="{0D108BD9-81ED-4DB2-BD59-A6C34878D82A}">
                    <a16:rowId xmlns:a16="http://schemas.microsoft.com/office/drawing/2014/main" val="10002"/>
                  </a:ext>
                </a:extLst>
              </a:tr>
              <a:tr h="4642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Proibição de contato com pessoa determinada – art. 319, III</a:t>
                      </a:r>
                    </a:p>
                  </a:txBody>
                  <a:tcPr/>
                </a:tc>
                <a:extLst>
                  <a:ext uri="{0D108BD9-81ED-4DB2-BD59-A6C34878D82A}">
                    <a16:rowId xmlns:a16="http://schemas.microsoft.com/office/drawing/2014/main" val="10003"/>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Proibição de ausentar-se da comarca</a:t>
                      </a:r>
                      <a:r>
                        <a:rPr lang="pt-BR" sz="1600" baseline="0" dirty="0">
                          <a:solidFill>
                            <a:schemeClr val="tx1">
                              <a:lumMod val="90000"/>
                              <a:lumOff val="10000"/>
                            </a:schemeClr>
                          </a:solidFill>
                          <a:latin typeface="Arial Unicode MS" pitchFamily="34" charset="-128"/>
                          <a:ea typeface="Arial Unicode MS" pitchFamily="34" charset="-128"/>
                          <a:cs typeface="Arial Unicode MS" pitchFamily="34" charset="-128"/>
                        </a:rPr>
                        <a:t> – art. 319, IV</a:t>
                      </a:r>
                      <a:endParaRPr lang="pt-BR" sz="1600" dirty="0">
                        <a:solidFill>
                          <a:schemeClr val="tx1">
                            <a:lumMod val="90000"/>
                            <a:lumOff val="10000"/>
                          </a:schemeClr>
                        </a:solidFill>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val="10004"/>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Recolhimento domiciliar noturno – art. 319, V</a:t>
                      </a:r>
                    </a:p>
                  </a:txBody>
                  <a:tcPr/>
                </a:tc>
                <a:extLst>
                  <a:ext uri="{0D108BD9-81ED-4DB2-BD59-A6C34878D82A}">
                    <a16:rowId xmlns:a16="http://schemas.microsoft.com/office/drawing/2014/main" val="10005"/>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Suspensão de função pública ou atividade econômica ou financeira – art. 319, VI</a:t>
                      </a:r>
                    </a:p>
                  </a:txBody>
                  <a:tcPr/>
                </a:tc>
                <a:extLst>
                  <a:ext uri="{0D108BD9-81ED-4DB2-BD59-A6C34878D82A}">
                    <a16:rowId xmlns:a16="http://schemas.microsoft.com/office/drawing/2014/main" val="10006"/>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Internação provisória do acusado inimputável ou semi-imputável – art. 319, VII</a:t>
                      </a:r>
                    </a:p>
                  </a:txBody>
                  <a:tcPr/>
                </a:tc>
                <a:extLst>
                  <a:ext uri="{0D108BD9-81ED-4DB2-BD59-A6C34878D82A}">
                    <a16:rowId xmlns:a16="http://schemas.microsoft.com/office/drawing/2014/main" val="10007"/>
                  </a:ext>
                </a:extLst>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Fiança – art. 319, VIII</a:t>
                      </a:r>
                      <a:endParaRPr lang="en-US" sz="1600" dirty="0">
                        <a:solidFill>
                          <a:schemeClr val="tx1">
                            <a:lumMod val="90000"/>
                            <a:lumOff val="10000"/>
                          </a:schemeClr>
                        </a:solidFill>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val="10008"/>
                  </a:ext>
                </a:extLst>
              </a:tr>
              <a:tr h="35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Monitoração eletrônica – art. 319, IX</a:t>
                      </a:r>
                    </a:p>
                  </a:txBody>
                  <a:tcPr/>
                </a:tc>
                <a:extLst>
                  <a:ext uri="{0D108BD9-81ED-4DB2-BD59-A6C34878D82A}">
                    <a16:rowId xmlns:a16="http://schemas.microsoft.com/office/drawing/2014/main" val="10009"/>
                  </a:ext>
                </a:extLst>
              </a:tr>
              <a:tr h="352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a:solidFill>
                            <a:schemeClr val="tx1">
                              <a:lumMod val="90000"/>
                              <a:lumOff val="10000"/>
                            </a:schemeClr>
                          </a:solidFill>
                          <a:latin typeface="Arial Unicode MS" pitchFamily="34" charset="-128"/>
                          <a:ea typeface="Arial Unicode MS" pitchFamily="34" charset="-128"/>
                          <a:cs typeface="Arial Unicode MS" pitchFamily="34" charset="-128"/>
                        </a:rPr>
                        <a:t>Proibição de ausentar-se do país – art. 320</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5804" y="571480"/>
            <a:ext cx="8229600" cy="36036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4.2</a:t>
            </a:r>
            <a:r>
              <a:rPr lang="pt-BR" sz="2400" b="1" dirty="0">
                <a:solidFill>
                  <a:schemeClr val="tx2"/>
                </a:solidFill>
                <a:latin typeface="Arial Unicode MS" pitchFamily="34" charset="-128"/>
                <a:ea typeface="Arial Unicode MS" pitchFamily="34" charset="-128"/>
                <a:cs typeface="Arial Unicode MS" pitchFamily="34" charset="-128"/>
              </a:rPr>
              <a:t> Medidas cautelares alternativas à prisão: finalidade</a:t>
            </a:r>
            <a:br>
              <a:rPr lang="en-US" sz="2400" dirty="0">
                <a:solidFill>
                  <a:schemeClr val="tx2"/>
                </a:solidFill>
                <a:latin typeface="Arial Unicode MS" pitchFamily="34" charset="-128"/>
                <a:ea typeface="Arial Unicode MS" pitchFamily="34" charset="-128"/>
                <a:cs typeface="Arial Unicode MS" pitchFamily="34" charset="-128"/>
              </a:rPr>
            </a:b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36867" name="Espaço Reservado para Conteúdo 2"/>
          <p:cNvSpPr>
            <a:spLocks noGrp="1"/>
          </p:cNvSpPr>
          <p:nvPr>
            <p:ph idx="1"/>
          </p:nvPr>
        </p:nvSpPr>
        <p:spPr>
          <a:xfrm>
            <a:off x="457200" y="1071546"/>
            <a:ext cx="8229600" cy="4525963"/>
          </a:xfrm>
        </p:spPr>
        <p:txBody>
          <a:bodyPr/>
          <a:lstStyle/>
          <a:p>
            <a:pPr algn="just"/>
            <a:r>
              <a:rPr lang="pt-BR" sz="26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 cautelares são assecuratórias</a:t>
            </a:r>
          </a:p>
          <a:p>
            <a:pPr algn="just"/>
            <a:endParaRPr lang="pt-BR" sz="26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Medidas cautelares </a:t>
            </a:r>
            <a:r>
              <a:rPr lang="pt-BR" sz="2600" b="1" dirty="0">
                <a:solidFill>
                  <a:srgbClr val="99093F"/>
                </a:solidFill>
                <a:effectLst/>
                <a:latin typeface="Arial Unicode MS" pitchFamily="34" charset="-128"/>
                <a:ea typeface="Arial Unicode MS" pitchFamily="34" charset="-128"/>
                <a:cs typeface="Arial Unicode MS" pitchFamily="34" charset="-128"/>
              </a:rPr>
              <a:t>não podem antecipar resultados da pena</a:t>
            </a:r>
          </a:p>
          <a:p>
            <a:pPr algn="just"/>
            <a:endParaRPr lang="pt-BR" sz="26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6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Finalidades</a:t>
            </a:r>
            <a:r>
              <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da medida alternativa:</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Cautela </a:t>
            </a:r>
            <a:r>
              <a:rPr lang="pt-BR" sz="2000" b="1" dirty="0">
                <a:solidFill>
                  <a:srgbClr val="99093F"/>
                </a:solidFill>
                <a:effectLst/>
                <a:latin typeface="Arial Unicode MS" pitchFamily="34" charset="-128"/>
                <a:ea typeface="Arial Unicode MS" pitchFamily="34" charset="-128"/>
                <a:cs typeface="Arial Unicode MS" pitchFamily="34" charset="-128"/>
              </a:rPr>
              <a:t>instrumental</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b="1" dirty="0">
                <a:solidFill>
                  <a:srgbClr val="99093F"/>
                </a:solidFill>
                <a:effectLst/>
                <a:latin typeface="Arial Unicode MS" pitchFamily="34" charset="-128"/>
                <a:ea typeface="Arial Unicode MS" pitchFamily="34" charset="-128"/>
                <a:cs typeface="Arial Unicode MS" pitchFamily="34" charset="-128"/>
              </a:rPr>
              <a:t>e final</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inc. I, III, V, VIII e IX do 319 e art. 320 </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Cautela </a:t>
            </a:r>
            <a:r>
              <a:rPr lang="pt-BR" sz="2000" b="1" dirty="0">
                <a:solidFill>
                  <a:srgbClr val="99093F"/>
                </a:solidFill>
                <a:effectLst/>
                <a:latin typeface="Arial Unicode MS" pitchFamily="34" charset="-128"/>
                <a:ea typeface="Arial Unicode MS" pitchFamily="34" charset="-128"/>
                <a:cs typeface="Arial Unicode MS" pitchFamily="34" charset="-128"/>
              </a:rPr>
              <a:t>instrumental</a:t>
            </a:r>
            <a:r>
              <a:rPr lang="pt-BR" sz="2000" dirty="0">
                <a:solidFill>
                  <a:srgbClr val="FF0000"/>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apenas: inc. IV do art. 319</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Finalidade </a:t>
            </a:r>
            <a:r>
              <a:rPr lang="pt-BR" sz="2000" dirty="0">
                <a:solidFill>
                  <a:srgbClr val="99093F"/>
                </a:solidFill>
                <a:effectLst/>
                <a:latin typeface="Arial Unicode MS" pitchFamily="34" charset="-128"/>
                <a:ea typeface="Arial Unicode MS" pitchFamily="34" charset="-128"/>
                <a:cs typeface="Arial Unicode MS" pitchFamily="34" charset="-128"/>
              </a:rPr>
              <a:t>extraordinária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de </a:t>
            </a:r>
            <a:r>
              <a:rPr lang="pt-BR" sz="2000" b="1" dirty="0">
                <a:solidFill>
                  <a:srgbClr val="99093F"/>
                </a:solidFill>
                <a:effectLst/>
                <a:latin typeface="Arial Unicode MS" pitchFamily="34" charset="-128"/>
                <a:ea typeface="Arial Unicode MS" pitchFamily="34" charset="-128"/>
                <a:cs typeface="Arial Unicode MS" pitchFamily="34" charset="-128"/>
              </a:rPr>
              <a:t>evita a reiteração </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criminosa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inc. II, VI e VII do art. 319.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a:t>
            </a:r>
            <a:r>
              <a:rPr lang="pt-BR" sz="2400" b="1" dirty="0">
                <a:solidFill>
                  <a:schemeClr val="tx2"/>
                </a:solidFill>
                <a:latin typeface="Arial Unicode MS" pitchFamily="34" charset="-128"/>
                <a:ea typeface="Arial Unicode MS" pitchFamily="34" charset="-128"/>
                <a:cs typeface="Arial Unicode MS" pitchFamily="34" charset="-128"/>
              </a:rPr>
              <a:t>.3 Medidas alternativas: Cabimento</a:t>
            </a:r>
          </a:p>
        </p:txBody>
      </p:sp>
      <p:sp>
        <p:nvSpPr>
          <p:cNvPr id="37891" name="Espaço Reservado para Conteúdo 2"/>
          <p:cNvSpPr>
            <a:spLocks noGrp="1"/>
          </p:cNvSpPr>
          <p:nvPr>
            <p:ph idx="1"/>
          </p:nvPr>
        </p:nvSpPr>
        <p:spPr>
          <a:xfrm>
            <a:off x="468313" y="1071546"/>
            <a:ext cx="8229600" cy="4733942"/>
          </a:xfrm>
        </p:spPr>
        <p:txBody>
          <a:bodyPr/>
          <a:lstStyle/>
          <a:p>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Pressuposto positivo</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fumus</a:t>
            </a:r>
            <a:r>
              <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commissi</a:t>
            </a:r>
            <a:r>
              <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delicti</a:t>
            </a:r>
            <a:endPar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prova da existência do crime</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Indícios suficiente de autoria</a:t>
            </a:r>
            <a:endParaRPr lang="pt-BR" sz="2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1800"/>
              </a:spcBef>
            </a:pPr>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Pressuposto negativo</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não verificação de excludentes de ilicitude e culpabilidade no caso concreto (analogia com art. 314)</a:t>
            </a:r>
            <a:endPar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1800"/>
              </a:spcBef>
            </a:pPr>
            <a:r>
              <a:rPr lang="pt-BR" sz="24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Requisitos</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finalidades cautelares do art. 282, caput, inc. I</a:t>
            </a:r>
            <a:endPar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spcBef>
                <a:spcPts val="1800"/>
              </a:spcBef>
            </a:pPr>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Hipótese de cabimento</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situações do art. 313 de cabimento da prisão preventiva;</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hipóteses menos graves</a:t>
            </a:r>
            <a:r>
              <a:rPr lang="pt-BR" sz="2000" dirty="0">
                <a:solidFill>
                  <a:schemeClr val="tx2"/>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por se tratarem de medidas menos restritivas que a prisão</a:t>
            </a:r>
          </a:p>
          <a:p>
            <a:endParaRPr lang="pt-BR" sz="26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a:t>
            </a:r>
            <a:r>
              <a:rPr lang="pt-BR" sz="2400" b="1" dirty="0">
                <a:solidFill>
                  <a:schemeClr val="tx2"/>
                </a:solidFill>
                <a:latin typeface="Arial Unicode MS" pitchFamily="34" charset="-128"/>
                <a:ea typeface="Arial Unicode MS" pitchFamily="34" charset="-128"/>
                <a:cs typeface="Arial Unicode MS" pitchFamily="34" charset="-128"/>
              </a:rPr>
              <a:t>.4 </a:t>
            </a:r>
            <a:r>
              <a:rPr lang="pt-BR" sz="2400" b="1" dirty="0" err="1">
                <a:solidFill>
                  <a:schemeClr val="tx2"/>
                </a:solidFill>
                <a:latin typeface="Arial Unicode MS" pitchFamily="34" charset="-128"/>
                <a:ea typeface="Arial Unicode MS" pitchFamily="34" charset="-128"/>
                <a:cs typeface="Arial Unicode MS" pitchFamily="34" charset="-128"/>
              </a:rPr>
              <a:t>Preferibilidade</a:t>
            </a:r>
            <a:r>
              <a:rPr lang="pt-BR" sz="2400" b="1" dirty="0">
                <a:solidFill>
                  <a:schemeClr val="tx2"/>
                </a:solidFill>
                <a:latin typeface="Arial Unicode MS" pitchFamily="34" charset="-128"/>
                <a:ea typeface="Arial Unicode MS" pitchFamily="34" charset="-128"/>
                <a:cs typeface="Arial Unicode MS" pitchFamily="34" charset="-128"/>
              </a:rPr>
              <a:t> e </a:t>
            </a:r>
            <a:r>
              <a:rPr lang="pt-BR" sz="2400" b="1" dirty="0" err="1">
                <a:solidFill>
                  <a:schemeClr val="tx2"/>
                </a:solidFill>
                <a:latin typeface="Arial Unicode MS" pitchFamily="34" charset="-128"/>
                <a:ea typeface="Arial Unicode MS" pitchFamily="34" charset="-128"/>
                <a:cs typeface="Arial Unicode MS" pitchFamily="34" charset="-128"/>
              </a:rPr>
              <a:t>cumulatividade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38915" name="Espaço Reservado para Conteúdo 2"/>
          <p:cNvSpPr>
            <a:spLocks noGrp="1"/>
          </p:cNvSpPr>
          <p:nvPr>
            <p:ph idx="1"/>
          </p:nvPr>
        </p:nvSpPr>
        <p:spPr>
          <a:xfrm>
            <a:off x="457200" y="1071546"/>
            <a:ext cx="8229600" cy="4525963"/>
          </a:xfrm>
        </p:spPr>
        <p:txBody>
          <a:bodyPr/>
          <a:lstStyle/>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As medidas cautelares alternativas à prisão são </a:t>
            </a:r>
            <a:r>
              <a:rPr lang="pt-BR" sz="2400" b="1" dirty="0">
                <a:solidFill>
                  <a:srgbClr val="99093F"/>
                </a:solidFill>
                <a:effectLst/>
                <a:latin typeface="Arial Unicode MS" pitchFamily="34" charset="-128"/>
                <a:ea typeface="Arial Unicode MS" pitchFamily="34" charset="-128"/>
                <a:cs typeface="Arial Unicode MS" pitchFamily="34" charset="-128"/>
              </a:rPr>
              <a:t>preferíveis em relação à prisão preventiva</a:t>
            </a:r>
            <a:r>
              <a:rPr lang="pt-BR" sz="2400" dirty="0">
                <a:solidFill>
                  <a:srgbClr val="99093F"/>
                </a:solidFill>
                <a:effectLst/>
                <a:latin typeface="Arial Unicode MS" pitchFamily="34" charset="-128"/>
                <a:ea typeface="Arial Unicode MS" pitchFamily="34" charset="-128"/>
                <a:cs typeface="Arial Unicode MS" pitchFamily="34" charset="-128"/>
              </a:rPr>
              <a:t> </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sempre se deve privilegiar os meios menos gravosos e restritivos de direitos fundamentais</a:t>
            </a:r>
          </a:p>
          <a:p>
            <a:pPr algn="just"/>
            <a:endParaRPr lang="pt-BR" sz="28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Dispõe o § 1.º do art. 282: “As medidas cautelares poderão ser </a:t>
            </a:r>
            <a:r>
              <a:rPr lang="pt-BR" sz="2400" b="1" dirty="0">
                <a:solidFill>
                  <a:srgbClr val="99093F"/>
                </a:solidFill>
                <a:effectLst/>
                <a:latin typeface="Arial Unicode MS" pitchFamily="34" charset="-128"/>
                <a:ea typeface="Arial Unicode MS" pitchFamily="34" charset="-128"/>
                <a:cs typeface="Arial Unicode MS" pitchFamily="34" charset="-128"/>
              </a:rPr>
              <a:t>aplicadas isolada ou cumulativamente</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2" algn="just">
              <a:buClr>
                <a:schemeClr val="accent6"/>
              </a:buClr>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No caso de decretação de prisão preventiva, não caberá decretar cumulativamente outra medida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229600" cy="4318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a:t>
            </a:r>
            <a:r>
              <a:rPr lang="pt-BR" sz="2400" b="1" dirty="0">
                <a:solidFill>
                  <a:schemeClr val="tx2"/>
                </a:solidFill>
                <a:latin typeface="Arial Unicode MS" pitchFamily="34" charset="-128"/>
                <a:ea typeface="Arial Unicode MS" pitchFamily="34" charset="-128"/>
                <a:cs typeface="Arial Unicode MS" pitchFamily="34" charset="-128"/>
              </a:rPr>
              <a:t> Prisão em flagrante</a:t>
            </a:r>
          </a:p>
        </p:txBody>
      </p:sp>
      <p:sp>
        <p:nvSpPr>
          <p:cNvPr id="19459" name="Espaço Reservado para Conteúdo 2"/>
          <p:cNvSpPr>
            <a:spLocks noGrp="1"/>
          </p:cNvSpPr>
          <p:nvPr>
            <p:ph idx="1"/>
          </p:nvPr>
        </p:nvSpPr>
        <p:spPr>
          <a:xfrm>
            <a:off x="457200" y="836613"/>
            <a:ext cx="8229600" cy="5289550"/>
          </a:xfrm>
        </p:spPr>
        <p:txBody>
          <a:bodyPr/>
          <a:lstStyle/>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1.1 Noções gerais</a:t>
            </a:r>
          </a:p>
          <a:p>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1.2 Espécies</a:t>
            </a:r>
          </a:p>
          <a:p>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1.3 Situações Especiais</a:t>
            </a:r>
          </a:p>
          <a:p>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1.4 Formalidade do auto de prisão em flagrante</a:t>
            </a:r>
          </a:p>
          <a:p>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1.5 Infração cometida na presença de autoridade ou contra autoridade</a:t>
            </a:r>
          </a:p>
          <a:p>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1.6 Comunicação da prisão em flagrante e sua apreciação judicial</a:t>
            </a:r>
          </a:p>
          <a:p>
            <a:endParaRPr lang="pt-BR" sz="2000" dirty="0">
              <a:solidFill>
                <a:schemeClr val="tx2"/>
              </a:solidFill>
              <a:effectLst/>
              <a:latin typeface="Arial Unicode MS" pitchFamily="34" charset="-128"/>
              <a:ea typeface="Arial Unicode MS" pitchFamily="34" charset="-128"/>
              <a:cs typeface="Arial Unicode MS" pitchFamily="34" charset="-128"/>
            </a:endParaRPr>
          </a:p>
          <a:p>
            <a:endParaRPr lang="pt-BR" sz="2000" dirty="0">
              <a:solidFill>
                <a:schemeClr val="tx2"/>
              </a:solidFill>
              <a:effectLst/>
              <a:latin typeface="Arial Unicode MS" pitchFamily="34" charset="-128"/>
              <a:ea typeface="Arial Unicode MS" pitchFamily="34" charset="-128"/>
              <a:cs typeface="Arial Unicode MS" pitchFamily="34" charset="-128"/>
            </a:endParaRPr>
          </a:p>
          <a:p>
            <a:endParaRPr lang="pt-BR" sz="2000" dirty="0">
              <a:solidFill>
                <a:schemeClr val="tx2"/>
              </a:solidFill>
              <a:effectLst/>
              <a:latin typeface="Arial Unicode MS" pitchFamily="34" charset="-128"/>
              <a:ea typeface="Arial Unicode MS" pitchFamily="34" charset="-128"/>
              <a:cs typeface="Arial Unicode MS" pitchFamily="34" charset="-128"/>
            </a:endParaRPr>
          </a:p>
          <a:p>
            <a:endParaRPr lang="pt-BR" sz="2000" dirty="0">
              <a:solidFill>
                <a:schemeClr val="tx2"/>
              </a:solidFill>
              <a:effectLst/>
              <a:latin typeface="Arial Unicode MS" pitchFamily="34" charset="-128"/>
              <a:ea typeface="Arial Unicode MS" pitchFamily="34" charset="-128"/>
              <a:cs typeface="Arial Unicode MS" pitchFamily="34" charset="-128"/>
            </a:endParaRPr>
          </a:p>
          <a:p>
            <a:pPr>
              <a:buFont typeface="Arial" charset="0"/>
              <a:buNone/>
            </a:pPr>
            <a:r>
              <a:rPr lang="pt-BR" sz="2000" dirty="0">
                <a:solidFill>
                  <a:schemeClr val="tx2"/>
                </a:solidFill>
                <a:effectLst/>
                <a:latin typeface="Arial Unicode MS" pitchFamily="34" charset="-128"/>
                <a:ea typeface="Arial Unicode MS" pitchFamily="34" charset="-128"/>
                <a:cs typeface="Arial Unicode MS" pitchFamily="34" charset="-128"/>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250"/>
            <a:ext cx="8229600" cy="2159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a:t>
            </a:r>
            <a:r>
              <a:rPr lang="pt-BR" sz="2400" b="1" dirty="0">
                <a:solidFill>
                  <a:schemeClr val="tx2"/>
                </a:solidFill>
                <a:latin typeface="Arial Unicode MS" pitchFamily="34" charset="-128"/>
                <a:ea typeface="Arial Unicode MS" pitchFamily="34" charset="-128"/>
                <a:cs typeface="Arial Unicode MS" pitchFamily="34" charset="-128"/>
              </a:rPr>
              <a:t>.5 Variabilidade</a:t>
            </a:r>
          </a:p>
        </p:txBody>
      </p:sp>
      <p:sp>
        <p:nvSpPr>
          <p:cNvPr id="39939" name="Espaço Reservado para Conteúdo 2"/>
          <p:cNvSpPr>
            <a:spLocks noGrp="1"/>
          </p:cNvSpPr>
          <p:nvPr>
            <p:ph idx="1"/>
          </p:nvPr>
        </p:nvSpPr>
        <p:spPr>
          <a:xfrm>
            <a:off x="457200" y="1071546"/>
            <a:ext cx="8229600" cy="5145088"/>
          </a:xfrm>
        </p:spPr>
        <p:txBody>
          <a:bodyPr/>
          <a:lstStyle/>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282, § 5º, do CPP: “O juiz poderá revogar a medida cautelar ou substituí-la quando verificar a falta de motivo para que subsista, bem como voltar a decretá-la, se sobrevierem razões que a justifiquem”.</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Mudanças do estado de fato - surgimento de </a:t>
            </a:r>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novas provas</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que alterem o convencimento judicial sobre o </a:t>
            </a:r>
            <a:r>
              <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fumus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commissi</a:t>
            </a:r>
            <a:r>
              <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 delicti</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ou o </a:t>
            </a:r>
            <a:r>
              <a:rPr lang="pt-BR" sz="24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periculum </a:t>
            </a:r>
            <a:r>
              <a:rPr lang="pt-BR" sz="24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libertatis</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 </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(1) </a:t>
            </a:r>
            <a:r>
              <a:rPr lang="pt-BR" sz="1800" b="1" dirty="0">
                <a:solidFill>
                  <a:srgbClr val="99093F"/>
                </a:solidFill>
                <a:effectLst/>
                <a:latin typeface="Arial Unicode MS" pitchFamily="34" charset="-128"/>
                <a:ea typeface="Arial Unicode MS" pitchFamily="34" charset="-128"/>
                <a:cs typeface="Arial Unicode MS" pitchFamily="34" charset="-128"/>
              </a:rPr>
              <a:t>revogação</a:t>
            </a:r>
            <a:r>
              <a:rPr lang="pt-BR" sz="1800" dirty="0">
                <a:solidFill>
                  <a:srgbClr val="99093F"/>
                </a:solidFill>
                <a:effectLst/>
                <a:latin typeface="Arial Unicode MS" pitchFamily="34" charset="-128"/>
                <a:ea typeface="Arial Unicode MS" pitchFamily="34" charset="-128"/>
                <a:cs typeface="Arial Unicode MS" pitchFamily="34" charset="-128"/>
              </a:rPr>
              <a:t>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da medida cautelar; </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(2) </a:t>
            </a:r>
            <a:r>
              <a:rPr lang="pt-BR" sz="1800" b="1" dirty="0">
                <a:solidFill>
                  <a:srgbClr val="99093F"/>
                </a:solidFill>
                <a:effectLst/>
                <a:latin typeface="Arial Unicode MS" pitchFamily="34" charset="-128"/>
                <a:ea typeface="Arial Unicode MS" pitchFamily="34" charset="-128"/>
                <a:cs typeface="Arial Unicode MS" pitchFamily="34" charset="-128"/>
              </a:rPr>
              <a:t>substituição</a:t>
            </a:r>
            <a:r>
              <a:rPr lang="pt-BR" sz="1800" dirty="0">
                <a:solidFill>
                  <a:srgbClr val="99093F"/>
                </a:solidFill>
                <a:effectLst/>
                <a:latin typeface="Arial Unicode MS" pitchFamily="34" charset="-128"/>
                <a:ea typeface="Arial Unicode MS" pitchFamily="34" charset="-128"/>
                <a:cs typeface="Arial Unicode MS" pitchFamily="34" charset="-128"/>
              </a:rPr>
              <a:t>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por outra, mais gravosa ou mais benéfica; </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(3) </a:t>
            </a:r>
            <a:r>
              <a:rPr lang="pt-BR" sz="1800" b="1" dirty="0">
                <a:solidFill>
                  <a:srgbClr val="99093F"/>
                </a:solidFill>
                <a:effectLst/>
                <a:latin typeface="Arial Unicode MS" pitchFamily="34" charset="-128"/>
                <a:ea typeface="Arial Unicode MS" pitchFamily="34" charset="-128"/>
                <a:cs typeface="Arial Unicode MS" pitchFamily="34" charset="-128"/>
              </a:rPr>
              <a:t>reforço</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por acréscimo de outra medida em cumulação; </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(4) </a:t>
            </a:r>
            <a:r>
              <a:rPr lang="pt-BR" sz="1800" b="1" dirty="0">
                <a:solidFill>
                  <a:srgbClr val="99093F"/>
                </a:solidFill>
                <a:effectLst/>
                <a:latin typeface="Arial Unicode MS" pitchFamily="34" charset="-128"/>
                <a:ea typeface="Arial Unicode MS" pitchFamily="34" charset="-128"/>
                <a:cs typeface="Arial Unicode MS" pitchFamily="34" charset="-128"/>
              </a:rPr>
              <a:t>atenuação</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pela revogação de uma das medidas anteriormente imposta cumulativamente com outra. </a:t>
            </a:r>
            <a:endParaRPr lang="en-US" sz="18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endParaRPr lang="en-US" sz="20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437"/>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4</a:t>
            </a:r>
            <a:r>
              <a:rPr lang="pt-BR" sz="2400" b="1" dirty="0">
                <a:solidFill>
                  <a:schemeClr val="tx2"/>
                </a:solidFill>
                <a:latin typeface="Arial Unicode MS" pitchFamily="34" charset="-128"/>
                <a:ea typeface="Arial Unicode MS" pitchFamily="34" charset="-128"/>
                <a:cs typeface="Arial Unicode MS" pitchFamily="34" charset="-128"/>
              </a:rPr>
              <a:t>.6 </a:t>
            </a:r>
            <a:r>
              <a:rPr lang="pt-BR" sz="2400" b="1" dirty="0" err="1">
                <a:solidFill>
                  <a:schemeClr val="tx2"/>
                </a:solidFill>
                <a:latin typeface="Arial Unicode MS" pitchFamily="34" charset="-128"/>
                <a:ea typeface="Arial Unicode MS" pitchFamily="34" charset="-128"/>
                <a:cs typeface="Arial Unicode MS" pitchFamily="34" charset="-128"/>
              </a:rPr>
              <a:t>Taxatividade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40963" name="Espaço Reservado para Conteúdo 2"/>
          <p:cNvSpPr>
            <a:spLocks noGrp="1"/>
          </p:cNvSpPr>
          <p:nvPr>
            <p:ph idx="1"/>
          </p:nvPr>
        </p:nvSpPr>
        <p:spPr>
          <a:xfrm>
            <a:off x="457200" y="1071546"/>
            <a:ext cx="8229600" cy="4713288"/>
          </a:xfrm>
        </p:spPr>
        <p:txBody>
          <a:bodyPr/>
          <a:lstStyle/>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Legalidade: somente as medidas previstas em lei e nas finalidades previstas em lei</a:t>
            </a:r>
          </a:p>
          <a:p>
            <a:pPr algn="just">
              <a:buNone/>
            </a:pPr>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Medidas alternativas não previstas nos artigos 319 e 320 do CPP ofendem o princípio da legalidade</a:t>
            </a:r>
          </a:p>
          <a:p>
            <a:pPr algn="just"/>
            <a:endPar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Insuficiência do rol: necessária alteração legislativa não podendo ser suprido pela jurisprudência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4.7 Medidas em espécie</a:t>
            </a:r>
          </a:p>
        </p:txBody>
      </p:sp>
      <p:sp>
        <p:nvSpPr>
          <p:cNvPr id="5" name="Retângulo 4"/>
          <p:cNvSpPr/>
          <p:nvPr/>
        </p:nvSpPr>
        <p:spPr>
          <a:xfrm>
            <a:off x="642910" y="1142982"/>
            <a:ext cx="8215370" cy="4893647"/>
          </a:xfrm>
          <a:prstGeom prst="rect">
            <a:avLst/>
          </a:prstGeom>
        </p:spPr>
        <p:txBody>
          <a:bodyPr wrap="square">
            <a:spAutoFit/>
          </a:bodyPr>
          <a:lstStyle/>
          <a:p>
            <a:pPr algn="just"/>
            <a:r>
              <a:rPr lang="pt-BR" sz="24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Comparecimento periódico a juízo</a:t>
            </a:r>
            <a:r>
              <a:rPr lang="pt-BR" sz="2400"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algn="just"/>
            <a:endParaRPr lang="pt-BR" sz="2400"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Inc. I – “comparecimento periódico em juízo, no prazo e nas condições fixadas pelo juiz, para informar e justificar atividades”</a:t>
            </a:r>
          </a:p>
          <a:p>
            <a:pPr marL="360000" indent="-360000"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Finalidade: cautela instrumental e final</a:t>
            </a:r>
          </a:p>
          <a:p>
            <a:pPr marL="360000" indent="-360000"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Juiz deve estabelecer a periodicidade</a:t>
            </a:r>
          </a:p>
          <a:p>
            <a:pPr marL="360000" indent="-360000"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Comparecimento deve ser pessoal</a:t>
            </a:r>
          </a:p>
          <a:p>
            <a:pPr marL="360000" indent="-360000"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Possibilidade de deprecar o comparecimento para outra comarca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4.7 Medidas em espécie</a:t>
            </a:r>
          </a:p>
        </p:txBody>
      </p:sp>
      <p:sp>
        <p:nvSpPr>
          <p:cNvPr id="5" name="Retângulo 4"/>
          <p:cNvSpPr/>
          <p:nvPr/>
        </p:nvSpPr>
        <p:spPr>
          <a:xfrm>
            <a:off x="642910" y="1142982"/>
            <a:ext cx="8215370" cy="4708981"/>
          </a:xfrm>
          <a:prstGeom prst="rect">
            <a:avLst/>
          </a:prstGeom>
        </p:spPr>
        <p:txBody>
          <a:bodyPr wrap="square">
            <a:spAutoFit/>
          </a:bodyPr>
          <a:lstStyle/>
          <a:p>
            <a:pPr algn="just"/>
            <a:r>
              <a:rPr lang="pt-BR" sz="20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Proibição de acesso ou </a:t>
            </a:r>
            <a:r>
              <a:rPr lang="pt-BR" sz="2000" b="1" dirty="0" err="1">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frequência</a:t>
            </a:r>
            <a:r>
              <a:rPr lang="pt-BR" sz="20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 determinados lugares</a:t>
            </a:r>
            <a:r>
              <a:rPr lang="pt-BR" sz="2000"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p>
          <a:p>
            <a:pPr marL="360000" indent="-360000" algn="just">
              <a:buClr>
                <a:srgbClr val="FFC000"/>
              </a:buClr>
              <a:buSzPct val="150000"/>
              <a:buFont typeface="Wingdings" pitchFamily="2" charset="2"/>
              <a:buChar char="§"/>
            </a:pPr>
            <a:r>
              <a:rPr lang="pt-BR" sz="2000" dirty="0">
                <a:solidFill>
                  <a:schemeClr val="tx2"/>
                </a:solidFill>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Inc. II – “proibição de acesso ou </a:t>
            </a:r>
            <a:r>
              <a:rPr lang="pt-BR" sz="2000" dirty="0" err="1">
                <a:solidFill>
                  <a:schemeClr val="tx1">
                    <a:lumMod val="90000"/>
                    <a:lumOff val="10000"/>
                  </a:schemeClr>
                </a:solidFill>
                <a:latin typeface="Arial Unicode MS" pitchFamily="34" charset="-128"/>
                <a:ea typeface="Arial Unicode MS" pitchFamily="34" charset="-128"/>
                <a:cs typeface="Arial Unicode MS" pitchFamily="34" charset="-128"/>
              </a:rPr>
              <a:t>frequência</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a determinados lugares quando, por circunstâncias relacionadas ao fato, deva o indiciado ou acusado permanecer distante desses locais para evitar o risco de novas infrações”</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Finalidade: Excepcional de </a:t>
            </a:r>
            <a:r>
              <a:rPr lang="pt-BR" sz="2000" dirty="0">
                <a:solidFill>
                  <a:srgbClr val="99093F"/>
                </a:solidFill>
                <a:latin typeface="Arial Unicode MS" pitchFamily="34" charset="-128"/>
                <a:ea typeface="Arial Unicode MS" pitchFamily="34" charset="-128"/>
                <a:cs typeface="Arial Unicode MS" pitchFamily="34" charset="-128"/>
              </a:rPr>
              <a:t>evitar a reiteração criminosa</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Distinguir:</a:t>
            </a:r>
          </a:p>
          <a:p>
            <a:pPr marL="817200" lvl="2" indent="-360000" algn="just">
              <a:buClr>
                <a:schemeClr val="accent6"/>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acesso (uma única presença) </a:t>
            </a:r>
          </a:p>
          <a:p>
            <a:pPr marL="817200" lvl="2" indent="-360000" algn="just">
              <a:buClr>
                <a:schemeClr val="accent6"/>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a:t>
            </a:r>
            <a:r>
              <a:rPr lang="pt-BR" sz="2000" dirty="0" err="1">
                <a:solidFill>
                  <a:schemeClr val="tx1">
                    <a:lumMod val="90000"/>
                    <a:lumOff val="10000"/>
                  </a:schemeClr>
                </a:solidFill>
                <a:latin typeface="Arial Unicode MS" pitchFamily="34" charset="-128"/>
                <a:ea typeface="Arial Unicode MS" pitchFamily="34" charset="-128"/>
                <a:cs typeface="Arial Unicode MS" pitchFamily="34" charset="-128"/>
              </a:rPr>
              <a:t>frequência</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(presença reiterada)</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Juiz deve especificar e</a:t>
            </a:r>
            <a:r>
              <a:rPr lang="pt-BR" sz="2000" dirty="0">
                <a:solidFill>
                  <a:schemeClr val="tx2"/>
                </a:solidFill>
                <a:latin typeface="Arial Unicode MS" pitchFamily="34" charset="-128"/>
                <a:ea typeface="Arial Unicode MS" pitchFamily="34" charset="-128"/>
                <a:cs typeface="Arial Unicode MS" pitchFamily="34" charset="-128"/>
              </a:rPr>
              <a:t> </a:t>
            </a:r>
            <a:r>
              <a:rPr lang="pt-BR" sz="2000" dirty="0">
                <a:solidFill>
                  <a:srgbClr val="99093F"/>
                </a:solidFill>
                <a:latin typeface="Arial Unicode MS" pitchFamily="34" charset="-128"/>
                <a:ea typeface="Arial Unicode MS" pitchFamily="34" charset="-128"/>
                <a:cs typeface="Arial Unicode MS" pitchFamily="34" charset="-128"/>
              </a:rPr>
              <a:t>delimitar o lugar</a:t>
            </a:r>
          </a:p>
          <a:p>
            <a:pPr marL="360000" indent="-360000" algn="just">
              <a:buClr>
                <a:srgbClr val="FFC000"/>
              </a:buClr>
              <a:buSzPct val="150000"/>
              <a:buFont typeface="Wingdings" pitchFamily="2" charset="2"/>
              <a:buChar char="§"/>
            </a:pPr>
            <a:endParaRPr lang="pt-BR" sz="2000" dirty="0">
              <a:solidFill>
                <a:srgbClr val="99093F"/>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rgbClr val="99093F"/>
                </a:solidFill>
                <a:latin typeface="Arial Unicode MS" pitchFamily="34" charset="-128"/>
                <a:ea typeface="Arial Unicode MS" pitchFamily="34" charset="-128"/>
                <a:cs typeface="Arial Unicode MS" pitchFamily="34" charset="-128"/>
              </a:rPr>
              <a:t> Nexo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entre o local e </a:t>
            </a:r>
            <a:r>
              <a:rPr lang="pt-BR" sz="2000" dirty="0">
                <a:solidFill>
                  <a:srgbClr val="99093F"/>
                </a:solidFill>
                <a:latin typeface="Arial Unicode MS" pitchFamily="34" charset="-128"/>
                <a:ea typeface="Arial Unicode MS" pitchFamily="34" charset="-128"/>
                <a:cs typeface="Arial Unicode MS" pitchFamily="34" charset="-128"/>
              </a:rPr>
              <a:t>delito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5078313"/>
          </a:xfrm>
          <a:prstGeom prst="rect">
            <a:avLst/>
          </a:prstGeom>
        </p:spPr>
        <p:txBody>
          <a:bodyPr wrap="square">
            <a:spAutoFit/>
          </a:bodyPr>
          <a:lstStyle/>
          <a:p>
            <a:pPr algn="just">
              <a:buClr>
                <a:srgbClr val="FFFF00"/>
              </a:buClr>
              <a:buSzPct val="150000"/>
            </a:pPr>
            <a:r>
              <a:rPr lang="pt-BR" sz="24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Proibição de contacto com pessoa determinada:</a:t>
            </a:r>
          </a:p>
          <a:p>
            <a:pPr algn="just">
              <a:buClr>
                <a:srgbClr val="FFFF00"/>
              </a:buClr>
              <a:buSzPct val="150000"/>
            </a:pPr>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Inc. III – “proibição de manter contato com pessoa determinada quando, por circunstâncias relacionadas ao fato, deva o indiciado ou acusado dela permanecer distante”</a:t>
            </a:r>
          </a:p>
          <a:p>
            <a:pPr algn="just">
              <a:spcBef>
                <a:spcPts val="1800"/>
              </a:spcBef>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Finalidade: cautela instrumental (preponderante) e final </a:t>
            </a:r>
          </a:p>
          <a:p>
            <a:pPr algn="just">
              <a:spcBef>
                <a:spcPts val="1800"/>
              </a:spcBef>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Pessoa: vítima, testemunhas e eventuais corréus</a:t>
            </a:r>
          </a:p>
          <a:p>
            <a:pPr algn="just">
              <a:spcBef>
                <a:spcPts val="1800"/>
              </a:spcBef>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Juiz deve fazer </a:t>
            </a:r>
            <a:r>
              <a:rPr lang="pt-BR" sz="2400" dirty="0">
                <a:solidFill>
                  <a:srgbClr val="99093F"/>
                </a:solidFill>
                <a:latin typeface="Arial Unicode MS" pitchFamily="34" charset="-128"/>
                <a:ea typeface="Arial Unicode MS" pitchFamily="34" charset="-128"/>
                <a:cs typeface="Arial Unicode MS" pitchFamily="34" charset="-128"/>
              </a:rPr>
              <a:t>delimitação espacial</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em distância ou local</a:t>
            </a:r>
          </a:p>
          <a:p>
            <a:pPr algn="just">
              <a:spcBef>
                <a:spcPts val="1800"/>
              </a:spcBef>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Formas de contato: pessoal ou virtual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4524315"/>
          </a:xfrm>
          <a:prstGeom prst="rect">
            <a:avLst/>
          </a:prstGeom>
        </p:spPr>
        <p:txBody>
          <a:bodyPr wrap="square">
            <a:spAutoFit/>
          </a:bodyPr>
          <a:lstStyle/>
          <a:p>
            <a:pPr algn="just"/>
            <a:r>
              <a:rPr lang="pt-BR" sz="24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Proibição de ausentar-se da comarca:</a:t>
            </a:r>
          </a:p>
          <a:p>
            <a:pPr algn="just"/>
            <a:endParaRPr lang="pt-BR" sz="2400"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Inc. IV – “proibição de ausentar-se da Comarca quando a permanência seja conveniente ou necessária para a investigação ou instrução”</a:t>
            </a:r>
          </a:p>
          <a:p>
            <a:pPr marL="360000" indent="-360000" algn="just">
              <a:buClr>
                <a:srgbClr val="FFC000"/>
              </a:buClr>
              <a:buSzPct val="150000"/>
              <a:buFont typeface="Wingdings" pitchFamily="2" charset="2"/>
              <a:buChar char="§"/>
            </a:pPr>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Finalidade: cautela </a:t>
            </a:r>
            <a:r>
              <a:rPr lang="pt-BR" sz="2400" dirty="0">
                <a:solidFill>
                  <a:srgbClr val="99093F"/>
                </a:solidFill>
                <a:latin typeface="Arial Unicode MS" pitchFamily="34" charset="-128"/>
                <a:ea typeface="Arial Unicode MS" pitchFamily="34" charset="-128"/>
                <a:cs typeface="Arial Unicode MS" pitchFamily="34" charset="-128"/>
              </a:rPr>
              <a:t>instrumental apenas</a:t>
            </a:r>
          </a:p>
          <a:p>
            <a:pPr marL="360000" indent="-360000" algn="just">
              <a:buClr>
                <a:srgbClr val="FFC000"/>
              </a:buClr>
              <a:buSzPct val="150000"/>
              <a:buFont typeface="Wingdings" pitchFamily="2" charset="2"/>
              <a:buChar char="§"/>
            </a:pPr>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Possibilidade de </a:t>
            </a:r>
            <a:r>
              <a:rPr lang="pt-BR" sz="2400" dirty="0">
                <a:solidFill>
                  <a:srgbClr val="99093F"/>
                </a:solidFill>
                <a:latin typeface="Arial Unicode MS" pitchFamily="34" charset="-128"/>
                <a:ea typeface="Arial Unicode MS" pitchFamily="34" charset="-128"/>
                <a:cs typeface="Arial Unicode MS" pitchFamily="34" charset="-128"/>
              </a:rPr>
              <a:t>ressalvas:</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quanto a </a:t>
            </a:r>
            <a:r>
              <a:rPr lang="pt-BR" sz="2400" dirty="0">
                <a:solidFill>
                  <a:srgbClr val="99093F"/>
                </a:solidFill>
                <a:latin typeface="Arial Unicode MS" pitchFamily="34" charset="-128"/>
                <a:ea typeface="Arial Unicode MS" pitchFamily="34" charset="-128"/>
                <a:cs typeface="Arial Unicode MS" pitchFamily="34" charset="-128"/>
              </a:rPr>
              <a:t>prazo</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(p. ex.: por mais de 2 dia) ou f</a:t>
            </a:r>
            <a:r>
              <a:rPr lang="pt-BR" sz="2400" dirty="0">
                <a:solidFill>
                  <a:srgbClr val="99093F"/>
                </a:solidFill>
                <a:latin typeface="Arial Unicode MS" pitchFamily="34" charset="-128"/>
                <a:ea typeface="Arial Unicode MS" pitchFamily="34" charset="-128"/>
                <a:cs typeface="Arial Unicode MS" pitchFamily="34" charset="-128"/>
              </a:rPr>
              <a:t>inalidade</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(p. ex.: exceto para trabalho diário)</a:t>
            </a:r>
          </a:p>
          <a:p>
            <a:pPr algn="just"/>
            <a:endParaRPr lang="pt-BR" sz="24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5262979"/>
          </a:xfrm>
          <a:prstGeom prst="rect">
            <a:avLst/>
          </a:prstGeom>
        </p:spPr>
        <p:txBody>
          <a:bodyPr wrap="square">
            <a:spAutoFit/>
          </a:bodyPr>
          <a:lstStyle/>
          <a:p>
            <a:pPr algn="just"/>
            <a:r>
              <a:rPr lang="pt-BR" sz="24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Recolhimento domiciliar noturno:</a:t>
            </a:r>
          </a:p>
          <a:p>
            <a:pPr algn="just"/>
            <a:endParaRPr lang="pt-BR" sz="2400"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400" dirty="0">
                <a:solidFill>
                  <a:schemeClr val="tx2"/>
                </a:solidFill>
                <a:latin typeface="Arial Unicode MS" pitchFamily="34" charset="-128"/>
                <a:ea typeface="Arial Unicode MS" pitchFamily="34" charset="-128"/>
                <a:cs typeface="Arial Unicode MS" pitchFamily="34" charset="-128"/>
              </a:rPr>
              <a:t> </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Inc. V – “recolhimento domiciliar no período noturno e nos dias de folga quando o investigado ou acusado tenha residência e trabalho fixos”</a:t>
            </a:r>
          </a:p>
          <a:p>
            <a:pPr algn="just">
              <a:buClr>
                <a:srgbClr val="FFC000"/>
              </a:buClr>
              <a:buSzPct val="150000"/>
              <a:buFont typeface="Wingdings" pitchFamily="2" charset="2"/>
              <a:buChar char="§"/>
            </a:pPr>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Finalidade: cautela instrumental e final - crítica</a:t>
            </a:r>
          </a:p>
          <a:p>
            <a:pPr algn="just">
              <a:buClr>
                <a:srgbClr val="FFC000"/>
              </a:buClr>
              <a:buSzPct val="150000"/>
              <a:buFont typeface="Wingdings" pitchFamily="2" charset="2"/>
              <a:buChar char="§"/>
            </a:pPr>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Juiz deve </a:t>
            </a:r>
            <a:r>
              <a:rPr lang="pt-BR" sz="2400" dirty="0">
                <a:solidFill>
                  <a:srgbClr val="99093F"/>
                </a:solidFill>
                <a:latin typeface="Arial Unicode MS" pitchFamily="34" charset="-128"/>
                <a:ea typeface="Arial Unicode MS" pitchFamily="34" charset="-128"/>
                <a:cs typeface="Arial Unicode MS" pitchFamily="34" charset="-128"/>
              </a:rPr>
              <a:t>explicitar cronologicamente </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o período noturno e quais dias de folga (p.ex.: feriados)</a:t>
            </a:r>
          </a:p>
          <a:p>
            <a:pPr algn="just">
              <a:buClr>
                <a:srgbClr val="FFC000"/>
              </a:buClr>
              <a:buSzPct val="150000"/>
              <a:buFont typeface="Wingdings" pitchFamily="2" charset="2"/>
              <a:buChar char="§"/>
            </a:pPr>
            <a:endParaRPr lang="pt-BR" sz="2400" dirty="0">
              <a:solidFill>
                <a:schemeClr val="tx2"/>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400" dirty="0">
                <a:solidFill>
                  <a:schemeClr val="tx2"/>
                </a:solidFill>
                <a:latin typeface="Arial Unicode MS" pitchFamily="34" charset="-128"/>
                <a:ea typeface="Arial Unicode MS" pitchFamily="34" charset="-128"/>
                <a:cs typeface="Arial Unicode MS" pitchFamily="34" charset="-128"/>
              </a:rPr>
              <a:t> </a:t>
            </a:r>
            <a:r>
              <a:rPr lang="pt-BR" sz="2400" dirty="0">
                <a:solidFill>
                  <a:srgbClr val="99093F"/>
                </a:solidFill>
                <a:latin typeface="Arial Unicode MS" pitchFamily="34" charset="-128"/>
                <a:ea typeface="Arial Unicode MS" pitchFamily="34" charset="-128"/>
                <a:cs typeface="Arial Unicode MS" pitchFamily="34" charset="-128"/>
              </a:rPr>
              <a:t>Detração</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período computado por implicar restrição da liberdade</a:t>
            </a:r>
          </a:p>
          <a:p>
            <a:pPr algn="just"/>
            <a:endParaRPr lang="pt-BR" sz="2400"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5170646"/>
          </a:xfrm>
          <a:prstGeom prst="rect">
            <a:avLst/>
          </a:prstGeom>
        </p:spPr>
        <p:txBody>
          <a:bodyPr wrap="square">
            <a:spAutoFit/>
          </a:bodyPr>
          <a:lstStyle/>
          <a:p>
            <a:pPr algn="just"/>
            <a:r>
              <a:rPr lang="pt-BR" sz="22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Suspensão da função pública ou atividade econômica ou financeira:</a:t>
            </a:r>
          </a:p>
          <a:p>
            <a:pPr algn="just"/>
            <a:endParaRPr lang="pt-BR" sz="2200" dirty="0">
              <a:solidFill>
                <a:schemeClr val="tx2"/>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Inc. VI – “suspensão do exercício de função pública ou de atividade de natureza econômica ou financeira quando houver justo receio de sua utilização para a prática de infrações penais”</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Finalidade: Excepcional de evitar a</a:t>
            </a:r>
            <a:r>
              <a:rPr lang="pt-BR" sz="2000" dirty="0">
                <a:solidFill>
                  <a:schemeClr val="tx2"/>
                </a:solidFill>
                <a:latin typeface="Arial Unicode MS" pitchFamily="34" charset="-128"/>
                <a:ea typeface="Arial Unicode MS" pitchFamily="34" charset="-128"/>
                <a:cs typeface="Arial Unicode MS" pitchFamily="34" charset="-128"/>
              </a:rPr>
              <a:t> </a:t>
            </a:r>
            <a:r>
              <a:rPr lang="pt-BR" sz="2000" dirty="0">
                <a:solidFill>
                  <a:srgbClr val="99093F"/>
                </a:solidFill>
                <a:latin typeface="Arial Unicode MS" pitchFamily="34" charset="-128"/>
                <a:ea typeface="Arial Unicode MS" pitchFamily="34" charset="-128"/>
                <a:cs typeface="Arial Unicode MS" pitchFamily="34" charset="-128"/>
              </a:rPr>
              <a:t>reiteração criminosa</a:t>
            </a:r>
          </a:p>
          <a:p>
            <a:pPr marL="360000" indent="-360000" algn="just">
              <a:buClr>
                <a:srgbClr val="FFC000"/>
              </a:buClr>
              <a:buSzPct val="150000"/>
              <a:buFont typeface="Wingdings" pitchFamily="2" charset="2"/>
              <a:buChar char="§"/>
            </a:pPr>
            <a:endParaRPr lang="pt-BR" sz="2000" dirty="0">
              <a:solidFill>
                <a:srgbClr val="99093F"/>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rgbClr val="99093F"/>
                </a:solidFill>
                <a:latin typeface="Arial Unicode MS" pitchFamily="34" charset="-128"/>
                <a:ea typeface="Arial Unicode MS" pitchFamily="34" charset="-128"/>
                <a:cs typeface="Arial Unicode MS" pitchFamily="34" charset="-128"/>
              </a:rPr>
              <a:t>Nexo</a:t>
            </a:r>
            <a:r>
              <a:rPr lang="pt-BR" sz="2000" dirty="0">
                <a:solidFill>
                  <a:schemeClr val="tx2"/>
                </a:solidFill>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entre o crimes cometido e a função pública ou a atividade econômico ou financeira exercida</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rgbClr val="99093F"/>
                </a:solidFill>
                <a:latin typeface="Arial Unicode MS" pitchFamily="34" charset="-128"/>
                <a:ea typeface="Arial Unicode MS" pitchFamily="34" charset="-128"/>
                <a:cs typeface="Arial Unicode MS" pitchFamily="34" charset="-128"/>
              </a:rPr>
              <a:t>Mandato eletivo</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impossibilidade de suspensão</a:t>
            </a:r>
          </a:p>
          <a:p>
            <a:pPr marL="360000" indent="-360000" algn="just">
              <a:buClr>
                <a:srgbClr val="FFC000"/>
              </a:buClr>
              <a:buSzPct val="150000"/>
              <a:buFont typeface="Wingdings" pitchFamily="2" charset="2"/>
              <a:buChar char="§"/>
            </a:pPr>
            <a:endParaRPr lang="pt-BR" sz="2000" dirty="0">
              <a:solidFill>
                <a:schemeClr val="tx2"/>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Impossibilidade de suspensão dos </a:t>
            </a:r>
            <a:r>
              <a:rPr lang="pt-BR" sz="2000" dirty="0">
                <a:solidFill>
                  <a:srgbClr val="99093F"/>
                </a:solidFill>
                <a:latin typeface="Arial Unicode MS" pitchFamily="34" charset="-128"/>
                <a:ea typeface="Arial Unicode MS" pitchFamily="34" charset="-128"/>
                <a:cs typeface="Arial Unicode MS" pitchFamily="34" charset="-128"/>
              </a:rPr>
              <a:t>vencimentos</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do funcionário</a:t>
            </a:r>
          </a:p>
          <a:p>
            <a:pPr algn="just"/>
            <a:endParaRPr lang="pt-B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4462760"/>
          </a:xfrm>
          <a:prstGeom prst="rect">
            <a:avLst/>
          </a:prstGeom>
        </p:spPr>
        <p:txBody>
          <a:bodyPr wrap="square">
            <a:spAutoFit/>
          </a:bodyPr>
          <a:lstStyle/>
          <a:p>
            <a:pPr algn="just"/>
            <a:r>
              <a:rPr lang="pt-BR" sz="22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Suspensão da função pública ou atividade econômica ou financeira:</a:t>
            </a:r>
            <a:endParaRPr lang="pt-BR" sz="2200"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algn="just"/>
            <a:endParaRPr lang="pt-BR" sz="2400" dirty="0">
              <a:solidFill>
                <a:srgbClr val="99093F"/>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Atividade econômico ou financeira: </a:t>
            </a:r>
            <a:r>
              <a:rPr lang="pt-BR" sz="2000" dirty="0">
                <a:solidFill>
                  <a:srgbClr val="99093F"/>
                </a:solidFill>
                <a:latin typeface="Arial Unicode MS" pitchFamily="34" charset="-128"/>
                <a:ea typeface="Arial Unicode MS" pitchFamily="34" charset="-128"/>
                <a:cs typeface="Arial Unicode MS" pitchFamily="34" charset="-128"/>
              </a:rPr>
              <a:t>objeto de regulamentação </a:t>
            </a:r>
            <a:r>
              <a:rPr lang="pt-BR" sz="2000" dirty="0">
                <a:solidFill>
                  <a:schemeClr val="tx2"/>
                </a:solidFill>
                <a:latin typeface="Arial Unicode MS" pitchFamily="34" charset="-128"/>
                <a:ea typeface="Arial Unicode MS" pitchFamily="34" charset="-128"/>
                <a:cs typeface="Arial Unicode MS" pitchFamily="34" charset="-128"/>
              </a:rPr>
              <a:t>ou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que exija </a:t>
            </a:r>
            <a:r>
              <a:rPr lang="pt-BR" sz="2000" dirty="0">
                <a:solidFill>
                  <a:srgbClr val="99093F"/>
                </a:solidFill>
                <a:latin typeface="Arial Unicode MS" pitchFamily="34" charset="-128"/>
                <a:ea typeface="Arial Unicode MS" pitchFamily="34" charset="-128"/>
                <a:cs typeface="Arial Unicode MS" pitchFamily="34" charset="-128"/>
              </a:rPr>
              <a:t>autorização legal</a:t>
            </a:r>
          </a:p>
          <a:p>
            <a:pPr marL="360000" indent="-360000" algn="just">
              <a:buClr>
                <a:srgbClr val="FFC000"/>
              </a:buClr>
              <a:buSzPct val="150000"/>
              <a:buFont typeface="Wingdings" pitchFamily="2" charset="2"/>
              <a:buChar char="§"/>
            </a:pPr>
            <a:endParaRPr lang="pt-BR" sz="2000" dirty="0">
              <a:solidFill>
                <a:schemeClr val="tx2"/>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2"/>
                </a:solidFill>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Medida </a:t>
            </a:r>
            <a:r>
              <a:rPr lang="pt-BR" sz="2000" dirty="0" err="1">
                <a:solidFill>
                  <a:schemeClr val="tx1">
                    <a:lumMod val="90000"/>
                    <a:lumOff val="10000"/>
                  </a:schemeClr>
                </a:solidFill>
                <a:latin typeface="Arial Unicode MS" pitchFamily="34" charset="-128"/>
                <a:ea typeface="Arial Unicode MS" pitchFamily="34" charset="-128"/>
                <a:cs typeface="Arial Unicode MS" pitchFamily="34" charset="-128"/>
              </a:rPr>
              <a:t>interditiva</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de direitos: necessidade de </a:t>
            </a:r>
            <a:r>
              <a:rPr lang="pt-BR" sz="2000" dirty="0">
                <a:solidFill>
                  <a:srgbClr val="99093F"/>
                </a:solidFill>
                <a:latin typeface="Arial Unicode MS" pitchFamily="34" charset="-128"/>
                <a:ea typeface="Arial Unicode MS" pitchFamily="34" charset="-128"/>
                <a:cs typeface="Arial Unicode MS" pitchFamily="34" charset="-128"/>
              </a:rPr>
              <a:t>delimitação temporal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pelo juiz</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a:t>
            </a:r>
            <a:r>
              <a:rPr lang="pt-BR" sz="2000" dirty="0">
                <a:solidFill>
                  <a:srgbClr val="99093F"/>
                </a:solidFill>
                <a:latin typeface="Arial Unicode MS" pitchFamily="34" charset="-128"/>
                <a:ea typeface="Arial Unicode MS" pitchFamily="34" charset="-128"/>
                <a:cs typeface="Arial Unicode MS" pitchFamily="34" charset="-128"/>
              </a:rPr>
              <a:t>Suspensão parcial</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da função pública ou atividades</a:t>
            </a:r>
          </a:p>
          <a:p>
            <a:pPr algn="just"/>
            <a:endParaRPr lang="pt-BR" sz="2200" dirty="0">
              <a:solidFill>
                <a:schemeClr val="tx1">
                  <a:lumMod val="90000"/>
                  <a:lumOff val="10000"/>
                </a:schemeClr>
              </a:solidFill>
            </a:endParaRPr>
          </a:p>
          <a:p>
            <a:pPr algn="just"/>
            <a:endParaRPr lang="pt-BR" sz="2200" dirty="0"/>
          </a:p>
          <a:p>
            <a:pPr algn="just"/>
            <a:endParaRPr lang="pt-B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5262979"/>
          </a:xfrm>
          <a:prstGeom prst="rect">
            <a:avLst/>
          </a:prstGeom>
        </p:spPr>
        <p:txBody>
          <a:bodyPr wrap="square">
            <a:spAutoFit/>
          </a:bodyPr>
          <a:lstStyle/>
          <a:p>
            <a:pPr algn="just"/>
            <a:r>
              <a:rPr lang="pt-BR" sz="2200" b="1"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Internação provisória do acusado inimputável ou semi-imputável:</a:t>
            </a:r>
          </a:p>
          <a:p>
            <a:pPr algn="just"/>
            <a:endParaRPr lang="pt-BR" sz="26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Inc. VII – “internação provisória do acusado nas hipóteses de crimes praticados com violência ou grave ameaça, quando os peritos concluírem ser inimputável ou semi-imputável (art. 26 do Código Penal) </a:t>
            </a:r>
            <a:r>
              <a:rPr lang="pt-BR" sz="2200" u="sng" dirty="0">
                <a:solidFill>
                  <a:schemeClr val="tx1">
                    <a:lumMod val="90000"/>
                    <a:lumOff val="10000"/>
                  </a:schemeClr>
                </a:solidFill>
                <a:latin typeface="Arial Unicode MS" pitchFamily="34" charset="-128"/>
                <a:ea typeface="Arial Unicode MS" pitchFamily="34" charset="-128"/>
                <a:cs typeface="Arial Unicode MS" pitchFamily="34" charset="-128"/>
              </a:rPr>
              <a:t>e houver risco de reiteração</a:t>
            </a: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a:t>
            </a:r>
          </a:p>
          <a:p>
            <a:pPr marL="360000" indent="-360000"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Finalidade: medida excepcional para </a:t>
            </a:r>
            <a:r>
              <a:rPr lang="pt-BR" sz="2200" dirty="0">
                <a:solidFill>
                  <a:srgbClr val="99093F"/>
                </a:solidFill>
                <a:latin typeface="Arial Unicode MS" pitchFamily="34" charset="-128"/>
                <a:ea typeface="Arial Unicode MS" pitchFamily="34" charset="-128"/>
                <a:cs typeface="Arial Unicode MS" pitchFamily="34" charset="-128"/>
              </a:rPr>
              <a:t>evitar a reiteração criminosa </a:t>
            </a:r>
          </a:p>
          <a:p>
            <a:pPr marL="360000" indent="-360000" algn="just">
              <a:buClr>
                <a:srgbClr val="FFC000"/>
              </a:buClr>
              <a:buSzPct val="150000"/>
              <a:buFont typeface="Wingdings" pitchFamily="2" charset="2"/>
              <a:buChar char="§"/>
            </a:pPr>
            <a:endParaRPr lang="pt-BR" sz="2200" dirty="0">
              <a:solidFill>
                <a:schemeClr val="tx2"/>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200" dirty="0">
                <a:solidFill>
                  <a:schemeClr val="tx2"/>
                </a:solidFill>
                <a:latin typeface="Arial Unicode MS" pitchFamily="34" charset="-128"/>
                <a:ea typeface="Arial Unicode MS" pitchFamily="34" charset="-128"/>
                <a:cs typeface="Arial Unicode MS" pitchFamily="34" charset="-128"/>
              </a:rPr>
              <a:t> </a:t>
            </a:r>
            <a:r>
              <a:rPr lang="pt-BR" sz="2200" u="sng" dirty="0">
                <a:solidFill>
                  <a:schemeClr val="tx1">
                    <a:lumMod val="90000"/>
                    <a:lumOff val="10000"/>
                  </a:schemeClr>
                </a:solidFill>
                <a:latin typeface="Arial Unicode MS" pitchFamily="34" charset="-128"/>
                <a:ea typeface="Arial Unicode MS" pitchFamily="34" charset="-128"/>
                <a:cs typeface="Arial Unicode MS" pitchFamily="34" charset="-128"/>
              </a:rPr>
              <a:t>Natureza</a:t>
            </a: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não é cautelar mas medida de segurança preventiva, sem finalidade terapêutica </a:t>
            </a:r>
          </a:p>
          <a:p>
            <a:pPr marL="360000" indent="-360000" algn="just">
              <a:buClr>
                <a:srgbClr val="FFC000"/>
              </a:buClr>
              <a:buSzPct val="150000"/>
            </a:pPr>
            <a:r>
              <a:rPr lang="pt-BR" sz="2200" dirty="0">
                <a:solidFill>
                  <a:schemeClr val="tx2"/>
                </a:solidFill>
                <a:latin typeface="Arial Unicode MS" pitchFamily="34" charset="-128"/>
                <a:ea typeface="Arial Unicode MS" pitchFamily="34" charset="-128"/>
                <a:cs typeface="Arial Unicode MS" pitchFamily="34" charset="-128"/>
              </a:rPr>
              <a:t>	</a:t>
            </a:r>
          </a:p>
          <a:p>
            <a:pPr algn="just"/>
            <a:endParaRPr lang="pt-BR" sz="24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229600" cy="4318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1.1</a:t>
            </a:r>
            <a:r>
              <a:rPr lang="pt-BR" sz="2400" b="1" dirty="0">
                <a:solidFill>
                  <a:schemeClr val="tx2"/>
                </a:solidFill>
                <a:latin typeface="Arial Unicode MS" pitchFamily="34" charset="-128"/>
                <a:ea typeface="Arial Unicode MS" pitchFamily="34" charset="-128"/>
                <a:cs typeface="Arial Unicode MS" pitchFamily="34" charset="-128"/>
              </a:rPr>
              <a:t> Prisão em flagrante: Noções gerais</a:t>
            </a:r>
          </a:p>
        </p:txBody>
      </p:sp>
      <p:sp>
        <p:nvSpPr>
          <p:cNvPr id="19459" name="Espaço Reservado para Conteúdo 2"/>
          <p:cNvSpPr>
            <a:spLocks noGrp="1"/>
          </p:cNvSpPr>
          <p:nvPr>
            <p:ph idx="1"/>
          </p:nvPr>
        </p:nvSpPr>
        <p:spPr>
          <a:xfrm>
            <a:off x="457200" y="836613"/>
            <a:ext cx="8229600" cy="5289550"/>
          </a:xfrm>
        </p:spPr>
        <p:txBody>
          <a:bodyPr/>
          <a:lstStyle/>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 de caráter inicialmente administrativo, sendo depois jurisdicionalizada</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Natureza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a:solidFill>
                  <a:srgbClr val="99093F"/>
                </a:solidFill>
                <a:effectLst/>
                <a:latin typeface="Arial Unicode MS" pitchFamily="34" charset="-128"/>
                <a:ea typeface="Arial Unicode MS" pitchFamily="34" charset="-128"/>
                <a:cs typeface="Arial Unicode MS" pitchFamily="34" charset="-128"/>
              </a:rPr>
              <a:t>medida pré-cautelar</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momento inicial de imposição de medida cautelar de prisão</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Finalidade</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Evitar a prática criminosa ou deter o seu autor, além de tutelar a prova da ocorrência de um crime e de sua autoria</a:t>
            </a:r>
          </a:p>
          <a:p>
            <a:pPr algn="just"/>
            <a:endPar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Momentos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(1) </a:t>
            </a:r>
            <a:r>
              <a:rPr lang="pt-BR" sz="2000" dirty="0">
                <a:solidFill>
                  <a:srgbClr val="99093F"/>
                </a:solidFill>
                <a:effectLst/>
                <a:latin typeface="Arial Unicode MS" pitchFamily="34" charset="-128"/>
                <a:ea typeface="Arial Unicode MS" pitchFamily="34" charset="-128"/>
                <a:cs typeface="Arial Unicode MS" pitchFamily="34" charset="-128"/>
              </a:rPr>
              <a:t>prisão captura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(2) lavratura do auto de prisão em flagrante; (3) </a:t>
            </a:r>
            <a:r>
              <a:rPr lang="pt-BR" sz="2000" dirty="0">
                <a:solidFill>
                  <a:srgbClr val="99093F"/>
                </a:solidFill>
                <a:effectLst/>
                <a:latin typeface="Arial Unicode MS" pitchFamily="34" charset="-128"/>
                <a:ea typeface="Arial Unicode MS" pitchFamily="34" charset="-128"/>
                <a:cs typeface="Arial Unicode MS" pitchFamily="34" charset="-128"/>
              </a:rPr>
              <a:t>prisão detenção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(4) verificação judicial do flagrante</a:t>
            </a:r>
          </a:p>
          <a:p>
            <a:pPr algn="just">
              <a:buFont typeface="Arial" charset="0"/>
              <a:buNone/>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Classificação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(CPP, art. 301): </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Facultativo: para qualquer do povo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Obrigatório: para autoridades policiais e seus agentes</a:t>
            </a:r>
          </a:p>
          <a:p>
            <a:endParaRPr lang="pt-BR" sz="2000" b="1"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3877985"/>
          </a:xfrm>
          <a:prstGeom prst="rect">
            <a:avLst/>
          </a:prstGeom>
        </p:spPr>
        <p:txBody>
          <a:bodyPr wrap="square">
            <a:spAutoFit/>
          </a:bodyPr>
          <a:lstStyle/>
          <a:p>
            <a:pPr algn="just"/>
            <a:r>
              <a:rPr lang="pt-BR" sz="22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Internação provisória do acusado inimputável ou semi-imputável:</a:t>
            </a: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200" dirty="0">
                <a:solidFill>
                  <a:schemeClr val="tx2"/>
                </a:solidFill>
                <a:latin typeface="Arial Unicode MS" pitchFamily="34" charset="-128"/>
                <a:ea typeface="Arial Unicode MS" pitchFamily="34" charset="-128"/>
                <a:cs typeface="Arial Unicode MS" pitchFamily="34" charset="-128"/>
              </a:rPr>
              <a:t> </a:t>
            </a: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Destinatários: inimputáveis ou semi-imputáveis, tanto ao tempo do crime, com em razão de fato superveniente.	</a:t>
            </a:r>
          </a:p>
          <a:p>
            <a:pPr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Local: hospital psiquiátrico ou estabelecimento equivalente</a:t>
            </a:r>
          </a:p>
          <a:p>
            <a:pPr algn="just">
              <a:buClr>
                <a:srgbClr val="FFC000"/>
              </a:buClr>
              <a:buSzPct val="150000"/>
              <a:buFont typeface="Wingdings" pitchFamily="2" charset="2"/>
              <a:buChar char="§"/>
            </a:pPr>
            <a:endParaRPr lang="pt-BR" sz="22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200" dirty="0">
                <a:solidFill>
                  <a:schemeClr val="tx1">
                    <a:lumMod val="90000"/>
                    <a:lumOff val="10000"/>
                  </a:schemeClr>
                </a:solidFill>
                <a:latin typeface="Arial Unicode MS" pitchFamily="34" charset="-128"/>
                <a:ea typeface="Arial Unicode MS" pitchFamily="34" charset="-128"/>
                <a:cs typeface="Arial Unicode MS" pitchFamily="34" charset="-128"/>
              </a:rPr>
              <a:t> Detração: por implicar privação de liberdade, deve ser considerado para fins de detração</a:t>
            </a:r>
          </a:p>
          <a:p>
            <a:pPr algn="just"/>
            <a:endParaRPr lang="pt-B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4.7 Medidas em espécie</a:t>
            </a:r>
            <a:endParaRPr lang="pt-BR" sz="2400" b="1" dirty="0">
              <a:solidFill>
                <a:schemeClr val="tx1">
                  <a:lumMod val="90000"/>
                  <a:lumOff val="10000"/>
                </a:schemeClr>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5632311"/>
          </a:xfrm>
          <a:prstGeom prst="rect">
            <a:avLst/>
          </a:prstGeom>
        </p:spPr>
        <p:txBody>
          <a:bodyPr wrap="square">
            <a:spAutoFit/>
          </a:bodyPr>
          <a:lstStyle/>
          <a:p>
            <a:pPr algn="just"/>
            <a:r>
              <a:rPr lang="pt-BR" sz="2400" b="1" dirty="0">
                <a:solidFill>
                  <a:srgbClr val="99093F"/>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Fiança:</a:t>
            </a:r>
          </a:p>
          <a:p>
            <a:pPr algn="just"/>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Inc. VIII – “fiança, nas infrações que a admitem, para assegurar o comparecimento a atos do processo, evitar a obstrução do seu andamento ou em caso de resistência injustificada à ordem judicial”</a:t>
            </a:r>
          </a:p>
          <a:p>
            <a:pPr marL="360000" indent="-360000" algn="just">
              <a:buClr>
                <a:srgbClr val="FFC000"/>
              </a:buClr>
              <a:buSzPct val="150000"/>
              <a:buFont typeface="Wingdings" pitchFamily="2" charset="2"/>
              <a:buChar char="§"/>
            </a:pPr>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Finalidade: cautela </a:t>
            </a:r>
            <a:r>
              <a:rPr lang="pt-BR" sz="2400" dirty="0">
                <a:solidFill>
                  <a:srgbClr val="99093F"/>
                </a:solidFill>
                <a:latin typeface="Arial Unicode MS" pitchFamily="34" charset="-128"/>
                <a:ea typeface="Arial Unicode MS" pitchFamily="34" charset="-128"/>
                <a:cs typeface="Arial Unicode MS" pitchFamily="34" charset="-128"/>
              </a:rPr>
              <a:t>instrumental</a:t>
            </a:r>
            <a:r>
              <a:rPr lang="pt-BR" sz="2400" dirty="0">
                <a:solidFill>
                  <a:srgbClr val="FF0000"/>
                </a:solidFill>
                <a:latin typeface="Arial Unicode MS" pitchFamily="34" charset="-128"/>
                <a:ea typeface="Arial Unicode MS" pitchFamily="34" charset="-128"/>
                <a:cs typeface="Arial Unicode MS" pitchFamily="34" charset="-128"/>
              </a:rPr>
              <a:t> </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e cautela </a:t>
            </a:r>
            <a:r>
              <a:rPr lang="pt-BR" sz="2400" dirty="0">
                <a:solidFill>
                  <a:srgbClr val="99093F"/>
                </a:solidFill>
                <a:latin typeface="Arial Unicode MS" pitchFamily="34" charset="-128"/>
                <a:ea typeface="Arial Unicode MS" pitchFamily="34" charset="-128"/>
                <a:cs typeface="Arial Unicode MS" pitchFamily="34" charset="-128"/>
              </a:rPr>
              <a:t>final</a:t>
            </a:r>
          </a:p>
          <a:p>
            <a:pPr marL="360000" indent="-360000" algn="just">
              <a:buClr>
                <a:srgbClr val="FFC000"/>
              </a:buClr>
              <a:buSzPct val="150000"/>
              <a:buFont typeface="Wingdings" pitchFamily="2" charset="2"/>
              <a:buChar char="§"/>
            </a:pPr>
            <a:endParaRPr lang="pt-BR" sz="2400" dirty="0">
              <a:solidFill>
                <a:schemeClr val="tx2"/>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Natureza: </a:t>
            </a:r>
            <a:r>
              <a:rPr lang="pt-BR" sz="2400" dirty="0">
                <a:solidFill>
                  <a:srgbClr val="99093F"/>
                </a:solidFill>
                <a:latin typeface="Arial Unicode MS" pitchFamily="34" charset="-128"/>
                <a:ea typeface="Arial Unicode MS" pitchFamily="34" charset="-128"/>
                <a:cs typeface="Arial Unicode MS" pitchFamily="34" charset="-128"/>
              </a:rPr>
              <a:t>deixou de ser </a:t>
            </a: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apenas uma medida de contracautela (art. 310, caput, III), passando a ser, também, medida cautelar alternativa à prisão (art. 319, caput, VIII)</a:t>
            </a:r>
          </a:p>
          <a:p>
            <a:pPr marL="360000" indent="-360000" algn="just">
              <a:buClr>
                <a:srgbClr val="FFC000"/>
              </a:buClr>
              <a:buSzPct val="150000"/>
            </a:pPr>
            <a:r>
              <a:rPr lang="pt-BR" sz="2400" dirty="0">
                <a:solidFill>
                  <a:schemeClr val="tx2"/>
                </a:solidFill>
                <a:latin typeface="Arial Unicode MS" pitchFamily="34" charset="-128"/>
                <a:ea typeface="Arial Unicode MS" pitchFamily="34" charset="-128"/>
                <a:cs typeface="Arial Unicode MS" pitchFamily="34" charset="-128"/>
              </a:rPr>
              <a:t>	</a:t>
            </a:r>
          </a:p>
          <a:p>
            <a:pPr algn="just"/>
            <a:endParaRPr lang="pt-B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6063198"/>
          </a:xfrm>
          <a:prstGeom prst="rect">
            <a:avLst/>
          </a:prstGeom>
        </p:spPr>
        <p:txBody>
          <a:bodyPr wrap="square">
            <a:spAutoFit/>
          </a:bodyPr>
          <a:lstStyle/>
          <a:p>
            <a:pPr algn="just"/>
            <a:r>
              <a:rPr lang="pt-BR" sz="2400" b="1"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Monitoração eletrônica:</a:t>
            </a:r>
          </a:p>
          <a:p>
            <a:pPr algn="just"/>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Inc. XI – “monitoração eletrônica”</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Finalidade: cautela instrumental e cautela final</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Cumulatividade: cumulada com outras medidas alternativas – auxiliar a fiscalização de seu cumprimento</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Necessidade de regulamentação legal (reserva de lei) para poder ser aplicada	</a:t>
            </a:r>
          </a:p>
          <a:p>
            <a:pPr marL="360000" indent="-360000"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marL="360000" indent="-360000"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Decreto 7627/2011</a:t>
            </a:r>
          </a:p>
          <a:p>
            <a:pPr marL="817200" lvl="1" indent="-360000" algn="just">
              <a:buClr>
                <a:schemeClr val="accent2"/>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meios técnicos que permitam </a:t>
            </a:r>
            <a:r>
              <a:rPr lang="pt-BR" sz="2000" dirty="0">
                <a:solidFill>
                  <a:srgbClr val="99093F"/>
                </a:solidFill>
                <a:latin typeface="Arial Unicode MS" pitchFamily="34" charset="-128"/>
                <a:ea typeface="Arial Unicode MS" pitchFamily="34" charset="-128"/>
                <a:cs typeface="Arial Unicode MS" pitchFamily="34" charset="-128"/>
              </a:rPr>
              <a:t>indicar a sua localização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(art. 2º)</a:t>
            </a:r>
          </a:p>
          <a:p>
            <a:pPr marL="817200" lvl="1" indent="-360000" algn="just">
              <a:buClr>
                <a:schemeClr val="accent2"/>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equipamento deve respeitar integridade física, moral e social (art. 5º) </a:t>
            </a:r>
          </a:p>
          <a:p>
            <a:pPr marL="817200" lvl="1" indent="-360000" algn="just">
              <a:buClr>
                <a:srgbClr val="FFC000"/>
              </a:buClr>
              <a:buSzPct val="150000"/>
              <a:buFont typeface="Wingdings" pitchFamily="2" charset="2"/>
              <a:buChar char="§"/>
            </a:pPr>
            <a:endParaRPr lang="pt-BR" dirty="0">
              <a:solidFill>
                <a:srgbClr val="0039AC"/>
              </a:solidFill>
              <a:latin typeface="Arial Unicode MS" pitchFamily="34" charset="-128"/>
              <a:ea typeface="Arial Unicode MS" pitchFamily="34" charset="-128"/>
              <a:cs typeface="Arial Unicode MS" pitchFamily="34" charset="-128"/>
            </a:endParaRPr>
          </a:p>
          <a:p>
            <a:pPr marL="817200" lvl="1" indent="-360000" algn="just">
              <a:buClr>
                <a:srgbClr val="FFC000"/>
              </a:buClr>
              <a:buSzPct val="150000"/>
              <a:buFont typeface="Wingdings" pitchFamily="2" charset="2"/>
              <a:buChar char="§"/>
            </a:pPr>
            <a:endParaRPr lang="pt-BR" dirty="0">
              <a:solidFill>
                <a:srgbClr val="0039AC"/>
              </a:solidFill>
              <a:latin typeface="Arial Unicode MS" pitchFamily="34" charset="-128"/>
              <a:ea typeface="Arial Unicode MS" pitchFamily="34" charset="-128"/>
              <a:cs typeface="Arial Unicode MS" pitchFamily="34" charset="-128"/>
            </a:endParaRPr>
          </a:p>
          <a:p>
            <a:pPr algn="just"/>
            <a:endParaRPr lang="pt-BR"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 Medidas em espécie</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5" name="Retângulo 4"/>
          <p:cNvSpPr/>
          <p:nvPr/>
        </p:nvSpPr>
        <p:spPr>
          <a:xfrm>
            <a:off x="642910" y="1142982"/>
            <a:ext cx="8215370" cy="5262979"/>
          </a:xfrm>
          <a:prstGeom prst="rect">
            <a:avLst/>
          </a:prstGeom>
        </p:spPr>
        <p:txBody>
          <a:bodyPr wrap="square">
            <a:spAutoFit/>
          </a:bodyPr>
          <a:lstStyle/>
          <a:p>
            <a:pPr algn="just"/>
            <a:r>
              <a:rPr lang="pt-BR" sz="2400" b="1"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Proibição de ausentar-se do país:</a:t>
            </a:r>
          </a:p>
          <a:p>
            <a:pPr algn="just"/>
            <a:endParaRPr lang="pt-BR"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Art. 320 – “A proibição de ausentar-se do País será comunicada pelo juiz às autoridades encarregadas de fiscalizar as saídas do território nacional, intimando-se o indiciado ou acusado para entregar o passaporte, no prazo de 24 (vinte e quatro) horas”</a:t>
            </a:r>
          </a:p>
          <a:p>
            <a:pPr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Finalidade: cautela </a:t>
            </a:r>
            <a:r>
              <a:rPr lang="pt-BR" sz="2000" dirty="0">
                <a:solidFill>
                  <a:srgbClr val="99093F"/>
                </a:solidFill>
                <a:latin typeface="Arial Unicode MS" pitchFamily="34" charset="-128"/>
                <a:ea typeface="Arial Unicode MS" pitchFamily="34" charset="-128"/>
                <a:cs typeface="Arial Unicode MS" pitchFamily="34" charset="-128"/>
              </a:rPr>
              <a:t>instrumental</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e cautela </a:t>
            </a:r>
            <a:r>
              <a:rPr lang="pt-BR" sz="2000" dirty="0">
                <a:solidFill>
                  <a:srgbClr val="99093F"/>
                </a:solidFill>
                <a:latin typeface="Arial Unicode MS" pitchFamily="34" charset="-128"/>
                <a:ea typeface="Arial Unicode MS" pitchFamily="34" charset="-128"/>
                <a:cs typeface="Arial Unicode MS" pitchFamily="34" charset="-128"/>
              </a:rPr>
              <a:t>final</a:t>
            </a:r>
          </a:p>
          <a:p>
            <a:pPr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Forma de cumprimento: comunicação das autoridades encarregadas de fiscalizar as saídas do território nacional, e entregar do passaporte</a:t>
            </a:r>
          </a:p>
          <a:p>
            <a:pPr algn="just">
              <a:buClr>
                <a:srgbClr val="FFC000"/>
              </a:buClr>
              <a:buSzPct val="150000"/>
              <a:buFont typeface="Wingdings" pitchFamily="2" charset="2"/>
              <a:buChar char="§"/>
            </a:pPr>
            <a:endParaRPr lang="pt-BR" sz="20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buClr>
                <a:srgbClr val="FFC000"/>
              </a:buClr>
              <a:buSzPct val="150000"/>
              <a:buFont typeface="Wingdings" pitchFamily="2" charset="2"/>
              <a:buChar char="§"/>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a:t>
            </a:r>
            <a:r>
              <a:rPr lang="pt-BR" sz="2000" dirty="0">
                <a:solidFill>
                  <a:srgbClr val="99093F"/>
                </a:solidFill>
                <a:latin typeface="Arial Unicode MS" pitchFamily="34" charset="-128"/>
                <a:ea typeface="Arial Unicode MS" pitchFamily="34" charset="-128"/>
                <a:cs typeface="Arial Unicode MS" pitchFamily="34" charset="-128"/>
              </a:rPr>
              <a:t>Comunicação</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 à Polícia Federal e, no caso de estrangeiros, às </a:t>
            </a:r>
            <a:r>
              <a:rPr lang="pt-BR" sz="2000" dirty="0">
                <a:solidFill>
                  <a:srgbClr val="99093F"/>
                </a:solidFill>
                <a:latin typeface="Arial Unicode MS" pitchFamily="34" charset="-128"/>
                <a:ea typeface="Arial Unicode MS" pitchFamily="34" charset="-128"/>
                <a:cs typeface="Arial Unicode MS" pitchFamily="34" charset="-128"/>
              </a:rPr>
              <a:t>autoridades diplomáticas </a:t>
            </a: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de seu país</a:t>
            </a:r>
          </a:p>
          <a:p>
            <a:pPr algn="just">
              <a:buClr>
                <a:srgbClr val="FFC000"/>
              </a:buClr>
              <a:buSzPct val="150000"/>
            </a:pPr>
            <a:r>
              <a:rPr lang="pt-BR" sz="2000" dirty="0">
                <a:solidFill>
                  <a:schemeClr val="tx2"/>
                </a:solidFill>
                <a:latin typeface="Arial Unicode MS" pitchFamily="34" charset="-128"/>
                <a:ea typeface="Arial Unicode MS" pitchFamily="34" charset="-128"/>
                <a:cs typeface="Arial Unicode MS" pitchFamily="34" charset="-128"/>
              </a:rPr>
              <a:t>	</a:t>
            </a:r>
          </a:p>
          <a:p>
            <a:pPr algn="just"/>
            <a:endParaRPr lang="pt-BR" sz="24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4.7.1 Disposições especiais relativas à fiança</a:t>
            </a:r>
          </a:p>
        </p:txBody>
      </p:sp>
      <p:sp>
        <p:nvSpPr>
          <p:cNvPr id="43011" name="Espaço Reservado para Conteúdo 2"/>
          <p:cNvSpPr>
            <a:spLocks noGrp="1"/>
          </p:cNvSpPr>
          <p:nvPr>
            <p:ph idx="1"/>
          </p:nvPr>
        </p:nvSpPr>
        <p:spPr>
          <a:xfrm>
            <a:off x="468313" y="981075"/>
            <a:ext cx="8229600" cy="5289550"/>
          </a:xfrm>
        </p:spPr>
        <p:txBody>
          <a:bodyPr/>
          <a:lstStyle/>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Finalidades</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assegurar o comparecimento aos atos do processo, evitar a obstrução de seu andamento ou em caso de resistência injustificada à ordem judicial</a:t>
            </a:r>
          </a:p>
          <a:p>
            <a:pPr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Natureza</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400" dirty="0">
                <a:solidFill>
                  <a:srgbClr val="99093F"/>
                </a:solidFill>
                <a:effectLst/>
                <a:latin typeface="Arial Unicode MS" pitchFamily="34" charset="-128"/>
                <a:ea typeface="Arial Unicode MS" pitchFamily="34" charset="-128"/>
                <a:cs typeface="Arial Unicode MS" pitchFamily="34" charset="-128"/>
              </a:rPr>
              <a:t>hibrida com a Lei n. 12.403/2011 </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 cautelar autônoma (originária)</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contracautela à prisão em flagrante (substitutiva)</a:t>
            </a:r>
          </a:p>
          <a:p>
            <a:pPr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Inafiançabilidade</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o artigo 323 do CPP reproduz hipóteses constitucionais de inafiançabilidade</a:t>
            </a:r>
          </a:p>
          <a:p>
            <a:pPr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Não cabimento da fiança</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hipóteses subjetivas do artigo 324 do CPP </a:t>
            </a: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dirty="0">
                <a:solidFill>
                  <a:schemeClr val="tx1">
                    <a:lumMod val="90000"/>
                    <a:lumOff val="10000"/>
                  </a:schemeClr>
                </a:solidFill>
                <a:latin typeface="Arial Unicode MS" pitchFamily="34" charset="-128"/>
                <a:ea typeface="Arial Unicode MS" pitchFamily="34" charset="-128"/>
                <a:cs typeface="Arial Unicode MS" pitchFamily="34" charset="-128"/>
              </a:rPr>
              <a:t>4.7.1 Disposições especiais relativas à fiança</a:t>
            </a:r>
            <a:endParaRPr lang="pt-BR" sz="2400" b="1" dirty="0">
              <a:solidFill>
                <a:schemeClr val="tx1">
                  <a:lumMod val="90000"/>
                  <a:lumOff val="10000"/>
                </a:schemeClr>
              </a:solidFill>
              <a:latin typeface="Arial Unicode MS" pitchFamily="34" charset="-128"/>
              <a:ea typeface="Arial Unicode MS" pitchFamily="34" charset="-128"/>
              <a:cs typeface="Arial Unicode MS" pitchFamily="34" charset="-128"/>
            </a:endParaRPr>
          </a:p>
        </p:txBody>
      </p:sp>
      <p:sp>
        <p:nvSpPr>
          <p:cNvPr id="44035" name="Espaço Reservado para Conteúdo 2"/>
          <p:cNvSpPr>
            <a:spLocks noGrp="1"/>
          </p:cNvSpPr>
          <p:nvPr>
            <p:ph idx="1"/>
          </p:nvPr>
        </p:nvSpPr>
        <p:spPr>
          <a:xfrm>
            <a:off x="468313" y="1019324"/>
            <a:ext cx="8229600" cy="5434012"/>
          </a:xfrm>
        </p:spPr>
        <p:txBody>
          <a:bodyPr/>
          <a:lstStyle/>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Legitimados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Juiz: em qualquer caso</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Autoridade policial: a infração seja punida com pena privativa de liberdade máxima não superior a 4 anos (art. 322, caput)</a:t>
            </a:r>
          </a:p>
          <a:p>
            <a:pPr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Fixação do Valor</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Limites mínimos e máximos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conforme a </a:t>
            </a:r>
            <a:r>
              <a:rPr lang="pt-BR" sz="2000" dirty="0">
                <a:solidFill>
                  <a:srgbClr val="99093F"/>
                </a:solidFill>
                <a:effectLst/>
                <a:latin typeface="Arial Unicode MS" pitchFamily="34" charset="-128"/>
                <a:ea typeface="Arial Unicode MS" pitchFamily="34" charset="-128"/>
                <a:cs typeface="Arial Unicode MS" pitchFamily="34" charset="-128"/>
              </a:rPr>
              <a:t>gravidade</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do crime</a:t>
            </a:r>
          </a:p>
          <a:p>
            <a:pPr lvl="1" algn="just"/>
            <a:r>
              <a:rPr lang="pt-BR" sz="2000" dirty="0">
                <a:solidFill>
                  <a:srgbClr val="99093F"/>
                </a:solidFill>
                <a:effectLst/>
                <a:latin typeface="Arial Unicode MS" pitchFamily="34" charset="-128"/>
                <a:ea typeface="Arial Unicode MS" pitchFamily="34" charset="-128"/>
                <a:cs typeface="Arial Unicode MS" pitchFamily="34" charset="-128"/>
              </a:rPr>
              <a:t>Valor</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conforme </a:t>
            </a:r>
            <a:r>
              <a:rPr lang="pt-BR" sz="2000" dirty="0">
                <a:solidFill>
                  <a:srgbClr val="99093F"/>
                </a:solidFill>
                <a:effectLst/>
                <a:latin typeface="Arial Unicode MS" pitchFamily="34" charset="-128"/>
                <a:ea typeface="Arial Unicode MS" pitchFamily="34" charset="-128"/>
                <a:cs typeface="Arial Unicode MS" pitchFamily="34" charset="-128"/>
              </a:rPr>
              <a:t>condição econômica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acusado ou indiciado</a:t>
            </a:r>
          </a:p>
          <a:p>
            <a:pPr lvl="1"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a:endParaRPr lang="pt-BR" sz="1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Faixas de valores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como base na “pena privativa de liberdade, no grau máximo” (art. 325, caput): </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 – pena não superior a 4 anos, </a:t>
            </a:r>
            <a:r>
              <a:rPr lang="pt-BR" sz="2000" dirty="0">
                <a:solidFill>
                  <a:srgbClr val="99093F"/>
                </a:solidFill>
                <a:effectLst/>
                <a:latin typeface="Arial Unicode MS" pitchFamily="34" charset="-128"/>
                <a:ea typeface="Arial Unicode MS" pitchFamily="34" charset="-128"/>
                <a:cs typeface="Arial Unicode MS" pitchFamily="34" charset="-128"/>
              </a:rPr>
              <a:t>entre 1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 100 salários mínimos; </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 –pena superior a 4 anos, entre 10 a </a:t>
            </a:r>
            <a:r>
              <a:rPr lang="pt-BR" sz="2000" dirty="0">
                <a:solidFill>
                  <a:srgbClr val="99093F"/>
                </a:solidFill>
                <a:effectLst/>
                <a:latin typeface="Arial Unicode MS" pitchFamily="34" charset="-128"/>
                <a:ea typeface="Arial Unicode MS" pitchFamily="34" charset="-128"/>
                <a:cs typeface="Arial Unicode MS" pitchFamily="34" charset="-128"/>
              </a:rPr>
              <a:t>200 salários mínimos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a:endParaRPr lang="en-US"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3412"/>
          </a:xfrm>
        </p:spPr>
        <p:txBody>
          <a:bodyPr/>
          <a:lstStyle/>
          <a:p>
            <a:pPr>
              <a:defRPr/>
            </a:pPr>
            <a:r>
              <a:rPr lang="pt-BR" sz="2400" dirty="0">
                <a:latin typeface="Arial Unicode MS" pitchFamily="34" charset="-128"/>
                <a:ea typeface="Arial Unicode MS" pitchFamily="34" charset="-128"/>
                <a:cs typeface="Arial Unicode MS" pitchFamily="34" charset="-128"/>
              </a:rPr>
              <a:t>4.7.1 Disposições especiais relativas à fiança</a:t>
            </a:r>
            <a:endParaRPr lang="pt-BR" sz="2400" dirty="0">
              <a:solidFill>
                <a:schemeClr val="tx2"/>
              </a:solidFill>
              <a:latin typeface="Arial Unicode MS" pitchFamily="34" charset="-128"/>
              <a:ea typeface="Arial Unicode MS" pitchFamily="34" charset="-128"/>
              <a:cs typeface="Arial Unicode MS" pitchFamily="34" charset="-128"/>
            </a:endParaRPr>
          </a:p>
        </p:txBody>
      </p:sp>
      <p:sp>
        <p:nvSpPr>
          <p:cNvPr id="45059" name="Espaço Reservado para Conteúdo 2"/>
          <p:cNvSpPr>
            <a:spLocks noGrp="1"/>
          </p:cNvSpPr>
          <p:nvPr>
            <p:ph idx="1"/>
          </p:nvPr>
        </p:nvSpPr>
        <p:spPr>
          <a:xfrm>
            <a:off x="323850" y="1052513"/>
            <a:ext cx="8229600" cy="5360987"/>
          </a:xfrm>
        </p:spPr>
        <p:txBody>
          <a:bodyPr/>
          <a:lstStyle/>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Vínculos da fiança</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endParaRPr lang="pt-BR"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327</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a:solidFill>
                  <a:srgbClr val="99093F"/>
                </a:solidFill>
                <a:effectLst/>
                <a:latin typeface="Arial Unicode MS" pitchFamily="34" charset="-128"/>
                <a:ea typeface="Arial Unicode MS" pitchFamily="34" charset="-128"/>
                <a:cs typeface="Arial Unicode MS" pitchFamily="34" charset="-128"/>
              </a:rPr>
              <a:t>comparecer a todos atos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processo para os quais tenha sido intimado</a:t>
            </a:r>
          </a:p>
          <a:p>
            <a:pPr lvl="1"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328</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a:solidFill>
                  <a:srgbClr val="99093F"/>
                </a:solidFill>
                <a:effectLst/>
                <a:latin typeface="Arial Unicode MS" pitchFamily="34" charset="-128"/>
                <a:ea typeface="Arial Unicode MS" pitchFamily="34" charset="-128"/>
                <a:cs typeface="Arial Unicode MS" pitchFamily="34" charset="-128"/>
              </a:rPr>
              <a:t>não mudar de residência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sem autorização judicial; </a:t>
            </a:r>
            <a:r>
              <a:rPr lang="pt-BR" sz="2000" dirty="0">
                <a:solidFill>
                  <a:srgbClr val="99093F"/>
                </a:solidFill>
                <a:effectLst/>
                <a:latin typeface="Arial Unicode MS" pitchFamily="34" charset="-128"/>
                <a:ea typeface="Arial Unicode MS" pitchFamily="34" charset="-128"/>
                <a:cs typeface="Arial Unicode MS" pitchFamily="34" charset="-128"/>
              </a:rPr>
              <a:t>nem ausentar da comarca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por mais de 8 dias, sem comunicar ao juiz</a:t>
            </a:r>
          </a:p>
          <a:p>
            <a:pPr algn="just">
              <a:buNone/>
            </a:pPr>
            <a:endParaRPr lang="pt-BR" sz="2400" b="1" dirty="0">
              <a:solidFill>
                <a:schemeClr val="tx1">
                  <a:lumMod val="75000"/>
                  <a:lumOff val="25000"/>
                </a:schemeClr>
              </a:solidFill>
              <a:effectLst/>
              <a:latin typeface="Arial Unicode MS" pitchFamily="34" charset="-128"/>
              <a:ea typeface="Arial Unicode MS" pitchFamily="34" charset="-128"/>
              <a:cs typeface="Arial Unicode MS" pitchFamily="34" charset="-128"/>
            </a:endParaRPr>
          </a:p>
          <a:p>
            <a:pPr algn="just"/>
            <a:r>
              <a:rPr lang="pt-BR" sz="24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Destino </a:t>
            </a:r>
            <a:r>
              <a:rPr lang="pt-BR" sz="24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dos bens dados em fiança: </a:t>
            </a:r>
            <a:endParaRPr lang="pt-BR"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Condenação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o valor pago em fiança deverá ser </a:t>
            </a:r>
            <a:r>
              <a:rPr lang="pt-BR" sz="2000" dirty="0">
                <a:solidFill>
                  <a:srgbClr val="99093F"/>
                </a:solidFill>
                <a:effectLst/>
                <a:latin typeface="Arial Unicode MS" pitchFamily="34" charset="-128"/>
                <a:ea typeface="Arial Unicode MS" pitchFamily="34" charset="-128"/>
                <a:cs typeface="Arial Unicode MS" pitchFamily="34" charset="-128"/>
              </a:rPr>
              <a:t>restituído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r>
              <a:rPr lang="pt-BR" sz="2000" dirty="0">
                <a:solidFill>
                  <a:srgbClr val="99093F"/>
                </a:solidFill>
                <a:effectLst/>
                <a:latin typeface="Arial Unicode MS" pitchFamily="34" charset="-128"/>
                <a:ea typeface="Arial Unicode MS" pitchFamily="34" charset="-128"/>
                <a:cs typeface="Arial Unicode MS" pitchFamily="34" charset="-128"/>
              </a:rPr>
              <a:t> com desconto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do pagamento de custas, indenizações, prestações pecuniárias e multas</a:t>
            </a:r>
          </a:p>
          <a:p>
            <a:pPr lvl="1" algn="just"/>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Absolvição</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ou </a:t>
            </a:r>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extinção da punibilidade</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o valor deve ser </a:t>
            </a:r>
            <a:r>
              <a:rPr lang="pt-BR" sz="2000" dirty="0">
                <a:solidFill>
                  <a:srgbClr val="99093F"/>
                </a:solidFill>
                <a:effectLst/>
                <a:latin typeface="Arial Unicode MS" pitchFamily="34" charset="-128"/>
                <a:ea typeface="Arial Unicode MS" pitchFamily="34" charset="-128"/>
                <a:cs typeface="Arial Unicode MS" pitchFamily="34" charset="-128"/>
              </a:rPr>
              <a:t>integralmente restituído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ao acusado, atualizado monetariamente na hipótese de pagamento em dinheiro</a:t>
            </a:r>
          </a:p>
          <a:p>
            <a:pPr lvl="2" algn="just"/>
            <a:endParaRPr lang="pt-BR" sz="2000" dirty="0">
              <a:solidFill>
                <a:schemeClr val="tx2"/>
              </a:solidFill>
              <a:latin typeface="Arial Unicode MS" pitchFamily="34" charset="-128"/>
              <a:ea typeface="Arial Unicode MS" pitchFamily="34" charset="-128"/>
              <a:cs typeface="Arial Unicode MS" pitchFamily="34" charset="-128"/>
            </a:endParaRPr>
          </a:p>
          <a:p>
            <a:pPr lvl="2" algn="just"/>
            <a:endParaRPr lang="pt-BR" sz="2000" dirty="0">
              <a:solidFill>
                <a:schemeClr val="tx2"/>
              </a:solidFill>
              <a:latin typeface="Arial Unicode MS" pitchFamily="34" charset="-128"/>
              <a:ea typeface="Arial Unicode MS" pitchFamily="34" charset="-128"/>
              <a:cs typeface="Arial Unicode MS" pitchFamily="34" charset="-128"/>
            </a:endParaRPr>
          </a:p>
          <a:p>
            <a:pPr lvl="2" algn="just"/>
            <a:endParaRPr lang="pt-BR" sz="2000" dirty="0">
              <a:solidFill>
                <a:schemeClr val="tx2"/>
              </a:solidFill>
              <a:latin typeface="Arial Unicode MS" pitchFamily="34" charset="-128"/>
              <a:ea typeface="Arial Unicode MS" pitchFamily="34" charset="-128"/>
              <a:cs typeface="Arial Unicode MS" pitchFamily="34" charset="-128"/>
            </a:endParaRPr>
          </a:p>
          <a:p>
            <a:pPr lvl="2" algn="just"/>
            <a:endParaRPr lang="pt-BR" sz="20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dirty="0">
                <a:latin typeface="Arial Unicode MS" pitchFamily="34" charset="-128"/>
                <a:ea typeface="Arial Unicode MS" pitchFamily="34" charset="-128"/>
                <a:cs typeface="Arial Unicode MS" pitchFamily="34" charset="-128"/>
              </a:rPr>
              <a:t>4.7.1 Disposições especiais relativas à fiança</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47107" name="Espaço Reservado para Conteúdo 2"/>
          <p:cNvSpPr>
            <a:spLocks noGrp="1"/>
          </p:cNvSpPr>
          <p:nvPr>
            <p:ph idx="1"/>
          </p:nvPr>
        </p:nvSpPr>
        <p:spPr>
          <a:xfrm>
            <a:off x="468313" y="981075"/>
            <a:ext cx="8229600" cy="5184775"/>
          </a:xfrm>
        </p:spPr>
        <p:txBody>
          <a:bodyPr/>
          <a:lstStyle/>
          <a:p>
            <a:pPr eaLnBrk="1" hangingPunct="1">
              <a:lnSpc>
                <a:spcPct val="90000"/>
              </a:lnSpc>
              <a:buFont typeface="Wingdings" pitchFamily="-112" charset="2"/>
              <a:buNone/>
            </a:pPr>
            <a:r>
              <a:rPr lang="pt-BR" sz="2000" b="1"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Vicissitudes da fiança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spcBef>
                <a:spcPts val="1800"/>
              </a:spcBef>
            </a:pPr>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Cassação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fiança </a:t>
            </a:r>
            <a:r>
              <a:rPr lang="pt-BR" sz="2000" dirty="0">
                <a:solidFill>
                  <a:srgbClr val="99093F"/>
                </a:solidFill>
                <a:effectLst/>
                <a:latin typeface="Arial Unicode MS" pitchFamily="34" charset="-128"/>
                <a:ea typeface="Arial Unicode MS" pitchFamily="34" charset="-128"/>
                <a:cs typeface="Arial Unicode MS" pitchFamily="34" charset="-128"/>
              </a:rPr>
              <a:t>não era cabível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338)</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 reconheça delito inafiançável, no caso de </a:t>
            </a:r>
            <a:r>
              <a:rPr lang="pt-BR" sz="2000" dirty="0">
                <a:solidFill>
                  <a:srgbClr val="99093F"/>
                </a:solidFill>
                <a:effectLst/>
                <a:latin typeface="Arial Unicode MS" pitchFamily="34" charset="-128"/>
                <a:ea typeface="Arial Unicode MS" pitchFamily="34" charset="-128"/>
                <a:cs typeface="Arial Unicode MS" pitchFamily="34" charset="-128"/>
              </a:rPr>
              <a:t>nova classificação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339)</a:t>
            </a:r>
          </a:p>
          <a:p>
            <a:pPr>
              <a:spcBef>
                <a:spcPts val="1800"/>
              </a:spcBef>
            </a:pPr>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Reforço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(art. 340):</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 – </a:t>
            </a:r>
            <a:r>
              <a:rPr lang="pt-BR" sz="2000" dirty="0">
                <a:solidFill>
                  <a:srgbClr val="99093F"/>
                </a:solidFill>
                <a:effectLst/>
                <a:latin typeface="Arial Unicode MS" pitchFamily="34" charset="-128"/>
                <a:ea typeface="Arial Unicode MS" pitchFamily="34" charset="-128"/>
                <a:cs typeface="Arial Unicode MS" pitchFamily="34" charset="-128"/>
              </a:rPr>
              <a:t>insuficiência</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 – </a:t>
            </a:r>
            <a:r>
              <a:rPr lang="pt-BR" sz="2000" dirty="0">
                <a:solidFill>
                  <a:srgbClr val="99093F"/>
                </a:solidFill>
                <a:effectLst/>
                <a:latin typeface="Arial Unicode MS" pitchFamily="34" charset="-128"/>
                <a:ea typeface="Arial Unicode MS" pitchFamily="34" charset="-128"/>
                <a:cs typeface="Arial Unicode MS" pitchFamily="34" charset="-128"/>
              </a:rPr>
              <a:t>depreciação ou perecimento</a:t>
            </a:r>
          </a:p>
          <a:p>
            <a:pPr lvl="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III – nova classificação</a:t>
            </a:r>
          </a:p>
          <a:p>
            <a:pPr lvl="1" algn="just" eaLnBrk="1" hangingPunct="1">
              <a:buNone/>
            </a:pPr>
            <a:endParaRPr lang="pt-BR" sz="20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dirty="0">
                <a:latin typeface="Arial Unicode MS" pitchFamily="34" charset="-128"/>
                <a:ea typeface="Arial Unicode MS" pitchFamily="34" charset="-128"/>
                <a:cs typeface="Arial Unicode MS" pitchFamily="34" charset="-128"/>
              </a:rPr>
              <a:t>4.7.1 Disposições especiais relativas à fiança</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47107" name="Espaço Reservado para Conteúdo 2"/>
          <p:cNvSpPr>
            <a:spLocks noGrp="1"/>
          </p:cNvSpPr>
          <p:nvPr>
            <p:ph idx="1"/>
          </p:nvPr>
        </p:nvSpPr>
        <p:spPr>
          <a:xfrm>
            <a:off x="468313" y="981075"/>
            <a:ext cx="8229600" cy="5184775"/>
          </a:xfrm>
        </p:spPr>
        <p:txBody>
          <a:bodyPr/>
          <a:lstStyle/>
          <a:p>
            <a:pPr eaLnBrk="1" hangingPunct="1">
              <a:lnSpc>
                <a:spcPct val="90000"/>
              </a:lnSpc>
              <a:buFont typeface="Wingdings" pitchFamily="-112" charset="2"/>
              <a:buNone/>
            </a:pPr>
            <a:r>
              <a:rPr lang="pt-BR" sz="2000" b="1" u="sng"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Vicissitudes da fiança</a:t>
            </a:r>
            <a:r>
              <a:rPr lang="pt-BR" sz="2000"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spcBef>
                <a:spcPts val="1800"/>
              </a:spcBef>
            </a:pPr>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Quebra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(art. 341) </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 - Intimado, deixa de comparecer a atos do processo, sem motivo justo</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 – pratica ato de obstrução do processo</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III – descumpre medida cautelar imposta cumulativamente com a fiança;</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IV – resiste injustificadamente a ordem judicial;</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V - pratica nova infração penal dolosa</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Consequência: </a:t>
            </a:r>
          </a:p>
          <a:p>
            <a:pPr lvl="2"/>
            <a:r>
              <a:rPr lang="pt-BR" sz="1600" dirty="0">
                <a:solidFill>
                  <a:srgbClr val="99093F"/>
                </a:solidFill>
                <a:effectLst/>
                <a:latin typeface="Arial Unicode MS" pitchFamily="34" charset="-128"/>
                <a:ea typeface="Arial Unicode MS" pitchFamily="34" charset="-128"/>
                <a:cs typeface="Arial Unicode MS" pitchFamily="34" charset="-128"/>
              </a:rPr>
              <a:t>perde metade do valor </a:t>
            </a:r>
          </a:p>
          <a:p>
            <a:pPr lvl="2"/>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decide o juiz sobre imposição de outra medida cautelar ou prisão (art. 343)</a:t>
            </a:r>
          </a:p>
          <a:p>
            <a:pPr>
              <a:buNone/>
            </a:pPr>
            <a:endPar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b="1" u="sng" dirty="0">
                <a:solidFill>
                  <a:schemeClr val="tx1">
                    <a:lumMod val="90000"/>
                    <a:lumOff val="10000"/>
                  </a:schemeClr>
                </a:solidFill>
                <a:effectLst/>
                <a:latin typeface="Arial Unicode MS" pitchFamily="34" charset="-128"/>
                <a:ea typeface="Arial Unicode MS" pitchFamily="34" charset="-128"/>
                <a:cs typeface="Arial Unicode MS" pitchFamily="34" charset="-128"/>
              </a:rPr>
              <a:t>Perda</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344):</a:t>
            </a:r>
          </a:p>
          <a:p>
            <a:pPr lvl="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é condenado e </a:t>
            </a:r>
            <a:r>
              <a:rPr lang="pt-BR" sz="1800" dirty="0">
                <a:solidFill>
                  <a:srgbClr val="99093F"/>
                </a:solidFill>
                <a:effectLst/>
                <a:latin typeface="Arial Unicode MS" pitchFamily="34" charset="-128"/>
                <a:ea typeface="Arial Unicode MS" pitchFamily="34" charset="-128"/>
                <a:cs typeface="Arial Unicode MS" pitchFamily="34" charset="-128"/>
              </a:rPr>
              <a:t>não se apresenta para cumprir a pena</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consequência: </a:t>
            </a:r>
            <a:r>
              <a:rPr lang="pt-BR" sz="1800" dirty="0">
                <a:solidFill>
                  <a:srgbClr val="99093F"/>
                </a:solidFill>
                <a:effectLst/>
                <a:latin typeface="Arial Unicode MS" pitchFamily="34" charset="-128"/>
                <a:ea typeface="Arial Unicode MS" pitchFamily="34" charset="-128"/>
                <a:cs typeface="Arial Unicode MS" pitchFamily="34" charset="-128"/>
              </a:rPr>
              <a:t>perde todo o valor</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que é recolhido ao fundo penitenciário (art. 345)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b="1" dirty="0">
                <a:solidFill>
                  <a:schemeClr val="tx2"/>
                </a:solidFill>
                <a:latin typeface="Arial Unicode MS" pitchFamily="34" charset="-128"/>
                <a:ea typeface="Arial Unicode MS" pitchFamily="34" charset="-128"/>
                <a:cs typeface="Arial Unicode MS" pitchFamily="34" charset="-128"/>
              </a:rPr>
              <a:t>5. Liberdade provisória</a:t>
            </a:r>
          </a:p>
        </p:txBody>
      </p:sp>
      <p:sp>
        <p:nvSpPr>
          <p:cNvPr id="47107" name="Espaço Reservado para Conteúdo 2"/>
          <p:cNvSpPr>
            <a:spLocks noGrp="1"/>
          </p:cNvSpPr>
          <p:nvPr>
            <p:ph idx="1"/>
          </p:nvPr>
        </p:nvSpPr>
        <p:spPr>
          <a:xfrm>
            <a:off x="468313" y="981075"/>
            <a:ext cx="8229600" cy="5184775"/>
          </a:xfrm>
        </p:spPr>
        <p:txBody>
          <a:bodyPr/>
          <a:lstStyle/>
          <a:p>
            <a:pPr algn="just" eaLnBrk="1" hangingPunct="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Liberdade provisória: conceito e natureza jurídica</a:t>
            </a:r>
          </a:p>
          <a:p>
            <a:pPr algn="just" eaLnBrk="1" hangingPunct="1"/>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eaLnBrk="1" hangingPunct="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Distinção:</a:t>
            </a:r>
          </a:p>
          <a:p>
            <a:pPr lvl="1" algn="just" eaLnBrk="1" hangingPunct="1"/>
            <a:r>
              <a:rPr lang="pt-BR" sz="1800" dirty="0">
                <a:solidFill>
                  <a:srgbClr val="99093F"/>
                </a:solidFill>
                <a:effectLst/>
                <a:latin typeface="Arial Unicode MS" pitchFamily="34" charset="-128"/>
                <a:ea typeface="Arial Unicode MS" pitchFamily="34" charset="-128"/>
                <a:cs typeface="Arial Unicode MS" pitchFamily="34" charset="-128"/>
              </a:rPr>
              <a:t>relaxamento</a:t>
            </a:r>
            <a:r>
              <a:rPr lang="pt-BR" sz="1800" dirty="0">
                <a:solidFill>
                  <a:schemeClr val="tx2"/>
                </a:solidFill>
                <a:effectLst/>
                <a:latin typeface="Arial Unicode MS" pitchFamily="34" charset="-128"/>
                <a:ea typeface="Arial Unicode MS" pitchFamily="34" charset="-128"/>
                <a:cs typeface="Arial Unicode MS" pitchFamily="34" charset="-128"/>
              </a:rPr>
              <a:t>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da prisão: prisão ilegal, restitui liberdade </a:t>
            </a:r>
            <a:r>
              <a:rPr lang="pt-BR" sz="1800" dirty="0">
                <a:solidFill>
                  <a:srgbClr val="99093F"/>
                </a:solidFill>
                <a:effectLst/>
                <a:latin typeface="Arial Unicode MS" pitchFamily="34" charset="-128"/>
                <a:ea typeface="Arial Unicode MS" pitchFamily="34" charset="-128"/>
                <a:cs typeface="Arial Unicode MS" pitchFamily="34" charset="-128"/>
              </a:rPr>
              <a:t>plena</a:t>
            </a:r>
          </a:p>
          <a:p>
            <a:pPr lvl="1" algn="just" eaLnBrk="1" hangingPunct="1"/>
            <a:r>
              <a:rPr lang="pt-BR" sz="1800" dirty="0">
                <a:solidFill>
                  <a:srgbClr val="99093F"/>
                </a:solidFill>
                <a:effectLst/>
                <a:latin typeface="Arial Unicode MS" pitchFamily="34" charset="-128"/>
                <a:ea typeface="Arial Unicode MS" pitchFamily="34" charset="-128"/>
                <a:cs typeface="Arial Unicode MS" pitchFamily="34" charset="-128"/>
              </a:rPr>
              <a:t>revogação</a:t>
            </a:r>
            <a:r>
              <a:rPr lang="pt-BR" sz="1800" dirty="0">
                <a:solidFill>
                  <a:schemeClr val="tx2"/>
                </a:solidFill>
                <a:effectLst/>
                <a:latin typeface="Arial Unicode MS" pitchFamily="34" charset="-128"/>
                <a:ea typeface="Arial Unicode MS" pitchFamily="34" charset="-128"/>
                <a:cs typeface="Arial Unicode MS" pitchFamily="34" charset="-128"/>
              </a:rPr>
              <a:t>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da prisão preventiva: prisão legal, que deixa de ser necessária, restituindo a liberdade </a:t>
            </a:r>
            <a:r>
              <a:rPr lang="pt-BR" sz="1800" dirty="0">
                <a:solidFill>
                  <a:srgbClr val="99093F"/>
                </a:solidFill>
                <a:effectLst/>
                <a:latin typeface="Arial Unicode MS" pitchFamily="34" charset="-128"/>
                <a:ea typeface="Arial Unicode MS" pitchFamily="34" charset="-128"/>
                <a:cs typeface="Arial Unicode MS" pitchFamily="34" charset="-128"/>
              </a:rPr>
              <a:t>plena</a:t>
            </a:r>
          </a:p>
          <a:p>
            <a:pPr lvl="1" algn="just" eaLnBrk="1" hangingPunct="1">
              <a:buFont typeface="Wingdings" pitchFamily="2" charset="2"/>
              <a:buChar cha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medida </a:t>
            </a:r>
            <a:r>
              <a:rPr lang="pt-BR" sz="1800" dirty="0">
                <a:solidFill>
                  <a:srgbClr val="99093F"/>
                </a:solidFill>
                <a:effectLst/>
                <a:latin typeface="Arial Unicode MS" pitchFamily="34" charset="-128"/>
                <a:ea typeface="Arial Unicode MS" pitchFamily="34" charset="-128"/>
                <a:cs typeface="Arial Unicode MS" pitchFamily="34" charset="-128"/>
              </a:rPr>
              <a:t>substitutiva da prisão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em flagrante delito: liberdade </a:t>
            </a:r>
            <a:r>
              <a:rPr lang="pt-BR" sz="1800" dirty="0">
                <a:solidFill>
                  <a:srgbClr val="99093F"/>
                </a:solidFill>
                <a:effectLst/>
                <a:latin typeface="Arial Unicode MS" pitchFamily="34" charset="-128"/>
                <a:ea typeface="Arial Unicode MS" pitchFamily="34" charset="-128"/>
                <a:cs typeface="Arial Unicode MS" pitchFamily="34" charset="-128"/>
              </a:rPr>
              <a:t>provisória</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lgn="just" eaLnBrk="1" hangingPunct="1"/>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eaLnBrk="1" hangingPunct="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Vedação da liberdade provisória não previstas no CPP</a:t>
            </a:r>
            <a:endPar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eaLnBrk="1" hangingPunct="1">
              <a:buFont typeface="Wingdings" pitchFamily="2" charset="2"/>
              <a:buChar cha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Lei 8.072/90, art. 2, II (Lei n. 11.464/07)</a:t>
            </a:r>
          </a:p>
          <a:p>
            <a:pPr lvl="1" algn="just" eaLnBrk="1" hangingPunct="1">
              <a:buFont typeface="Wingdings" pitchFamily="2" charset="2"/>
              <a:buChar cha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Lei 9.034/95, art. 7.º</a:t>
            </a:r>
          </a:p>
          <a:p>
            <a:pPr lvl="1" algn="just" eaLnBrk="1" hangingPunct="1">
              <a:buFont typeface="Wingdings" pitchFamily="2" charset="2"/>
              <a:buChar char=""/>
            </a:pP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Lei 11.343/06, art. 44</a:t>
            </a:r>
          </a:p>
          <a:p>
            <a:pPr lvl="1" algn="just" eaLnBrk="1" hangingPunct="1">
              <a:buFont typeface="Arial" charset="0"/>
              <a:buChar char="•"/>
            </a:pPr>
            <a:endParaRPr lang="pt-BR" sz="20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229600" cy="4318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1.2</a:t>
            </a:r>
            <a:r>
              <a:rPr lang="pt-BR" sz="2400" b="1" dirty="0">
                <a:solidFill>
                  <a:schemeClr val="tx2"/>
                </a:solidFill>
                <a:latin typeface="Arial Unicode MS" pitchFamily="34" charset="-128"/>
                <a:ea typeface="Arial Unicode MS" pitchFamily="34" charset="-128"/>
                <a:cs typeface="Arial Unicode MS" pitchFamily="34" charset="-128"/>
              </a:rPr>
              <a:t> Espécies de Prisão em flagrante</a:t>
            </a:r>
          </a:p>
        </p:txBody>
      </p:sp>
      <p:sp>
        <p:nvSpPr>
          <p:cNvPr id="19459" name="Espaço Reservado para Conteúdo 2"/>
          <p:cNvSpPr>
            <a:spLocks noGrp="1"/>
          </p:cNvSpPr>
          <p:nvPr>
            <p:ph idx="1"/>
          </p:nvPr>
        </p:nvSpPr>
        <p:spPr>
          <a:xfrm>
            <a:off x="457200" y="836613"/>
            <a:ext cx="8229600" cy="5289550"/>
          </a:xfrm>
        </p:spPr>
        <p:txBody>
          <a:bodyPr/>
          <a:lstStyle/>
          <a:p>
            <a:pPr algn="just">
              <a:buNone/>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CPP art. 302. Considera-se em flagrante delito quem:</a:t>
            </a:r>
          </a:p>
          <a:p>
            <a:pPr algn="just">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próprio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 – está cometendo a infração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 – acaba de cometê-la</a:t>
            </a:r>
          </a:p>
          <a:p>
            <a:pPr lvl="1" algn="just"/>
            <a:endPar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impróprio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III - </a:t>
            </a:r>
            <a:r>
              <a:rPr lang="pt-BR" sz="1800" b="1" dirty="0">
                <a:solidFill>
                  <a:srgbClr val="99093F"/>
                </a:solidFill>
                <a:effectLst/>
                <a:latin typeface="Arial Unicode MS" pitchFamily="34" charset="-128"/>
                <a:ea typeface="Arial Unicode MS" pitchFamily="34" charset="-128"/>
                <a:cs typeface="Arial Unicode MS" pitchFamily="34" charset="-128"/>
              </a:rPr>
              <a:t>é perseguido</a:t>
            </a:r>
            <a:r>
              <a:rPr lang="pt-BR" sz="1800" dirty="0">
                <a:solidFill>
                  <a:srgbClr val="99093F"/>
                </a:solidFill>
                <a:effectLst/>
                <a:latin typeface="Arial Unicode MS" pitchFamily="34" charset="-128"/>
                <a:ea typeface="Arial Unicode MS" pitchFamily="34" charset="-128"/>
                <a:cs typeface="Arial Unicode MS" pitchFamily="34" charset="-128"/>
              </a:rPr>
              <a:t>, </a:t>
            </a:r>
            <a:r>
              <a:rPr lang="pt-BR" sz="1800" b="1" dirty="0">
                <a:solidFill>
                  <a:srgbClr val="99093F"/>
                </a:solidFill>
                <a:effectLst/>
                <a:latin typeface="Arial Unicode MS" pitchFamily="34" charset="-128"/>
                <a:ea typeface="Arial Unicode MS" pitchFamily="34" charset="-128"/>
                <a:cs typeface="Arial Unicode MS" pitchFamily="34" charset="-128"/>
              </a:rPr>
              <a:t>logo após</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pela autoridade, pelo ofendido ou por qualquer pessoa, em situação que </a:t>
            </a:r>
            <a:r>
              <a:rPr lang="pt-BR" sz="1800" b="1" dirty="0">
                <a:solidFill>
                  <a:srgbClr val="99093F"/>
                </a:solidFill>
                <a:effectLst/>
                <a:latin typeface="Arial Unicode MS" pitchFamily="34" charset="-128"/>
                <a:ea typeface="Arial Unicode MS" pitchFamily="34" charset="-128"/>
                <a:cs typeface="Arial Unicode MS" pitchFamily="34" charset="-128"/>
              </a:rPr>
              <a:t>faça presumir</a:t>
            </a:r>
            <a:r>
              <a:rPr lang="pt-BR" sz="1800" dirty="0">
                <a:solidFill>
                  <a:srgbClr val="99093F"/>
                </a:solidFill>
                <a:effectLst/>
                <a:latin typeface="Arial Unicode MS" pitchFamily="34" charset="-128"/>
                <a:ea typeface="Arial Unicode MS" pitchFamily="34" charset="-128"/>
                <a:cs typeface="Arial Unicode MS" pitchFamily="34" charset="-128"/>
              </a:rPr>
              <a:t>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ser autor da infração</a:t>
            </a:r>
          </a:p>
          <a:p>
            <a:pPr algn="just">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presumido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IV - </a:t>
            </a:r>
            <a:r>
              <a:rPr lang="pt-BR" sz="18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1800" b="1" dirty="0">
                <a:solidFill>
                  <a:srgbClr val="99093F"/>
                </a:solidFill>
                <a:effectLst/>
                <a:latin typeface="Arial Unicode MS" pitchFamily="34" charset="-128"/>
                <a:ea typeface="Arial Unicode MS" pitchFamily="34" charset="-128"/>
                <a:cs typeface="Arial Unicode MS" pitchFamily="34" charset="-128"/>
              </a:rPr>
              <a:t>é encontrado</a:t>
            </a:r>
            <a:r>
              <a:rPr lang="pt-BR" sz="1800" dirty="0">
                <a:solidFill>
                  <a:srgbClr val="99093F"/>
                </a:solidFill>
                <a:effectLst/>
                <a:latin typeface="Arial Unicode MS" pitchFamily="34" charset="-128"/>
                <a:ea typeface="Arial Unicode MS" pitchFamily="34" charset="-128"/>
                <a:cs typeface="Arial Unicode MS" pitchFamily="34" charset="-128"/>
              </a:rPr>
              <a:t>, </a:t>
            </a:r>
            <a:r>
              <a:rPr lang="pt-BR" sz="1800" b="1" dirty="0">
                <a:solidFill>
                  <a:srgbClr val="99093F"/>
                </a:solidFill>
                <a:effectLst/>
                <a:latin typeface="Arial Unicode MS" pitchFamily="34" charset="-128"/>
                <a:ea typeface="Arial Unicode MS" pitchFamily="34" charset="-128"/>
                <a:cs typeface="Arial Unicode MS" pitchFamily="34" charset="-128"/>
              </a:rPr>
              <a:t>logo depois</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 com instrumentos, armas, objetos ou papéis que </a:t>
            </a:r>
            <a:r>
              <a:rPr lang="pt-BR" sz="1800" b="1" dirty="0">
                <a:solidFill>
                  <a:srgbClr val="99093F"/>
                </a:solidFill>
                <a:effectLst/>
                <a:latin typeface="Arial Unicode MS" pitchFamily="34" charset="-128"/>
                <a:ea typeface="Arial Unicode MS" pitchFamily="34" charset="-128"/>
                <a:cs typeface="Arial Unicode MS" pitchFamily="34" charset="-128"/>
              </a:rPr>
              <a:t>façam presumir</a:t>
            </a:r>
            <a:r>
              <a:rPr lang="pt-BR" sz="1800" dirty="0">
                <a:solidFill>
                  <a:srgbClr val="99093F"/>
                </a:solidFill>
                <a:effectLst/>
                <a:latin typeface="Arial Unicode MS" pitchFamily="34" charset="-128"/>
                <a:ea typeface="Arial Unicode MS" pitchFamily="34" charset="-128"/>
                <a:cs typeface="Arial Unicode MS" pitchFamily="34" charset="-128"/>
              </a:rPr>
              <a:t>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ser ele autor da infração</a:t>
            </a:r>
          </a:p>
          <a:p>
            <a:pPr>
              <a:buNone/>
            </a:pPr>
            <a:endParaRPr lang="pt-BR" sz="2000" dirty="0">
              <a:solidFill>
                <a:schemeClr val="tx2"/>
              </a:solidFill>
              <a:effectLst/>
              <a:latin typeface="Arial Unicode MS" pitchFamily="34" charset="-128"/>
              <a:ea typeface="Arial Unicode MS" pitchFamily="34" charset="-128"/>
              <a:cs typeface="Arial Unicode MS" pitchFamily="34" charset="-128"/>
            </a:endParaRPr>
          </a:p>
          <a:p>
            <a:pPr>
              <a:buFont typeface="Arial" charset="0"/>
              <a:buNone/>
            </a:pPr>
            <a:r>
              <a:rPr lang="pt-BR" sz="2000" dirty="0">
                <a:solidFill>
                  <a:schemeClr val="tx2"/>
                </a:solidFill>
                <a:effectLst/>
                <a:latin typeface="Arial Unicode MS" pitchFamily="34" charset="-128"/>
                <a:ea typeface="Arial Unicode MS" pitchFamily="34" charset="-128"/>
                <a:cs typeface="Arial Unicode MS" pitchFamily="34" charset="-128"/>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1975"/>
          </a:xfrm>
        </p:spPr>
        <p:txBody>
          <a:bodyPr/>
          <a:lstStyle/>
          <a:p>
            <a:pPr>
              <a:defRPr/>
            </a:pPr>
            <a:r>
              <a:rPr lang="pt-BR" sz="2400" dirty="0">
                <a:latin typeface="Arial Unicode MS" pitchFamily="34" charset="-128"/>
                <a:ea typeface="Arial Unicode MS" pitchFamily="34" charset="-128"/>
                <a:cs typeface="Arial Unicode MS" pitchFamily="34" charset="-128"/>
              </a:rPr>
              <a:t>5. Liberdade provisória</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47107" name="Espaço Reservado para Conteúdo 2"/>
          <p:cNvSpPr>
            <a:spLocks noGrp="1"/>
          </p:cNvSpPr>
          <p:nvPr>
            <p:ph idx="1"/>
          </p:nvPr>
        </p:nvSpPr>
        <p:spPr>
          <a:xfrm>
            <a:off x="468313" y="981075"/>
            <a:ext cx="8229600" cy="5184775"/>
          </a:xfrm>
        </p:spPr>
        <p:txBody>
          <a:bodyPr/>
          <a:lstStyle/>
          <a:p>
            <a:pPr algn="just" eaLnBrk="1" hangingPunct="1"/>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Classificação:</a:t>
            </a:r>
          </a:p>
          <a:p>
            <a:pPr lvl="1" algn="just" eaLnBrk="1" hangingPunct="1"/>
            <a:r>
              <a:rPr lang="pt-BR" sz="2000" b="1" dirty="0">
                <a:solidFill>
                  <a:srgbClr val="99093F"/>
                </a:solidFill>
                <a:effectLst/>
                <a:latin typeface="Arial Unicode MS" pitchFamily="34" charset="-128"/>
                <a:ea typeface="Arial Unicode MS" pitchFamily="34" charset="-128"/>
                <a:cs typeface="Arial Unicode MS" pitchFamily="34" charset="-128"/>
              </a:rPr>
              <a:t>Fiança sem </a:t>
            </a:r>
            <a:r>
              <a:rPr lang="pt-BR" sz="2000" b="1" dirty="0" err="1">
                <a:solidFill>
                  <a:srgbClr val="99093F"/>
                </a:solidFill>
                <a:effectLst/>
                <a:latin typeface="Arial Unicode MS" pitchFamily="34" charset="-128"/>
                <a:ea typeface="Arial Unicode MS" pitchFamily="34" charset="-128"/>
                <a:cs typeface="Arial Unicode MS" pitchFamily="34" charset="-128"/>
              </a:rPr>
              <a:t>pr</a:t>
            </a:r>
            <a:r>
              <a:rPr lang="en-US" sz="2000" b="1" dirty="0" err="1">
                <a:solidFill>
                  <a:srgbClr val="99093F"/>
                </a:solidFill>
                <a:effectLst/>
                <a:latin typeface="Arial Unicode MS" pitchFamily="34" charset="-128"/>
                <a:ea typeface="Arial Unicode MS" pitchFamily="34" charset="-128"/>
                <a:cs typeface="Arial Unicode MS" pitchFamily="34" charset="-128"/>
              </a:rPr>
              <a:t>évia</a:t>
            </a:r>
            <a:r>
              <a:rPr lang="en-US" sz="2000" b="1" dirty="0">
                <a:solidFill>
                  <a:srgbClr val="99093F"/>
                </a:solidFill>
                <a:effectLst/>
                <a:latin typeface="Arial Unicode MS" pitchFamily="34" charset="-128"/>
                <a:ea typeface="Arial Unicode MS" pitchFamily="34" charset="-128"/>
                <a:cs typeface="Arial Unicode MS" pitchFamily="34" charset="-128"/>
              </a:rPr>
              <a:t> </a:t>
            </a:r>
            <a:r>
              <a:rPr lang="en-US" sz="2000" b="1" dirty="0" err="1">
                <a:solidFill>
                  <a:srgbClr val="99093F"/>
                </a:solidFill>
                <a:effectLst/>
                <a:latin typeface="Arial Unicode MS" pitchFamily="34" charset="-128"/>
                <a:ea typeface="Arial Unicode MS" pitchFamily="34" charset="-128"/>
                <a:cs typeface="Arial Unicode MS" pitchFamily="34" charset="-128"/>
              </a:rPr>
              <a:t>prisão</a:t>
            </a:r>
            <a:r>
              <a:rPr lang="en-US" sz="2000" b="1" dirty="0">
                <a:solidFill>
                  <a:srgbClr val="99093F"/>
                </a:solidFill>
                <a:effectLst/>
                <a:latin typeface="Arial Unicode MS" pitchFamily="34" charset="-128"/>
                <a:ea typeface="Arial Unicode MS" pitchFamily="34" charset="-128"/>
                <a:cs typeface="Arial Unicode MS" pitchFamily="34" charset="-128"/>
              </a:rPr>
              <a:t> </a:t>
            </a:r>
            <a:r>
              <a:rPr lang="en-US" sz="2000" b="1" dirty="0" err="1">
                <a:solidFill>
                  <a:srgbClr val="99093F"/>
                </a:solidFill>
                <a:effectLst/>
                <a:latin typeface="Arial Unicode MS" pitchFamily="34" charset="-128"/>
                <a:ea typeface="Arial Unicode MS" pitchFamily="34" charset="-128"/>
                <a:cs typeface="Arial Unicode MS" pitchFamily="34" charset="-128"/>
              </a:rPr>
              <a:t>em</a:t>
            </a:r>
            <a:r>
              <a:rPr lang="en-US" sz="2000" b="1" dirty="0">
                <a:solidFill>
                  <a:srgbClr val="99093F"/>
                </a:solidFill>
                <a:effectLst/>
                <a:latin typeface="Arial Unicode MS" pitchFamily="34" charset="-128"/>
                <a:ea typeface="Arial Unicode MS" pitchFamily="34" charset="-128"/>
                <a:cs typeface="Arial Unicode MS" pitchFamily="34" charset="-128"/>
              </a:rPr>
              <a:t> </a:t>
            </a:r>
            <a:r>
              <a:rPr lang="pt-BR" sz="2000" b="1" dirty="0">
                <a:solidFill>
                  <a:srgbClr val="99093F"/>
                </a:solidFill>
                <a:effectLst/>
                <a:latin typeface="Arial Unicode MS" pitchFamily="34" charset="-128"/>
                <a:ea typeface="Arial Unicode MS" pitchFamily="34" charset="-128"/>
                <a:cs typeface="Arial Unicode MS" pitchFamily="34" charset="-128"/>
              </a:rPr>
              <a:t>flagrante</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dirty="0">
                <a:solidFill>
                  <a:srgbClr val="99093F"/>
                </a:solidFill>
                <a:effectLst/>
                <a:latin typeface="Arial Unicode MS" pitchFamily="34" charset="-128"/>
                <a:ea typeface="Arial Unicode MS" pitchFamily="34" charset="-128"/>
                <a:cs typeface="Arial Unicode MS" pitchFamily="34" charset="-128"/>
              </a:rPr>
              <a:t>não é liberdade provisória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mas modalidade autônoma de medica cautelar alternativa à prisão (art. 319, caput, VIII)</a:t>
            </a:r>
          </a:p>
          <a:p>
            <a:pPr lvl="1" algn="just" eaLnBrk="1" hangingPunct="1"/>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eaLnBrk="1" hangingPunct="1"/>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Liberdade provisória com fiança: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espécie de liberdade provisória e substitutivo da prisão em flagrante (art. 310, caput, III)</a:t>
            </a:r>
          </a:p>
          <a:p>
            <a:pPr lvl="2" algn="just" eaLnBrk="1" hangingPunct="1"/>
            <a:endPar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eaLnBrk="1" hangingPunct="1"/>
            <a:endPar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lvl="1" algn="just" eaLnBrk="1" hangingPunct="1"/>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Liberdade provisória sem fiança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2" algn="just" eaLnBrk="1" hangingPunct="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presença de excludente de ilicitude (CPP, art. 310, par. único)</a:t>
            </a:r>
          </a:p>
          <a:p>
            <a:pPr lvl="2" algn="just" eaLnBrk="1" hangingPunct="1"/>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acusado “pobre” (CPP, art. 350)</a:t>
            </a:r>
          </a:p>
          <a:p>
            <a:pPr lvl="2" algn="just" eaLnBrk="1" hangingPunct="1"/>
            <a:endParaRPr lang="pt-BR" sz="1400" dirty="0"/>
          </a:p>
          <a:p>
            <a:pPr lvl="2" algn="just" eaLnBrk="1" hangingPunct="1"/>
            <a:endParaRPr lang="pt-BR" sz="1400" dirty="0">
              <a:solidFill>
                <a:schemeClr val="tx2"/>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1143000"/>
          </a:xfrm>
        </p:spPr>
        <p:txBody>
          <a:bodyPr/>
          <a:lstStyle/>
          <a:p>
            <a:pPr>
              <a:defRPr/>
            </a:pPr>
            <a:r>
              <a:rPr lang="pt-BR" sz="2400" dirty="0">
                <a:latin typeface="Arial Unicode MS" pitchFamily="34" charset="-128"/>
                <a:ea typeface="Arial Unicode MS" pitchFamily="34" charset="-128"/>
                <a:cs typeface="Arial Unicode MS" pitchFamily="34" charset="-128"/>
              </a:rPr>
              <a:t>5. Liberdade provisória</a:t>
            </a:r>
            <a:endParaRPr lang="pt-BR" sz="2400" b="1" dirty="0">
              <a:solidFill>
                <a:schemeClr val="tx2"/>
              </a:solidFill>
              <a:latin typeface="Arial Unicode MS" pitchFamily="34" charset="-128"/>
              <a:ea typeface="Arial Unicode MS" pitchFamily="34" charset="-128"/>
              <a:cs typeface="Arial Unicode MS" pitchFamily="34" charset="-128"/>
            </a:endParaRPr>
          </a:p>
        </p:txBody>
      </p:sp>
      <p:sp>
        <p:nvSpPr>
          <p:cNvPr id="49155" name="Espaço Reservado para Conteúdo 2"/>
          <p:cNvSpPr>
            <a:spLocks noGrp="1"/>
          </p:cNvSpPr>
          <p:nvPr>
            <p:ph idx="1"/>
          </p:nvPr>
        </p:nvSpPr>
        <p:spPr>
          <a:xfrm>
            <a:off x="468313" y="1052736"/>
            <a:ext cx="8229600" cy="4535487"/>
          </a:xfrm>
        </p:spPr>
        <p:txBody>
          <a:bodyPr/>
          <a:lstStyle/>
          <a:p>
            <a:pPr>
              <a:buNone/>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N</a:t>
            </a:r>
            <a:r>
              <a:rPr lang="pt-BR" sz="2000" b="1" dirty="0">
                <a:solidFill>
                  <a:schemeClr val="tx1">
                    <a:lumMod val="90000"/>
                    <a:lumOff val="10000"/>
                  </a:schemeClr>
                </a:solidFill>
                <a:latin typeface="Arial Unicode MS" pitchFamily="34" charset="-128"/>
                <a:ea typeface="Arial Unicode MS" pitchFamily="34" charset="-128"/>
                <a:cs typeface="Arial Unicode MS" pitchFamily="34" charset="-128"/>
              </a:rPr>
              <a:t>o caso de excludente de ilicitude </a:t>
            </a: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310, parágrafo único):</a:t>
            </a:r>
          </a:p>
          <a:p>
            <a:pPr>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Grau de convencimento: não é necessário um juízo de certeza da ocorrência da excludente, basta mera probabilidade</a:t>
            </a:r>
          </a:p>
          <a:p>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Vínculo: o comparecimento aos atos do processo (CPP, art. 310, parágrafo único, parte final, c.c. art. 327)</a:t>
            </a:r>
          </a:p>
          <a:p>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Cabimento; qualquer tipo de crime ou gravidade da pena</a:t>
            </a:r>
          </a:p>
          <a:p>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Crítica: situação do art. 310, par. </a:t>
            </a:r>
            <a:r>
              <a:rPr lang="pt-BR" sz="20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ún</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não deve levar à concessão da liberdade provisória, mas ao relaxamento do flagrante, por afastar o </a:t>
            </a:r>
            <a:r>
              <a:rPr lang="pt-BR" sz="20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fumus</a:t>
            </a:r>
            <a:r>
              <a:rPr lang="pt-BR" sz="20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commissi</a:t>
            </a:r>
            <a:r>
              <a:rPr lang="pt-BR" sz="20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r>
              <a:rPr lang="pt-BR" sz="2000" i="1"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delicti</a:t>
            </a:r>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256"/>
            <a:ext cx="8229600" cy="1143000"/>
          </a:xfrm>
        </p:spPr>
        <p:txBody>
          <a:bodyPr/>
          <a:lstStyle/>
          <a:p>
            <a:pPr>
              <a:defRPr/>
            </a:pPr>
            <a:r>
              <a:rPr lang="pt-BR" sz="2400" dirty="0">
                <a:latin typeface="Arial Unicode MS" pitchFamily="34" charset="-128"/>
                <a:ea typeface="Arial Unicode MS" pitchFamily="34" charset="-128"/>
                <a:cs typeface="Arial Unicode MS" pitchFamily="34" charset="-128"/>
              </a:rPr>
              <a:t>5. Liberdade provisória</a:t>
            </a:r>
            <a:endParaRPr lang="pt-BR" sz="2400" dirty="0">
              <a:solidFill>
                <a:schemeClr val="tx2"/>
              </a:solidFill>
              <a:latin typeface="Arial Unicode MS" pitchFamily="34" charset="-128"/>
              <a:ea typeface="Arial Unicode MS" pitchFamily="34" charset="-128"/>
              <a:cs typeface="Arial Unicode MS" pitchFamily="34" charset="-128"/>
            </a:endParaRPr>
          </a:p>
        </p:txBody>
      </p:sp>
      <p:sp>
        <p:nvSpPr>
          <p:cNvPr id="50179" name="Espaço Reservado para Conteúdo 2"/>
          <p:cNvSpPr>
            <a:spLocks noGrp="1"/>
          </p:cNvSpPr>
          <p:nvPr>
            <p:ph idx="1"/>
          </p:nvPr>
        </p:nvSpPr>
        <p:spPr>
          <a:xfrm>
            <a:off x="457200" y="1020539"/>
            <a:ext cx="8229600" cy="4784725"/>
          </a:xfrm>
        </p:spPr>
        <p:txBody>
          <a:bodyPr/>
          <a:lstStyle/>
          <a:p>
            <a:pPr algn="just">
              <a:buNone/>
            </a:pPr>
            <a:r>
              <a:rPr lang="pt-BR" sz="2000" dirty="0">
                <a:solidFill>
                  <a:schemeClr val="tx1">
                    <a:lumMod val="90000"/>
                    <a:lumOff val="10000"/>
                  </a:schemeClr>
                </a:solidFill>
                <a:latin typeface="Arial Unicode MS" pitchFamily="34" charset="-128"/>
                <a:ea typeface="Arial Unicode MS" pitchFamily="34" charset="-128"/>
                <a:cs typeface="Arial Unicode MS" pitchFamily="34" charset="-128"/>
              </a:rPr>
              <a:t>N</a:t>
            </a:r>
            <a:r>
              <a:rPr lang="pt-BR" sz="2000" b="1" dirty="0">
                <a:solidFill>
                  <a:schemeClr val="tx1">
                    <a:lumMod val="90000"/>
                    <a:lumOff val="10000"/>
                  </a:schemeClr>
                </a:solidFill>
                <a:latin typeface="Arial Unicode MS" pitchFamily="34" charset="-128"/>
                <a:ea typeface="Arial Unicode MS" pitchFamily="34" charset="-128"/>
                <a:cs typeface="Arial Unicode MS" pitchFamily="34" charset="-128"/>
              </a:rPr>
              <a:t>o caso de “acusado pobre”</a:t>
            </a:r>
            <a:r>
              <a:rPr lang="pt-BR" sz="2000"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350, caput)</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sem fiança e com vínculo, conhecida como liberdade provisória do réu pobre. </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Crítica terminológica: não há mais referência a “motivo de pobreza”, com constava na redação originária do art. 350 do CPP.</a:t>
            </a:r>
          </a:p>
          <a:p>
            <a:pPr algn="just"/>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Vínculos: </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comparecimento aos atos do processo (CPP, art. 327)</a:t>
            </a:r>
          </a:p>
          <a:p>
            <a:pPr lvl="1"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não mudar de residência sem permissão do juiz ou não se ausentar da comarca por mais de oito dias sem comunicar o local em que pode ser encontrado (CPP, art. 328).</a:t>
            </a:r>
          </a:p>
          <a:p>
            <a:pPr lvl="1" algn="just">
              <a:buNone/>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Cumulação:  com medidas alternativas </a:t>
            </a:r>
            <a:r>
              <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à </a:t>
            </a:r>
            <a:r>
              <a:rPr lang="en-US" sz="2000" dirty="0" err="1">
                <a:solidFill>
                  <a:schemeClr val="tx1">
                    <a:lumMod val="90000"/>
                    <a:lumOff val="10000"/>
                  </a:schemeClr>
                </a:solidFill>
                <a:effectLst/>
                <a:latin typeface="Arial Unicode MS" pitchFamily="34" charset="-128"/>
                <a:ea typeface="Arial Unicode MS" pitchFamily="34" charset="-128"/>
                <a:cs typeface="Arial Unicode MS" pitchFamily="34" charset="-128"/>
              </a:rPr>
              <a:t>prisão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t>
            </a:r>
            <a:endParaRPr lang="en-US"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endParaRPr lang="en-US" sz="2400" dirty="0">
              <a:solidFill>
                <a:schemeClr val="tx1">
                  <a:lumMod val="90000"/>
                  <a:lumOff val="10000"/>
                </a:schemeClr>
              </a:solidFill>
              <a:latin typeface="Arial Unicode MS" pitchFamily="34" charset="-128"/>
              <a:ea typeface="Arial Unicode MS" pitchFamily="34" charset="-128"/>
              <a:cs typeface="Arial Unicode MS" pitchFamily="34" charset="-128"/>
            </a:endParaRPr>
          </a:p>
          <a:p>
            <a:pPr algn="just"/>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229600" cy="4318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1.3 </a:t>
            </a:r>
            <a:r>
              <a:rPr lang="pt-BR" sz="2400" b="1" dirty="0">
                <a:solidFill>
                  <a:schemeClr val="tx2"/>
                </a:solidFill>
                <a:latin typeface="Arial Unicode MS" pitchFamily="34" charset="-128"/>
                <a:ea typeface="Arial Unicode MS" pitchFamily="34" charset="-128"/>
                <a:cs typeface="Arial Unicode MS" pitchFamily="34" charset="-128"/>
              </a:rPr>
              <a:t>Situações especiais de Prisão em flagrante</a:t>
            </a:r>
          </a:p>
        </p:txBody>
      </p:sp>
      <p:sp>
        <p:nvSpPr>
          <p:cNvPr id="19459" name="Espaço Reservado para Conteúdo 2"/>
          <p:cNvSpPr>
            <a:spLocks noGrp="1"/>
          </p:cNvSpPr>
          <p:nvPr>
            <p:ph idx="1"/>
          </p:nvPr>
        </p:nvSpPr>
        <p:spPr>
          <a:xfrm>
            <a:off x="457200" y="836613"/>
            <a:ext cx="8229600" cy="5289550"/>
          </a:xfrm>
        </p:spPr>
        <p:txBody>
          <a:bodyPr/>
          <a:lstStyle/>
          <a:p>
            <a:pPr>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preparado ou provocado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Crime impossível – Súmula 145 do STF “Não há crime, quando a preparação do flagrante pela polícia torna impossível a sua consumação”</a:t>
            </a:r>
          </a:p>
          <a:p>
            <a:pPr lvl="1" algn="just"/>
            <a:endPar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esperado</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É válido: a polícia só espera aguardado a realização</a:t>
            </a:r>
          </a:p>
          <a:p>
            <a:pPr algn="just">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retardado ou diferido (ação controlada)</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Lei 12.850/14, art. 8, caput – “</a:t>
            </a:r>
            <a:r>
              <a:rPr lang="pt-BR" sz="1800" dirty="0">
                <a:solidFill>
                  <a:schemeClr val="tx1">
                    <a:lumMod val="90000"/>
                    <a:lumOff val="10000"/>
                  </a:schemeClr>
                </a:solidFill>
                <a:effectLst/>
                <a:latin typeface="Arial Unicode MS"/>
              </a:rPr>
              <a:t>Consiste a ação controlada em </a:t>
            </a:r>
            <a:r>
              <a:rPr lang="pt-BR" sz="1800" dirty="0">
                <a:solidFill>
                  <a:srgbClr val="99093F"/>
                </a:solidFill>
                <a:effectLst/>
                <a:latin typeface="Arial Unicode MS"/>
              </a:rPr>
              <a:t>retardar a intervenção policial</a:t>
            </a:r>
            <a:r>
              <a:rPr lang="pt-BR" sz="1800" dirty="0">
                <a:solidFill>
                  <a:srgbClr val="0036A2"/>
                </a:solidFill>
                <a:effectLst/>
                <a:latin typeface="Arial Unicode MS"/>
              </a:rPr>
              <a:t> </a:t>
            </a:r>
            <a:r>
              <a:rPr lang="pt-BR" sz="1800" dirty="0">
                <a:solidFill>
                  <a:schemeClr val="tx1">
                    <a:lumMod val="90000"/>
                    <a:lumOff val="10000"/>
                  </a:schemeClr>
                </a:solidFill>
                <a:effectLst/>
                <a:latin typeface="Arial Unicode MS"/>
              </a:rPr>
              <a:t>ou administrativa relativa à ação praticada por organização criminosa ou a ela vinculada, desde que </a:t>
            </a:r>
            <a:r>
              <a:rPr lang="pt-BR" sz="1800" dirty="0">
                <a:solidFill>
                  <a:srgbClr val="99093F"/>
                </a:solidFill>
                <a:effectLst/>
                <a:latin typeface="Arial Unicode MS"/>
              </a:rPr>
              <a:t>mantida sob observação e acompanhamento</a:t>
            </a:r>
            <a:r>
              <a:rPr lang="pt-BR" sz="1800" dirty="0">
                <a:solidFill>
                  <a:srgbClr val="0036A2"/>
                </a:solidFill>
                <a:effectLst/>
                <a:latin typeface="Arial Unicode MS"/>
              </a:rPr>
              <a:t> </a:t>
            </a:r>
            <a:r>
              <a:rPr lang="pt-BR" sz="1800" dirty="0">
                <a:solidFill>
                  <a:schemeClr val="tx1">
                    <a:lumMod val="90000"/>
                    <a:lumOff val="10000"/>
                  </a:schemeClr>
                </a:solidFill>
                <a:effectLst/>
                <a:latin typeface="Arial Unicode MS"/>
              </a:rPr>
              <a:t>para que a medida legal se </a:t>
            </a:r>
            <a:r>
              <a:rPr lang="pt-BR" sz="1800" dirty="0">
                <a:solidFill>
                  <a:srgbClr val="99093F"/>
                </a:solidFill>
                <a:effectLst/>
                <a:latin typeface="Arial Unicode MS"/>
              </a:rPr>
              <a:t>concretize no momento mais eficaz </a:t>
            </a:r>
            <a:r>
              <a:rPr lang="pt-BR" sz="1800" dirty="0">
                <a:solidFill>
                  <a:schemeClr val="tx1">
                    <a:lumMod val="90000"/>
                    <a:lumOff val="10000"/>
                  </a:schemeClr>
                </a:solidFill>
                <a:effectLst/>
                <a:latin typeface="Arial Unicode MS"/>
              </a:rPr>
              <a:t>à formação de provas e obtenção de informações</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a:t>
            </a:r>
          </a:p>
          <a:p>
            <a:pPr lvl="1"/>
            <a:endParaRPr lang="pt-BR" sz="1800" dirty="0">
              <a:solidFill>
                <a:schemeClr val="tx2"/>
              </a:solidFill>
              <a:effectLst/>
              <a:latin typeface="Arial Unicode MS" pitchFamily="34" charset="-128"/>
              <a:ea typeface="Arial Unicode MS" pitchFamily="34" charset="-128"/>
              <a:cs typeface="Arial Unicode MS" pitchFamily="34" charset="-128"/>
            </a:endParaRPr>
          </a:p>
          <a:p>
            <a:pPr>
              <a:buNone/>
            </a:pPr>
            <a:endParaRPr lang="pt-BR" sz="2000" dirty="0">
              <a:solidFill>
                <a:schemeClr val="tx2"/>
              </a:solidFill>
              <a:effectLst/>
              <a:latin typeface="Arial Unicode MS" pitchFamily="34" charset="-128"/>
              <a:ea typeface="Arial Unicode MS" pitchFamily="34" charset="-128"/>
              <a:cs typeface="Arial Unicode MS" pitchFamily="34" charset="-128"/>
            </a:endParaRPr>
          </a:p>
          <a:p>
            <a:pPr>
              <a:buFont typeface="Arial" charset="0"/>
              <a:buNone/>
            </a:pPr>
            <a:r>
              <a:rPr lang="pt-BR" sz="2000" dirty="0">
                <a:solidFill>
                  <a:schemeClr val="tx2"/>
                </a:solidFill>
                <a:effectLst/>
                <a:latin typeface="Arial Unicode MS" pitchFamily="34" charset="-128"/>
                <a:ea typeface="Arial Unicode MS" pitchFamily="34" charset="-128"/>
                <a:cs typeface="Arial Unicode MS" pitchFamily="34" charset="-128"/>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3375"/>
            <a:ext cx="8229600" cy="431800"/>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1.3 </a:t>
            </a:r>
            <a:r>
              <a:rPr lang="pt-BR" sz="2400" b="1" dirty="0">
                <a:solidFill>
                  <a:schemeClr val="tx2"/>
                </a:solidFill>
                <a:latin typeface="Arial Unicode MS" pitchFamily="34" charset="-128"/>
                <a:ea typeface="Arial Unicode MS" pitchFamily="34" charset="-128"/>
                <a:cs typeface="Arial Unicode MS" pitchFamily="34" charset="-128"/>
              </a:rPr>
              <a:t>Situações especiais de Prisão em flagrante</a:t>
            </a:r>
          </a:p>
        </p:txBody>
      </p:sp>
      <p:sp>
        <p:nvSpPr>
          <p:cNvPr id="19459" name="Espaço Reservado para Conteúdo 2"/>
          <p:cNvSpPr>
            <a:spLocks noGrp="1"/>
          </p:cNvSpPr>
          <p:nvPr>
            <p:ph idx="1"/>
          </p:nvPr>
        </p:nvSpPr>
        <p:spPr>
          <a:xfrm>
            <a:off x="457200" y="836613"/>
            <a:ext cx="8229600" cy="5289550"/>
          </a:xfrm>
        </p:spPr>
        <p:txBody>
          <a:bodyPr/>
          <a:lstStyle/>
          <a:p>
            <a:pPr algn="just">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em crime permanente</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CPP, art. 303 “Nas infrações permanentes, entende-se o agente em flagrante delito enquanto não cessar a permanência”.</a:t>
            </a:r>
          </a:p>
          <a:p>
            <a:pPr lvl="1" algn="just"/>
            <a:endPar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em crime habitual</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Impossibilidade de </a:t>
            </a:r>
            <a:r>
              <a:rPr lang="pt-BR" sz="1800" dirty="0">
                <a:solidFill>
                  <a:srgbClr val="99093F"/>
                </a:solidFill>
                <a:effectLst/>
                <a:latin typeface="Arial Unicode MS" pitchFamily="34" charset="-128"/>
                <a:ea typeface="Arial Unicode MS" pitchFamily="34" charset="-128"/>
                <a:cs typeface="Arial Unicode MS" pitchFamily="34" charset="-128"/>
              </a:rPr>
              <a:t>visualização de toda atividade delitiva</a:t>
            </a:r>
          </a:p>
          <a:p>
            <a:pPr algn="just">
              <a:buNone/>
            </a:pPr>
            <a:endPar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endParaRPr>
          </a:p>
          <a:p>
            <a:pPr algn="just"/>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Flagrante em crime de ação penal pública condicionada ou ação penal privada</a:t>
            </a:r>
          </a:p>
          <a:p>
            <a:pPr lvl="1" algn="just"/>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Impossibilidade de lavrar auto de prisão em flagrante e recolher à prisão, sem </a:t>
            </a:r>
            <a:r>
              <a:rPr lang="pt-BR" sz="1800" dirty="0">
                <a:solidFill>
                  <a:srgbClr val="99093F"/>
                </a:solidFill>
                <a:effectLst/>
                <a:latin typeface="Arial Unicode MS" pitchFamily="34" charset="-128"/>
                <a:ea typeface="Arial Unicode MS" pitchFamily="34" charset="-128"/>
                <a:cs typeface="Arial Unicode MS" pitchFamily="34" charset="-128"/>
              </a:rPr>
              <a:t>prévia manifestação de vontade da vítima </a:t>
            </a:r>
            <a:r>
              <a:rPr lang="pt-BR" sz="1800" dirty="0">
                <a:solidFill>
                  <a:schemeClr val="tx1">
                    <a:lumMod val="90000"/>
                    <a:lumOff val="10000"/>
                  </a:schemeClr>
                </a:solidFill>
                <a:effectLst/>
                <a:latin typeface="Arial Unicode MS" pitchFamily="34" charset="-128"/>
                <a:ea typeface="Arial Unicode MS" pitchFamily="34" charset="-128"/>
                <a:cs typeface="Arial Unicode MS" pitchFamily="34" charset="-128"/>
              </a:rPr>
              <a:t>(CPP, art. 5, §§ 4 e 5)</a:t>
            </a:r>
          </a:p>
          <a:p>
            <a:pPr lvl="1"/>
            <a:endParaRPr lang="pt-BR" sz="1800" dirty="0">
              <a:solidFill>
                <a:schemeClr val="tx2"/>
              </a:solidFill>
              <a:effectLst/>
              <a:latin typeface="Arial Unicode MS" pitchFamily="34" charset="-128"/>
              <a:ea typeface="Arial Unicode MS" pitchFamily="34" charset="-128"/>
              <a:cs typeface="Arial Unicode MS" pitchFamily="34" charset="-128"/>
            </a:endParaRPr>
          </a:p>
          <a:p>
            <a:pPr>
              <a:buNone/>
            </a:pPr>
            <a:endParaRPr lang="pt-BR" sz="2000" dirty="0">
              <a:solidFill>
                <a:schemeClr val="tx2"/>
              </a:solidFill>
              <a:effectLst/>
              <a:latin typeface="Arial Unicode MS" pitchFamily="34" charset="-128"/>
              <a:ea typeface="Arial Unicode MS" pitchFamily="34" charset="-128"/>
              <a:cs typeface="Arial Unicode MS" pitchFamily="34" charset="-128"/>
            </a:endParaRPr>
          </a:p>
          <a:p>
            <a:pPr>
              <a:buFont typeface="Arial" charset="0"/>
              <a:buNone/>
            </a:pPr>
            <a:r>
              <a:rPr lang="pt-BR" sz="2000" dirty="0">
                <a:solidFill>
                  <a:schemeClr val="tx2"/>
                </a:solidFill>
                <a:effectLst/>
                <a:latin typeface="Arial Unicode MS" pitchFamily="34" charset="-128"/>
                <a:ea typeface="Arial Unicode MS" pitchFamily="34" charset="-128"/>
                <a:cs typeface="Arial Unicode MS" pitchFamily="34" charset="-128"/>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337"/>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a:t>
            </a:r>
            <a:r>
              <a:rPr lang="pt-BR" sz="2400" b="1" dirty="0">
                <a:solidFill>
                  <a:schemeClr val="tx2"/>
                </a:solidFill>
                <a:latin typeface="Arial Unicode MS" pitchFamily="34" charset="-128"/>
                <a:ea typeface="Arial Unicode MS" pitchFamily="34" charset="-128"/>
                <a:cs typeface="Arial Unicode MS" pitchFamily="34" charset="-128"/>
              </a:rPr>
              <a:t>.4 Formalidades do auto de prisão em flagrante delito</a:t>
            </a:r>
          </a:p>
        </p:txBody>
      </p:sp>
      <p:sp>
        <p:nvSpPr>
          <p:cNvPr id="22531" name="Espaço Reservado para Conteúdo 2"/>
          <p:cNvSpPr>
            <a:spLocks noGrp="1"/>
          </p:cNvSpPr>
          <p:nvPr>
            <p:ph idx="1"/>
          </p:nvPr>
        </p:nvSpPr>
        <p:spPr>
          <a:xfrm>
            <a:off x="457200" y="1196975"/>
            <a:ext cx="8229600" cy="4929188"/>
          </a:xfrm>
        </p:spPr>
        <p:txBody>
          <a:bodyPr/>
          <a:lstStyle/>
          <a:p>
            <a:pPr algn="just"/>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Competência</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(art. 308): autoridade policial do local em que ocorrer a prisão</a:t>
            </a:r>
          </a:p>
          <a:p>
            <a:pPr algn="just">
              <a:spcBef>
                <a:spcPts val="18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Sujeitos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que devem ser ouvidos (art. 304, caput): o condutor, </a:t>
            </a:r>
            <a:r>
              <a:rPr lang="pt-BR" sz="2000" dirty="0">
                <a:solidFill>
                  <a:srgbClr val="99093F"/>
                </a:solidFill>
                <a:effectLst/>
                <a:latin typeface="Arial Unicode MS" pitchFamily="34" charset="-128"/>
                <a:ea typeface="Arial Unicode MS" pitchFamily="34" charset="-128"/>
                <a:cs typeface="Arial Unicode MS" pitchFamily="34" charset="-128"/>
              </a:rPr>
              <a:t>duas testemunhas presenciais</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e o conduzido  </a:t>
            </a:r>
          </a:p>
          <a:p>
            <a:pPr algn="just">
              <a:spcBef>
                <a:spcPts val="1800"/>
              </a:spcBef>
            </a:pP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O condutor não pode servir como testemunha - o art. 304, </a:t>
            </a:r>
            <a:r>
              <a:rPr lang="pt-BR" sz="2000" i="1" dirty="0">
                <a:solidFill>
                  <a:schemeClr val="tx1">
                    <a:lumMod val="90000"/>
                    <a:lumOff val="10000"/>
                  </a:schemeClr>
                </a:solidFill>
                <a:effectLst/>
                <a:latin typeface="Arial Unicode MS" pitchFamily="34" charset="-128"/>
                <a:ea typeface="Arial Unicode MS" pitchFamily="34" charset="-128"/>
                <a:cs typeface="Arial Unicode MS" pitchFamily="34" charset="-128"/>
              </a:rPr>
              <a:t>caput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CPP estabelece  que deverão ser ouvidos: </a:t>
            </a:r>
          </a:p>
          <a:p>
            <a:pPr lvl="1" algn="just"/>
            <a:r>
              <a:rPr lang="pt-BR" sz="1600" dirty="0">
                <a:solidFill>
                  <a:schemeClr val="tx1">
                    <a:lumMod val="90000"/>
                    <a:lumOff val="10000"/>
                  </a:schemeClr>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304. Apresentado o preso à autoridade competente, </a:t>
            </a:r>
            <a:r>
              <a:rPr lang="pt-BR" sz="16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ouvirá esta o condutor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e colherá, desde logo, sua assinatura, entregando a este cópia do termo e recibo de entrega do preso. </a:t>
            </a:r>
            <a:r>
              <a:rPr lang="pt-BR" sz="1600" b="1" dirty="0">
                <a:solidFill>
                  <a:srgbClr val="99093F"/>
                </a:solidFill>
                <a:effectLst/>
                <a:latin typeface="Arial Unicode MS" pitchFamily="34" charset="-128"/>
                <a:ea typeface="Arial Unicode MS" pitchFamily="34" charset="-128"/>
                <a:cs typeface="Arial Unicode MS" pitchFamily="34" charset="-128"/>
              </a:rPr>
              <a:t>Em seguida</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procederá à </a:t>
            </a:r>
            <a:r>
              <a:rPr lang="pt-BR" sz="1600" b="1" dirty="0">
                <a:solidFill>
                  <a:srgbClr val="99093F"/>
                </a:solidFill>
                <a:effectLst/>
                <a:latin typeface="Arial Unicode MS" pitchFamily="34" charset="-128"/>
                <a:ea typeface="Arial Unicode MS" pitchFamily="34" charset="-128"/>
                <a:cs typeface="Arial Unicode MS" pitchFamily="34" charset="-128"/>
              </a:rPr>
              <a:t>oitiva das testemunhas </a:t>
            </a:r>
            <a:r>
              <a:rPr lang="pt-BR" sz="16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que o acompanharem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e ao </a:t>
            </a:r>
            <a:r>
              <a:rPr lang="pt-BR" sz="1600" b="1" dirty="0">
                <a:solidFill>
                  <a:srgbClr val="99093F"/>
                </a:solidFill>
                <a:effectLst/>
                <a:latin typeface="Arial Unicode MS" pitchFamily="34" charset="-128"/>
                <a:ea typeface="Arial Unicode MS" pitchFamily="34" charset="-128"/>
                <a:cs typeface="Arial Unicode MS" pitchFamily="34" charset="-128"/>
              </a:rPr>
              <a:t>interrogatório do acusado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sobre a imputação que lhe é feita, colhendo, após cada oitiva suas respectivas assinaturas, lavrando, a autoridade, afinal, o auto”. </a:t>
            </a:r>
          </a:p>
          <a:p>
            <a:pPr lvl="1" algn="just"/>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Na ausência de duas testemunhas presenciais, devem ser ouvidas duas </a:t>
            </a:r>
            <a:r>
              <a:rPr lang="pt-BR" sz="1600" dirty="0">
                <a:solidFill>
                  <a:srgbClr val="99093F"/>
                </a:solidFill>
                <a:effectLst/>
                <a:latin typeface="Arial Unicode MS" pitchFamily="34" charset="-128"/>
                <a:ea typeface="Arial Unicode MS" pitchFamily="34" charset="-128"/>
                <a:cs typeface="Arial Unicode MS" pitchFamily="34" charset="-128"/>
              </a:rPr>
              <a:t>testemunhas da apresentação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preso (art. 304, § 2)</a:t>
            </a:r>
          </a:p>
          <a:p>
            <a:pPr lvl="1" algn="just"/>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Se o preso não souber ler, ou não quiser assinar o auto, o assinarão </a:t>
            </a:r>
            <a:r>
              <a:rPr lang="pt-BR" sz="1600" dirty="0">
                <a:solidFill>
                  <a:srgbClr val="99093F"/>
                </a:solidFill>
                <a:effectLst/>
                <a:latin typeface="Arial Unicode MS" pitchFamily="34" charset="-128"/>
                <a:ea typeface="Arial Unicode MS" pitchFamily="34" charset="-128"/>
                <a:cs typeface="Arial Unicode MS" pitchFamily="34" charset="-128"/>
              </a:rPr>
              <a:t>testemunhas de leitura </a:t>
            </a:r>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do auto (art. 304, § 3)</a:t>
            </a:r>
            <a:endParaRPr lang="pt-BR" dirty="0">
              <a:solidFill>
                <a:schemeClr val="tx1">
                  <a:lumMod val="90000"/>
                  <a:lumOff val="10000"/>
                </a:schemeClr>
              </a:solidFill>
              <a:latin typeface="Arial Unicode MS" pitchFamily="34" charset="-128"/>
              <a:ea typeface="Arial Unicode MS" pitchFamily="34" charset="-128"/>
              <a:cs typeface="Arial Unicode MS" pitchFamily="34" charset="-128"/>
            </a:endParaRPr>
          </a:p>
          <a:p>
            <a:endParaRPr lang="pt-BR" dirty="0">
              <a:solidFill>
                <a:schemeClr val="tx2"/>
              </a:solidFill>
              <a:latin typeface="Arial Unicode MS" pitchFamily="34" charset="-128"/>
              <a:ea typeface="Arial Unicode MS" pitchFamily="34" charset="-128"/>
              <a:cs typeface="Arial Unicode MS" pitchFamily="34" charset="-128"/>
            </a:endParaRPr>
          </a:p>
          <a:p>
            <a:endParaRPr lang="pt-BR" dirty="0">
              <a:solidFill>
                <a:schemeClr val="tx2"/>
              </a:solidFill>
              <a:latin typeface="Arial Unicode MS" pitchFamily="34" charset="-128"/>
              <a:ea typeface="Arial Unicode MS" pitchFamily="34" charset="-128"/>
              <a:cs typeface="Arial Unicode MS" pitchFamily="34" charset="-128"/>
            </a:endParaRPr>
          </a:p>
          <a:p>
            <a:endParaRPr lang="pt-BR"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337"/>
          </a:xfrm>
        </p:spPr>
        <p:txBody>
          <a:bodyPr/>
          <a:lstStyle/>
          <a:p>
            <a:pPr>
              <a:defRPr/>
            </a:pPr>
            <a:r>
              <a:rPr lang="pt-BR" sz="2400" dirty="0">
                <a:solidFill>
                  <a:schemeClr val="tx2"/>
                </a:solidFill>
                <a:latin typeface="Arial Unicode MS" pitchFamily="34" charset="-128"/>
                <a:ea typeface="Arial Unicode MS" pitchFamily="34" charset="-128"/>
                <a:cs typeface="Arial Unicode MS" pitchFamily="34" charset="-128"/>
              </a:rPr>
              <a:t>1</a:t>
            </a:r>
            <a:r>
              <a:rPr lang="pt-BR" sz="2400" b="1" dirty="0">
                <a:solidFill>
                  <a:schemeClr val="tx2"/>
                </a:solidFill>
                <a:latin typeface="Arial Unicode MS" pitchFamily="34" charset="-128"/>
                <a:ea typeface="Arial Unicode MS" pitchFamily="34" charset="-128"/>
                <a:cs typeface="Arial Unicode MS" pitchFamily="34" charset="-128"/>
              </a:rPr>
              <a:t>.4 Formalidades do auto de prisão em flagrante delito</a:t>
            </a:r>
            <a:endParaRPr lang="pt-BR" sz="2400" dirty="0">
              <a:solidFill>
                <a:schemeClr val="tx2"/>
              </a:solidFill>
              <a:latin typeface="Arial Unicode MS" pitchFamily="34" charset="-128"/>
              <a:ea typeface="Arial Unicode MS" pitchFamily="34" charset="-128"/>
              <a:cs typeface="Arial Unicode MS" pitchFamily="34" charset="-128"/>
            </a:endParaRPr>
          </a:p>
        </p:txBody>
      </p:sp>
      <p:sp>
        <p:nvSpPr>
          <p:cNvPr id="23555" name="Espaço Reservado para Conteúdo 2"/>
          <p:cNvSpPr>
            <a:spLocks noGrp="1"/>
          </p:cNvSpPr>
          <p:nvPr>
            <p:ph idx="1"/>
          </p:nvPr>
        </p:nvSpPr>
        <p:spPr>
          <a:xfrm>
            <a:off x="457200" y="1557338"/>
            <a:ext cx="8229600" cy="4568825"/>
          </a:xfrm>
        </p:spPr>
        <p:txBody>
          <a:bodyPr/>
          <a:lstStyle/>
          <a:p>
            <a:pPr algn="just">
              <a:spcBef>
                <a:spcPts val="24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Conduzido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pode valer-se do direito ao silêncio</a:t>
            </a:r>
          </a:p>
          <a:p>
            <a:pPr algn="just">
              <a:spcBef>
                <a:spcPts val="24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Valoração dos depoimentos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(art. 304, § 1): “Resultando das respostas </a:t>
            </a:r>
            <a:r>
              <a:rPr lang="pt-BR" sz="2000" dirty="0">
                <a:solidFill>
                  <a:srgbClr val="99093F"/>
                </a:solidFill>
                <a:effectLst/>
                <a:latin typeface="Arial Unicode MS" pitchFamily="34" charset="-128"/>
                <a:ea typeface="Arial Unicode MS" pitchFamily="34" charset="-128"/>
                <a:cs typeface="Arial Unicode MS" pitchFamily="34" charset="-128"/>
              </a:rPr>
              <a:t>fundada a suspeita contra o conduzido</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 a autoridade mandará recolhê-lo à prisão</a:t>
            </a:r>
          </a:p>
          <a:p>
            <a:pPr algn="just">
              <a:spcBef>
                <a:spcPts val="2400"/>
              </a:spcBef>
            </a:pPr>
            <a:r>
              <a:rPr lang="pt-BR" sz="2000" b="1" dirty="0">
                <a:solidFill>
                  <a:schemeClr val="tx1">
                    <a:lumMod val="90000"/>
                    <a:lumOff val="10000"/>
                  </a:schemeClr>
                </a:solidFill>
                <a:effectLst/>
                <a:latin typeface="Arial Unicode MS" pitchFamily="34" charset="-128"/>
                <a:ea typeface="Arial Unicode MS" pitchFamily="34" charset="-128"/>
                <a:cs typeface="Arial Unicode MS" pitchFamily="34" charset="-128"/>
              </a:rPr>
              <a:t>Inobservância das formalidades </a:t>
            </a:r>
            <a:r>
              <a:rPr lang="pt-BR" sz="2000" dirty="0">
                <a:solidFill>
                  <a:schemeClr val="tx1">
                    <a:lumMod val="90000"/>
                    <a:lumOff val="10000"/>
                  </a:schemeClr>
                </a:solidFill>
                <a:effectLst/>
                <a:latin typeface="Arial Unicode MS" pitchFamily="34" charset="-128"/>
                <a:ea typeface="Arial Unicode MS" pitchFamily="34" charset="-128"/>
                <a:cs typeface="Arial Unicode MS" pitchFamily="34" charset="-128"/>
              </a:rPr>
              <a:t>acarretam a nulidade do ato – será lavrado o auto de infração, porém este não terá eficácia:</a:t>
            </a:r>
          </a:p>
          <a:p>
            <a:pPr lvl="1" algn="just"/>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como ato coercitivo da liberdade</a:t>
            </a:r>
          </a:p>
          <a:p>
            <a:pPr lvl="1" algn="just"/>
            <a:r>
              <a:rPr lang="pt-BR" sz="1600" dirty="0">
                <a:solidFill>
                  <a:schemeClr val="tx1">
                    <a:lumMod val="90000"/>
                    <a:lumOff val="10000"/>
                  </a:schemeClr>
                </a:solidFill>
                <a:effectLst/>
                <a:latin typeface="Arial Unicode MS" pitchFamily="34" charset="-128"/>
                <a:ea typeface="Arial Unicode MS" pitchFamily="34" charset="-128"/>
                <a:cs typeface="Arial Unicode MS" pitchFamily="34" charset="-128"/>
              </a:rPr>
              <a:t>como ato a ser valorado para convencimento judicial </a:t>
            </a:r>
          </a:p>
          <a:p>
            <a:endParaRPr lang="pt-BR" sz="2800" dirty="0">
              <a:solidFill>
                <a:schemeClr val="tx2"/>
              </a:solidFill>
              <a:effectLst/>
              <a:latin typeface="Arial Unicode MS" pitchFamily="34" charset="-128"/>
              <a:ea typeface="Arial Unicode MS" pitchFamily="34" charset="-128"/>
              <a:cs typeface="Arial Unicode MS" pitchFamily="34" charset="-128"/>
            </a:endParaRPr>
          </a:p>
          <a:p>
            <a:endParaRPr lang="pt-BR" sz="2400" dirty="0">
              <a:solidFill>
                <a:schemeClr val="tx2"/>
              </a:solidFill>
              <a:effectLst/>
              <a:latin typeface="Arial Unicode MS" pitchFamily="34" charset="-128"/>
              <a:ea typeface="Arial Unicode MS" pitchFamily="34" charset="-128"/>
              <a:cs typeface="Arial Unicode MS" pitchFamily="34" charset="-128"/>
            </a:endParaRPr>
          </a:p>
          <a:p>
            <a:endParaRPr lang="pt-BR" sz="2400" dirty="0">
              <a:solidFill>
                <a:schemeClr val="tx2"/>
              </a:solidFill>
              <a:effectLst/>
              <a:latin typeface="Arial Unicode MS" pitchFamily="34" charset="-128"/>
              <a:ea typeface="Arial Unicode MS" pitchFamily="34" charset="-128"/>
              <a:cs typeface="Arial Unicode MS" pitchFamily="34" charset="-128"/>
            </a:endParaRPr>
          </a:p>
          <a:p>
            <a:endParaRPr lang="pt-BR" sz="2400" dirty="0">
              <a:solidFill>
                <a:schemeClr val="tx2"/>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theme/theme1.xml><?xml version="1.0" encoding="utf-8"?>
<a:theme xmlns:a="http://schemas.openxmlformats.org/drawingml/2006/main" name="Responsabilidade fiscal e crimes tributários">
  <a:themeElements>
    <a:clrScheme name="Flux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x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Flux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x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x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x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x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x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x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x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x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Responsabilidade fiscal e crimes tributários.thmx</Template>
  <TotalTime>3812</TotalTime>
  <Words>4265</Words>
  <Application>Microsoft Macintosh PowerPoint</Application>
  <PresentationFormat>Apresentação na tela (4:3)</PresentationFormat>
  <Paragraphs>529</Paragraphs>
  <Slides>52</Slides>
  <Notes>2</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52</vt:i4>
      </vt:variant>
    </vt:vector>
  </HeadingPairs>
  <TitlesOfParts>
    <vt:vector size="59" baseType="lpstr">
      <vt:lpstr>Arial Unicode MS</vt:lpstr>
      <vt:lpstr>ＭＳ Ｐゴシック</vt:lpstr>
      <vt:lpstr>Arial</vt:lpstr>
      <vt:lpstr>Garamond</vt:lpstr>
      <vt:lpstr>Times New Roman</vt:lpstr>
      <vt:lpstr>Wingdings</vt:lpstr>
      <vt:lpstr>Responsabilidade fiscal e crimes tributários</vt:lpstr>
      <vt:lpstr>           Faculdade de Direito  da Universidade de São Paulo     Tutela cautelar –  medidas cautelares pessoais  Gustavo Badaró aulas de  07.08.2018  14.08.2018  21.08.2018 11.09.2018   </vt:lpstr>
      <vt:lpstr>PLANO DA AULA</vt:lpstr>
      <vt:lpstr>1. Prisão em flagrante</vt:lpstr>
      <vt:lpstr>1.1 Prisão em flagrante: Noções gerais</vt:lpstr>
      <vt:lpstr>1.2 Espécies de Prisão em flagrante</vt:lpstr>
      <vt:lpstr>1.3 Situações especiais de Prisão em flagrante</vt:lpstr>
      <vt:lpstr>1.3 Situações especiais de Prisão em flagrante</vt:lpstr>
      <vt:lpstr>1.4 Formalidades do auto de prisão em flagrante delito</vt:lpstr>
      <vt:lpstr>1.4 Formalidades do auto de prisão em flagrante delito</vt:lpstr>
      <vt:lpstr>1.5 Infração cometida na presença de autoridade ou contra autoridade</vt:lpstr>
      <vt:lpstr>1.6 Comunicação da prisão em flagrante e sua apreciação judicial</vt:lpstr>
      <vt:lpstr>2. Prisão preventiva</vt:lpstr>
      <vt:lpstr>2.1 Prisão Preventiva: Decretação</vt:lpstr>
      <vt:lpstr>2.2 Prisão preventiva: Cabimento</vt:lpstr>
      <vt:lpstr>2.3 Nova situação de periculum libertatis:  descumprimento de medida alternativa à prisão</vt:lpstr>
      <vt:lpstr>2.4 Fundamentação da prisão preventiva</vt:lpstr>
      <vt:lpstr>2.5 Prisão domiciliar</vt:lpstr>
      <vt:lpstr>2.6 Revogação da prisão preventiva</vt:lpstr>
      <vt:lpstr>3. Prisão temporária</vt:lpstr>
      <vt:lpstr>3.1 Prisão temporária: Noções gerais</vt:lpstr>
      <vt:lpstr>3.2 Prisão temporária: Decretação</vt:lpstr>
      <vt:lpstr>3.3 Prisão temporária: Cabimento</vt:lpstr>
      <vt:lpstr>3.4 Prisão temporária: prazo e término</vt:lpstr>
      <vt:lpstr>4. Medidas cautelares alternativas à prisão </vt:lpstr>
      <vt:lpstr>4.1 Medidas alternativas à prisão: Natureza e espécies </vt:lpstr>
      <vt:lpstr>4.1 Medidas alternativas à prisão: Natureza e espécies</vt:lpstr>
      <vt:lpstr>4.2 Medidas cautelares alternativas à prisão: finalidade </vt:lpstr>
      <vt:lpstr>4.3 Medidas alternativas: Cabimento</vt:lpstr>
      <vt:lpstr>4.4 Preferibilidade e cumulatividade</vt:lpstr>
      <vt:lpstr>4.5 Variabilidade</vt:lpstr>
      <vt:lpstr>4.6 Taxatividade</vt:lpstr>
      <vt:lpstr>4.7 Medidas em espécie</vt:lpstr>
      <vt:lpstr>4.7 Medidas em espécie</vt:lpstr>
      <vt:lpstr>4.7 Medidas em espécie</vt:lpstr>
      <vt:lpstr>4.7 Medidas em espécie</vt:lpstr>
      <vt:lpstr>4.7 Medidas em espécie</vt:lpstr>
      <vt:lpstr>4.7 Medidas em espécie</vt:lpstr>
      <vt:lpstr>4.7 Medidas em espécie</vt:lpstr>
      <vt:lpstr>4.7 Medidas em espécie</vt:lpstr>
      <vt:lpstr>4.7 Medidas em espécie</vt:lpstr>
      <vt:lpstr>4.7 Medidas em espécie</vt:lpstr>
      <vt:lpstr>4.7 Medidas em espécie</vt:lpstr>
      <vt:lpstr>4.7 Medidas em espécie</vt:lpstr>
      <vt:lpstr>4.7.1 Disposições especiais relativas à fiança</vt:lpstr>
      <vt:lpstr>4.7.1 Disposições especiais relativas à fiança</vt:lpstr>
      <vt:lpstr>4.7.1 Disposições especiais relativas à fiança</vt:lpstr>
      <vt:lpstr>4.7.1 Disposições especiais relativas à fiança</vt:lpstr>
      <vt:lpstr>4.7.1 Disposições especiais relativas à fiança</vt:lpstr>
      <vt:lpstr>5. Liberdade provisória</vt:lpstr>
      <vt:lpstr>5. Liberdade provisória</vt:lpstr>
      <vt:lpstr>5. Liberdade provisória</vt:lpstr>
      <vt:lpstr>5. Liberdade provisória</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PLANO DA AULA  1. Noções gerais  2. Pressuposto de admissibilidade recursal  2.1 Cabimento  2.2 Tempestividade  2.3 Ausência de fato impeditivo ou modificativo do direito de recorrer  2.4. Regularidade procedimental  2.5 Legitimidade  2.6 Interesse  3. Procedimentos  4. Efeitos da apelação</dc:title>
  <dc:creator>Gustavo Badaro</dc:creator>
  <cp:lastModifiedBy>Usuário do Microsoft Office</cp:lastModifiedBy>
  <cp:revision>150</cp:revision>
  <cp:lastPrinted>2014-09-03T20:19:58Z</cp:lastPrinted>
  <dcterms:created xsi:type="dcterms:W3CDTF">2008-07-04T03:16:10Z</dcterms:created>
  <dcterms:modified xsi:type="dcterms:W3CDTF">2018-08-07T03:08:05Z</dcterms:modified>
</cp:coreProperties>
</file>