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425" r:id="rId2"/>
    <p:sldId id="305" r:id="rId3"/>
    <p:sldId id="519" r:id="rId4"/>
    <p:sldId id="521" r:id="rId5"/>
    <p:sldId id="522" r:id="rId6"/>
    <p:sldId id="560" r:id="rId7"/>
    <p:sldId id="561" r:id="rId8"/>
    <p:sldId id="573" r:id="rId9"/>
    <p:sldId id="562" r:id="rId10"/>
    <p:sldId id="563" r:id="rId11"/>
    <p:sldId id="564" r:id="rId12"/>
    <p:sldId id="565" r:id="rId13"/>
    <p:sldId id="566" r:id="rId14"/>
    <p:sldId id="567" r:id="rId15"/>
    <p:sldId id="523" r:id="rId16"/>
    <p:sldId id="574" r:id="rId17"/>
    <p:sldId id="524" r:id="rId18"/>
    <p:sldId id="575" r:id="rId19"/>
    <p:sldId id="525" r:id="rId20"/>
    <p:sldId id="526" r:id="rId21"/>
    <p:sldId id="527" r:id="rId22"/>
    <p:sldId id="528" r:id="rId23"/>
    <p:sldId id="529" r:id="rId24"/>
    <p:sldId id="530" r:id="rId25"/>
    <p:sldId id="576" r:id="rId26"/>
    <p:sldId id="580" r:id="rId27"/>
    <p:sldId id="531" r:id="rId28"/>
    <p:sldId id="570" r:id="rId29"/>
    <p:sldId id="532" r:id="rId30"/>
    <p:sldId id="571" r:id="rId31"/>
    <p:sldId id="533" r:id="rId32"/>
    <p:sldId id="568" r:id="rId33"/>
    <p:sldId id="577" r:id="rId34"/>
    <p:sldId id="578" r:id="rId35"/>
    <p:sldId id="579" r:id="rId36"/>
    <p:sldId id="534" r:id="rId37"/>
    <p:sldId id="535" r:id="rId38"/>
    <p:sldId id="536" r:id="rId39"/>
    <p:sldId id="537" r:id="rId40"/>
    <p:sldId id="559" r:id="rId41"/>
    <p:sldId id="538" r:id="rId42"/>
    <p:sldId id="539" r:id="rId43"/>
    <p:sldId id="540" r:id="rId44"/>
    <p:sldId id="541" r:id="rId45"/>
    <p:sldId id="542" r:id="rId46"/>
    <p:sldId id="543" r:id="rId47"/>
    <p:sldId id="544" r:id="rId48"/>
    <p:sldId id="581" r:id="rId49"/>
    <p:sldId id="582" r:id="rId50"/>
    <p:sldId id="583" r:id="rId51"/>
    <p:sldId id="545" r:id="rId52"/>
    <p:sldId id="546" r:id="rId53"/>
    <p:sldId id="547" r:id="rId54"/>
    <p:sldId id="548" r:id="rId55"/>
    <p:sldId id="584" r:id="rId56"/>
    <p:sldId id="549" r:id="rId57"/>
    <p:sldId id="550" r:id="rId58"/>
    <p:sldId id="585" r:id="rId59"/>
    <p:sldId id="552" r:id="rId60"/>
    <p:sldId id="553" r:id="rId61"/>
    <p:sldId id="554" r:id="rId62"/>
    <p:sldId id="555" r:id="rId63"/>
    <p:sldId id="556" r:id="rId64"/>
    <p:sldId id="557" r:id="rId65"/>
  </p:sldIdLst>
  <p:sldSz cx="9144000" cy="6858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3" autoAdjust="0"/>
    <p:restoredTop sz="94139" autoAdjust="0"/>
  </p:normalViewPr>
  <p:slideViewPr>
    <p:cSldViewPr>
      <p:cViewPr>
        <p:scale>
          <a:sx n="80" d="100"/>
          <a:sy n="80" d="100"/>
        </p:scale>
        <p:origin x="-1110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ciana\Dropbox\2016\Estata&#237;stica%20Geral%20Agronomia\Turma03\Pasta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ciana\Dropbox\2016\Estata&#237;stica%20Geral%20Agronomia\Turma03\Pasta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ciana\Dropbox\2016\Estata&#237;stica%20Geral%20Agronomia\Turma03\Pasta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12510936132982"/>
          <c:y val="5.0925925925925923E-2"/>
          <c:w val="0.84219444444444436"/>
          <c:h val="0.73492271799358411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Plan1!$A$1:$A$59</c:f>
              <c:numCache>
                <c:formatCode>General</c:formatCode>
                <c:ptCount val="5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Plan1!$B$1:$B$59</c:f>
              <c:numCache>
                <c:formatCode>General</c:formatCode>
                <c:ptCount val="59"/>
                <c:pt idx="0">
                  <c:v>0.25</c:v>
                </c:pt>
                <c:pt idx="1">
                  <c:v>0.19470019576785122</c:v>
                </c:pt>
                <c:pt idx="2">
                  <c:v>0.15163266492815836</c:v>
                </c:pt>
                <c:pt idx="3">
                  <c:v>0.11809163818525367</c:v>
                </c:pt>
                <c:pt idx="4">
                  <c:v>9.1969860292860584E-2</c:v>
                </c:pt>
                <c:pt idx="5">
                  <c:v>7.1626199215047523E-2</c:v>
                </c:pt>
                <c:pt idx="6">
                  <c:v>5.5782540037107455E-2</c:v>
                </c:pt>
                <c:pt idx="7">
                  <c:v>4.3443485862611285E-2</c:v>
                </c:pt>
                <c:pt idx="8">
                  <c:v>3.3833820809153176E-2</c:v>
                </c:pt>
                <c:pt idx="9">
                  <c:v>2.6349806140466083E-2</c:v>
                </c:pt>
                <c:pt idx="10">
                  <c:v>2.05212496559747E-2</c:v>
                </c:pt>
                <c:pt idx="11">
                  <c:v>1.5981965301676893E-2</c:v>
                </c:pt>
                <c:pt idx="12">
                  <c:v>1.2446767091965986E-2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306624"/>
        <c:axId val="73307200"/>
      </c:scatterChart>
      <c:valAx>
        <c:axId val="73306624"/>
        <c:scaling>
          <c:orientation val="minMax"/>
          <c:max val="4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73307200"/>
        <c:crosses val="autoZero"/>
        <c:crossBetween val="midCat"/>
      </c:valAx>
      <c:valAx>
        <c:axId val="73307200"/>
        <c:scaling>
          <c:orientation val="minMax"/>
          <c:max val="2.9000000000000007E-3"/>
          <c:min val="2.7000000000000006E-3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f(x)</a:t>
                </a:r>
              </a:p>
            </c:rich>
          </c:tx>
          <c:layout>
            <c:manualLayout>
              <c:xMode val="edge"/>
              <c:yMode val="edge"/>
              <c:x val="2.7777777777777776E-2"/>
              <c:y val="9.8965806357538641E-2"/>
            </c:manualLayout>
          </c:layout>
          <c:overlay val="0"/>
        </c:title>
        <c:numFmt formatCode="#,##0.00" sourceLinked="0"/>
        <c:majorTickMark val="out"/>
        <c:minorTickMark val="none"/>
        <c:tickLblPos val="none"/>
        <c:crossAx val="733066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79418197725285"/>
          <c:y val="0.15788203557888597"/>
          <c:w val="0.80345581802274713"/>
          <c:h val="0.73444808982210552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Plan1!$A$1:$A$23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Plan1!$B$1:$B$23</c:f>
              <c:numCache>
                <c:formatCode>General</c:formatCode>
                <c:ptCount val="23"/>
                <c:pt idx="0">
                  <c:v>0.25</c:v>
                </c:pt>
                <c:pt idx="1">
                  <c:v>0.19470019576785122</c:v>
                </c:pt>
                <c:pt idx="2">
                  <c:v>0.15163266492815836</c:v>
                </c:pt>
                <c:pt idx="3">
                  <c:v>0.11809163818525367</c:v>
                </c:pt>
                <c:pt idx="4">
                  <c:v>9.1969860292860584E-2</c:v>
                </c:pt>
                <c:pt idx="5">
                  <c:v>7.1626199215047523E-2</c:v>
                </c:pt>
                <c:pt idx="6">
                  <c:v>5.5782540037107455E-2</c:v>
                </c:pt>
                <c:pt idx="7">
                  <c:v>4.3443485862611285E-2</c:v>
                </c:pt>
                <c:pt idx="8">
                  <c:v>3.3833820809153176E-2</c:v>
                </c:pt>
                <c:pt idx="9">
                  <c:v>2.6349806140466083E-2</c:v>
                </c:pt>
                <c:pt idx="10">
                  <c:v>2.05212496559747E-2</c:v>
                </c:pt>
                <c:pt idx="11">
                  <c:v>1.5981965301676893E-2</c:v>
                </c:pt>
                <c:pt idx="12">
                  <c:v>1.2446767091965986E-2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310784"/>
        <c:axId val="73311360"/>
      </c:scatterChart>
      <c:valAx>
        <c:axId val="73310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3311360"/>
        <c:crosses val="autoZero"/>
        <c:crossBetween val="midCat"/>
      </c:valAx>
      <c:valAx>
        <c:axId val="733113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f(x)</a:t>
                </a:r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crossAx val="733107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486314871118724E-2"/>
          <c:y val="0.17745779035010703"/>
          <c:w val="0.80345581802274713"/>
          <c:h val="0.73444808982210552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Plan1!$A$1:$A$23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Plan1!$B$1:$B$23</c:f>
              <c:numCache>
                <c:formatCode>General</c:formatCode>
                <c:ptCount val="23"/>
                <c:pt idx="0">
                  <c:v>0.25</c:v>
                </c:pt>
                <c:pt idx="1">
                  <c:v>0.19470019576785122</c:v>
                </c:pt>
                <c:pt idx="2">
                  <c:v>0.15163266492815836</c:v>
                </c:pt>
                <c:pt idx="3">
                  <c:v>0.11809163818525367</c:v>
                </c:pt>
                <c:pt idx="4">
                  <c:v>9.1969860292860584E-2</c:v>
                </c:pt>
                <c:pt idx="5">
                  <c:v>7.1626199215047523E-2</c:v>
                </c:pt>
                <c:pt idx="6">
                  <c:v>5.5782540037107455E-2</c:v>
                </c:pt>
                <c:pt idx="7">
                  <c:v>4.3443485862611285E-2</c:v>
                </c:pt>
                <c:pt idx="8">
                  <c:v>3.3833820809153176E-2</c:v>
                </c:pt>
                <c:pt idx="9">
                  <c:v>2.6349806140466083E-2</c:v>
                </c:pt>
                <c:pt idx="10">
                  <c:v>2.05212496559747E-2</c:v>
                </c:pt>
                <c:pt idx="11">
                  <c:v>1.5981965301676893E-2</c:v>
                </c:pt>
                <c:pt idx="12">
                  <c:v>1.2446767091965986E-2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313664"/>
        <c:axId val="73314240"/>
      </c:scatterChart>
      <c:valAx>
        <c:axId val="73313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3314240"/>
        <c:crosses val="autoZero"/>
        <c:crossBetween val="midCat"/>
      </c:valAx>
      <c:valAx>
        <c:axId val="73314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f(x)</a:t>
                </a:r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crossAx val="733136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Plan1!$A$1:$A$23</c:f>
              <c:numCache>
                <c:formatCode>General</c:formatCode>
                <c:ptCount val="23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xVal>
          <c:yVal>
            <c:numRef>
              <c:f>Plan1!$B$1:$B$23</c:f>
              <c:numCache>
                <c:formatCode>General</c:formatCode>
                <c:ptCount val="23"/>
                <c:pt idx="0">
                  <c:v>0</c:v>
                </c:pt>
                <c:pt idx="1">
                  <c:v>0.54</c:v>
                </c:pt>
                <c:pt idx="2">
                  <c:v>0.96000000000000019</c:v>
                </c:pt>
                <c:pt idx="3">
                  <c:v>1.2599999999999998</c:v>
                </c:pt>
                <c:pt idx="4">
                  <c:v>1.4400000000000002</c:v>
                </c:pt>
                <c:pt idx="5">
                  <c:v>1.5</c:v>
                </c:pt>
                <c:pt idx="6">
                  <c:v>1.4399999999999995</c:v>
                </c:pt>
                <c:pt idx="7">
                  <c:v>1.2599999999999998</c:v>
                </c:pt>
                <c:pt idx="8">
                  <c:v>0.96</c:v>
                </c:pt>
                <c:pt idx="9">
                  <c:v>0.54</c:v>
                </c:pt>
                <c:pt idx="1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316544"/>
        <c:axId val="73317120"/>
      </c:scatterChart>
      <c:valAx>
        <c:axId val="73316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3317120"/>
        <c:crosses val="autoZero"/>
        <c:crossBetween val="midCat"/>
      </c:valAx>
      <c:valAx>
        <c:axId val="733171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f(x)</a:t>
                </a:r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crossAx val="733165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541CA-CB26-4FC8-88C9-16DD3B038D09}" type="datetimeFigureOut">
              <a:rPr lang="pt-BR" smtClean="0"/>
              <a:pPr/>
              <a:t>18/04/2016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E75FE-11C6-405C-B694-6D14E0A359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06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E75FE-11C6-405C-B694-6D14E0A35969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297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E75FE-11C6-405C-B694-6D14E0A35969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297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E75FE-11C6-405C-B694-6D14E0A35969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297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E75FE-11C6-405C-B694-6D14E0A35969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297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E75FE-11C6-405C-B694-6D14E0A35969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297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E75FE-11C6-405C-B694-6D14E0A35969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297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E75FE-11C6-405C-B694-6D14E0A35969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297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E75FE-11C6-405C-B694-6D14E0A35969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297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E75FE-11C6-405C-B694-6D14E0A35969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297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E75FE-11C6-405C-B694-6D14E0A35969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297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E75FE-11C6-405C-B694-6D14E0A35969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297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E75FE-11C6-405C-B694-6D14E0A35969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297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E75FE-11C6-405C-B694-6D14E0A35969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297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E75FE-11C6-405C-B694-6D14E0A35969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297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E75FE-11C6-405C-B694-6D14E0A35969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297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E75FE-11C6-405C-B694-6D14E0A35969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29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E75FE-11C6-405C-B694-6D14E0A35969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297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E75FE-11C6-405C-B694-6D14E0A35969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297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E75FE-11C6-405C-B694-6D14E0A35969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297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E75FE-11C6-405C-B694-6D14E0A35969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297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E75FE-11C6-405C-B694-6D14E0A35969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29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2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5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37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16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59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15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18/04/2016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64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18/04/2016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21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18/04/2016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86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57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18/04/2016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7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798CB-3BCD-4F6A-B800-B151D445D34C}" type="datetimeFigureOut">
              <a:rPr lang="pt-BR" smtClean="0"/>
              <a:pPr/>
              <a:t>18/04/2016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31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cianavillela@gmail.com" TargetMode="External"/><Relationship Id="rId2" Type="http://schemas.openxmlformats.org/officeDocument/2006/relationships/hyperlink" Target="mailto:tvsavian@usp.b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chart" Target="../charts/chart1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1604" y="1173157"/>
            <a:ext cx="6715172" cy="1470025"/>
          </a:xfrm>
        </p:spPr>
        <p:txBody>
          <a:bodyPr>
            <a:normAutofit fontScale="90000"/>
          </a:bodyPr>
          <a:lstStyle/>
          <a:p>
            <a:r>
              <a:rPr lang="pt-BR" sz="3100" b="1" i="1" dirty="0" smtClean="0"/>
              <a:t>Escola Superior de Agricultura</a:t>
            </a:r>
            <a:br>
              <a:rPr lang="pt-BR" sz="3100" b="1" i="1" dirty="0" smtClean="0"/>
            </a:br>
            <a:r>
              <a:rPr lang="pt-BR" sz="3100" b="1" i="1" dirty="0" smtClean="0"/>
              <a:t> “Luiz de Queiroz”</a:t>
            </a:r>
            <a:br>
              <a:rPr lang="pt-BR" sz="3100" b="1" i="1" dirty="0" smtClean="0"/>
            </a:br>
            <a:r>
              <a:rPr lang="pt-BR" sz="3100" b="1" i="1" dirty="0" smtClean="0"/>
              <a:t>Universidade de São Paulo</a:t>
            </a:r>
            <a:br>
              <a:rPr lang="pt-BR" sz="3100" b="1" i="1" dirty="0" smtClean="0"/>
            </a:br>
            <a:r>
              <a:rPr lang="pt-BR" sz="3100" b="1" i="1" dirty="0" smtClean="0"/>
              <a:t/>
            </a:r>
            <a:br>
              <a:rPr lang="pt-BR" sz="3100" b="1" i="1" dirty="0" smtClean="0"/>
            </a:br>
            <a:r>
              <a:rPr lang="pt-BR" b="1" i="1" dirty="0" smtClean="0"/>
              <a:t>LCE0211 </a:t>
            </a:r>
            <a:r>
              <a:rPr lang="pt-BR" b="1" i="1" dirty="0"/>
              <a:t>– Estatística </a:t>
            </a:r>
            <a:r>
              <a:rPr lang="pt-BR" b="1" i="1" dirty="0" smtClean="0"/>
              <a:t>Geral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pt-BR" dirty="0"/>
              <a:t>Taciana Villela </a:t>
            </a:r>
            <a:r>
              <a:rPr lang="pt-BR" dirty="0" err="1" smtClean="0"/>
              <a:t>Savian</a:t>
            </a:r>
            <a:endParaRPr lang="pt-BR" dirty="0" smtClean="0"/>
          </a:p>
          <a:p>
            <a:pPr algn="r"/>
            <a:r>
              <a:rPr lang="pt-BR" dirty="0" smtClean="0"/>
              <a:t>Sala 304, </a:t>
            </a:r>
            <a:r>
              <a:rPr lang="pt-BR" dirty="0" err="1" smtClean="0"/>
              <a:t>pav</a:t>
            </a:r>
            <a:r>
              <a:rPr lang="pt-BR" dirty="0" smtClean="0"/>
              <a:t>. Engenharia, ramal 237 </a:t>
            </a:r>
            <a:r>
              <a:rPr lang="pt-BR" u="sng" dirty="0" smtClean="0">
                <a:hlinkClick r:id="rId2"/>
              </a:rPr>
              <a:t>tvsavian@usp.br</a:t>
            </a:r>
            <a:r>
              <a:rPr lang="pt-BR" u="sng" dirty="0" smtClean="0"/>
              <a:t> </a:t>
            </a:r>
            <a:r>
              <a:rPr lang="pt-BR" u="sng" dirty="0" smtClean="0">
                <a:hlinkClick r:id="rId3"/>
              </a:rPr>
              <a:t>tacianavillela@gmail.com</a:t>
            </a:r>
            <a:endParaRPr lang="pt-BR" dirty="0"/>
          </a:p>
        </p:txBody>
      </p:sp>
      <p:pic>
        <p:nvPicPr>
          <p:cNvPr id="27650" name="Picture 2" descr="http://www4.esalq.usp.br/sites/default/files/logo-esalq-simbol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04"/>
            <a:ext cx="12954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29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4" indent="0" algn="just">
              <a:buFont typeface="Arial" pitchFamily="34" charset="0"/>
              <a:buChar char="•"/>
            </a:pPr>
            <a:r>
              <a:rPr lang="pt-BR" sz="2800" b="1" dirty="0" smtClean="0"/>
              <a:t> Exemplo:</a:t>
            </a:r>
          </a:p>
          <a:p>
            <a:pPr marL="0" lvl="4" indent="0" algn="just">
              <a:buFont typeface="Arial" pitchFamily="34" charset="0"/>
              <a:buChar char="•"/>
            </a:pPr>
            <a:endParaRPr lang="pt-BR" sz="2800" b="1" dirty="0" smtClean="0"/>
          </a:p>
          <a:p>
            <a:pPr marL="0" lvl="4" indent="0" algn="just">
              <a:buFont typeface="Arial" pitchFamily="34" charset="0"/>
              <a:buChar char="•"/>
            </a:pPr>
            <a:endParaRPr lang="pt-BR" sz="1600" b="1" dirty="0" smtClean="0"/>
          </a:p>
          <a:p>
            <a:pPr marL="0" lvl="4" indent="0" algn="just">
              <a:buFont typeface="Arial" pitchFamily="34" charset="0"/>
              <a:buChar char="•"/>
            </a:pPr>
            <a:endParaRPr lang="pt-BR" sz="2800" b="1" dirty="0" smtClean="0"/>
          </a:p>
          <a:p>
            <a:pPr marL="0" lvl="4" indent="0" algn="just">
              <a:buNone/>
            </a:pPr>
            <a:r>
              <a:rPr lang="pt-BR" sz="2800" dirty="0" smtClean="0"/>
              <a:t>Qual a probabilidade de um pássaro escolher o azimute de </a:t>
            </a:r>
            <a:r>
              <a:rPr lang="pt-BR" sz="2800" dirty="0" smtClean="0">
                <a:solidFill>
                  <a:srgbClr val="FF0000"/>
                </a:solidFill>
              </a:rPr>
              <a:t>90°</a:t>
            </a:r>
            <a:r>
              <a:rPr lang="pt-BR" sz="2800" dirty="0" smtClean="0"/>
              <a:t>?</a:t>
            </a:r>
          </a:p>
          <a:p>
            <a:pPr marL="0" lvl="4" indent="0" algn="just">
              <a:buNone/>
            </a:pPr>
            <a:endParaRPr lang="pt-BR" sz="2800" dirty="0" smtClean="0"/>
          </a:p>
          <a:p>
            <a:pPr marL="0" lvl="4" indent="0" algn="just">
              <a:buNone/>
            </a:pPr>
            <a:endParaRPr lang="pt-BR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143108" y="1785926"/>
          <a:ext cx="4663643" cy="1544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ção" r:id="rId3" imgW="1993680" imgH="660240" progId="Equation.3">
                  <p:embed/>
                </p:oleObj>
              </mc:Choice>
              <mc:Fallback>
                <p:oleObj name="Equação" r:id="rId3" imgW="1993680" imgH="660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1785926"/>
                        <a:ext cx="4663643" cy="15446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49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4" indent="0" algn="just">
              <a:buFont typeface="Arial" pitchFamily="34" charset="0"/>
              <a:buChar char="•"/>
            </a:pPr>
            <a:r>
              <a:rPr lang="pt-BR" sz="2800" b="1" dirty="0" smtClean="0"/>
              <a:t> Exemplo:</a:t>
            </a:r>
          </a:p>
          <a:p>
            <a:pPr marL="0" lvl="4" indent="0" algn="just">
              <a:buFont typeface="Arial" pitchFamily="34" charset="0"/>
              <a:buChar char="•"/>
            </a:pPr>
            <a:endParaRPr lang="pt-BR" sz="2800" b="1" dirty="0" smtClean="0"/>
          </a:p>
          <a:p>
            <a:pPr marL="0" lvl="4" indent="0" algn="just">
              <a:buFont typeface="Arial" pitchFamily="34" charset="0"/>
              <a:buChar char="•"/>
            </a:pPr>
            <a:endParaRPr lang="pt-BR" sz="1600" b="1" dirty="0" smtClean="0"/>
          </a:p>
          <a:p>
            <a:pPr marL="0" lvl="4" indent="0" algn="just">
              <a:buFont typeface="Arial" pitchFamily="34" charset="0"/>
              <a:buChar char="•"/>
            </a:pPr>
            <a:endParaRPr lang="pt-BR" sz="2800" b="1" dirty="0" smtClean="0"/>
          </a:p>
          <a:p>
            <a:pPr marL="0" lvl="4" indent="0" algn="just">
              <a:buNone/>
            </a:pPr>
            <a:r>
              <a:rPr lang="pt-BR" sz="2800" dirty="0" smtClean="0"/>
              <a:t>Qual a probabilidade de um pássaro escolher o azimute de </a:t>
            </a:r>
            <a:r>
              <a:rPr lang="pt-BR" sz="2800" dirty="0" smtClean="0">
                <a:solidFill>
                  <a:srgbClr val="FF0000"/>
                </a:solidFill>
              </a:rPr>
              <a:t>90°</a:t>
            </a:r>
            <a:r>
              <a:rPr lang="pt-BR" sz="2800" dirty="0" smtClean="0"/>
              <a:t>?</a:t>
            </a:r>
          </a:p>
          <a:p>
            <a:pPr marL="0" lvl="4" indent="0" algn="just">
              <a:buNone/>
            </a:pPr>
            <a:endParaRPr lang="pt-BR" sz="2800" dirty="0" smtClean="0"/>
          </a:p>
          <a:p>
            <a:pPr marL="0" lvl="4" indent="0" algn="just">
              <a:buNone/>
            </a:pPr>
            <a:endParaRPr lang="pt-BR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143108" y="1785926"/>
          <a:ext cx="4663643" cy="1544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ção" r:id="rId3" imgW="1993680" imgH="660240" progId="Equation.3">
                  <p:embed/>
                </p:oleObj>
              </mc:Choice>
              <mc:Fallback>
                <p:oleObj name="Equação" r:id="rId3" imgW="1993680" imgH="660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1785926"/>
                        <a:ext cx="4663643" cy="15446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736975" y="4473586"/>
          <a:ext cx="184943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ção" r:id="rId5" imgW="876240" imgH="215640" progId="Equation.3">
                  <p:embed/>
                </p:oleObj>
              </mc:Choice>
              <mc:Fallback>
                <p:oleObj name="Equação" r:id="rId5" imgW="87624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975" y="4473586"/>
                        <a:ext cx="1849438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3"/>
          <p:cNvGraphicFramePr>
            <a:graphicFrameLocks noChangeAspect="1"/>
          </p:cNvGraphicFramePr>
          <p:nvPr/>
        </p:nvGraphicFramePr>
        <p:xfrm>
          <a:off x="1714500" y="5099068"/>
          <a:ext cx="5894388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ção" r:id="rId7" imgW="2793960" imgH="393480" progId="Equation.3">
                  <p:embed/>
                </p:oleObj>
              </mc:Choice>
              <mc:Fallback>
                <p:oleObj name="Equação" r:id="rId7" imgW="279396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5099068"/>
                        <a:ext cx="5894388" cy="83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49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4" indent="0" algn="just">
              <a:buFont typeface="Arial" pitchFamily="34" charset="0"/>
              <a:buChar char="•"/>
            </a:pPr>
            <a:r>
              <a:rPr lang="pt-BR" sz="2800" b="1" dirty="0" smtClean="0"/>
              <a:t> Exemplo:</a:t>
            </a:r>
          </a:p>
          <a:p>
            <a:pPr marL="0" lvl="4" indent="0" algn="just">
              <a:buFont typeface="Arial" pitchFamily="34" charset="0"/>
              <a:buChar char="•"/>
            </a:pPr>
            <a:endParaRPr lang="pt-BR" sz="2800" b="1" dirty="0" smtClean="0"/>
          </a:p>
          <a:p>
            <a:pPr marL="0" lvl="4" indent="0" algn="just">
              <a:buFont typeface="Arial" pitchFamily="34" charset="0"/>
              <a:buChar char="•"/>
            </a:pPr>
            <a:endParaRPr lang="pt-BR" sz="1600" b="1" dirty="0" smtClean="0"/>
          </a:p>
          <a:p>
            <a:pPr marL="0" lvl="4" indent="0" algn="just">
              <a:buFont typeface="Arial" pitchFamily="34" charset="0"/>
              <a:buChar char="•"/>
            </a:pPr>
            <a:endParaRPr lang="pt-BR" sz="2800" b="1" dirty="0" smtClean="0"/>
          </a:p>
          <a:p>
            <a:pPr marL="0" lvl="4" indent="0" algn="just">
              <a:buNone/>
            </a:pPr>
            <a:r>
              <a:rPr lang="pt-BR" sz="2800" dirty="0" smtClean="0"/>
              <a:t>Qual a probabilidade de um pássaro escolher o azimute de </a:t>
            </a:r>
            <a:r>
              <a:rPr lang="pt-BR" sz="2800" dirty="0" smtClean="0">
                <a:solidFill>
                  <a:srgbClr val="FF0000"/>
                </a:solidFill>
              </a:rPr>
              <a:t>90°</a:t>
            </a:r>
            <a:r>
              <a:rPr lang="pt-BR" sz="2800" dirty="0" smtClean="0"/>
              <a:t>?</a:t>
            </a:r>
          </a:p>
          <a:p>
            <a:pPr marL="0" lvl="4" indent="0" algn="just">
              <a:buNone/>
            </a:pPr>
            <a:endParaRPr lang="pt-BR" sz="2800" dirty="0" smtClean="0"/>
          </a:p>
          <a:p>
            <a:pPr marL="0" lvl="4" indent="0" algn="just">
              <a:buNone/>
            </a:pPr>
            <a:r>
              <a:rPr lang="pt-BR" sz="2800" dirty="0" smtClean="0"/>
              <a:t>Isto é, segundo o nosso modelo, a probabilidade de obter exatamente um determinado valor é zero porque a área de um ponto é zero. </a:t>
            </a:r>
          </a:p>
          <a:p>
            <a:pPr marL="0" lvl="4" indent="0" algn="just">
              <a:buNone/>
            </a:pPr>
            <a:endParaRPr lang="pt-BR" sz="2800" dirty="0" smtClean="0"/>
          </a:p>
          <a:p>
            <a:pPr marL="0" lvl="4" indent="0" algn="just">
              <a:buNone/>
            </a:pPr>
            <a:endParaRPr lang="pt-BR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143108" y="1785926"/>
          <a:ext cx="4663643" cy="1544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ção" r:id="rId3" imgW="1993680" imgH="660240" progId="Equation.3">
                  <p:embed/>
                </p:oleObj>
              </mc:Choice>
              <mc:Fallback>
                <p:oleObj name="Equação" r:id="rId3" imgW="1993680" imgH="660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1785926"/>
                        <a:ext cx="4663643" cy="15446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3"/>
          <p:cNvGraphicFramePr>
            <a:graphicFrameLocks noChangeAspect="1"/>
          </p:cNvGraphicFramePr>
          <p:nvPr/>
        </p:nvGraphicFramePr>
        <p:xfrm>
          <a:off x="3375025" y="4143380"/>
          <a:ext cx="25717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ção" r:id="rId5" imgW="1218960" imgH="215640" progId="Equation.3">
                  <p:embed/>
                </p:oleObj>
              </mc:Choice>
              <mc:Fallback>
                <p:oleObj name="Equação" r:id="rId5" imgW="121896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025" y="4143380"/>
                        <a:ext cx="257175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49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pPr marL="0" lvl="4" indent="0" algn="just">
              <a:buFont typeface="Arial" pitchFamily="34" charset="0"/>
              <a:buChar char="•"/>
            </a:pPr>
            <a:r>
              <a:rPr lang="pt-BR" sz="2800" b="1" dirty="0" smtClean="0"/>
              <a:t> Exemplo:</a:t>
            </a:r>
          </a:p>
          <a:p>
            <a:pPr marL="0" lvl="4" indent="0" algn="just">
              <a:buFont typeface="Arial" pitchFamily="34" charset="0"/>
              <a:buChar char="•"/>
            </a:pPr>
            <a:endParaRPr lang="pt-BR" sz="2800" b="1" dirty="0" smtClean="0"/>
          </a:p>
          <a:p>
            <a:pPr marL="0" lvl="4" indent="0" algn="just">
              <a:buFont typeface="Arial" pitchFamily="34" charset="0"/>
              <a:buChar char="•"/>
            </a:pPr>
            <a:endParaRPr lang="pt-BR" sz="1600" b="1" dirty="0" smtClean="0"/>
          </a:p>
          <a:p>
            <a:pPr marL="0" lvl="4" indent="0" algn="just">
              <a:buFont typeface="Arial" pitchFamily="34" charset="0"/>
              <a:buChar char="•"/>
            </a:pPr>
            <a:endParaRPr lang="pt-BR" sz="2800" b="1" dirty="0" smtClean="0"/>
          </a:p>
          <a:p>
            <a:pPr marL="0" lvl="4" indent="0" algn="just">
              <a:buNone/>
            </a:pPr>
            <a:r>
              <a:rPr lang="pt-BR" sz="2800" dirty="0" smtClean="0"/>
              <a:t>Qual a probabilidade de um pássaro escolher o azimute de </a:t>
            </a:r>
            <a:r>
              <a:rPr lang="pt-BR" sz="2800" dirty="0" smtClean="0">
                <a:solidFill>
                  <a:srgbClr val="FF0000"/>
                </a:solidFill>
              </a:rPr>
              <a:t>90°</a:t>
            </a:r>
            <a:r>
              <a:rPr lang="pt-BR" sz="2800" dirty="0" smtClean="0"/>
              <a:t>?</a:t>
            </a:r>
          </a:p>
          <a:p>
            <a:pPr marL="0" lvl="4" indent="0" algn="just">
              <a:buNone/>
            </a:pPr>
            <a:r>
              <a:rPr lang="pt-BR" sz="2800" dirty="0" smtClean="0"/>
              <a:t>Como este modelo deve ser utilizado quando estamos trabalhando com populações grandes, a verdadeira probabilidade de ocorrência de um determinado valor dentre um número muito grande de valores é aproximadamente zero, indicando que não existe contradição entre o resultado que o modelo fornece e o verdadeiro valor da probabilidade. </a:t>
            </a:r>
          </a:p>
          <a:p>
            <a:pPr marL="0" lvl="4" indent="0" algn="just">
              <a:buNone/>
            </a:pPr>
            <a:endParaRPr lang="pt-BR" sz="2800" dirty="0" smtClean="0"/>
          </a:p>
          <a:p>
            <a:pPr marL="0" lvl="4" indent="0" algn="just">
              <a:buNone/>
            </a:pPr>
            <a:endParaRPr lang="pt-BR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143109" y="1643050"/>
          <a:ext cx="4214842" cy="1395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ção" r:id="rId3" imgW="1993680" imgH="660240" progId="Equation.3">
                  <p:embed/>
                </p:oleObj>
              </mc:Choice>
              <mc:Fallback>
                <p:oleObj name="Equação" r:id="rId3" imgW="1993680" imgH="660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9" y="1643050"/>
                        <a:ext cx="4214842" cy="1395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5500712" y="6116659"/>
          <a:ext cx="25717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ção" r:id="rId5" imgW="1218960" imgH="215640" progId="Equation.3">
                  <p:embed/>
                </p:oleObj>
              </mc:Choice>
              <mc:Fallback>
                <p:oleObj name="Equação" r:id="rId5" imgW="121896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712" y="6116659"/>
                        <a:ext cx="257175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49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marL="0" lvl="4" indent="0" algn="just">
              <a:buFont typeface="Arial" pitchFamily="34" charset="0"/>
              <a:buChar char="•"/>
            </a:pPr>
            <a:r>
              <a:rPr lang="pt-BR" sz="2800" b="1" dirty="0" smtClean="0"/>
              <a:t> isso implica que, para variáveis aleatórias contínuas,</a:t>
            </a:r>
            <a:endParaRPr lang="pt-BR" sz="2800" dirty="0" smtClean="0"/>
          </a:p>
          <a:p>
            <a:pPr marL="0" lvl="4" indent="0" algn="just">
              <a:buNone/>
            </a:pPr>
            <a:endParaRPr lang="pt-BR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393700" y="3451225"/>
          <a:ext cx="83851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ção" r:id="rId3" imgW="3974760" imgH="215640" progId="Equation.3">
                  <p:embed/>
                </p:oleObj>
              </mc:Choice>
              <mc:Fallback>
                <p:oleObj name="Equação" r:id="rId3" imgW="397476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451225"/>
                        <a:ext cx="8385175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49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Exemplo: </a:t>
                </a:r>
                <a:r>
                  <a:rPr lang="pt-BR" sz="2800" b="1" dirty="0"/>
                  <a:t>Um fabricante de </a:t>
                </a:r>
                <a:r>
                  <a:rPr lang="pt-BR" sz="2800" b="1" dirty="0" smtClean="0"/>
                  <a:t>máquinas oferece uma garantia </a:t>
                </a:r>
                <a:r>
                  <a:rPr lang="pt-BR" sz="2800" b="1" dirty="0"/>
                  <a:t>de 1 ano para </a:t>
                </a:r>
                <a:r>
                  <a:rPr lang="pt-BR" sz="2800" b="1" dirty="0" smtClean="0"/>
                  <a:t>substituição gratuita </a:t>
                </a:r>
                <a:r>
                  <a:rPr lang="pt-BR" sz="2800" b="1" dirty="0"/>
                  <a:t>se o </a:t>
                </a:r>
                <a:r>
                  <a:rPr lang="pt-BR" sz="2800" b="1" dirty="0" smtClean="0"/>
                  <a:t>equipamento falhar</a:t>
                </a:r>
                <a:r>
                  <a:rPr lang="pt-BR" sz="2800" b="1" dirty="0"/>
                  <a:t>. Ele estima o tempo de falha (em unidades de anos), </a:t>
                </a:r>
                <a:r>
                  <a:rPr lang="pt-BR" sz="2800" b="1" dirty="0" smtClean="0"/>
                  <a:t>X, como uma </a:t>
                </a:r>
                <a:r>
                  <a:rPr lang="pt-BR" sz="2800" b="1" dirty="0"/>
                  <a:t>variável aleatória contínua com a </a:t>
                </a:r>
                <a:r>
                  <a:rPr lang="pt-BR" sz="2800" b="1" dirty="0" smtClean="0"/>
                  <a:t>seguinte função densidade de probabilidade: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pt-BR" sz="2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8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2800" i="1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pt-BR" sz="2800" i="1">
                                    <a:latin typeface="Cambria Math"/>
                                  </a:rPr>
                                  <m:t>𝑒𝑥𝑝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pt-BR" sz="28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800" i="1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pt-BR" sz="28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sz="2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pt-BR" sz="28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pt-BR" sz="28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sz="2800" dirty="0"/>
                                  <m:t>se</m:t>
                                </m:r>
                                <m:r>
                                  <m:rPr>
                                    <m:nor/>
                                  </m:rPr>
                                  <a:rPr lang="pt-BR" sz="28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sz="2800" dirty="0"/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pt-BR" sz="2800" dirty="0"/>
                                  <m:t>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28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pt-BR" sz="28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sz="2800" dirty="0"/>
                                  <m:t>caso</m:t>
                                </m:r>
                                <m:r>
                                  <m:rPr>
                                    <m:nor/>
                                  </m:rPr>
                                  <a:rPr lang="pt-BR" sz="28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sz="2800" dirty="0"/>
                                  <m:t>contr</m:t>
                                </m:r>
                                <m:r>
                                  <m:rPr>
                                    <m:nor/>
                                  </m:rPr>
                                  <a:rPr lang="pt-BR" sz="2800" dirty="0"/>
                                  <m:t>á</m:t>
                                </m:r>
                                <m:r>
                                  <m:rPr>
                                    <m:nor/>
                                  </m:rPr>
                                  <a:rPr lang="pt-BR" sz="2800" dirty="0"/>
                                  <m:t>rio</m:t>
                                </m:r>
                                <m:r>
                                  <m:rPr>
                                    <m:nor/>
                                  </m:rPr>
                                  <a:rPr lang="pt-BR" sz="2800" dirty="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28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1800" dirty="0" smtClean="0"/>
              </a:p>
              <a:p>
                <a:pPr marL="0" indent="0" algn="just">
                  <a:buNone/>
                </a:pPr>
                <a:r>
                  <a:rPr lang="pt-BR" sz="2800" b="1" dirty="0" smtClean="0"/>
                  <a:t>Qual </a:t>
                </a:r>
                <a:r>
                  <a:rPr lang="pt-BR" sz="2800" b="1" dirty="0"/>
                  <a:t>a probabilidade de você comprar a televisão e necessitar de uma substituição gratuita?</a:t>
                </a:r>
                <a:endParaRPr lang="pt-BR" sz="2800" b="1" dirty="0" smtClean="0"/>
              </a:p>
              <a:p>
                <a:pPr marL="0" indent="0" algn="just">
                  <a:buNone/>
                </a:pPr>
                <a:endParaRPr lang="pt-BR" sz="2400" dirty="0" smtClean="0"/>
              </a:p>
              <a:p>
                <a:pPr marL="0" indent="0" algn="just">
                  <a:buNone/>
                </a:pPr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556" t="-1073" r="-1481" b="-27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Exemplo: </a:t>
                </a:r>
                <a:r>
                  <a:rPr lang="pt-BR" sz="2800" b="1" dirty="0"/>
                  <a:t>Um fabricante de </a:t>
                </a:r>
                <a:r>
                  <a:rPr lang="pt-BR" sz="2800" b="1" dirty="0" smtClean="0"/>
                  <a:t>máquinas oferece uma garantia </a:t>
                </a:r>
                <a:r>
                  <a:rPr lang="pt-BR" sz="2800" b="1" dirty="0"/>
                  <a:t>de 1 ano para </a:t>
                </a:r>
                <a:r>
                  <a:rPr lang="pt-BR" sz="2800" b="1" dirty="0" smtClean="0"/>
                  <a:t>substituição gratuita </a:t>
                </a:r>
                <a:r>
                  <a:rPr lang="pt-BR" sz="2800" b="1" dirty="0"/>
                  <a:t>se o </a:t>
                </a:r>
                <a:r>
                  <a:rPr lang="pt-BR" sz="2800" b="1" dirty="0" smtClean="0"/>
                  <a:t>equipamento falhar</a:t>
                </a:r>
                <a:r>
                  <a:rPr lang="pt-BR" sz="2800" b="1" dirty="0"/>
                  <a:t>. Ele estima o tempo de falha (em unidades de anos), </a:t>
                </a:r>
                <a:r>
                  <a:rPr lang="pt-BR" sz="2800" b="1" dirty="0" smtClean="0"/>
                  <a:t>X, como uma </a:t>
                </a:r>
                <a:r>
                  <a:rPr lang="pt-BR" sz="2800" b="1" dirty="0"/>
                  <a:t>variável aleatória contínua com a </a:t>
                </a:r>
                <a:r>
                  <a:rPr lang="pt-BR" sz="2800" b="1" dirty="0" smtClean="0"/>
                  <a:t>seguinte função densidade de probabilidade:</a:t>
                </a:r>
              </a:p>
              <a:p>
                <a:pPr marL="0" indent="0" algn="just">
                  <a:buNone/>
                </a:pPr>
                <a:endParaRPr lang="pt-BR" sz="2800" b="1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pt-BR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pt-BR" sz="2000" i="1">
                                    <a:latin typeface="Cambria Math"/>
                                  </a:rPr>
                                  <m:t>𝑒𝑥𝑝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pt-BR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000" i="1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pt-BR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sz="20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pt-BR" sz="2000" i="1">
                                            <a:latin typeface="Cambria Math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pt-BR" sz="20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sz="2000" dirty="0"/>
                                  <m:t>se</m:t>
                                </m:r>
                                <m:r>
                                  <m:rPr>
                                    <m:nor/>
                                  </m:rPr>
                                  <a:rPr lang="pt-BR" sz="20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sz="2000" dirty="0"/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pt-BR" sz="2000" dirty="0"/>
                                  <m:t>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20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pt-BR" sz="20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sz="2000" dirty="0"/>
                                  <m:t>caso</m:t>
                                </m:r>
                                <m:r>
                                  <m:rPr>
                                    <m:nor/>
                                  </m:rPr>
                                  <a:rPr lang="pt-BR" sz="20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pt-BR" sz="2000" dirty="0"/>
                                  <m:t>contr</m:t>
                                </m:r>
                                <m:r>
                                  <m:rPr>
                                    <m:nor/>
                                  </m:rPr>
                                  <a:rPr lang="pt-BR" sz="2000" dirty="0"/>
                                  <m:t>á</m:t>
                                </m:r>
                                <m:r>
                                  <m:rPr>
                                    <m:nor/>
                                  </m:rPr>
                                  <a:rPr lang="pt-BR" sz="2000" dirty="0"/>
                                  <m:t>rio</m:t>
                                </m:r>
                                <m:r>
                                  <m:rPr>
                                    <m:nor/>
                                  </m:rPr>
                                  <a:rPr lang="pt-BR" sz="2000" dirty="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20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1800" dirty="0" smtClean="0"/>
              </a:p>
              <a:p>
                <a:pPr marL="0" indent="0" algn="just">
                  <a:buNone/>
                </a:pPr>
                <a:endParaRPr lang="pt-BR" sz="2400" dirty="0" smtClean="0"/>
              </a:p>
              <a:p>
                <a:pPr marL="0" indent="0" algn="just">
                  <a:buNone/>
                </a:pPr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333" t="-1073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106248"/>
              </p:ext>
            </p:extLst>
          </p:nvPr>
        </p:nvGraphicFramePr>
        <p:xfrm>
          <a:off x="3635896" y="3356992"/>
          <a:ext cx="4878288" cy="32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531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pt-BR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/>
                          </a:rPr>
                          <m:t>0</m:t>
                        </m:r>
                        <m:r>
                          <a:rPr lang="pt-BR" sz="2400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pt-BR" sz="24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pt-BR" sz="2400" b="0" i="1" smtClean="0">
                            <a:latin typeface="Cambria Math"/>
                            <a:ea typeface="Cambria Math"/>
                          </a:rPr>
                          <m:t>≤1</m:t>
                        </m:r>
                      </m:e>
                    </m:d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4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pt-BR" sz="2400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pt-BR" sz="24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pt-BR" sz="2400" b="0" i="1" smtClean="0">
                            <a:latin typeface="Cambria Math"/>
                          </a:rPr>
                          <m:t>𝑑𝑥</m:t>
                        </m:r>
                        <m:r>
                          <a:rPr lang="pt-BR" sz="2400" b="0" i="1" smtClean="0">
                            <a:latin typeface="Cambria Math"/>
                          </a:rPr>
                          <m:t>=</m:t>
                        </m:r>
                      </m:e>
                    </m:nary>
                    <m:nary>
                      <m:naryPr>
                        <m:ctrlPr>
                          <a:rPr lang="pt-BR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4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pt-BR" sz="2400" i="1">
                            <a:latin typeface="Cambria Math"/>
                          </a:rPr>
                          <m:t>1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sz="24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24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pt-BR" sz="2400" i="1">
                                <a:latin typeface="Cambria Math"/>
                              </a:rPr>
                              <m:t>𝑒𝑥𝑝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pt-BR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BR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400" i="1"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pt-BR" sz="2400" i="1">
                                        <a:latin typeface="Cambria Math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  <m:r>
                          <a:rPr lang="pt-BR" sz="2400" i="1"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pt-BR" sz="240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latin typeface="Cambria Math"/>
                            </a:rPr>
                            <m:t>4</m:t>
                          </m:r>
                        </m:den>
                      </m:f>
                      <m:nary>
                        <m:naryPr>
                          <m:ctrlPr>
                            <a:rPr lang="pt-BR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latin typeface="Cambria Math"/>
                            </a:rPr>
                            <m:t>1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𝑒𝑥𝑝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pt-B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BR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400" i="1">
                                          <a:latin typeface="Cambria Math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pt-BR" sz="2400" i="1"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  <m:r>
                            <a:rPr lang="pt-BR" sz="2400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2400" dirty="0" smtClean="0"/>
              </a:p>
              <a:p>
                <a:pPr marL="0" indent="0" algn="just">
                  <a:buNone/>
                </a:pPr>
                <a:r>
                  <a:rPr lang="pt-BR" sz="2400" b="1" dirty="0" err="1" smtClean="0">
                    <a:solidFill>
                      <a:srgbClr val="FF0000"/>
                    </a:solidFill>
                  </a:rPr>
                  <a:t>Obs</a:t>
                </a:r>
                <a:r>
                  <a:rPr lang="pt-BR" sz="2400" b="1" dirty="0" smtClean="0">
                    <a:solidFill>
                      <a:srgbClr val="FF0000"/>
                    </a:solidFill>
                  </a:rPr>
                  <a:t>: Integral por substituição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/>
                        </a:rPr>
                        <m:t>𝑢</m:t>
                      </m:r>
                      <m:r>
                        <a:rPr lang="pt-BR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pt-BR" sz="2400" b="0" i="1" smtClean="0">
                          <a:latin typeface="Cambria Math"/>
                        </a:rPr>
                        <m:t>    </m:t>
                      </m:r>
                      <m:r>
                        <a:rPr lang="pt-BR" sz="2400" b="0" i="1" smtClean="0">
                          <a:latin typeface="Cambria Math"/>
                        </a:rPr>
                        <m:t>𝐿𝑜𝑔𝑜</m:t>
                      </m:r>
                      <m:r>
                        <a:rPr lang="pt-BR" sz="2400" b="0" i="1" smtClean="0">
                          <a:latin typeface="Cambria Math"/>
                        </a:rPr>
                        <m:t>,  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2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sz="2400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=1 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𝑒𝑛𝑡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ã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𝑜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=−1/4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sz="2400" i="1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=0 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𝑒𝑛𝑡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ã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𝑜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=0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2400" b="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/>
                      </a:rPr>
                      <m:t>𝑑</m:t>
                    </m:r>
                    <m:r>
                      <a:rPr lang="pt-BR" sz="2400" i="1">
                        <a:latin typeface="Cambria Math"/>
                      </a:rPr>
                      <m:t>𝑢</m:t>
                    </m:r>
                    <m:r>
                      <a:rPr lang="pt-BR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pt-BR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pt-BR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t-BR" sz="2400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pt-BR" sz="2400" b="0" i="1" smtClean="0">
                        <a:latin typeface="Cambria Math"/>
                      </a:rPr>
                      <m:t>𝑑</m:t>
                    </m:r>
                    <m:r>
                      <a:rPr lang="pt-BR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pt-BR" sz="2400" dirty="0" smtClean="0">
                    <a:sym typeface="Wingdings" pitchFamily="2" charset="2"/>
                  </a:rPr>
                  <a:t>   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/>
                      </a:rPr>
                      <m:t>𝑑𝑥</m:t>
                    </m:r>
                    <m:r>
                      <a:rPr lang="pt-BR" sz="2400" b="0" i="1" smtClean="0">
                        <a:latin typeface="Cambria Math"/>
                      </a:rPr>
                      <m:t>=−4</m:t>
                    </m:r>
                    <m:r>
                      <a:rPr lang="pt-BR" sz="2400" b="0" i="1" smtClean="0">
                        <a:latin typeface="Cambria Math"/>
                      </a:rPr>
                      <m:t>𝑑𝑢</m:t>
                    </m:r>
                  </m:oMath>
                </a14:m>
                <a:endParaRPr lang="pt-BR" sz="2400" dirty="0"/>
              </a:p>
              <a:p>
                <a:pPr marL="0" indent="0" algn="just">
                  <a:buNone/>
                </a:pPr>
                <a:endParaRPr lang="pt-BR" sz="70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400" i="1">
                              <a:latin typeface="Cambria Math"/>
                            </a:rPr>
                            <m:t>4</m:t>
                          </m:r>
                        </m:den>
                      </m:f>
                      <m:nary>
                        <m:naryPr>
                          <m:ctrlPr>
                            <a:rPr lang="pt-BR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40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pt-BR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sz="2400" i="1">
                              <a:latin typeface="Cambria Math"/>
                            </a:rPr>
                            <m:t>1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/4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𝑒𝑥𝑝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pt-B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pt-BR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400" b="0" i="1" smtClean="0">
                                  <a:latin typeface="Cambria Math"/>
                                </a:rPr>
                                <m:t>−4</m:t>
                              </m:r>
                              <m:r>
                                <a:rPr lang="pt-BR" sz="2400" b="0" i="1" smtClean="0">
                                  <a:latin typeface="Cambria Math"/>
                                </a:rPr>
                                <m:t>𝑑𝑢</m:t>
                              </m:r>
                            </m:e>
                          </m:d>
                          <m:r>
                            <a:rPr lang="pt-BR" sz="24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latin typeface="Cambria Math"/>
                                </a:rPr>
                                <m:t>−4</m:t>
                              </m:r>
                            </m:num>
                            <m:den>
                              <m:r>
                                <a:rPr lang="pt-BR" sz="24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nary>
                            <m:naryPr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24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4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pt-BR" sz="2400" b="0" i="1" smtClean="0">
                                  <a:latin typeface="Cambria Math"/>
                                </a:rPr>
                                <m:t>/4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latin typeface="Cambria Math"/>
                                    </a:rPr>
                                    <m:t>𝑒𝑥𝑝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pt-BR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400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pt-BR" sz="2400" b="0" i="1" smtClean="0">
                                  <a:latin typeface="Cambria Math"/>
                                </a:rPr>
                                <m:t>𝑑𝑢</m:t>
                              </m:r>
                              <m:r>
                                <a:rPr lang="pt-BR" sz="2400" i="1">
                                  <a:latin typeface="Cambria Math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t-BR" sz="2400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latin typeface="Cambria Math"/>
                        </a:rPr>
                        <m:t>−</m:t>
                      </m:r>
                      <m:r>
                        <a:rPr lang="pt-BR" sz="2400" b="0" i="1" smtClean="0">
                          <a:latin typeface="Cambria Math"/>
                        </a:rPr>
                        <m:t>1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latin typeface="Cambria Math"/>
                            </a:rPr>
                            <m:t>𝑒𝑥𝑝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pt-BR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400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pt-BR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sz="2400" i="1">
                              <a:latin typeface="Cambria Math"/>
                            </a:rPr>
                            <m:t>𝑒𝑥𝑝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pt-BR" sz="2400" b="0" i="1" smtClean="0">
                          <a:latin typeface="Cambria Math"/>
                        </a:rPr>
                        <m:t>=</m:t>
                      </m:r>
                      <m:r>
                        <a:rPr lang="pt-BR" sz="2400" i="1">
                          <a:latin typeface="Cambria Math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pt-BR" sz="2400" i="1">
                          <a:latin typeface="Cambria Math"/>
                        </a:rPr>
                        <m:t>−</m:t>
                      </m:r>
                      <m:r>
                        <a:rPr lang="pt-BR" sz="2400" i="1">
                          <a:latin typeface="Cambria Math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pt-BR" sz="2400" b="0" i="1" smtClean="0">
                          <a:latin typeface="Cambria Math"/>
                        </a:rPr>
                        <m:t>= 1</m:t>
                      </m:r>
                      <m:r>
                        <a:rPr lang="pt-BR" sz="2400" i="1">
                          <a:latin typeface="Cambria Math"/>
                        </a:rPr>
                        <m:t>−</m:t>
                      </m:r>
                      <m:r>
                        <a:rPr lang="pt-BR" sz="2400" b="0" i="1" smtClean="0">
                          <a:latin typeface="Cambria Math"/>
                        </a:rPr>
                        <m:t>0,7788=0,2212</m:t>
                      </m:r>
                    </m:oMath>
                  </m:oMathPara>
                </a14:m>
                <a:endParaRPr lang="pt-BR" sz="2400" b="0" dirty="0" smtClean="0"/>
              </a:p>
              <a:p>
                <a:pPr marL="0" indent="0" algn="just">
                  <a:buNone/>
                </a:pPr>
                <a:endParaRPr lang="pt-BR" sz="2400" dirty="0"/>
              </a:p>
              <a:p>
                <a:pPr marL="0" indent="0" algn="just">
                  <a:buNone/>
                </a:pPr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185" b="-14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/>
          <p:cNvSpPr/>
          <p:nvPr/>
        </p:nvSpPr>
        <p:spPr>
          <a:xfrm>
            <a:off x="251520" y="2708920"/>
            <a:ext cx="8568952" cy="187220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6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endParaRPr lang="pt-BR" sz="24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4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400" i="1">
                              <a:latin typeface="Cambria Math"/>
                            </a:rPr>
                            <m:t>0</m:t>
                          </m:r>
                          <m:r>
                            <a:rPr lang="pt-BR" sz="2400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sz="24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pt-BR" sz="2400" i="1">
                              <a:latin typeface="Cambria Math"/>
                              <a:ea typeface="Cambria Math"/>
                            </a:rPr>
                            <m:t>≤1</m:t>
                          </m:r>
                        </m:e>
                      </m:d>
                      <m:r>
                        <a:rPr lang="pt-BR" sz="2400" b="0" i="1" smtClean="0">
                          <a:latin typeface="Cambria Math"/>
                          <a:ea typeface="Cambria Math"/>
                        </a:rPr>
                        <m:t>=0,2212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reto 6"/>
          <p:cNvCxnSpPr/>
          <p:nvPr/>
        </p:nvCxnSpPr>
        <p:spPr>
          <a:xfrm flipV="1">
            <a:off x="2843808" y="2924944"/>
            <a:ext cx="0" cy="244827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a livre 7"/>
          <p:cNvSpPr/>
          <p:nvPr/>
        </p:nvSpPr>
        <p:spPr>
          <a:xfrm>
            <a:off x="2505694" y="2351314"/>
            <a:ext cx="308758" cy="2980707"/>
          </a:xfrm>
          <a:custGeom>
            <a:avLst/>
            <a:gdLst>
              <a:gd name="connsiteX0" fmla="*/ 0 w 308758"/>
              <a:gd name="connsiteY0" fmla="*/ 0 h 2980707"/>
              <a:gd name="connsiteX1" fmla="*/ 308758 w 308758"/>
              <a:gd name="connsiteY1" fmla="*/ 641268 h 2980707"/>
              <a:gd name="connsiteX2" fmla="*/ 296883 w 308758"/>
              <a:gd name="connsiteY2" fmla="*/ 2980707 h 2980707"/>
              <a:gd name="connsiteX3" fmla="*/ 23750 w 308758"/>
              <a:gd name="connsiteY3" fmla="*/ 2980707 h 2980707"/>
              <a:gd name="connsiteX4" fmla="*/ 23750 w 308758"/>
              <a:gd name="connsiteY4" fmla="*/ 71252 h 298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758" h="2980707">
                <a:moveTo>
                  <a:pt x="0" y="0"/>
                </a:moveTo>
                <a:lnTo>
                  <a:pt x="308758" y="641268"/>
                </a:lnTo>
                <a:cubicBezTo>
                  <a:pt x="304800" y="1421081"/>
                  <a:pt x="300841" y="2200894"/>
                  <a:pt x="296883" y="2980707"/>
                </a:cubicBezTo>
                <a:lnTo>
                  <a:pt x="23750" y="2980707"/>
                </a:lnTo>
                <a:lnTo>
                  <a:pt x="23750" y="71252"/>
                </a:lnTo>
              </a:path>
            </a:pathLst>
          </a:cu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762806"/>
              </p:ext>
            </p:extLst>
          </p:nvPr>
        </p:nvGraphicFramePr>
        <p:xfrm>
          <a:off x="1979712" y="908720"/>
          <a:ext cx="61926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885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Se X é uma </a:t>
                </a:r>
                <a:r>
                  <a:rPr lang="pt-BR" sz="2800" b="1" dirty="0" err="1"/>
                  <a:t>v.a</a:t>
                </a:r>
                <a:r>
                  <a:rPr lang="pt-BR" sz="2800" b="1" dirty="0"/>
                  <a:t>. contínua, a função densidade </a:t>
                </a:r>
                <a:r>
                  <a:rPr lang="pt-BR" sz="2800" b="1" dirty="0" smtClean="0"/>
                  <a:t>de probabilidade </a:t>
                </a:r>
                <a:r>
                  <a:rPr lang="pt-BR" sz="2800" b="1" dirty="0"/>
                  <a:t>f(X), </a:t>
                </a:r>
                <a:r>
                  <a:rPr lang="pt-BR" sz="2800" b="1" dirty="0" smtClean="0"/>
                  <a:t>indicada por </a:t>
                </a:r>
                <a:r>
                  <a:rPr lang="pt-BR" sz="2800" b="1" dirty="0">
                    <a:solidFill>
                      <a:srgbClr val="FF0000"/>
                    </a:solidFill>
                  </a:rPr>
                  <a:t>fdp</a:t>
                </a:r>
                <a:r>
                  <a:rPr lang="pt-BR" sz="2800" b="1" dirty="0"/>
                  <a:t>, é uma função que satisfaz às seguintes condições</a:t>
                </a:r>
                <a:r>
                  <a:rPr lang="pt-BR" sz="2800" b="1" dirty="0" smtClean="0"/>
                  <a:t>:</a:t>
                </a:r>
              </a:p>
              <a:p>
                <a:pPr marL="0" indent="0" algn="just">
                  <a:buNone/>
                </a:pPr>
                <a:endParaRPr lang="pt-BR" sz="2800" b="1" dirty="0" smtClean="0"/>
              </a:p>
              <a:p>
                <a:pPr marL="457200" indent="-457200" algn="just">
                  <a:buAutoNum type="alphaLcParenR"/>
                </a:pPr>
                <a14:m>
                  <m:oMath xmlns:m="http://schemas.openxmlformats.org/officeDocument/2006/math">
                    <m:r>
                      <a:rPr lang="pt-BR" sz="2800" b="1" i="0">
                        <a:latin typeface="Cambria Math"/>
                      </a:rPr>
                      <m:t>𝐟</m:t>
                    </m:r>
                    <m:d>
                      <m:dPr>
                        <m:ctrlPr>
                          <a:rPr lang="pt-BR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800" b="1" i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pt-BR" sz="2800" b="1" i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pt-BR" sz="2800" b="1" i="0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pt-BR" sz="2800" b="1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pt-BR" sz="2800" b="1" i="0" smtClean="0">
                        <a:latin typeface="Cambria Math"/>
                        <a:ea typeface="Cambria Math"/>
                      </a:rPr>
                      <m:t>𝐩𝐚𝐫𝐚</m:t>
                    </m:r>
                    <m:r>
                      <a:rPr lang="pt-BR" sz="2800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2800" b="1" i="0" smtClean="0">
                        <a:latin typeface="Cambria Math"/>
                        <a:ea typeface="Cambria Math"/>
                      </a:rPr>
                      <m:t>𝐪𝐮𝐚𝐥𝐪𝐮𝐞𝐫</m:t>
                    </m:r>
                    <m:r>
                      <a:rPr lang="pt-BR" sz="2800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2800" b="1" i="0" smtClean="0">
                        <a:latin typeface="Cambria Math"/>
                        <a:ea typeface="Cambria Math"/>
                      </a:rPr>
                      <m:t>𝐗</m:t>
                    </m:r>
                    <m:r>
                      <a:rPr lang="pt-BR" sz="2800" b="1" i="0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pt-BR" sz="2800" b="1" dirty="0" smtClean="0">
                  <a:latin typeface="Cambria" pitchFamily="18" charset="0"/>
                  <a:ea typeface="Cambria Math"/>
                </a:endParaRPr>
              </a:p>
              <a:p>
                <a:pPr marL="457200" indent="-457200" algn="just">
                  <a:buAutoNum type="alphaLcParenR"/>
                </a:pPr>
                <a:r>
                  <a:rPr lang="pt-BR" sz="2800" b="1" dirty="0">
                    <a:latin typeface="Cambria" pitchFamily="18" charset="0"/>
                  </a:rPr>
                  <a:t>A área sob a </a:t>
                </a:r>
                <a:r>
                  <a:rPr lang="pt-BR" sz="2800" b="1" dirty="0" smtClean="0">
                    <a:latin typeface="Cambria" pitchFamily="18" charset="0"/>
                  </a:rPr>
                  <a:t>fdp </a:t>
                </a:r>
                <a:r>
                  <a:rPr lang="pt-BR" sz="2800" b="1" dirty="0">
                    <a:latin typeface="Cambria" pitchFamily="18" charset="0"/>
                  </a:rPr>
                  <a:t>é 1, isto é</a:t>
                </a:r>
                <a:r>
                  <a:rPr lang="pt-BR" sz="2800" b="1" dirty="0" smtClean="0">
                    <a:latin typeface="Cambria" pitchFamily="18" charset="0"/>
                  </a:rPr>
                  <a:t>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sz="28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sz="28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pt-BR" sz="2800" b="1" i="0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pt-BR" sz="2800" b="1" i="0" smtClean="0">
                              <a:latin typeface="Cambria Math"/>
                            </a:rPr>
                            <m:t>+</m:t>
                          </m:r>
                          <m:r>
                            <a:rPr lang="pt-BR" sz="2800" b="1" i="0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pt-BR" sz="2800" b="1" i="0">
                              <a:latin typeface="Cambria Math"/>
                            </a:rPr>
                            <m:t>𝐟</m:t>
                          </m:r>
                          <m:d>
                            <m:dPr>
                              <m:ctrlPr>
                                <a:rPr lang="pt-BR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800" b="1" i="0"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  <m:r>
                            <a:rPr lang="pt-BR" sz="2800" b="1" i="0">
                              <a:latin typeface="Cambria Math"/>
                            </a:rPr>
                            <m:t>𝐝𝐱</m:t>
                          </m:r>
                          <m:r>
                            <a:rPr lang="pt-BR" sz="2800" b="1" i="0">
                              <a:latin typeface="Cambria Math"/>
                            </a:rPr>
                            <m:t>=</m:t>
                          </m:r>
                          <m:r>
                            <a:rPr lang="pt-BR" sz="2800" b="1" i="0">
                              <a:latin typeface="Cambria Math"/>
                            </a:rPr>
                            <m:t>𝟏</m:t>
                          </m:r>
                        </m:e>
                      </m:nary>
                    </m:oMath>
                  </m:oMathPara>
                </a14:m>
                <a:endParaRPr lang="pt-BR" sz="2800" b="1" dirty="0" smtClean="0">
                  <a:latin typeface="Cambria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pt-BR" sz="2800" b="1" i="0" smtClean="0">
                        <a:latin typeface="Cambria Math"/>
                      </a:rPr>
                      <m:t>𝐜</m:t>
                    </m:r>
                    <m:r>
                      <a:rPr lang="pt-BR" sz="2800" b="1" i="0" smtClean="0">
                        <a:latin typeface="Cambria Math"/>
                      </a:rPr>
                      <m:t>) </m:t>
                    </m:r>
                    <m:r>
                      <a:rPr lang="pt-BR" sz="2800" b="1" i="0" smtClean="0">
                        <a:latin typeface="Cambria Math"/>
                      </a:rPr>
                      <m:t>𝐏</m:t>
                    </m:r>
                    <m:d>
                      <m:dPr>
                        <m:begChr m:val="["/>
                        <m:endChr m:val="]"/>
                        <m:ctrlPr>
                          <a:rPr lang="pt-BR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800" b="1" i="0">
                            <a:latin typeface="Cambria Math"/>
                            <a:ea typeface="Cambria Math"/>
                          </a:rPr>
                          <m:t>𝐗</m:t>
                        </m:r>
                        <m:r>
                          <a:rPr lang="pt-BR" sz="2800" b="1" i="0" smtClean="0"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t-BR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800" b="1" i="0" smtClean="0"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pt-BR" sz="2800" b="1" i="0" smtClean="0">
                                <a:latin typeface="Cambria Math"/>
                                <a:ea typeface="Cambria Math"/>
                              </a:rPr>
                              <m:t>𝐢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2800" b="1" dirty="0" smtClean="0">
                    <a:latin typeface="Cambria" pitchFamily="18" charset="0"/>
                  </a:rPr>
                  <a:t>=0;</a:t>
                </a:r>
              </a:p>
              <a:p>
                <a:pPr marL="0" indent="0" algn="just">
                  <a:buNone/>
                </a:pPr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481" t="-1073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 smtClean="0">
                <a:solidFill>
                  <a:srgbClr val="FF0000"/>
                </a:solidFill>
              </a:rPr>
              <a:t>Variável aleatória</a:t>
            </a:r>
            <a:r>
              <a:rPr lang="pt-BR" sz="2800" b="1" dirty="0" smtClean="0"/>
              <a:t> é uma função real (isto é, que assume valores em R) definida no espaço amostral  de um experimento aleatório.</a:t>
            </a:r>
          </a:p>
          <a:p>
            <a:pPr marL="0" indent="0" algn="just">
              <a:buNone/>
            </a:pPr>
            <a:endParaRPr lang="pt-BR" sz="2800" b="1" dirty="0" smtClean="0"/>
          </a:p>
          <a:p>
            <a:pPr marL="0" indent="0" algn="just">
              <a:buNone/>
            </a:pPr>
            <a:r>
              <a:rPr lang="pt-BR" sz="2800" b="1" dirty="0" smtClean="0"/>
              <a:t>Uma </a:t>
            </a:r>
            <a:r>
              <a:rPr lang="pt-BR" sz="2800" b="1" dirty="0" smtClean="0">
                <a:solidFill>
                  <a:srgbClr val="FF0000"/>
                </a:solidFill>
              </a:rPr>
              <a:t>variável aleatória é discreta</a:t>
            </a:r>
            <a:r>
              <a:rPr lang="pt-BR" sz="2800" b="1" dirty="0" smtClean="0"/>
              <a:t> se sua imagem (ou conjunto de valores que ela pode assumir) é um conjunto finito ou enumerável. Se a imagem é um conjunto não enumerável, ou seja, assume qualquer valor dentro de um intervalo de números reais, dizemos que a </a:t>
            </a:r>
            <a:r>
              <a:rPr lang="pt-BR" sz="2800" b="1" dirty="0" smtClean="0">
                <a:solidFill>
                  <a:srgbClr val="FF0000"/>
                </a:solidFill>
              </a:rPr>
              <a:t>variável aleatória é contínua</a:t>
            </a:r>
            <a:r>
              <a:rPr lang="pt-BR" sz="2800" b="1" dirty="0" smtClean="0"/>
              <a:t>. 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1703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r>
                  <a:rPr lang="pt-BR" sz="2800" b="1" dirty="0" smtClean="0">
                    <a:solidFill>
                      <a:srgbClr val="FF0000"/>
                    </a:solidFill>
                  </a:rPr>
                  <a:t>Esperança/Média</a:t>
                </a:r>
              </a:p>
              <a:p>
                <a:pPr marL="0" indent="0">
                  <a:buNone/>
                </a:pPr>
                <a:r>
                  <a:rPr lang="pt-BR" sz="2800" b="1" dirty="0" smtClean="0"/>
                  <a:t>Se </a:t>
                </a:r>
                <a:r>
                  <a:rPr lang="pt-BR" sz="2800" b="1" dirty="0"/>
                  <a:t>X é uma </a:t>
                </a:r>
                <a:r>
                  <a:rPr lang="pt-BR" sz="2800" b="1" dirty="0" err="1" smtClean="0"/>
                  <a:t>v.a.c</a:t>
                </a:r>
                <a:r>
                  <a:rPr lang="pt-BR" sz="2800" b="1" dirty="0" smtClean="0"/>
                  <a:t>., </a:t>
                </a:r>
                <a:r>
                  <a:rPr lang="pt-BR" sz="2800" b="1" dirty="0"/>
                  <a:t>o valor esperado de X (ou esperança matemática de </a:t>
                </a:r>
                <a:r>
                  <a:rPr lang="pt-BR" sz="2800" b="1" dirty="0" smtClean="0"/>
                  <a:t>X), denotada </a:t>
                </a:r>
                <a:r>
                  <a:rPr lang="pt-BR" sz="2800" b="1" dirty="0"/>
                  <a:t>por E(X</a:t>
                </a:r>
                <a:r>
                  <a:rPr lang="pt-BR" sz="2800" b="1" dirty="0" smtClean="0"/>
                  <a:t>), </a:t>
                </a:r>
                <a:r>
                  <a:rPr lang="pt-BR" sz="2800" b="1" dirty="0"/>
                  <a:t>é </a:t>
                </a:r>
                <a:r>
                  <a:rPr lang="pt-BR" sz="2800" b="1" dirty="0" smtClean="0"/>
                  <a:t>definido por: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/>
                        </a:rPr>
                        <m:t>𝑬</m:t>
                      </m:r>
                      <m:d>
                        <m:dPr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pt-BR" sz="28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sz="2800" b="1">
                              <a:latin typeface="Cambria Math"/>
                            </a:rPr>
                            <m:t>−</m:t>
                          </m:r>
                          <m:r>
                            <a:rPr lang="pt-BR" sz="2800" b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pt-BR" sz="2800" b="1">
                              <a:latin typeface="Cambria Math"/>
                            </a:rPr>
                            <m:t>+</m:t>
                          </m:r>
                          <m:r>
                            <a:rPr lang="pt-BR" sz="2800" b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pt-BR" sz="28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pt-BR" sz="2800" b="1" i="1" smtClean="0">
                              <a:latin typeface="Cambria Math"/>
                              <a:ea typeface="Cambria Math"/>
                            </a:rPr>
                            <m:t> ∗</m:t>
                          </m:r>
                          <m:r>
                            <a:rPr lang="pt-BR" sz="2800" b="1" i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pt-BR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8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pt-BR" sz="2800" b="1" i="1"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pt-BR" sz="2800" b="1" dirty="0" smtClean="0"/>
              </a:p>
              <a:p>
                <a:pPr marL="0" indent="0" algn="just">
                  <a:buNone/>
                </a:pPr>
                <a:r>
                  <a:rPr lang="pt-BR" sz="2800" b="1" dirty="0" smtClean="0">
                    <a:solidFill>
                      <a:srgbClr val="FF0000"/>
                    </a:solidFill>
                    <a:latin typeface="+mj-lt"/>
                  </a:rPr>
                  <a:t>Exemplo:</a:t>
                </a:r>
                <a:r>
                  <a:rPr lang="pt-BR" sz="2800" b="1" dirty="0">
                    <a:latin typeface="+mj-lt"/>
                  </a:rPr>
                  <a:t>Para uma variável que têm </a:t>
                </a:r>
                <a:r>
                  <a:rPr lang="pt-BR" sz="2800" b="1" dirty="0" smtClean="0">
                    <a:latin typeface="+mj-lt"/>
                  </a:rPr>
                  <a:t>uma fdp dada por: 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8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sz="2800" b="1" i="1" smtClean="0">
                        <a:latin typeface="Cambria Math"/>
                      </a:rPr>
                      <m:t>=</m:t>
                    </m:r>
                    <m:r>
                      <a:rPr lang="pt-BR" sz="2800" b="1" i="1" smtClean="0">
                        <a:latin typeface="Cambria Math"/>
                      </a:rPr>
                      <m:t>𝟐</m:t>
                    </m:r>
                    <m:r>
                      <a:rPr lang="pt-BR" sz="2800" b="1" i="1" smtClean="0">
                        <a:latin typeface="Cambria Math"/>
                      </a:rPr>
                      <m:t>𝒙</m:t>
                    </m:r>
                    <m:r>
                      <a:rPr lang="pt-BR" sz="2800" b="1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pt-BR" sz="2800" b="1" dirty="0" smtClean="0">
                    <a:latin typeface="+mj-lt"/>
                  </a:rPr>
                  <a:t> para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latin typeface="Cambria Math"/>
                      </a:rPr>
                      <m:t>𝟎</m:t>
                    </m:r>
                    <m:r>
                      <a:rPr lang="pt-BR" sz="2800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pt-BR" sz="2800" b="1" i="1" smtClean="0">
                        <a:latin typeface="Cambria Math"/>
                        <a:ea typeface="Cambria Math"/>
                      </a:rPr>
                      <m:t>𝑿</m:t>
                    </m:r>
                    <m:r>
                      <a:rPr lang="pt-BR" sz="2800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pt-BR" sz="2800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pt-BR" sz="2800" b="1" dirty="0" smtClean="0">
                    <a:latin typeface="+mj-lt"/>
                    <a:ea typeface="Cambria Math"/>
                  </a:rPr>
                  <a:t>, e zero caso contrário, então: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>
                          <a:latin typeface="Cambria Math"/>
                        </a:rPr>
                        <m:t>𝑬</m:t>
                      </m:r>
                      <m:d>
                        <m:dPr>
                          <m:ctrlPr>
                            <a:rPr lang="pt-BR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1" i="1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pt-BR" sz="2800" b="1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pt-BR" sz="28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sz="2800" b="1">
                              <a:latin typeface="Cambria Math"/>
                            </a:rPr>
                            <m:t>−</m:t>
                          </m:r>
                          <m:r>
                            <a:rPr lang="pt-BR" sz="2800" b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pt-BR" sz="2800" b="1" i="0" smtClean="0">
                              <a:latin typeface="Cambria Math"/>
                            </a:rPr>
                            <m:t>+</m:t>
                          </m:r>
                          <m:r>
                            <a:rPr lang="pt-BR" sz="2800" b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pt-BR" sz="28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pt-BR" sz="2800" b="1" i="1">
                              <a:latin typeface="Cambria Math"/>
                              <a:ea typeface="Cambria Math"/>
                            </a:rPr>
                            <m:t> (</m:t>
                          </m:r>
                          <m:r>
                            <a:rPr lang="pt-BR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pt-BR" sz="28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pt-BR" sz="2800" b="1" i="1" smtClean="0">
                              <a:latin typeface="Cambria Math"/>
                            </a:rPr>
                            <m:t>) </m:t>
                          </m:r>
                          <m:r>
                            <a:rPr lang="pt-BR" sz="2800" b="1" i="1">
                              <a:latin typeface="Cambria Math"/>
                            </a:rPr>
                            <m:t>𝒅𝒙</m:t>
                          </m:r>
                          <m:r>
                            <a:rPr lang="pt-BR" sz="2800" b="1" i="0" smtClean="0">
                              <a:latin typeface="Cambria Math"/>
                            </a:rPr>
                            <m:t>=</m:t>
                          </m:r>
                        </m:e>
                      </m:nary>
                      <m:nary>
                        <m:naryPr>
                          <m:ctrlPr>
                            <a:rPr lang="pt-BR" sz="28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sz="2800" b="1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pt-BR" sz="2800" b="1" i="1">
                              <a:latin typeface="Cambria Math"/>
                            </a:rPr>
                            <m:t>𝟏</m:t>
                          </m:r>
                        </m:sup>
                        <m:e>
                          <m:r>
                            <a:rPr lang="pt-BR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pt-BR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28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800" b="1" i="1">
                              <a:latin typeface="Cambria Math"/>
                            </a:rPr>
                            <m:t> </m:t>
                          </m:r>
                          <m:r>
                            <a:rPr lang="pt-BR" sz="2800" b="1" i="1">
                              <a:latin typeface="Cambria Math"/>
                            </a:rPr>
                            <m:t>𝒅𝒙</m:t>
                          </m:r>
                          <m:r>
                            <a:rPr lang="pt-BR" sz="2800" b="1">
                              <a:latin typeface="Cambria Math"/>
                            </a:rPr>
                            <m:t>=</m:t>
                          </m:r>
                        </m:e>
                      </m:nary>
                      <m:r>
                        <a:rPr lang="pt-BR" sz="2800" b="1" i="1">
                          <a:latin typeface="Cambria Math"/>
                          <a:ea typeface="Cambria Math"/>
                        </a:rPr>
                        <m:t>𝟐</m:t>
                      </m:r>
                      <m:nary>
                        <m:naryPr>
                          <m:ctrlPr>
                            <a:rPr lang="pt-BR" sz="28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sz="2800" b="1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pt-BR" sz="2800" b="1" i="1">
                              <a:latin typeface="Cambria Math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pt-BR" sz="2800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28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2800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800" b="1" i="1">
                              <a:latin typeface="Cambria Math"/>
                            </a:rPr>
                            <m:t> </m:t>
                          </m:r>
                          <m:r>
                            <a:rPr lang="pt-BR" sz="2800" b="1" i="1">
                              <a:latin typeface="Cambria Math"/>
                            </a:rPr>
                            <m:t>𝒅𝒙</m:t>
                          </m:r>
                          <m:r>
                            <a:rPr lang="pt-BR" sz="2800" b="1"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pt-BR" sz="2800" b="1" dirty="0" smtClean="0"/>
              </a:p>
              <a:p>
                <a:pPr marL="0" indent="0" algn="just">
                  <a:buNone/>
                </a:pPr>
                <a:endParaRPr lang="pt-BR" sz="2400" b="0" dirty="0" smtClean="0">
                  <a:latin typeface="Cambria" pitchFamily="18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556" t="-1073" r="-1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2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pt-BR" sz="2800" b="1" dirty="0" smtClean="0">
                    <a:solidFill>
                      <a:srgbClr val="FF0000"/>
                    </a:solidFill>
                    <a:latin typeface="+mj-lt"/>
                  </a:rPr>
                  <a:t>Exemplo:</a:t>
                </a:r>
                <a:r>
                  <a:rPr lang="pt-BR" sz="2800" b="1" dirty="0">
                    <a:latin typeface="+mj-lt"/>
                  </a:rPr>
                  <a:t>Para uma variável que têm </a:t>
                </a:r>
                <a:r>
                  <a:rPr lang="pt-BR" sz="2800" b="1" dirty="0" smtClean="0">
                    <a:latin typeface="+mj-lt"/>
                  </a:rPr>
                  <a:t>uma fdp dada por: 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8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sz="2800" b="1" i="1" smtClean="0">
                        <a:latin typeface="Cambria Math"/>
                      </a:rPr>
                      <m:t>=</m:t>
                    </m:r>
                    <m:r>
                      <a:rPr lang="pt-BR" sz="2800" b="1" i="1" smtClean="0">
                        <a:latin typeface="Cambria Math"/>
                      </a:rPr>
                      <m:t>𝟐</m:t>
                    </m:r>
                    <m:r>
                      <a:rPr lang="pt-BR" sz="2800" b="1" i="1" smtClean="0">
                        <a:latin typeface="Cambria Math"/>
                      </a:rPr>
                      <m:t>𝒙</m:t>
                    </m:r>
                    <m:r>
                      <a:rPr lang="pt-BR" sz="2800" b="1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pt-BR" sz="2800" b="1" dirty="0" smtClean="0">
                    <a:latin typeface="+mj-lt"/>
                  </a:rPr>
                  <a:t> para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latin typeface="Cambria Math"/>
                      </a:rPr>
                      <m:t>𝟎</m:t>
                    </m:r>
                    <m:r>
                      <a:rPr lang="pt-BR" sz="2800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pt-BR" sz="2800" b="1" i="1" smtClean="0">
                        <a:latin typeface="Cambria Math"/>
                        <a:ea typeface="Cambria Math"/>
                      </a:rPr>
                      <m:t>𝑿</m:t>
                    </m:r>
                    <m:r>
                      <a:rPr lang="pt-BR" sz="2800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pt-BR" sz="2800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pt-BR" sz="2800" b="1" dirty="0" smtClean="0">
                    <a:latin typeface="+mj-lt"/>
                    <a:ea typeface="Cambria Math"/>
                  </a:rPr>
                  <a:t>, e zero caso contrário, então: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>
                          <a:latin typeface="Cambria Math"/>
                        </a:rPr>
                        <m:t>𝑬</m:t>
                      </m:r>
                      <m:d>
                        <m:dPr>
                          <m:ctrlPr>
                            <a:rPr lang="pt-BR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1" i="1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pt-BR" sz="2800" b="1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pt-BR" sz="28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sz="2800" b="1">
                              <a:latin typeface="Cambria Math"/>
                            </a:rPr>
                            <m:t>−</m:t>
                          </m:r>
                          <m:r>
                            <a:rPr lang="pt-BR" sz="2800" b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pt-BR" sz="2800" b="1" i="0" smtClean="0">
                              <a:latin typeface="Cambria Math"/>
                            </a:rPr>
                            <m:t>+</m:t>
                          </m:r>
                          <m:r>
                            <a:rPr lang="pt-BR" sz="2800" b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pt-BR" sz="2800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pt-BR" sz="2800" b="1" i="1">
                              <a:latin typeface="Cambria Math"/>
                              <a:ea typeface="Cambria Math"/>
                            </a:rPr>
                            <m:t> (</m:t>
                          </m:r>
                          <m:r>
                            <a:rPr lang="pt-BR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pt-BR" sz="28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pt-BR" sz="2800" b="1" i="1" smtClean="0">
                              <a:latin typeface="Cambria Math"/>
                            </a:rPr>
                            <m:t>) </m:t>
                          </m:r>
                          <m:r>
                            <a:rPr lang="pt-BR" sz="2800" b="1" i="1">
                              <a:latin typeface="Cambria Math"/>
                            </a:rPr>
                            <m:t>𝒅𝒙</m:t>
                          </m:r>
                          <m:r>
                            <a:rPr lang="pt-BR" sz="2800" b="1" i="0" smtClean="0">
                              <a:latin typeface="Cambria Math"/>
                            </a:rPr>
                            <m:t>=</m:t>
                          </m:r>
                        </m:e>
                      </m:nary>
                      <m:nary>
                        <m:naryPr>
                          <m:ctrlPr>
                            <a:rPr lang="pt-BR" sz="28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sz="2800" b="1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pt-BR" sz="2800" b="1" i="1">
                              <a:latin typeface="Cambria Math"/>
                            </a:rPr>
                            <m:t>𝟏</m:t>
                          </m:r>
                        </m:sup>
                        <m:e>
                          <m:r>
                            <a:rPr lang="pt-BR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pt-BR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28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800" b="1" i="1">
                              <a:latin typeface="Cambria Math"/>
                            </a:rPr>
                            <m:t> </m:t>
                          </m:r>
                          <m:r>
                            <a:rPr lang="pt-BR" sz="2800" b="1" i="1">
                              <a:latin typeface="Cambria Math"/>
                            </a:rPr>
                            <m:t>𝒅𝒙</m:t>
                          </m:r>
                          <m:r>
                            <a:rPr lang="pt-BR" sz="2800" b="1">
                              <a:latin typeface="Cambria Math"/>
                            </a:rPr>
                            <m:t>=</m:t>
                          </m:r>
                        </m:e>
                      </m:nary>
                      <m:r>
                        <a:rPr lang="pt-BR" sz="2800" b="1" i="1">
                          <a:latin typeface="Cambria Math"/>
                          <a:ea typeface="Cambria Math"/>
                        </a:rPr>
                        <m:t>𝟐</m:t>
                      </m:r>
                      <m:nary>
                        <m:naryPr>
                          <m:ctrlPr>
                            <a:rPr lang="pt-BR" sz="28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sz="2800" b="1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pt-BR" sz="2800" b="1" i="1">
                              <a:latin typeface="Cambria Math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pt-BR" sz="2800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28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2800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800" b="1" i="1">
                              <a:latin typeface="Cambria Math"/>
                            </a:rPr>
                            <m:t> </m:t>
                          </m:r>
                          <m:r>
                            <a:rPr lang="pt-BR" sz="2800" b="1" i="1">
                              <a:latin typeface="Cambria Math"/>
                            </a:rPr>
                            <m:t>𝒅𝒙</m:t>
                          </m:r>
                          <m:r>
                            <a:rPr lang="pt-BR" sz="2800" b="1"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pt-BR" sz="2800" b="1" dirty="0" smtClean="0"/>
              </a:p>
              <a:p>
                <a:pPr marL="0" indent="0" algn="just">
                  <a:buNone/>
                </a:pPr>
                <a:endParaRPr lang="pt-BR" sz="2400" b="0" dirty="0" smtClean="0">
                  <a:latin typeface="Cambria" pitchFamily="18" charset="0"/>
                  <a:ea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400" b="1" i="1">
                          <a:latin typeface="Cambria Math"/>
                          <a:ea typeface="Cambria Math"/>
                        </a:rPr>
                        <m:t>𝟐</m:t>
                      </m:r>
                      <m:sSub>
                        <m:sSubPr>
                          <m:ctrlPr>
                            <a:rPr lang="pt-BR" sz="24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pt-BR" sz="24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400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pt-BR" sz="2400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400" b="1" i="1">
                                              <a:latin typeface="Cambria Math"/>
                                              <a:ea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pt-BR" sz="2400" b="1" i="1">
                                              <a:latin typeface="Cambria Math"/>
                                              <a:ea typeface="Cambria Math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pt-BR" sz="2400" b="1" i="1">
                                          <a:latin typeface="Cambria Math"/>
                                          <a:ea typeface="Cambria Math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/>
                            <m:sup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p>
                          </m:sSubSup>
                        </m:e>
                        <m:sub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pt-BR" sz="24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400" b="1" i="1">
                          <a:latin typeface="Cambria Math"/>
                          <a:ea typeface="Cambria Math"/>
                        </a:rPr>
                        <m:t>𝟐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num>
                            <m:den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pt-BR" sz="2400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pt-BR" sz="24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400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pt-BR" sz="2400" b="1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sz="2400" b="1" i="1">
                          <a:latin typeface="Cambria Math"/>
                          <a:ea typeface="Cambria Math"/>
                        </a:rPr>
                        <m:t>𝟔𝟔𝟔𝟕</m:t>
                      </m:r>
                    </m:oMath>
                  </m:oMathPara>
                </a14:m>
                <a:endParaRPr lang="pt-BR" sz="2400" b="1" dirty="0"/>
              </a:p>
              <a:p>
                <a:pPr marL="0" indent="0" algn="just">
                  <a:buNone/>
                </a:pPr>
                <a:endParaRPr lang="pt-BR" sz="2400" b="0" dirty="0" smtClean="0">
                  <a:latin typeface="Cambria" pitchFamily="18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556" t="-1073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64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>
                    <a:solidFill>
                      <a:srgbClr val="FF0000"/>
                    </a:solidFill>
                    <a:latin typeface="+mj-lt"/>
                  </a:rPr>
                  <a:t>Variância</a:t>
                </a:r>
              </a:p>
              <a:p>
                <a:pPr marL="0" indent="0" algn="just">
                  <a:buNone/>
                </a:pPr>
                <a:r>
                  <a:rPr lang="pt-BR" sz="2800" b="1" dirty="0" smtClean="0">
                    <a:latin typeface="+mj-lt"/>
                  </a:rPr>
                  <a:t>A </a:t>
                </a:r>
                <a:r>
                  <a:rPr lang="pt-BR" sz="2800" b="1" dirty="0">
                    <a:latin typeface="+mj-lt"/>
                  </a:rPr>
                  <a:t>variância de uma variável aleatória contínua é </a:t>
                </a:r>
                <a:r>
                  <a:rPr lang="pt-BR" sz="2800" b="1" dirty="0" smtClean="0">
                    <a:latin typeface="+mj-lt"/>
                  </a:rPr>
                  <a:t>definida por</a:t>
                </a:r>
                <a:r>
                  <a:rPr lang="pt-BR" sz="2800" b="1" dirty="0">
                    <a:latin typeface="+mj-lt"/>
                  </a:rPr>
                  <a:t>:</a:t>
                </a:r>
                <a:endParaRPr lang="pt-BR" sz="2800" b="1" i="1" dirty="0" smtClean="0">
                  <a:latin typeface="+mj-lt"/>
                </a:endParaRPr>
              </a:p>
              <a:p>
                <a:pPr marL="0" indent="0" algn="just">
                  <a:buNone/>
                </a:pPr>
                <a:endParaRPr lang="pt-BR" sz="2400" b="1" i="1" dirty="0" smtClean="0">
                  <a:latin typeface="+mj-lt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p>
                          <m:r>
                            <a:rPr lang="pt-BR" sz="2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r>
                        <a:rPr lang="pt-BR" sz="2800" b="1" i="1">
                          <a:latin typeface="Cambria Math"/>
                        </a:rPr>
                        <m:t>𝐕𝐚𝐫</m:t>
                      </m:r>
                      <m:d>
                        <m:dPr>
                          <m:ctrlPr>
                            <a:rPr lang="pt-BR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1" i="1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pt-BR" sz="2800" b="1" i="1">
                          <a:latin typeface="Cambria Math"/>
                        </a:rPr>
                        <m:t>=</m:t>
                      </m:r>
                      <m:r>
                        <a:rPr lang="pt-BR" sz="2800" b="1" i="1">
                          <a:latin typeface="Cambria Math"/>
                        </a:rPr>
                        <m:t>𝑬</m:t>
                      </m:r>
                      <m:d>
                        <m:dPr>
                          <m:ctrlPr>
                            <a:rPr lang="pt-BR" sz="2800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8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pt-BR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pt-BR" sz="28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pt-BR" sz="28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800" b="1" i="1">
                                  <a:latin typeface="Cambria Math"/>
                                </a:rPr>
                                <m:t>𝑬</m:t>
                              </m:r>
                              <m:d>
                                <m:dPr>
                                  <m:ctrlPr>
                                    <a:rPr lang="pt-BR" sz="2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b="1" i="1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pt-BR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pt-BR" sz="2800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t-BR" sz="2800" b="1" i="1" dirty="0" smtClean="0">
                  <a:latin typeface="+mj-lt"/>
                </a:endParaRPr>
              </a:p>
              <a:p>
                <a:pPr marL="0" indent="0" algn="just">
                  <a:buNone/>
                </a:pPr>
                <a:endParaRPr lang="pt-BR" sz="2800" b="1" i="1" dirty="0" smtClean="0">
                  <a:latin typeface="+mj-lt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/>
                        </a:rPr>
                        <m:t>𝑬</m:t>
                      </m:r>
                      <m:d>
                        <m:dPr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8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pt-BR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pt-BR" sz="28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sz="2800" b="1" i="1">
                              <a:latin typeface="Cambria Math"/>
                            </a:rPr>
                            <m:t>−</m:t>
                          </m:r>
                          <m:r>
                            <a:rPr lang="pt-BR" sz="2800" b="1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pt-BR" sz="2800" b="1" i="1">
                              <a:latin typeface="Cambria Math"/>
                            </a:rPr>
                            <m:t>+</m:t>
                          </m:r>
                          <m:r>
                            <a:rPr lang="pt-BR" sz="2800" b="1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pt-BR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28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800" b="1" i="1" smtClean="0">
                              <a:latin typeface="Cambria Math"/>
                              <a:ea typeface="Cambria Math"/>
                            </a:rPr>
                            <m:t> ∗</m:t>
                          </m:r>
                          <m:r>
                            <a:rPr lang="pt-BR" sz="2800" b="1" i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pt-BR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8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pt-BR" sz="2800" b="1" i="1"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pt-BR" sz="2800" b="1" i="1" dirty="0" smtClean="0">
                  <a:latin typeface="+mj-lt"/>
                </a:endParaRPr>
              </a:p>
              <a:p>
                <a:pPr marL="0" indent="0" algn="just">
                  <a:buNone/>
                </a:pPr>
                <a:endParaRPr lang="pt-BR" sz="2400" dirty="0" smtClean="0"/>
              </a:p>
              <a:p>
                <a:pPr marL="0" indent="0" algn="just">
                  <a:buNone/>
                </a:pPr>
                <a:endParaRPr lang="pt-BR" sz="2400" b="0" dirty="0" smtClean="0">
                  <a:latin typeface="Cambria" pitchFamily="18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556" t="-1073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de seta reta 4"/>
          <p:cNvCxnSpPr/>
          <p:nvPr/>
        </p:nvCxnSpPr>
        <p:spPr>
          <a:xfrm flipH="1">
            <a:off x="3275856" y="3789040"/>
            <a:ext cx="1656184" cy="72008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88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>
                    <a:solidFill>
                      <a:srgbClr val="FF0000"/>
                    </a:solidFill>
                    <a:latin typeface="+mj-lt"/>
                  </a:rPr>
                  <a:t>Variância</a:t>
                </a:r>
              </a:p>
              <a:p>
                <a:pPr marL="0" indent="0" algn="just">
                  <a:buNone/>
                </a:pPr>
                <a:r>
                  <a:rPr lang="pt-BR" sz="2800" b="1" dirty="0">
                    <a:solidFill>
                      <a:srgbClr val="FF0000"/>
                    </a:solidFill>
                  </a:rPr>
                  <a:t>Exemplo: </a:t>
                </a:r>
                <a:r>
                  <a:rPr lang="pt-BR" sz="2800" b="1" dirty="0"/>
                  <a:t>Para uma variável que têm </a:t>
                </a:r>
                <a:r>
                  <a:rPr lang="pt-BR" sz="2800" b="1" dirty="0" smtClean="0"/>
                  <a:t>fdp dada por: 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</a:rPr>
                      <m:t>𝐟</m:t>
                    </m:r>
                    <m:d>
                      <m:dPr>
                        <m:ctrlPr>
                          <a:rPr lang="pt-BR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8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sz="2800" b="1" i="1">
                        <a:latin typeface="Cambria Math"/>
                      </a:rPr>
                      <m:t>=</m:t>
                    </m:r>
                    <m:r>
                      <a:rPr lang="pt-BR" sz="2800" b="1" i="1">
                        <a:latin typeface="Cambria Math"/>
                      </a:rPr>
                      <m:t>𝟐</m:t>
                    </m:r>
                    <m:r>
                      <a:rPr lang="pt-BR" sz="2800" b="1" i="1">
                        <a:latin typeface="Cambria Math"/>
                      </a:rPr>
                      <m:t>𝒙</m:t>
                    </m:r>
                    <m:r>
                      <a:rPr lang="pt-BR" sz="2800" b="1" i="1">
                        <a:latin typeface="Cambria Math"/>
                      </a:rPr>
                      <m:t>,</m:t>
                    </m:r>
                  </m:oMath>
                </a14:m>
                <a:r>
                  <a:rPr lang="pt-BR" sz="2800" b="1" dirty="0"/>
                  <a:t>para 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</a:rPr>
                      <m:t>𝟎</m:t>
                    </m:r>
                    <m:r>
                      <a:rPr lang="pt-BR" sz="2800" b="1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pt-BR" sz="2800" b="1" i="1">
                        <a:latin typeface="Cambria Math"/>
                        <a:ea typeface="Cambria Math"/>
                      </a:rPr>
                      <m:t>𝑿</m:t>
                    </m:r>
                    <m:r>
                      <a:rPr lang="pt-BR" sz="2800" b="1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pt-BR" sz="2800" b="1" i="1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pt-BR" sz="2800" b="1" dirty="0">
                    <a:ea typeface="Cambria Math"/>
                  </a:rPr>
                  <a:t>, e zero caso contrário, então: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>
                          <a:latin typeface="Cambria Math"/>
                        </a:rPr>
                        <m:t>𝑬</m:t>
                      </m:r>
                      <m:d>
                        <m:dPr>
                          <m:ctrlPr>
                            <a:rPr lang="pt-BR" sz="2400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4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4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pt-BR" sz="2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pt-BR" sz="24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sz="2400" b="1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pt-BR" sz="2400" b="1" i="1">
                              <a:latin typeface="Cambria Math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pt-BR" sz="2400" b="1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𝟐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𝒙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)</m:t>
                          </m:r>
                          <m:r>
                            <a:rPr lang="pt-BR" sz="2400" b="1" i="1">
                              <a:latin typeface="Cambria Math"/>
                            </a:rPr>
                            <m:t> 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𝒅𝒙</m:t>
                          </m:r>
                          <m:r>
                            <a:rPr lang="pt-BR" sz="2400" b="1" i="1">
                              <a:latin typeface="Cambria Math"/>
                            </a:rPr>
                            <m:t>=</m:t>
                          </m:r>
                        </m:e>
                      </m:nary>
                      <m:nary>
                        <m:naryPr>
                          <m:ctrlPr>
                            <a:rPr lang="pt-BR" sz="24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sz="2400" b="1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pt-BR" sz="2400" b="1" i="1">
                              <a:latin typeface="Cambria Math"/>
                            </a:rPr>
                            <m:t>𝟏</m:t>
                          </m:r>
                        </m:sup>
                        <m:e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pt-BR" sz="2400" b="1" i="1">
                              <a:latin typeface="Cambria Math"/>
                            </a:rPr>
                            <m:t> 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𝒅𝒙</m:t>
                          </m:r>
                          <m:r>
                            <a:rPr lang="pt-BR" sz="2400" b="1" i="1">
                              <a:latin typeface="Cambria Math"/>
                            </a:rPr>
                            <m:t>=</m:t>
                          </m:r>
                        </m:e>
                      </m:nary>
                      <m:r>
                        <a:rPr lang="pt-BR" sz="2400" b="1" i="1">
                          <a:latin typeface="Cambria Math"/>
                          <a:ea typeface="Cambria Math"/>
                        </a:rPr>
                        <m:t>𝟐</m:t>
                      </m:r>
                      <m:nary>
                        <m:naryPr>
                          <m:ctrlPr>
                            <a:rPr lang="pt-BR" sz="24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sz="2400" b="1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pt-BR" sz="2400" b="1" i="1">
                              <a:latin typeface="Cambria Math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pt-BR" sz="2400" b="1" i="1">
                              <a:latin typeface="Cambria Math"/>
                            </a:rPr>
                            <m:t> 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𝒅𝒙</m:t>
                          </m:r>
                          <m:r>
                            <a:rPr lang="pt-BR" sz="2400" b="1" i="1"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pt-BR" sz="2400" b="1" i="1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>
                          <a:latin typeface="Cambria Math"/>
                          <a:ea typeface="Cambria Math"/>
                        </a:rPr>
                        <m:t>𝟐</m:t>
                      </m:r>
                      <m:sSub>
                        <m:sSubPr>
                          <m:ctrlPr>
                            <a:rPr lang="pt-BR" sz="24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pt-BR" sz="24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400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pt-BR" sz="2400" b="1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400" b="1" i="1">
                                              <a:latin typeface="Cambria Math"/>
                                              <a:ea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pt-BR" sz="2400" b="1" i="1">
                                              <a:latin typeface="Cambria Math"/>
                                              <a:ea typeface="Cambria Math"/>
                                            </a:rPr>
                                            <m:t>𝟒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pt-BR" sz="2400" b="1" i="1">
                                          <a:latin typeface="Cambria Math"/>
                                          <a:ea typeface="Cambria Math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/>
                            <m:sup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p>
                          </m:sSubSup>
                        </m:e>
                        <m:sub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r>
                        <a:rPr lang="pt-BR" sz="28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800" b="1" i="1">
                          <a:latin typeface="Cambria Math"/>
                          <a:ea typeface="Cambria Math"/>
                        </a:rPr>
                        <m:t>𝟐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b="1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28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pt-BR" sz="2800" b="1" i="1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pt-BR" sz="28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800" b="1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sz="2800" b="1" i="1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num>
                            <m:den>
                              <m:r>
                                <a:rPr lang="pt-BR" sz="2800" b="1" i="1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pt-BR" sz="2800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sz="28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pt-BR" sz="2800" b="1" i="1"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  <m:r>
                        <a:rPr lang="pt-BR" sz="28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800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pt-BR" sz="2800" b="1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sz="2800" b="1" i="1">
                          <a:latin typeface="Cambria Math"/>
                          <a:ea typeface="Cambria Math"/>
                        </a:rPr>
                        <m:t>𝟓𝟎𝟎𝟎</m:t>
                      </m:r>
                    </m:oMath>
                  </m:oMathPara>
                </a14:m>
                <a:endParaRPr lang="pt-BR" sz="2400" b="1" dirty="0">
                  <a:ea typeface="Cambria Math"/>
                </a:endParaRPr>
              </a:p>
              <a:p>
                <a:pPr marL="0" indent="0" algn="just">
                  <a:buNone/>
                </a:pPr>
                <a:endParaRPr lang="pt-BR" sz="2400" b="1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1" i="1">
                          <a:latin typeface="Cambria Math"/>
                        </a:rPr>
                        <m:t>𝐕𝐚𝐫</m:t>
                      </m:r>
                      <m:d>
                        <m:dPr>
                          <m:ctrlPr>
                            <a:rPr lang="pt-BR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1" i="1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pt-BR" sz="2800" b="1" i="1">
                          <a:latin typeface="Cambria Math"/>
                        </a:rPr>
                        <m:t>=</m:t>
                      </m:r>
                      <m:r>
                        <a:rPr lang="pt-BR" sz="2800" b="1" i="1">
                          <a:latin typeface="Cambria Math"/>
                        </a:rPr>
                        <m:t>𝑬</m:t>
                      </m:r>
                      <m:d>
                        <m:dPr>
                          <m:ctrlPr>
                            <a:rPr lang="pt-BR" sz="2800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8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pt-BR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pt-BR" sz="28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pt-BR" sz="28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800" b="1" i="1">
                                  <a:latin typeface="Cambria Math"/>
                                </a:rPr>
                                <m:t>𝑬</m:t>
                              </m:r>
                              <m:d>
                                <m:dPr>
                                  <m:ctrlPr>
                                    <a:rPr lang="pt-BR" sz="28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b="1" i="1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pt-BR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pt-BR" sz="2800" b="1" i="1" smtClean="0">
                          <a:latin typeface="Cambria Math"/>
                        </a:rPr>
                        <m:t>             </m:t>
                      </m:r>
                      <m:r>
                        <a:rPr lang="pt-BR" sz="2800" b="1" i="1">
                          <a:latin typeface="Cambria Math"/>
                        </a:rPr>
                        <m:t>=</m:t>
                      </m:r>
                      <m:r>
                        <a:rPr lang="pt-BR" sz="2800" b="1" i="1">
                          <a:latin typeface="Cambria Math"/>
                        </a:rPr>
                        <m:t>𝟎</m:t>
                      </m:r>
                      <m:r>
                        <a:rPr lang="pt-BR" sz="2800" b="1" i="1">
                          <a:latin typeface="Cambria Math"/>
                        </a:rPr>
                        <m:t>,</m:t>
                      </m:r>
                      <m:r>
                        <a:rPr lang="pt-BR" sz="2800" b="1" i="1">
                          <a:latin typeface="Cambria Math"/>
                        </a:rPr>
                        <m:t>𝟓𝟎𝟎𝟎</m:t>
                      </m:r>
                      <m:r>
                        <a:rPr lang="pt-BR" sz="2800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pt-BR" sz="28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8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800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pt-BR" sz="2800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pt-BR" sz="2800" b="1" i="1">
                                  <a:latin typeface="Cambria Math"/>
                                </a:rPr>
                                <m:t>𝟔𝟔𝟔𝟕</m:t>
                              </m:r>
                            </m:e>
                          </m:d>
                        </m:e>
                        <m:sup>
                          <m:r>
                            <a:rPr lang="pt-BR" sz="28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pt-BR" sz="2800" b="1" i="1">
                          <a:latin typeface="Cambria Math"/>
                        </a:rPr>
                        <m:t>=</m:t>
                      </m:r>
                      <m:r>
                        <a:rPr lang="pt-BR" sz="2800" b="1" i="1">
                          <a:latin typeface="Cambria Math"/>
                        </a:rPr>
                        <m:t>𝟎</m:t>
                      </m:r>
                      <m:r>
                        <a:rPr lang="pt-BR" sz="2800" b="1" i="1">
                          <a:latin typeface="Cambria Math"/>
                        </a:rPr>
                        <m:t>,</m:t>
                      </m:r>
                      <m:r>
                        <a:rPr lang="pt-BR" sz="2800" b="1" i="1">
                          <a:latin typeface="Cambria Math"/>
                        </a:rPr>
                        <m:t>𝟎𝟓𝟓𝟎</m:t>
                      </m:r>
                      <m:r>
                        <a:rPr lang="pt-BR" sz="2800" b="1" i="1" smtClean="0">
                          <a:latin typeface="Cambria Math"/>
                        </a:rPr>
                        <m:t>𝒖</m:t>
                      </m:r>
                      <m:r>
                        <a:rPr lang="pt-BR" sz="2800" b="1" i="1" smtClean="0">
                          <a:latin typeface="Cambria Math"/>
                        </a:rPr>
                        <m:t>²</m:t>
                      </m:r>
                    </m:oMath>
                  </m:oMathPara>
                </a14:m>
                <a:endParaRPr lang="pt-BR" sz="2800" b="1" i="1" dirty="0"/>
              </a:p>
              <a:p>
                <a:pPr marL="0" indent="0" algn="just">
                  <a:buNone/>
                </a:pPr>
                <a:endParaRPr lang="pt-BR" sz="2800" b="1" i="1" dirty="0" smtClean="0">
                  <a:latin typeface="+mj-lt"/>
                </a:endParaRPr>
              </a:p>
              <a:p>
                <a:pPr marL="0" indent="0" algn="just">
                  <a:buNone/>
                </a:pPr>
                <a:endParaRPr lang="pt-BR" sz="2400" dirty="0" smtClean="0"/>
              </a:p>
              <a:p>
                <a:pPr marL="0" indent="0" algn="just">
                  <a:buNone/>
                </a:pPr>
                <a:endParaRPr lang="pt-BR" sz="2400" b="0" dirty="0" smtClean="0">
                  <a:latin typeface="Cambria" pitchFamily="18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556" t="-1073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0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r>
                  <a:rPr lang="pt-BR" sz="2400" b="1" dirty="0" smtClean="0"/>
                  <a:t>Exercícios</a:t>
                </a:r>
              </a:p>
              <a:p>
                <a:pPr marL="0" indent="0" algn="just">
                  <a:buNone/>
                </a:pPr>
                <a:r>
                  <a:rPr lang="pt-BR" sz="2800" b="1" dirty="0" smtClean="0"/>
                  <a:t>O </a:t>
                </a:r>
                <a:r>
                  <a:rPr lang="pt-BR" sz="2800" b="1" dirty="0"/>
                  <a:t>diâmetro de um cabo </a:t>
                </a:r>
                <a:r>
                  <a:rPr lang="pt-BR" sz="2800" b="1" dirty="0" smtClean="0"/>
                  <a:t>é </a:t>
                </a:r>
                <a:r>
                  <a:rPr lang="pt-BR" sz="2800" b="1" dirty="0"/>
                  <a:t>uma variável aleatória com fdp dada </a:t>
                </a:r>
                <a:r>
                  <a:rPr lang="pt-BR" sz="2800" b="1" dirty="0" smtClean="0"/>
                  <a:t>por: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latin typeface="Cambria Math"/>
                        </a:rPr>
                        <m:t>𝟔</m:t>
                      </m:r>
                      <m:r>
                        <a:rPr lang="pt-BR" sz="2800" b="1" i="1" smtClean="0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pt-BR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sz="28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pt-BR" sz="2800" b="1" dirty="0" smtClean="0"/>
              </a:p>
              <a:p>
                <a:pPr marL="0" indent="0" algn="just">
                  <a:buNone/>
                </a:pPr>
                <a:r>
                  <a:rPr lang="pt-BR" sz="2800" b="1" dirty="0" smtClean="0"/>
                  <a:t>para </a:t>
                </a:r>
                <a:r>
                  <a:rPr lang="pt-BR" sz="2800" b="1" dirty="0"/>
                  <a:t>0 &lt; x &lt; 1 e f(x) = 0 fora desse intervalo. </a:t>
                </a:r>
                <a:endParaRPr lang="pt-BR" sz="2800" b="1" dirty="0" smtClean="0"/>
              </a:p>
              <a:p>
                <a:pPr marL="0" indent="0" algn="just">
                  <a:buNone/>
                </a:pPr>
                <a:r>
                  <a:rPr lang="pt-BR" sz="2800" b="1" dirty="0">
                    <a:solidFill>
                      <a:srgbClr val="FF0000"/>
                    </a:solidFill>
                  </a:rPr>
                  <a:t>Faça um esboço dessa função</a:t>
                </a:r>
              </a:p>
              <a:p>
                <a:pPr marL="0" indent="0" algn="just">
                  <a:buNone/>
                </a:pPr>
                <a:r>
                  <a:rPr lang="pt-BR" sz="2800" b="1" dirty="0" smtClean="0"/>
                  <a:t>Qual </a:t>
                </a:r>
                <a:r>
                  <a:rPr lang="pt-BR" sz="2800" b="1" dirty="0"/>
                  <a:t>a probabilidade do diâmetro ser:</a:t>
                </a:r>
              </a:p>
              <a:p>
                <a:pPr marL="0" indent="0" algn="just">
                  <a:buNone/>
                </a:pPr>
                <a:r>
                  <a:rPr lang="pt-BR" sz="2800" b="1" dirty="0"/>
                  <a:t>(a) Igual a 0,5 cm</a:t>
                </a:r>
                <a:r>
                  <a:rPr lang="pt-BR" sz="2800" b="1" dirty="0" smtClean="0"/>
                  <a:t>?             (</a:t>
                </a:r>
                <a:r>
                  <a:rPr lang="pt-BR" sz="2800" b="1" dirty="0"/>
                  <a:t>d) Menor que 1? </a:t>
                </a:r>
                <a:endParaRPr lang="pt-BR" sz="2800" b="1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pt-BR" sz="2800" b="1" dirty="0" smtClean="0"/>
                  <a:t>(</a:t>
                </a:r>
                <a:r>
                  <a:rPr lang="pt-BR" sz="2800" b="1" dirty="0"/>
                  <a:t>b) Entre 0,10 e 0,20</a:t>
                </a:r>
                <a:r>
                  <a:rPr lang="pt-BR" sz="2800" b="1" dirty="0" smtClean="0"/>
                  <a:t>?       (</a:t>
                </a:r>
                <a:r>
                  <a:rPr lang="pt-BR" sz="2800" b="1" dirty="0"/>
                  <a:t>e) 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</a:rPr>
                      <m:t>𝑷</m:t>
                    </m:r>
                    <m:d>
                      <m:dPr>
                        <m:begChr m:val="["/>
                        <m:endChr m:val="]"/>
                        <m:ctrlPr>
                          <a:rPr lang="pt-BR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800" b="1" i="1">
                            <a:latin typeface="Cambria Math"/>
                            <a:ea typeface="Cambria Math"/>
                          </a:rPr>
                          <m:t>𝝁</m:t>
                        </m:r>
                        <m:r>
                          <a:rPr lang="pt-BR" sz="2800" b="1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sz="2800" b="1" i="1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pt-BR" sz="2800" b="1" i="1">
                            <a:latin typeface="Cambria Math"/>
                            <a:ea typeface="Cambria Math"/>
                          </a:rPr>
                          <m:t>𝝈</m:t>
                        </m:r>
                        <m:r>
                          <a:rPr lang="pt-BR" sz="2800" b="1" i="1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pt-BR" sz="2800" b="1" i="1">
                            <a:latin typeface="Cambria Math"/>
                            <a:ea typeface="Cambria Math"/>
                          </a:rPr>
                          <m:t>𝑿</m:t>
                        </m:r>
                        <m:r>
                          <a:rPr lang="pt-BR" sz="2800" b="1" i="1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pt-BR" sz="2800" b="1" i="1">
                            <a:latin typeface="Cambria Math"/>
                            <a:ea typeface="Cambria Math"/>
                          </a:rPr>
                          <m:t>𝝁</m:t>
                        </m:r>
                        <m:r>
                          <a:rPr lang="pt-BR" sz="2800" b="1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pt-BR" sz="2800" b="1" i="1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pt-BR" sz="2800" b="1" i="1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</m:d>
                  </m:oMath>
                </a14:m>
                <a:endParaRPr lang="pt-BR" sz="2800" b="1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pt-BR" sz="2800" b="1" dirty="0"/>
                  <a:t>(c) Maior que 0,5? </a:t>
                </a:r>
                <a:endParaRPr lang="pt-BR" sz="2800" b="1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endParaRPr lang="pt-BR" sz="800" b="1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556" t="-954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46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r>
                  <a:rPr lang="pt-BR" sz="2400" b="1" dirty="0" smtClean="0"/>
                  <a:t>Exercícios</a:t>
                </a:r>
              </a:p>
              <a:p>
                <a:pPr marL="0" indent="0" algn="just">
                  <a:buNone/>
                </a:pPr>
                <a:r>
                  <a:rPr lang="pt-BR" sz="2800" b="1" dirty="0" smtClean="0"/>
                  <a:t>O </a:t>
                </a:r>
                <a:r>
                  <a:rPr lang="pt-BR" sz="2800" b="1" dirty="0"/>
                  <a:t>diâmetro de um cabo </a:t>
                </a:r>
                <a:r>
                  <a:rPr lang="pt-BR" sz="2800" b="1" dirty="0" smtClean="0"/>
                  <a:t>é </a:t>
                </a:r>
                <a:r>
                  <a:rPr lang="pt-BR" sz="2800" b="1" dirty="0"/>
                  <a:t>uma variável aleatória com fdp dada </a:t>
                </a:r>
                <a:r>
                  <a:rPr lang="pt-BR" sz="2800" b="1" dirty="0" smtClean="0"/>
                  <a:t>por: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latin typeface="Cambria Math"/>
                        </a:rPr>
                        <m:t>𝟔</m:t>
                      </m:r>
                      <m:r>
                        <a:rPr lang="pt-BR" sz="2800" b="1" i="1" smtClean="0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pt-BR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sz="28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pt-BR" sz="2800" b="1" dirty="0" smtClean="0"/>
              </a:p>
              <a:p>
                <a:pPr marL="0" indent="0" algn="just">
                  <a:buNone/>
                </a:pPr>
                <a:r>
                  <a:rPr lang="pt-BR" sz="2800" b="1" dirty="0" smtClean="0"/>
                  <a:t>para </a:t>
                </a:r>
                <a:r>
                  <a:rPr lang="pt-BR" sz="2800" b="1" dirty="0"/>
                  <a:t>0 &lt; x &lt; 1 e f(x) = 0 fora desse intervalo. </a:t>
                </a:r>
                <a:endParaRPr lang="pt-BR" sz="2800" b="1" dirty="0" smtClean="0"/>
              </a:p>
              <a:p>
                <a:pPr marL="0" indent="0" algn="just">
                  <a:buNone/>
                </a:pPr>
                <a:r>
                  <a:rPr lang="pt-BR" sz="2800" b="1" dirty="0">
                    <a:solidFill>
                      <a:srgbClr val="FF0000"/>
                    </a:solidFill>
                  </a:rPr>
                  <a:t>Faça um esboço dessa função</a:t>
                </a:r>
              </a:p>
              <a:p>
                <a:pPr marL="0" indent="0" algn="just">
                  <a:buNone/>
                </a:pPr>
                <a:endParaRPr lang="pt-BR" sz="800" b="1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556" t="-954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441866"/>
              </p:ext>
            </p:extLst>
          </p:nvPr>
        </p:nvGraphicFramePr>
        <p:xfrm>
          <a:off x="4067944" y="40050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0433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r>
                  <a:rPr lang="pt-BR" sz="2400" b="1" dirty="0" smtClean="0"/>
                  <a:t>Exercícios</a:t>
                </a:r>
              </a:p>
              <a:p>
                <a:pPr marL="0" indent="0" algn="just">
                  <a:buNone/>
                </a:pPr>
                <a:r>
                  <a:rPr lang="pt-BR" sz="2800" b="1" dirty="0" smtClean="0"/>
                  <a:t>O </a:t>
                </a:r>
                <a:r>
                  <a:rPr lang="pt-BR" sz="2800" b="1" dirty="0"/>
                  <a:t>diâmetro de um cabo </a:t>
                </a:r>
                <a:r>
                  <a:rPr lang="pt-BR" sz="2800" b="1" dirty="0" smtClean="0"/>
                  <a:t>é </a:t>
                </a:r>
                <a:r>
                  <a:rPr lang="pt-BR" sz="2800" b="1" dirty="0"/>
                  <a:t>uma variável aleatória com fdp dada </a:t>
                </a:r>
                <a:r>
                  <a:rPr lang="pt-BR" sz="2800" b="1" dirty="0" smtClean="0"/>
                  <a:t>por: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latin typeface="Cambria Math"/>
                        </a:rPr>
                        <m:t>𝟔</m:t>
                      </m:r>
                      <m:r>
                        <a:rPr lang="pt-BR" sz="2800" b="1" i="1" smtClean="0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pt-BR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sz="28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pt-BR" sz="2800" b="1" dirty="0" smtClean="0"/>
              </a:p>
              <a:p>
                <a:pPr marL="0" indent="0" algn="just">
                  <a:buNone/>
                </a:pPr>
                <a:r>
                  <a:rPr lang="pt-BR" sz="2800" b="1" dirty="0" smtClean="0"/>
                  <a:t>para </a:t>
                </a:r>
                <a:r>
                  <a:rPr lang="pt-BR" sz="2800" b="1" dirty="0"/>
                  <a:t>0 &lt; x &lt; 1 e f(x) = 0 fora desse intervalo. </a:t>
                </a:r>
                <a:endParaRPr lang="pt-BR" sz="2800" b="1" dirty="0" smtClean="0"/>
              </a:p>
              <a:p>
                <a:pPr marL="0" indent="0" algn="just">
                  <a:buNone/>
                </a:pPr>
                <a:r>
                  <a:rPr lang="pt-BR" sz="2800" b="1" dirty="0">
                    <a:solidFill>
                      <a:srgbClr val="FF0000"/>
                    </a:solidFill>
                  </a:rPr>
                  <a:t>Faça um esboço dessa função</a:t>
                </a:r>
              </a:p>
              <a:p>
                <a:pPr marL="0" indent="0" algn="just">
                  <a:buNone/>
                </a:pPr>
                <a:r>
                  <a:rPr lang="pt-BR" sz="2800" b="1" dirty="0" smtClean="0"/>
                  <a:t>Qual </a:t>
                </a:r>
                <a:r>
                  <a:rPr lang="pt-BR" sz="2800" b="1" dirty="0"/>
                  <a:t>a probabilidade do diâmetro ser:</a:t>
                </a:r>
              </a:p>
              <a:p>
                <a:pPr marL="0" indent="0" algn="just">
                  <a:buNone/>
                </a:pPr>
                <a:r>
                  <a:rPr lang="pt-BR" sz="2800" b="1" dirty="0"/>
                  <a:t>(a) Igual a 0,5 cm</a:t>
                </a:r>
                <a:r>
                  <a:rPr lang="pt-BR" sz="2800" b="1" dirty="0" smtClean="0"/>
                  <a:t>? </a:t>
                </a:r>
                <a:r>
                  <a:rPr lang="pt-BR" sz="2000" b="1" dirty="0">
                    <a:solidFill>
                      <a:srgbClr val="FF0000"/>
                    </a:solidFill>
                  </a:rPr>
                  <a:t>(R: 0,0000</a:t>
                </a:r>
                <a:r>
                  <a:rPr lang="pt-BR" sz="2000" b="1" dirty="0" smtClean="0">
                    <a:solidFill>
                      <a:srgbClr val="FF0000"/>
                    </a:solidFill>
                  </a:rPr>
                  <a:t>)</a:t>
                </a:r>
                <a:r>
                  <a:rPr lang="pt-BR" sz="2800" b="1" dirty="0" smtClean="0"/>
                  <a:t>    (</a:t>
                </a:r>
                <a:r>
                  <a:rPr lang="pt-BR" sz="2800" b="1" dirty="0"/>
                  <a:t>d) Menor que 1</a:t>
                </a:r>
                <a:r>
                  <a:rPr lang="pt-BR" sz="2800" b="1" dirty="0" smtClean="0"/>
                  <a:t>? </a:t>
                </a:r>
                <a:r>
                  <a:rPr lang="pt-BR" sz="2000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pt-BR" sz="2000" b="1" dirty="0">
                    <a:solidFill>
                      <a:srgbClr val="FF0000"/>
                    </a:solidFill>
                  </a:rPr>
                  <a:t>R: </a:t>
                </a:r>
                <a:r>
                  <a:rPr lang="pt-BR" sz="2000" b="1" dirty="0" smtClean="0">
                    <a:solidFill>
                      <a:srgbClr val="FF0000"/>
                    </a:solidFill>
                  </a:rPr>
                  <a:t>1,0000)</a:t>
                </a:r>
                <a:endParaRPr lang="pt-BR" sz="2000" b="1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pt-BR" sz="2800" b="1" dirty="0" smtClean="0"/>
                  <a:t>(</a:t>
                </a:r>
                <a:r>
                  <a:rPr lang="pt-BR" sz="2800" b="1" dirty="0"/>
                  <a:t>b) Entre 0,10 e 0,20</a:t>
                </a:r>
                <a:r>
                  <a:rPr lang="pt-BR" sz="2800" b="1" dirty="0" smtClean="0"/>
                  <a:t>? </a:t>
                </a:r>
                <a:r>
                  <a:rPr lang="pt-BR" sz="2000" b="1" dirty="0">
                    <a:solidFill>
                      <a:srgbClr val="FF0000"/>
                    </a:solidFill>
                  </a:rPr>
                  <a:t>(R: 0,0758</a:t>
                </a:r>
                <a:r>
                  <a:rPr lang="pt-BR" sz="2000" b="1" dirty="0" smtClean="0">
                    <a:solidFill>
                      <a:srgbClr val="FF0000"/>
                    </a:solidFill>
                  </a:rPr>
                  <a:t>)     </a:t>
                </a:r>
                <a:r>
                  <a:rPr lang="pt-BR" sz="2800" b="1" dirty="0" smtClean="0"/>
                  <a:t>(</a:t>
                </a:r>
                <a:r>
                  <a:rPr lang="pt-BR" sz="2800" b="1" dirty="0"/>
                  <a:t>e) </a:t>
                </a:r>
                <a14:m>
                  <m:oMath xmlns:m="http://schemas.openxmlformats.org/officeDocument/2006/math">
                    <m:r>
                      <a:rPr lang="pt-BR" sz="2000" b="1" i="1">
                        <a:latin typeface="Cambria Math"/>
                      </a:rPr>
                      <m:t>𝑷</m:t>
                    </m:r>
                    <m:d>
                      <m:dPr>
                        <m:begChr m:val="["/>
                        <m:endChr m:val="]"/>
                        <m:ctrlPr>
                          <a:rPr lang="pt-BR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000" b="1" i="1">
                            <a:latin typeface="Cambria Math"/>
                            <a:ea typeface="Cambria Math"/>
                          </a:rPr>
                          <m:t>𝝁</m:t>
                        </m:r>
                        <m:r>
                          <a:rPr lang="pt-BR" sz="2000" b="1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sz="2000" b="1" i="1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pt-BR" sz="2000" b="1" i="1">
                            <a:latin typeface="Cambria Math"/>
                            <a:ea typeface="Cambria Math"/>
                          </a:rPr>
                          <m:t>𝝈</m:t>
                        </m:r>
                        <m:r>
                          <a:rPr lang="pt-BR" sz="2000" b="1" i="1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pt-BR" sz="2000" b="1" i="1">
                            <a:latin typeface="Cambria Math"/>
                            <a:ea typeface="Cambria Math"/>
                          </a:rPr>
                          <m:t>𝑿</m:t>
                        </m:r>
                        <m:r>
                          <a:rPr lang="pt-BR" sz="2000" b="1" i="1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pt-BR" sz="2000" b="1" i="1">
                            <a:latin typeface="Cambria Math"/>
                            <a:ea typeface="Cambria Math"/>
                          </a:rPr>
                          <m:t>𝝁</m:t>
                        </m:r>
                        <m:r>
                          <a:rPr lang="pt-BR" sz="2000" b="1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pt-BR" sz="2000" b="1" i="1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pt-BR" sz="2000" b="1" i="1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</m:d>
                  </m:oMath>
                </a14:m>
                <a:endParaRPr lang="pt-BR" sz="2800" b="1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pt-BR" sz="2800" b="1" dirty="0"/>
                  <a:t>(c) Maior que 0,5? </a:t>
                </a:r>
                <a:r>
                  <a:rPr lang="pt-BR" sz="2000" b="1" dirty="0">
                    <a:solidFill>
                      <a:srgbClr val="FF0000"/>
                    </a:solidFill>
                  </a:rPr>
                  <a:t>(R: 0,5002)</a:t>
                </a:r>
              </a:p>
              <a:p>
                <a:pPr marL="0" indent="0" algn="just">
                  <a:buNone/>
                </a:pPr>
                <a:endParaRPr lang="pt-BR" sz="2800" b="1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endParaRPr lang="pt-BR" sz="800" b="1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556" t="-954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444208" y="56612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(R: 0,9793)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7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r>
                  <a:rPr lang="pt-BR" sz="2400" b="1" dirty="0" smtClean="0"/>
                  <a:t>Exercícios</a:t>
                </a:r>
              </a:p>
              <a:p>
                <a:pPr marL="0" indent="0" algn="just">
                  <a:buNone/>
                </a:pPr>
                <a:r>
                  <a:rPr lang="pt-BR" sz="2800" b="1" dirty="0" smtClean="0"/>
                  <a:t>A demanda diária de grãos em uma granja, em centenas de quilos, é uma variável aleatória com fdp: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pt-BR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t-BR" b="1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1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              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𝒔𝒆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pt-BR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pt-BR" b="1" i="1" smtClean="0">
                                    <a:latin typeface="Cambria Math"/>
                                  </a:rPr>
                                  <m:t>               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𝒔𝒆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t-BR" b="1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pt-BR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  <m:r>
                                  <a:rPr lang="pt-BR" b="1" i="1" smtClean="0">
                                    <a:latin typeface="Cambria Math"/>
                                    <a:ea typeface="Cambria Math"/>
                                  </a:rPr>
                                  <m:t>&lt;</m:t>
                                </m:r>
                                <m:r>
                                  <a:rPr lang="pt-BR" b="1" i="1" smtClean="0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pt-BR" b="1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pt-BR" b="1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b="1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pt-BR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num>
                                      <m:den>
                                        <m:r>
                                          <a:rPr lang="pt-BR" b="1" i="1">
                                            <a:latin typeface="Cambria Math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pt-BR" b="1" i="1">
                                        <a:latin typeface="Cambria Math"/>
                                      </a:rPr>
                                      <m:t>  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      </m:t>
                                    </m:r>
                                    <m:r>
                                      <a:rPr lang="pt-BR" b="1" i="1">
                                        <a:latin typeface="Cambria Math"/>
                                      </a:rPr>
                                      <m:t>𝒔𝒆</m:t>
                                    </m:r>
                                    <m:r>
                                      <a:rPr lang="pt-BR" b="1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pt-BR" b="1" i="1">
                                        <a:latin typeface="Cambria Math"/>
                                        <a:ea typeface="Cambria Math"/>
                                      </a:rPr>
                                      <m:t>≤</m:t>
                                    </m:r>
                                    <m:r>
                                      <a:rPr lang="pt-BR" b="1" i="1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  <m:r>
                                      <a:rPr lang="pt-BR" b="1" i="1">
                                        <a:latin typeface="Cambria Math"/>
                                        <a:ea typeface="Cambria Math"/>
                                      </a:rPr>
                                      <m:t>&lt;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e>
                                  <m:e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                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𝒔𝒆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&gt;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2000" b="1" dirty="0" smtClean="0"/>
              </a:p>
              <a:p>
                <a:pPr marL="514350" indent="-514350" algn="just">
                  <a:buAutoNum type="alphaLcParenBoth"/>
                </a:pPr>
                <a:endParaRPr lang="pt-BR" sz="2800" b="1" dirty="0" smtClean="0">
                  <a:solidFill>
                    <a:srgbClr val="FF0000"/>
                  </a:solidFill>
                </a:endParaRPr>
              </a:p>
              <a:p>
                <a:pPr marL="514350" indent="-514350" algn="just">
                  <a:buAutoNum type="alphaLcParenBoth"/>
                </a:pPr>
                <a:r>
                  <a:rPr lang="pt-BR" sz="2800" b="1" dirty="0" smtClean="0">
                    <a:solidFill>
                      <a:srgbClr val="FF0000"/>
                    </a:solidFill>
                  </a:rPr>
                  <a:t>Qual </a:t>
                </a:r>
                <a:r>
                  <a:rPr lang="pt-BR" sz="2800" b="1" dirty="0">
                    <a:solidFill>
                      <a:srgbClr val="FF0000"/>
                    </a:solidFill>
                  </a:rPr>
                  <a:t>a probabilidade de se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gastar mais </a:t>
                </a:r>
                <a:r>
                  <a:rPr lang="pt-BR" sz="2800" b="1" dirty="0">
                    <a:solidFill>
                      <a:srgbClr val="FF0000"/>
                    </a:solidFill>
                  </a:rPr>
                  <a:t>do que 150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kg de grãos, </a:t>
                </a:r>
                <a:r>
                  <a:rPr lang="pt-BR" sz="2800" b="1" dirty="0">
                    <a:solidFill>
                      <a:srgbClr val="FF0000"/>
                    </a:solidFill>
                  </a:rPr>
                  <a:t>num dia escolhido ao acaso?</a:t>
                </a:r>
                <a:r>
                  <a:rPr lang="pt-BR" sz="2800" b="1" dirty="0"/>
                  <a:t> </a:t>
                </a:r>
                <a:endParaRPr lang="pt-BR" sz="2800" b="1" dirty="0" smtClean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556" t="-954" r="-1481" b="-20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6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r>
                  <a:rPr lang="pt-BR" sz="2400" b="1" dirty="0" smtClean="0"/>
                  <a:t>Exercícios</a:t>
                </a:r>
              </a:p>
              <a:p>
                <a:pPr marL="0" indent="0" algn="just">
                  <a:buNone/>
                </a:pPr>
                <a:r>
                  <a:rPr lang="pt-BR" sz="2800" b="1" dirty="0" smtClean="0"/>
                  <a:t>A demanda diária de grãos em uma granja, em centenas de quilos, é uma variável aleatória com fdp: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pt-BR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t-BR" b="1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1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              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𝒔𝒆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pt-BR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pt-BR" b="1" i="1" smtClean="0">
                                    <a:latin typeface="Cambria Math"/>
                                  </a:rPr>
                                  <m:t>               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𝒔𝒆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t-BR" b="1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pt-BR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  <m:r>
                                  <a:rPr lang="pt-BR" b="1" i="1" smtClean="0">
                                    <a:latin typeface="Cambria Math"/>
                                    <a:ea typeface="Cambria Math"/>
                                  </a:rPr>
                                  <m:t>&lt;</m:t>
                                </m:r>
                                <m:r>
                                  <a:rPr lang="pt-BR" b="1" i="1" smtClean="0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pt-BR" b="1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pt-BR" b="1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b="1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pt-BR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num>
                                      <m:den>
                                        <m:r>
                                          <a:rPr lang="pt-BR" b="1" i="1">
                                            <a:latin typeface="Cambria Math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pt-BR" b="1" i="1">
                                        <a:latin typeface="Cambria Math"/>
                                      </a:rPr>
                                      <m:t>  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      </m:t>
                                    </m:r>
                                    <m:r>
                                      <a:rPr lang="pt-BR" b="1" i="1">
                                        <a:latin typeface="Cambria Math"/>
                                      </a:rPr>
                                      <m:t>𝒔𝒆</m:t>
                                    </m:r>
                                    <m:r>
                                      <a:rPr lang="pt-BR" b="1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pt-BR" b="1" i="1">
                                        <a:latin typeface="Cambria Math"/>
                                        <a:ea typeface="Cambria Math"/>
                                      </a:rPr>
                                      <m:t>≤</m:t>
                                    </m:r>
                                    <m:r>
                                      <a:rPr lang="pt-BR" b="1" i="1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  <m:r>
                                      <a:rPr lang="pt-BR" b="1" i="1">
                                        <a:latin typeface="Cambria Math"/>
                                        <a:ea typeface="Cambria Math"/>
                                      </a:rPr>
                                      <m:t>&lt;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e>
                                  <m:e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                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𝒔𝒆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&gt;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2000" b="1" dirty="0" smtClean="0"/>
              </a:p>
              <a:p>
                <a:pPr marL="514350" indent="-514350" algn="just">
                  <a:buAutoNum type="alphaLcParenBoth"/>
                </a:pPr>
                <a:endParaRPr lang="pt-BR" sz="2800" b="1" dirty="0" smtClean="0">
                  <a:solidFill>
                    <a:srgbClr val="FF0000"/>
                  </a:solidFill>
                </a:endParaRPr>
              </a:p>
              <a:p>
                <a:pPr marL="514350" indent="-514350" algn="just">
                  <a:buAutoNum type="alphaLcParenBoth"/>
                </a:pPr>
                <a:r>
                  <a:rPr lang="pt-BR" sz="2800" b="1" dirty="0" smtClean="0">
                    <a:solidFill>
                      <a:srgbClr val="FF0000"/>
                    </a:solidFill>
                  </a:rPr>
                  <a:t>Qual </a:t>
                </a:r>
                <a:r>
                  <a:rPr lang="pt-BR" sz="2800" b="1" dirty="0">
                    <a:solidFill>
                      <a:srgbClr val="FF0000"/>
                    </a:solidFill>
                  </a:rPr>
                  <a:t>a probabilidade de se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gastar mais </a:t>
                </a:r>
                <a:r>
                  <a:rPr lang="pt-BR" sz="2800" b="1" dirty="0">
                    <a:solidFill>
                      <a:srgbClr val="FF0000"/>
                    </a:solidFill>
                  </a:rPr>
                  <a:t>do que 150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kg de grãos, </a:t>
                </a:r>
                <a:r>
                  <a:rPr lang="pt-BR" sz="2800" b="1" dirty="0">
                    <a:solidFill>
                      <a:srgbClr val="FF0000"/>
                    </a:solidFill>
                  </a:rPr>
                  <a:t>num dia escolhido ao acaso?</a:t>
                </a:r>
                <a:r>
                  <a:rPr lang="pt-BR" sz="2800" b="1" dirty="0"/>
                  <a:t> </a:t>
                </a:r>
                <a:r>
                  <a:rPr lang="pt-BR" sz="2800" b="1" dirty="0" smtClean="0"/>
                  <a:t>R=0,3750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556" t="-954" r="-1481" b="-20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4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r>
                  <a:rPr lang="pt-BR" sz="2400" b="1" dirty="0" smtClean="0"/>
                  <a:t>Exercícios</a:t>
                </a:r>
              </a:p>
              <a:p>
                <a:pPr marL="0" indent="0" algn="just">
                  <a:buNone/>
                </a:pPr>
                <a:r>
                  <a:rPr lang="pt-BR" sz="2800" b="1" dirty="0" smtClean="0"/>
                  <a:t>A demanda diária de grãos em uma granja, em centenas de quilos, é uma variável aleatória com fdp: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pt-BR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t-BR" b="1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1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              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𝒔𝒆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pt-BR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pt-BR" b="1" i="1" smtClean="0">
                                    <a:latin typeface="Cambria Math"/>
                                  </a:rPr>
                                  <m:t>               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𝒔𝒆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t-BR" b="1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pt-BR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  <m:r>
                                  <a:rPr lang="pt-BR" b="1" i="1" smtClean="0">
                                    <a:latin typeface="Cambria Math"/>
                                    <a:ea typeface="Cambria Math"/>
                                  </a:rPr>
                                  <m:t>&lt;</m:t>
                                </m:r>
                                <m:r>
                                  <a:rPr lang="pt-BR" b="1" i="1" smtClean="0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pt-BR" b="1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pt-BR" b="1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b="1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pt-BR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num>
                                      <m:den>
                                        <m:r>
                                          <a:rPr lang="pt-BR" b="1" i="1">
                                            <a:latin typeface="Cambria Math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pt-BR" b="1" i="1">
                                        <a:latin typeface="Cambria Math"/>
                                      </a:rPr>
                                      <m:t>  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      </m:t>
                                    </m:r>
                                    <m:r>
                                      <a:rPr lang="pt-BR" b="1" i="1">
                                        <a:latin typeface="Cambria Math"/>
                                      </a:rPr>
                                      <m:t>𝒔𝒆</m:t>
                                    </m:r>
                                    <m:r>
                                      <a:rPr lang="pt-BR" b="1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pt-BR" b="1" i="1">
                                        <a:latin typeface="Cambria Math"/>
                                        <a:ea typeface="Cambria Math"/>
                                      </a:rPr>
                                      <m:t>≤</m:t>
                                    </m:r>
                                    <m:r>
                                      <a:rPr lang="pt-BR" b="1" i="1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  <m:r>
                                      <a:rPr lang="pt-BR" b="1" i="1">
                                        <a:latin typeface="Cambria Math"/>
                                        <a:ea typeface="Cambria Math"/>
                                      </a:rPr>
                                      <m:t>&lt;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e>
                                  <m:e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                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𝒔𝒆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&gt;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b="1" dirty="0" smtClean="0"/>
              </a:p>
              <a:p>
                <a:pPr marL="0" indent="0" algn="just">
                  <a:buNone/>
                </a:pPr>
                <a:endParaRPr lang="pt-BR" sz="2800" b="1" dirty="0" smtClean="0">
                  <a:solidFill>
                    <a:srgbClr val="FF0000"/>
                  </a:solidFill>
                </a:endParaRPr>
              </a:p>
              <a:p>
                <a:pPr marL="534988" indent="-534988" algn="just">
                  <a:buNone/>
                </a:pPr>
                <a:r>
                  <a:rPr lang="pt-BR" sz="2800" b="1" dirty="0" smtClean="0">
                    <a:solidFill>
                      <a:srgbClr val="FF0000"/>
                    </a:solidFill>
                  </a:rPr>
                  <a:t>(b)  Em </a:t>
                </a:r>
                <a:r>
                  <a:rPr lang="pt-BR" sz="2800" b="1" dirty="0">
                    <a:solidFill>
                      <a:srgbClr val="FF0000"/>
                    </a:solidFill>
                  </a:rPr>
                  <a:t>30 dias, quanto o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dono da granja espera gastar em kg de grãos?</a:t>
                </a:r>
                <a:r>
                  <a:rPr lang="pt-BR" sz="2800" b="1" dirty="0" smtClean="0"/>
                  <a:t> 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556" t="-954" r="-1481" b="-20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9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05894"/>
            <a:ext cx="435292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algn="just"/>
            <a:r>
              <a:rPr lang="pt-BR" sz="2400" b="1" dirty="0"/>
              <a:t>Exemplo</a:t>
            </a:r>
            <a:r>
              <a:rPr lang="pt-BR" sz="2400" dirty="0"/>
              <a:t>: Suponha que observamos o peso, em kg, de 1500 pessoas adultas </a:t>
            </a:r>
            <a:r>
              <a:rPr lang="pt-BR" sz="2400" dirty="0" smtClean="0"/>
              <a:t>selecionadas aleatoriamente numa população</a:t>
            </a:r>
            <a:r>
              <a:rPr lang="pt-BR" sz="2400" dirty="0"/>
              <a:t>. O histograma </a:t>
            </a:r>
            <a:r>
              <a:rPr lang="pt-BR" sz="2400" dirty="0" smtClean="0"/>
              <a:t>considerando as frequências relativas desses </a:t>
            </a:r>
            <a:r>
              <a:rPr lang="pt-BR" sz="2400" dirty="0"/>
              <a:t>valores é apresentado abaixo</a:t>
            </a:r>
            <a:r>
              <a:rPr lang="pt-BR" sz="2400" dirty="0" smtClean="0"/>
              <a:t>. </a:t>
            </a:r>
          </a:p>
          <a:p>
            <a:pPr marL="0" indent="0" algn="r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A distribuição dos pesos é </a:t>
            </a:r>
          </a:p>
          <a:p>
            <a:pPr marL="0" indent="0" algn="r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aproximadamente simétrica </a:t>
            </a:r>
          </a:p>
          <a:p>
            <a:pPr marL="0" indent="0" algn="r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em torno de 70kg</a:t>
            </a:r>
          </a:p>
          <a:p>
            <a:pPr marL="0" indent="0" algn="r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 A maioria dos valores </a:t>
            </a:r>
          </a:p>
          <a:p>
            <a:pPr marL="0" indent="0" algn="r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encontram-se</a:t>
            </a:r>
          </a:p>
          <a:p>
            <a:pPr marL="0" indent="0" algn="r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no intervalo (55kg ; 85kg)</a:t>
            </a:r>
          </a:p>
          <a:p>
            <a:pPr marL="0" indent="0" algn="r">
              <a:buNone/>
            </a:pPr>
            <a:endParaRPr lang="pt-BR" sz="1100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Uma pequena proporção </a:t>
            </a:r>
          </a:p>
          <a:p>
            <a:pPr marL="0" indent="0" algn="r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abaixo de 48kg e acima de 92kg</a:t>
            </a:r>
            <a:r>
              <a:rPr lang="pt-BR" sz="2000" dirty="0" smtClean="0"/>
              <a:t>.</a:t>
            </a:r>
            <a:endParaRPr lang="pt-BR" sz="2000" dirty="0"/>
          </a:p>
        </p:txBody>
      </p:sp>
      <p:cxnSp>
        <p:nvCxnSpPr>
          <p:cNvPr id="5" name="Conector reto 4"/>
          <p:cNvCxnSpPr/>
          <p:nvPr/>
        </p:nvCxnSpPr>
        <p:spPr>
          <a:xfrm flipV="1">
            <a:off x="3152345" y="3140968"/>
            <a:ext cx="0" cy="264338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V="1">
            <a:off x="3851920" y="2924944"/>
            <a:ext cx="0" cy="3003426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2411760" y="2924944"/>
            <a:ext cx="0" cy="3003426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2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r>
                  <a:rPr lang="pt-BR" sz="2400" b="1" dirty="0" smtClean="0"/>
                  <a:t>Exercícios</a:t>
                </a:r>
              </a:p>
              <a:p>
                <a:pPr marL="0" indent="0" algn="just">
                  <a:buNone/>
                </a:pPr>
                <a:r>
                  <a:rPr lang="pt-BR" sz="2800" b="1" dirty="0" smtClean="0"/>
                  <a:t>A demanda diária de grãos em uma granja, em centenas de quilos, é uma variável aleatória com fdp: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pt-BR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t-BR" b="1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1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              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𝒔𝒆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pt-BR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pt-BR" b="1" i="1" smtClean="0">
                                    <a:latin typeface="Cambria Math"/>
                                  </a:rPr>
                                  <m:t>               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𝒔𝒆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t-BR" b="1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pt-BR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  <m:r>
                                  <a:rPr lang="pt-BR" b="1" i="1" smtClean="0">
                                    <a:latin typeface="Cambria Math"/>
                                    <a:ea typeface="Cambria Math"/>
                                  </a:rPr>
                                  <m:t>&lt;</m:t>
                                </m:r>
                                <m:r>
                                  <a:rPr lang="pt-BR" b="1" i="1" smtClean="0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pt-BR" b="1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pt-BR" b="1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b="1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pt-BR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num>
                                      <m:den>
                                        <m:r>
                                          <a:rPr lang="pt-BR" b="1" i="1">
                                            <a:latin typeface="Cambria Math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pt-BR" b="1" i="1">
                                        <a:latin typeface="Cambria Math"/>
                                      </a:rPr>
                                      <m:t>  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      </m:t>
                                    </m:r>
                                    <m:r>
                                      <a:rPr lang="pt-BR" b="1" i="1">
                                        <a:latin typeface="Cambria Math"/>
                                      </a:rPr>
                                      <m:t>𝒔𝒆</m:t>
                                    </m:r>
                                    <m:r>
                                      <a:rPr lang="pt-BR" b="1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pt-BR" b="1" i="1">
                                        <a:latin typeface="Cambria Math"/>
                                        <a:ea typeface="Cambria Math"/>
                                      </a:rPr>
                                      <m:t>≤</m:t>
                                    </m:r>
                                    <m:r>
                                      <a:rPr lang="pt-BR" b="1" i="1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  <m:r>
                                      <a:rPr lang="pt-BR" b="1" i="1">
                                        <a:latin typeface="Cambria Math"/>
                                        <a:ea typeface="Cambria Math"/>
                                      </a:rPr>
                                      <m:t>&lt;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e>
                                  <m:e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                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𝒔𝒆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&gt;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b="1" dirty="0" smtClean="0"/>
              </a:p>
              <a:p>
                <a:pPr marL="0" indent="0" algn="just">
                  <a:buNone/>
                </a:pPr>
                <a:endParaRPr lang="pt-BR" sz="2800" b="1" dirty="0" smtClean="0">
                  <a:solidFill>
                    <a:srgbClr val="FF0000"/>
                  </a:solidFill>
                </a:endParaRPr>
              </a:p>
              <a:p>
                <a:pPr marL="534988" indent="-534988" algn="just">
                  <a:buNone/>
                </a:pPr>
                <a:r>
                  <a:rPr lang="pt-BR" sz="2800" b="1" dirty="0" smtClean="0">
                    <a:solidFill>
                      <a:srgbClr val="FF0000"/>
                    </a:solidFill>
                  </a:rPr>
                  <a:t>(b)  Em </a:t>
                </a:r>
                <a:r>
                  <a:rPr lang="pt-BR" sz="2800" b="1" dirty="0">
                    <a:solidFill>
                      <a:srgbClr val="FF0000"/>
                    </a:solidFill>
                  </a:rPr>
                  <a:t>30 dias, quanto o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dono da granja espera gastar em kg de grãos?</a:t>
                </a:r>
                <a:r>
                  <a:rPr lang="pt-BR" sz="2800" b="1" dirty="0" smtClean="0"/>
                  <a:t> R=3.990 kg grãos/mês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556" t="-954" r="-1481" b="-20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2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r>
                  <a:rPr lang="pt-BR" sz="2400" b="1" dirty="0" smtClean="0"/>
                  <a:t>Exercícios</a:t>
                </a:r>
              </a:p>
              <a:p>
                <a:pPr marL="0" indent="0" algn="just">
                  <a:buNone/>
                </a:pPr>
                <a:r>
                  <a:rPr lang="pt-BR" sz="2800" b="1" dirty="0" smtClean="0"/>
                  <a:t>A demanda diária de grãos em uma granja, em centenas de quilos, é uma variável aleatória com fdp: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pt-BR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t-BR" b="1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1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              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𝒔𝒆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pt-BR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pt-BR" b="1" i="1" smtClean="0">
                                    <a:latin typeface="Cambria Math"/>
                                  </a:rPr>
                                  <m:t>               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𝒔𝒆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t-BR" b="1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pt-BR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  <m:r>
                                  <a:rPr lang="pt-BR" b="1" i="1" smtClean="0">
                                    <a:latin typeface="Cambria Math"/>
                                    <a:ea typeface="Cambria Math"/>
                                  </a:rPr>
                                  <m:t>&lt;</m:t>
                                </m:r>
                                <m:r>
                                  <a:rPr lang="pt-BR" b="1" i="1" smtClean="0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pt-BR" b="1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pt-BR" b="1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b="1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pt-BR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num>
                                      <m:den>
                                        <m:r>
                                          <a:rPr lang="pt-BR" b="1" i="1">
                                            <a:latin typeface="Cambria Math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pt-BR" b="1" i="1">
                                        <a:latin typeface="Cambria Math"/>
                                      </a:rPr>
                                      <m:t>  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      </m:t>
                                    </m:r>
                                    <m:r>
                                      <a:rPr lang="pt-BR" b="1" i="1">
                                        <a:latin typeface="Cambria Math"/>
                                      </a:rPr>
                                      <m:t>𝒔𝒆</m:t>
                                    </m:r>
                                    <m:r>
                                      <a:rPr lang="pt-BR" b="1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pt-BR" b="1" i="1">
                                        <a:latin typeface="Cambria Math"/>
                                        <a:ea typeface="Cambria Math"/>
                                      </a:rPr>
                                      <m:t>≤</m:t>
                                    </m:r>
                                    <m:r>
                                      <a:rPr lang="pt-BR" b="1" i="1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  <m:r>
                                      <a:rPr lang="pt-BR" b="1" i="1">
                                        <a:latin typeface="Cambria Math"/>
                                        <a:ea typeface="Cambria Math"/>
                                      </a:rPr>
                                      <m:t>&lt;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e>
                                  <m:e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                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𝒔𝒆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&gt;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b="1" dirty="0" smtClean="0"/>
              </a:p>
              <a:p>
                <a:pPr marL="628650" indent="-628650" algn="just">
                  <a:buNone/>
                </a:pPr>
                <a:r>
                  <a:rPr lang="pt-BR" sz="2800" b="1" dirty="0" smtClean="0">
                    <a:solidFill>
                      <a:srgbClr val="FF0000"/>
                    </a:solidFill>
                  </a:rPr>
                  <a:t>(c) Qual </a:t>
                </a:r>
                <a:r>
                  <a:rPr lang="pt-BR" sz="2800" b="1" dirty="0">
                    <a:solidFill>
                      <a:srgbClr val="FF0000"/>
                    </a:solidFill>
                  </a:rPr>
                  <a:t>a quantidade de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grãos </a:t>
                </a:r>
                <a:r>
                  <a:rPr lang="pt-BR" sz="2800" b="1" dirty="0">
                    <a:solidFill>
                      <a:srgbClr val="FF0000"/>
                    </a:solidFill>
                  </a:rPr>
                  <a:t>que deve ser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armazenado </a:t>
                </a:r>
                <a:r>
                  <a:rPr lang="pt-BR" sz="2800" b="1" dirty="0">
                    <a:solidFill>
                      <a:srgbClr val="FF0000"/>
                    </a:solidFill>
                  </a:rPr>
                  <a:t>para que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não </a:t>
                </a:r>
                <a:r>
                  <a:rPr lang="pt-BR" sz="2800" b="1" dirty="0">
                    <a:solidFill>
                      <a:srgbClr val="FF0000"/>
                    </a:solidFill>
                  </a:rPr>
                  <a:t>falte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o mesmo </a:t>
                </a:r>
                <a:r>
                  <a:rPr lang="pt-BR" sz="2800" b="1" dirty="0">
                    <a:solidFill>
                      <a:srgbClr val="FF0000"/>
                    </a:solidFill>
                  </a:rPr>
                  <a:t>em 95% dos dias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?</a:t>
                </a:r>
                <a:r>
                  <a:rPr lang="pt-BR" sz="2800" b="1" dirty="0" smtClean="0"/>
                  <a:t> 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556" t="-954" r="-1481" b="-3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3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r>
                  <a:rPr lang="pt-BR" sz="2400" b="1" dirty="0" smtClean="0"/>
                  <a:t>Exercícios</a:t>
                </a:r>
              </a:p>
              <a:p>
                <a:pPr marL="0" indent="0" algn="just">
                  <a:buNone/>
                </a:pPr>
                <a:r>
                  <a:rPr lang="pt-BR" sz="2800" b="1" dirty="0" smtClean="0"/>
                  <a:t>A demanda diária de grãos em uma granja, em centenas de quilos, é uma variável aleatória com fdp: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pt-BR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t-BR" b="1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b="1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              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𝒔𝒆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pt-BR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num>
                                  <m:den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pt-BR" b="1" i="1" smtClean="0">
                                    <a:latin typeface="Cambria Math"/>
                                  </a:rPr>
                                  <m:t>               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𝒔𝒆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pt-BR" b="1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pt-BR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  <m:r>
                                  <a:rPr lang="pt-BR" b="1" i="1" smtClean="0">
                                    <a:latin typeface="Cambria Math"/>
                                    <a:ea typeface="Cambria Math"/>
                                  </a:rPr>
                                  <m:t>&lt;</m:t>
                                </m:r>
                                <m:r>
                                  <a:rPr lang="pt-BR" b="1" i="1" smtClean="0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pt-BR" b="1" i="1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pt-BR" b="1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b="1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pt-BR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num>
                                      <m:den>
                                        <m:r>
                                          <a:rPr lang="pt-BR" b="1" i="1">
                                            <a:latin typeface="Cambria Math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pt-BR" b="1" i="1">
                                        <a:latin typeface="Cambria Math"/>
                                      </a:rPr>
                                      <m:t>  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      </m:t>
                                    </m:r>
                                    <m:r>
                                      <a:rPr lang="pt-BR" b="1" i="1">
                                        <a:latin typeface="Cambria Math"/>
                                      </a:rPr>
                                      <m:t>𝒔𝒆</m:t>
                                    </m:r>
                                    <m:r>
                                      <a:rPr lang="pt-BR" b="1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pt-BR" b="1" i="1">
                                        <a:latin typeface="Cambria Math"/>
                                        <a:ea typeface="Cambria Math"/>
                                      </a:rPr>
                                      <m:t>≤</m:t>
                                    </m:r>
                                    <m:r>
                                      <a:rPr lang="pt-BR" b="1" i="1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  <m:r>
                                      <a:rPr lang="pt-BR" b="1" i="1">
                                        <a:latin typeface="Cambria Math"/>
                                        <a:ea typeface="Cambria Math"/>
                                      </a:rPr>
                                      <m:t>&lt;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  <a:ea typeface="Cambria Math"/>
                                      </a:rPr>
                                      <m:t>𝟑</m:t>
                                    </m:r>
                                  </m:e>
                                  <m:e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                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𝒔𝒆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&gt;</m:t>
                                    </m:r>
                                    <m:r>
                                      <a:rPr lang="pt-BR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b="1" dirty="0" smtClean="0"/>
              </a:p>
              <a:p>
                <a:pPr marL="628650" indent="-628650" algn="just">
                  <a:buNone/>
                </a:pPr>
                <a:r>
                  <a:rPr lang="pt-BR" sz="2800" b="1" dirty="0" smtClean="0">
                    <a:solidFill>
                      <a:srgbClr val="FF0000"/>
                    </a:solidFill>
                  </a:rPr>
                  <a:t>(c) Qual </a:t>
                </a:r>
                <a:r>
                  <a:rPr lang="pt-BR" sz="2800" b="1" dirty="0">
                    <a:solidFill>
                      <a:srgbClr val="FF0000"/>
                    </a:solidFill>
                  </a:rPr>
                  <a:t>a quantidade de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grãos </a:t>
                </a:r>
                <a:r>
                  <a:rPr lang="pt-BR" sz="2800" b="1" dirty="0">
                    <a:solidFill>
                      <a:srgbClr val="FF0000"/>
                    </a:solidFill>
                  </a:rPr>
                  <a:t>que deve ser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armazenado </a:t>
                </a:r>
                <a:r>
                  <a:rPr lang="pt-BR" sz="2800" b="1" dirty="0">
                    <a:solidFill>
                      <a:srgbClr val="FF0000"/>
                    </a:solidFill>
                  </a:rPr>
                  <a:t>para que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não </a:t>
                </a:r>
                <a:r>
                  <a:rPr lang="pt-BR" sz="2800" b="1" dirty="0">
                    <a:solidFill>
                      <a:srgbClr val="FF0000"/>
                    </a:solidFill>
                  </a:rPr>
                  <a:t>falte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o mesmo </a:t>
                </a:r>
                <a:r>
                  <a:rPr lang="pt-BR" sz="2800" b="1" dirty="0">
                    <a:solidFill>
                      <a:srgbClr val="FF0000"/>
                    </a:solidFill>
                  </a:rPr>
                  <a:t>em 95% dos dias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?</a:t>
                </a:r>
                <a:r>
                  <a:rPr lang="pt-BR" sz="2800" b="1" dirty="0" smtClean="0"/>
                  <a:t> R= 245kg de grãos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556" t="-954" r="-1481" b="-3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2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Função de Distribuição Acumulada – F(x)</a:t>
            </a:r>
          </a:p>
          <a:p>
            <a:pPr marL="0" indent="0" algn="just">
              <a:buNone/>
            </a:pPr>
            <a:r>
              <a:rPr lang="pt-BR" sz="2700" b="1" dirty="0" smtClean="0"/>
              <a:t>Da </a:t>
            </a:r>
            <a:r>
              <a:rPr lang="pt-BR" sz="2700" b="1" dirty="0"/>
              <a:t>mesma forma que </a:t>
            </a:r>
            <a:r>
              <a:rPr lang="pt-BR" sz="2700" b="1" dirty="0" smtClean="0"/>
              <a:t>a </a:t>
            </a:r>
            <a:r>
              <a:rPr lang="pt-BR" sz="2700" b="1" dirty="0"/>
              <a:t>função de distribuição de probabilidade de uma variável aleatória discreta, a função de densidade de probabilidade nos dá toda a informação sobre a variável aleatória </a:t>
            </a:r>
            <a:r>
              <a:rPr lang="pt-BR" sz="2700" b="1" dirty="0" smtClean="0"/>
              <a:t>contínua, ou </a:t>
            </a:r>
            <a:r>
              <a:rPr lang="pt-BR" sz="2700" b="1" dirty="0"/>
              <a:t>seja, a partir da função de densidade </a:t>
            </a:r>
            <a:r>
              <a:rPr lang="pt-BR" sz="2700" b="1" dirty="0" smtClean="0"/>
              <a:t>de probabilidade, podemos calcular qualquer probabilidade </a:t>
            </a:r>
            <a:r>
              <a:rPr lang="pt-BR" sz="2700" b="1" dirty="0"/>
              <a:t>associada à variável </a:t>
            </a:r>
            <a:r>
              <a:rPr lang="pt-BR" sz="2700" b="1" dirty="0" smtClean="0"/>
              <a:t>aleatória </a:t>
            </a:r>
          </a:p>
          <a:p>
            <a:pPr marL="0" indent="0" algn="just">
              <a:buNone/>
            </a:pPr>
            <a:r>
              <a:rPr lang="pt-BR" sz="2700" b="1" dirty="0" smtClean="0"/>
              <a:t>Também </a:t>
            </a:r>
            <a:r>
              <a:rPr lang="pt-BR" sz="2700" b="1" dirty="0"/>
              <a:t>como no caso discreto, podemos calcular probabilidades associadas a uma variável aleatória contínua </a:t>
            </a:r>
            <a:r>
              <a:rPr lang="pt-BR" sz="2700" b="1" dirty="0" smtClean="0"/>
              <a:t>a </a:t>
            </a:r>
            <a:r>
              <a:rPr lang="pt-BR" sz="2700" b="1" dirty="0"/>
              <a:t>partir da função de distribuição </a:t>
            </a:r>
            <a:r>
              <a:rPr lang="pt-BR" sz="2700" b="1" dirty="0" smtClean="0"/>
              <a:t>acumulada.</a:t>
            </a:r>
            <a:endParaRPr lang="pt-BR" sz="2700" b="1" dirty="0" smtClean="0">
              <a:solidFill>
                <a:srgbClr val="FF0000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6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r>
                  <a:rPr lang="pt-BR" sz="2800" b="1" dirty="0" smtClean="0">
                    <a:solidFill>
                      <a:srgbClr val="FF0000"/>
                    </a:solidFill>
                  </a:rPr>
                  <a:t>Função de Distribuição Acumulada – F(x)</a:t>
                </a:r>
              </a:p>
              <a:p>
                <a:endParaRPr lang="pt-BR" sz="28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pt-BR" sz="2800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2800" b="1" i="1" smtClean="0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sz="2800" b="1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sSub>
                            <m:sSubPr>
                              <m:ctrlPr>
                                <a:rPr lang="pt-BR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</m:sup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pt-BR" sz="28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8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pt-BR" sz="2800" b="1" i="1" smtClean="0"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pt-BR" sz="2800" b="1" dirty="0" smtClean="0"/>
              </a:p>
              <a:p>
                <a:pPr marL="0" indent="0" algn="just">
                  <a:buNone/>
                </a:pPr>
                <a:r>
                  <a:rPr lang="pt-BR" sz="2800" b="1" dirty="0" smtClean="0"/>
                  <a:t>Existe </a:t>
                </a:r>
                <a:r>
                  <a:rPr lang="pt-BR" sz="2800" b="1" dirty="0"/>
                  <a:t>uma relação entre a função de densidade de </a:t>
                </a:r>
                <a:r>
                  <a:rPr lang="pt-BR" sz="2800" b="1" dirty="0" smtClean="0"/>
                  <a:t>probabilidade, 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8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sz="2800" b="1" i="1" smtClean="0">
                        <a:latin typeface="Cambria Math"/>
                      </a:rPr>
                      <m:t>,</m:t>
                    </m:r>
                    <m:r>
                      <a:rPr lang="pt-BR" sz="2800" b="1" i="1">
                        <a:latin typeface="Cambria Math"/>
                      </a:rPr>
                      <m:t> </m:t>
                    </m:r>
                  </m:oMath>
                </a14:m>
                <a:r>
                  <a:rPr lang="pt-BR" sz="2800" b="1" dirty="0"/>
                  <a:t>e a função de distribuição acumulada</a:t>
                </a:r>
                <a:r>
                  <a:rPr lang="pt-BR" sz="2800" b="1" dirty="0" smtClean="0"/>
                  <a:t>, 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pt-BR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8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sz="2800" b="1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pt-BR" sz="2800" b="1" dirty="0"/>
                  <a:t>que é resultante do Teorema Fundamental do </a:t>
                </a:r>
                <a:r>
                  <a:rPr lang="pt-BR" sz="2800" b="1" dirty="0" smtClean="0"/>
                  <a:t>Cálculo....</a:t>
                </a:r>
              </a:p>
              <a:p>
                <a:pPr marL="0" indent="0" algn="just">
                  <a:buNone/>
                </a:pPr>
                <a:endParaRPr lang="pt-BR" sz="27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556" t="-1073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16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r>
                  <a:rPr lang="pt-BR" sz="2800" b="1" dirty="0" smtClean="0">
                    <a:solidFill>
                      <a:srgbClr val="FF0000"/>
                    </a:solidFill>
                  </a:rPr>
                  <a:t>Função de Distribuição Acumulada – F(x)</a:t>
                </a:r>
              </a:p>
              <a:p>
                <a:endParaRPr lang="pt-BR" sz="28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pt-BR" sz="2800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2800" b="1" i="1" smtClean="0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pt-BR" sz="2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pt-BR" sz="28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sz="2800" b="1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sSub>
                            <m:sSubPr>
                              <m:ctrlPr>
                                <a:rPr lang="pt-BR" sz="28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2800" b="1" i="1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</m:sup>
                        <m:e>
                          <m:r>
                            <a:rPr lang="pt-BR" sz="2800" b="1" i="1" smtClean="0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pt-BR" sz="28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8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pt-BR" sz="2800" b="1" i="1" smtClean="0"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pt-BR" sz="2800" b="1" dirty="0" smtClean="0"/>
              </a:p>
              <a:p>
                <a:pPr marL="0" indent="0" algn="just">
                  <a:buNone/>
                </a:pPr>
                <a:r>
                  <a:rPr lang="pt-BR" sz="2800" b="1" dirty="0" smtClean="0"/>
                  <a:t>Existe </a:t>
                </a:r>
                <a:r>
                  <a:rPr lang="pt-BR" sz="2800" b="1" dirty="0"/>
                  <a:t>uma relação entre a função de densidade de </a:t>
                </a:r>
                <a:r>
                  <a:rPr lang="pt-BR" sz="2800" b="1" dirty="0" smtClean="0"/>
                  <a:t>probabilidade, 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8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sz="2800" b="1" i="1" smtClean="0">
                        <a:latin typeface="Cambria Math"/>
                      </a:rPr>
                      <m:t>,</m:t>
                    </m:r>
                    <m:r>
                      <a:rPr lang="pt-BR" sz="2800" b="1" i="1">
                        <a:latin typeface="Cambria Math"/>
                      </a:rPr>
                      <m:t> </m:t>
                    </m:r>
                  </m:oMath>
                </a14:m>
                <a:r>
                  <a:rPr lang="pt-BR" sz="2800" b="1" dirty="0"/>
                  <a:t>e a função de distribuição acumulada</a:t>
                </a:r>
                <a:r>
                  <a:rPr lang="pt-BR" sz="2800" b="1" dirty="0" smtClean="0"/>
                  <a:t>, 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pt-BR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8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sz="2800" b="1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pt-BR" sz="2800" b="1" dirty="0"/>
                  <a:t>que é resultante do Teorema Fundamental do </a:t>
                </a:r>
                <a:r>
                  <a:rPr lang="pt-BR" sz="2800" b="1" dirty="0" smtClean="0"/>
                  <a:t>Cálculo....</a:t>
                </a:r>
              </a:p>
              <a:p>
                <a:pPr marL="0" indent="0" algn="just">
                  <a:buNone/>
                </a:pPr>
                <a:endParaRPr lang="pt-BR" sz="1800" b="1" dirty="0"/>
              </a:p>
              <a:p>
                <a:pPr marL="0" indent="0" algn="just">
                  <a:buNone/>
                </a:pPr>
                <a:r>
                  <a:rPr lang="pt-BR" sz="2800" b="1" dirty="0" smtClean="0"/>
                  <a:t>.....</a:t>
                </a:r>
                <a:r>
                  <a:rPr lang="pt-BR" sz="2800" b="1" dirty="0"/>
                  <a:t> a função de densidade de probabilidade , 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8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sz="2800" b="1" i="1">
                        <a:latin typeface="Cambria Math"/>
                      </a:rPr>
                      <m:t>,</m:t>
                    </m:r>
                  </m:oMath>
                </a14:m>
                <a:r>
                  <a:rPr lang="pt-BR" sz="2800" b="1" dirty="0"/>
                  <a:t> é a derivada da função de distribuição </a:t>
                </a:r>
                <a:r>
                  <a:rPr lang="pt-BR" sz="2800" b="1" dirty="0" smtClean="0"/>
                  <a:t>acumulada, </a:t>
                </a:r>
                <a14:m>
                  <m:oMath xmlns:m="http://schemas.openxmlformats.org/officeDocument/2006/math">
                    <m:r>
                      <a:rPr lang="pt-BR" sz="2800" b="1" i="1">
                        <a:latin typeface="Cambria Math"/>
                      </a:rPr>
                      <m:t>𝑭</m:t>
                    </m:r>
                    <m:d>
                      <m:dPr>
                        <m:ctrlPr>
                          <a:rPr lang="pt-BR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800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pt-BR" sz="2800" b="1" dirty="0" smtClean="0"/>
                  <a:t>.</a:t>
                </a:r>
              </a:p>
              <a:p>
                <a:pPr marL="0" indent="0" algn="just">
                  <a:buNone/>
                </a:pPr>
                <a:endParaRPr lang="pt-BR" sz="27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556" t="-1073" r="-1481" b="-14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4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Distribuição Normal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A distribuição Normal é uma das mais importantes distribuições contínuas </a:t>
                </a:r>
                <a:r>
                  <a:rPr lang="pt-BR" sz="2800" b="1" dirty="0" smtClean="0"/>
                  <a:t>de probabilidade.</a:t>
                </a:r>
              </a:p>
              <a:p>
                <a:pPr algn="just"/>
                <a:r>
                  <a:rPr lang="pt-BR" sz="2800" b="1" dirty="0"/>
                  <a:t>I</a:t>
                </a:r>
                <a:r>
                  <a:rPr lang="pt-BR" sz="2800" b="1" dirty="0" smtClean="0"/>
                  <a:t>sso </a:t>
                </a:r>
                <a:r>
                  <a:rPr lang="pt-BR" sz="2800" b="1" dirty="0"/>
                  <a:t>porque o modelo </a:t>
                </a:r>
                <a:r>
                  <a:rPr lang="pt-BR" sz="2800" b="1" dirty="0" smtClean="0"/>
                  <a:t>Normal </a:t>
                </a:r>
                <a:r>
                  <a:rPr lang="pt-BR" sz="2800" b="1" dirty="0"/>
                  <a:t>representa com boa </a:t>
                </a:r>
                <a:r>
                  <a:rPr lang="pt-BR" sz="2800" b="1" dirty="0" smtClean="0"/>
                  <a:t>aproximação </a:t>
                </a:r>
                <a:r>
                  <a:rPr lang="pt-BR" sz="2800" b="1" dirty="0"/>
                  <a:t>muitos </a:t>
                </a:r>
                <a:r>
                  <a:rPr lang="pt-BR" sz="2800" b="1" dirty="0" smtClean="0"/>
                  <a:t>fenômenos da </a:t>
                </a:r>
                <a:r>
                  <a:rPr lang="pt-BR" sz="2800" b="1" dirty="0"/>
                  <a:t>natureza como, por exemplo, a </a:t>
                </a:r>
                <a:r>
                  <a:rPr lang="pt-BR" sz="2800" b="1" dirty="0" smtClean="0"/>
                  <a:t>característica altura, peso, volume, etc.</a:t>
                </a:r>
              </a:p>
              <a:p>
                <a:pPr algn="just"/>
                <a:r>
                  <a:rPr lang="pt-BR" sz="2800" b="1" dirty="0"/>
                  <a:t>E</a:t>
                </a:r>
                <a:r>
                  <a:rPr lang="pt-BR" sz="2800" b="1" dirty="0" smtClean="0"/>
                  <a:t>xiste </a:t>
                </a:r>
                <a:r>
                  <a:rPr lang="pt-BR" sz="2800" b="1" dirty="0"/>
                  <a:t>uma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tendência das observações </a:t>
                </a:r>
                <a:r>
                  <a:rPr lang="pt-BR" sz="2800" b="1" dirty="0">
                    <a:solidFill>
                      <a:srgbClr val="FF0000"/>
                    </a:solidFill>
                  </a:rPr>
                  <a:t>se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concentrarem próximo </a:t>
                </a:r>
                <a:r>
                  <a:rPr lang="pt-BR" sz="2800" b="1" dirty="0">
                    <a:solidFill>
                      <a:srgbClr val="FF0000"/>
                    </a:solidFill>
                  </a:rPr>
                  <a:t>do valor central, ou seja, da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média </a:t>
                </a:r>
                <a:r>
                  <a:rPr lang="pt-BR" sz="2800" b="1" dirty="0">
                    <a:solidFill>
                      <a:srgbClr val="FF0000"/>
                    </a:solidFill>
                  </a:rPr>
                  <a:t>da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distribuição, e </a:t>
                </a:r>
                <a:r>
                  <a:rPr lang="pt-BR" sz="2800" b="1" dirty="0">
                    <a:solidFill>
                      <a:srgbClr val="FF0000"/>
                    </a:solidFill>
                  </a:rPr>
                  <a:t>esta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concentração </a:t>
                </a:r>
                <a:r>
                  <a:rPr lang="pt-BR" sz="2800" b="1" dirty="0">
                    <a:solidFill>
                      <a:srgbClr val="FF0000"/>
                    </a:solidFill>
                  </a:rPr>
                  <a:t>vai diminuindo a medida que os valores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vão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aumentando (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pt-BR" sz="2800" b="1" dirty="0" smtClean="0">
                    <a:solidFill>
                      <a:srgbClr val="FF0000"/>
                    </a:solidFill>
                  </a:rPr>
                  <a:t>)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e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diminuindo (</a:t>
                </a:r>
                <a14:m>
                  <m:oMath xmlns:m="http://schemas.openxmlformats.org/officeDocument/2006/math">
                    <m:r>
                      <a:rPr lang="pt-BR" sz="28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pt-BR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pt-BR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pt-BR" sz="2800" b="1" dirty="0" smtClean="0">
                    <a:solidFill>
                      <a:srgbClr val="FF0000"/>
                    </a:solidFill>
                  </a:rPr>
                  <a:t>)</a:t>
                </a:r>
                <a:r>
                  <a:rPr lang="pt-BR" sz="2800" b="1" dirty="0" smtClean="0"/>
                  <a:t>;</a:t>
                </a:r>
                <a:endParaRPr lang="pt-BR" sz="2800" b="1" dirty="0"/>
              </a:p>
              <a:p>
                <a:pPr algn="just"/>
                <a:endParaRPr lang="pt-BR" sz="2000" b="1" i="0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b="1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333" t="-1073" r="-1481" b="-3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7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cultura.ufpa.br/dicas/biome/biofig/curno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54006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Distribuição Normal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A distribuição é </a:t>
                </a:r>
                <a:r>
                  <a:rPr lang="pt-BR" sz="2800" b="1" dirty="0"/>
                  <a:t>aproximadamente </a:t>
                </a:r>
                <a:r>
                  <a:rPr lang="pt-BR" sz="2800" b="1" dirty="0" smtClean="0">
                    <a:solidFill>
                      <a:srgbClr val="FF0000"/>
                    </a:solidFill>
                  </a:rPr>
                  <a:t>simétrica</a:t>
                </a:r>
                <a:r>
                  <a:rPr lang="pt-BR" sz="2800" b="1" dirty="0"/>
                  <a:t>, isto </a:t>
                </a:r>
                <a:r>
                  <a:rPr lang="pt-BR" sz="2800" b="1" dirty="0" smtClean="0"/>
                  <a:t>é, </a:t>
                </a:r>
                <a:r>
                  <a:rPr lang="pt-BR" sz="2800" b="1" dirty="0"/>
                  <a:t>tomando a </a:t>
                </a:r>
                <a:r>
                  <a:rPr lang="pt-BR" sz="2800" b="1" dirty="0" smtClean="0"/>
                  <a:t>média </a:t>
                </a:r>
                <a:r>
                  <a:rPr lang="pt-BR" sz="2800" b="1" dirty="0" smtClean="0"/>
                  <a:t>(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pt-BR" sz="2800" b="1" dirty="0" smtClean="0"/>
                  <a:t>) como </a:t>
                </a:r>
                <a:r>
                  <a:rPr lang="pt-BR" sz="2800" b="1" dirty="0" smtClean="0"/>
                  <a:t>ponto central</a:t>
                </a:r>
                <a:r>
                  <a:rPr lang="pt-BR" sz="2800" b="1" dirty="0"/>
                  <a:t>, </a:t>
                </a:r>
                <a:r>
                  <a:rPr lang="pt-BR" sz="2800" b="1" dirty="0" smtClean="0"/>
                  <a:t>o </a:t>
                </a:r>
                <a:r>
                  <a:rPr lang="pt-BR" sz="2800" b="1" dirty="0"/>
                  <a:t>lado esquerdo </a:t>
                </a:r>
                <a:r>
                  <a:rPr lang="pt-BR" sz="2800" b="1" dirty="0" smtClean="0"/>
                  <a:t>é </a:t>
                </a:r>
                <a:r>
                  <a:rPr lang="pt-BR" sz="2800" b="1" dirty="0"/>
                  <a:t>aproximadamente igual ao lado direito</a:t>
                </a:r>
                <a:r>
                  <a:rPr lang="pt-BR" sz="2800" b="1" dirty="0" smtClean="0"/>
                  <a:t>.</a:t>
                </a:r>
              </a:p>
              <a:p>
                <a:pPr algn="just"/>
                <a:r>
                  <a:rPr lang="pt-BR" sz="2800" b="1" dirty="0" smtClean="0"/>
                  <a:t>Sabemos, das propriedades da variável aleatórias contínuas que a área sob a curva, ou seja,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sz="24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sz="2400" b="1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pt-BR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pt-BR" sz="2400" b="1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pt-BR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pt-BR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pt-BR" sz="2400" b="1" i="1" smtClean="0">
                              <a:latin typeface="Cambria Math"/>
                            </a:rPr>
                            <m:t>𝒅𝒙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=</m:t>
                          </m:r>
                          <m:r>
                            <a:rPr lang="pt-BR" sz="2400" b="1" i="1" smtClean="0">
                              <a:latin typeface="Cambria Math"/>
                            </a:rPr>
                            <m:t>𝟏</m:t>
                          </m:r>
                        </m:e>
                      </m:nary>
                    </m:oMath>
                  </m:oMathPara>
                </a14:m>
                <a:endParaRPr lang="pt-BR" sz="2800" b="1" dirty="0" smtClean="0"/>
              </a:p>
              <a:p>
                <a:pPr algn="just"/>
                <a:endParaRPr lang="pt-BR" sz="2800" b="1" dirty="0"/>
              </a:p>
              <a:p>
                <a:pPr algn="just"/>
                <a:endParaRPr lang="pt-BR" sz="2000" b="1" i="0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b="1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333" t="-1073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data:image/png;base64,iVBORw0KGgoAAAANSUhEUgAAAT4AAACfCAMAAABX0UX9AAAAhFBMVEX////+/v77+/vExMSAgIDg4OCioqL4+PgAAAD19fU3NzfMzMyZmZny8vLp6emlpaWTk5Pk5OS9vb3Y2NiKioqqqqpxcXHPz8+6urra2tp5eXmNjY0RERFSUlKxsbFvb29FRUVnZ2cwMDA+Pj5fX18YGBghISFYWFgqKipLS0sLCwsdHR18gOpSAAAQy0lEQVR4nO1dj0Ojvs9uC6wg0MGAsR/ndLr7eN77//9/b5Iy5zYoMAaT+/LoeWo3Wh7TJk3SwFgNuOAel7zuZRNKAezhx6OHMVoIkDwhHj2K8YJ7gk3idyOcPedI4ISboFLmAYGPHsb4oJe8/VPCJvpuAJLGmesu2LT03QIuBFeuO4P/vYm/tgDpE+zV/evGwpOPHsz4IJG+D9d11WT33QAOIhe4KH1sMlwqwVmcrxlD/Yo/JPhFN4DwRS7i61cTriDYxs6YvwU9gZM0WPCjqIH0AX1//070GcCZrRg7qIIh7/nYILjwn1ycvRGbPC6VsNy35W7F8oAxfy6ZNT9aeZwtiD33Y5K+Snhso9h8BWrC4q8gcn7w1SIClybvq5roq8bGYfOF5EkwW4C29YMv4YvdAuljB/iTwdkmBukDhbEkHXGSPtxyTPTVAOnjcwsUxYs6wM9f0gcAbezY+PVxw/vp4GzpsGzL1DZhtgNLYHDWDPRNMEBwK+Txm1I+Y8ri3v+tz5qBvkn2DOBoObN9CEYzeQk+z5sn+szAICR8fqCZzPD/c7om+sxA0pA3iTFJ2PcKeeadmugzgxN76C5A5zK/9CxP9HXCRF8nTPR1wkRfJ0z0dcJEXydM9HXCRF8nTPR1wkRfJ0z0dcJEXydM9HXCI+gT6Dsr8mq0G1Jgxs0Y/4wPoI9L/GBEYJIodKSxkAnOR5hp8wj6mASyJHwJZtHmM5sx+lGwib5GkIIELdpYC64OlnVYwe8m+poCRE0y63cewnK3ThkLM4szj3nh0APpjgfQB1qCOasAaIOusX/Bgs+YTaqjITzmR3MdPMD+BeqRNGf6cNi4SHzI5M0DdewVw/Sgc4UIEgnfwAo4qjzrh5jNqzk7pw8kMVuBFAKRo2LvIfRZwSkZvZA+mL+BxdD+G1em5iPo+wXaQl5IH6e8YZC/ceUrPYC+KIel7mjkafqANY+Jd1AqoyJvePqgs4OABe64xGn68FixwPxhPrKD7YPSh2dfwyi+6P9k8S0yEMNR7T0GpU8I/i23+tj/F32cPXt8MlyqAUvei7rs/yR9PN6zcfldBqUPZOvtQrrOpE+w8DAu5THw2penF92dSR9s21J1/bYfjGEnrx9dnt48lz6wm881y0/HQPQJ7ZaPfHT2XfR/og9fss1xEo9lARxK+qQH5Kwy8lZd9H+avJ6kcxQCParjUMDD0Ifn/iUTr6h6DdInKAbyFy2ckezdhqFPy1LgM52qft7/t8lLede7DM/bjWP6DiV9sJ1AV4Fnlj54AQ/DDyZGMncHUx0wfV/QOR9e8HK29jGJi5/MA4l+0zFgoMl79OddeeO/3KX0KXTqf5qMg7zhJi9X0aXgHfvX9KHaEBRBx/DbWLZug5nNflpqzB0n75Fbip+z97HURhlI+jh/LzeFj+5SELn1OlknsS7P86v/Md0FA0kfB4u5NJBbSB/n8dtm7y7tDG0+yaN8gEHdAQOpDhAnWbqeHSdv/L5l4uWgixtxofb9D+oeGEj60pyXB4GKSBtbuyhvByxWQXvf3WqAUXVH3/QhFYKHdqjPFZf1/42+pQu7XYrCreYUPf/pW7f+6cN0qtmiYu5+TV71bHPmvEW4PUYjex2EQl4cnv2B6H3ywvZLYB0ZyuAr7V+rDvV+WP6JKEuSY7jcdpj8+XGP/tc+IUMHC6SK0o5OhkusQoWCJzHTBQj9wNn+03PWep+8GPlGPx8rT7/4ZjbjMulhjrMkz5/tjCBo2Td9AusE/sEVTZSS8X3TRoueXvtwd/wLU9l+OPqnT7A0ORaaLe2fcuuLRl1vQb94kf38bPHe1z5goGK/duy/6o1q08uA7or+pY/tlUGGnINfiW360zVH/6qDgQVnSFt2XmdBFJQimr86//NmM9vtTFnfa1MNLfvHx3x7pw9zvw3tSJ8UOkPyDFQX+b3Pod0DvdKHvIHwmaLezkbbLSVv5px0dusTC0NO+P7owzRvuPPfjOxgQ//l/AjK0/3F8LRgu5RJrNk1lK+hT/pQqpYO+lAMqqOKPk7xpcUctnvtHAd0WlMOZHD3Rh/sHuC27QTuJayx+yrnrpSxrQ3pVvDkYEeU+qMPD/6pVCGJJsOlij4UIdi/4dLJWz3QATeAgz3/psfJK3S+RcVm99R/FX10RsYhv1+rjqm70Usf3IVKPczPMPFnmrx0wvxFtX0ai2Cfr08DZVn2Sp8fNenfNLdBhP8YDxoprSZOPgd4xzP8tV7bjvc29Dd5BRottSZHDX3AX+Sb7G4sC7wj0sLdCqBASyN9n9VvuSd6pI/NrPos0Tr6QIb/M70fVDtGAkD4VIZQ8O0/QR+DaVd/7Tr64ArWzNC8Aelb6LReDSn+EfpgXtW7O2vpYzJODVexfRVkuLNhyX9PT09/cv6PTN44UrJeadaqDqBibgiZ2y+2baff/k5gIyJ1AzkbeqGP9OBq1mS3X7v2gdEdRyGr8jts0EKh91PqIPWc2/Ymu3HoLdELfQo0brgJWVi/36qTPor1HkJMPShN2F06Iry4A8ESZz1QhLgP+qgeAdh83j1UB0idhwlGgpd57rneXJ/9SojhnFZ90OfBireIKNmnq+rg+qD+zKfnMJe1s2vnFNA54j0vhWqfSCrqt1v1dp8QnhBPum5YSbN+XN83YGLRYJn5/dBHFrPkFUlpF/2bdx26ZDzYfuWTlxLKz3nlsOYOlZjfx+QNmUxj7TbqPHlxHYU/g7MVOi//crSeTpBhuqVI0R+uIlEf9HEZ5E2vWm82a+SBxLXgskydlm9yMOs8EPxfDpdY3sfkFeEHM8U3LvpvQB/Q8eGRA/YqTZBruiTRp7NjkMTxrn24Z2/sYG8ofUAPPoxP1038Dg9/g8Ekj3Qzp/NIYtRrX7ysyiUt7b+J9OEg3xmSdE4fvZNmtEeRYTq4CfztkxvGfQP6oO+dN48tNqOPjqpGOb8Om/izWUAJXKwQOIzrhcHreOlbZLTEN+6/0eRFFRyt+WXKWj73/+ZU/hQs9cN+v39GN4XnRGOkj3aoHIbevBBaU82LmO/YJX+7HUsi7Bc1hhd6YajT8bdjpE/iDJqv2pSiakMfiyx+EbRE+vAOPClZ7Oe+b+ns3u1Ap5LuK30gGXgGobnmaEcf5uueX9kJgsAnOyUUOSa6RR4FRkcpfVx67DcqwksFaey/MX1C+NHlaB0/p+1IEQwFDXzKLRoAd6UPFvhljFtQ3sBZ8NV/Y/qAJNj7nsu10LLu0YkGKiEBPSs2StUhvMghLdi8BGkb+tA0ifzzHnVaOZWwA62CRrSU3wvc9Yw70ae36rD8HHVj04u2WvughyTV3Z2eEC6K/EBxLLaDqmNkCWpga+G5l6W6qnNT339z+kJgJX5BN0tju7Jn3Ev6BG1LORMtvR2t6KPdmVpqz8CPwL2kD6A2VzWCGvXfQnXQsdYkkg38sMPgPvShz1KlignRNi+2leGCG1uwm3N7sFhGHe5En8BoIrmMWnoqW0kf2kOU9LcfTDfUoDN92oHOvWdWnMVtdw6tnfTpMjlg2G3+EenDLAC4q9i+0Vhot2nTXYKAryP9dJ5Hy2Bn+uigcwjr3m0ll2+hD43ixEYV//Azb90nLx62/wjR3TKU9GEYnqsD2oE39HhX3GHyhuqZLNmhJi+nx2pxtXEeX6Szu+aVwQutQ7dVLGxPHyePjsf5ejm/ocP7ojN9gZ2wIgA7DH2kOnTFA2vz6GI5rejj2ngQ/KsGqf/LV7q05o1q8KbJe3p39ktrj8LHMnjdnHb0UYUQr3iqH1Pxf0HXcg030HeO/SEOixBvSCGPQWu/tKJP6knDJTGooiWjaqRdCjZ0pA+Npk2w0xY7o3Int4/lBrRb++SxoAh8LrdKHxv1ughgZ/owKXz1YlHpNXp046DTt93k1Tsy9PrOf6kQI2r4fZf9e9fJKyn0pua/cQ2EcYTDLn5tNa9K8sRZvj4tdMgLYwue6CB+XekTlLgG/R/eAydf54MVzqEkdE70nepOsyv9eZKscJ7NsiC1U1tns2sHgbx+y/dO6n5FZXBM6ZGmO9Be7iKDkuUpYJZlWaU5SLd3ulfO8p2F31PNwGP1XkOH59fC1O0z+sqxf1ku8TO1FovVvWtb6CpC94O1WqwWLzheGPHW8EKiL3V/pxtJS7jUmdgt6EPvLdJHdbeIfvvt/ekSf0KlQRaWzqG7G5A+QW68O0AUxd2ZcpSKYcR00OgM72/2sWoHmA9s6wKe3mZakPH4tWg6+zXP1UWQvoEG1U89qdhcp6Qd+Olrs4tu3b+uhoPT6vT4uAYQXjALoudsdkIwm8PHOeDneVA0Bfrn+2G+fc7uekE9QhhoQAO/6A0+gm8/Zx/InGYwsGYrHjYPdAHVC2uVHSwL1jSrGtSo/9HLTK9tj9nev+MlV3ipxfGCxsvSbe2/0edY+CyWxmUT9Oviq8nLK3/sw6SqKTJ0K8qHevXbSHP324294769daTLmIjMhbld+xCMzRWV+zTiGXtMzJu8Cykojpd9fcmASiB9Jj8Ftpny1FGFlRd1Pb6fDv5Ut3PxkKAtnfUSVhBgIuDt3TtL5hklVmqToHIYFOswiB83FyIRIV7hIfTpc0o3lNk5uwzxU91OyXqmbQX6Xqqvj7IXmujvNvwOIGsTvUedDjFgLn+NSWfyAenwmmnXZXYiwcw3lgjrDfi8TA9vXpZXRG4IrovVVsHZRpmxnIjw0siw9mLGuykghkeCHlLglevQIOfd/L0mvSi4snN/lZWubZTHCe/e536ell1Y6Di271btk/W55fKTprijvMwk/Wqh9NvnT9+86GfPz4ZYEi8+tN6UzGQe3ASvCJ9hhcKy/tHtLEjryteydkxAkMyJlnEZDbzYWxV/hCsI+dvGdbesBQQmSKRMHdMtL3ZCZHWhJLwDlmzxxOudjxFqg4Wvrd2q/MpcYK0CUVEkU2/AUSlv4tKb5Nxaw00mePi87AW22lRU9qMy+CzE/O/qVZNSXFe7yvbjIHDhB5af7r2nL67mz2blVZA4L6JbkgWLkmZtLcI76amJZdd3Ycfjpqzc7pM83pT6sencn4fq2l4bJAbker4N6iqBCdqnObNgde9DrCDQr1SwuqK4LUqnen9P8LRKWbvnsfj9XUm2cUpHJpE65m5JB143Cwb0lQoXlWXHAmMz0+ElHnInyfzK9uNNYEIiX7p3V2Bo73IZFh7VsnZa/TjLKkpVUTaA8ED6SlsL+mxdc/0aMl6WD0x6DGuPJKkxQ4jibrWTF0xWkHC+iT/vHmPSFfgWq92q1HDh2mRmwYe1Kvsja2sYvr6Ur/BC0xdVbtOTcpWl9+F4lM1skcYOndmqAT3YMVrj40H6QDyDddW46wiyLCtZ+47tsAaUR+I40rdzn6OwnD6O0ldqMWGAw3Kj1FbGupTbNK1/VjIm/CqfceX3tvcxpp4VAcJKoPe7TEjgzt3/PtFdVF7SHjR3XJExiNFm5ayT3HT0kPN4ndTXkMTTKJLu4pbsxAaXr9nzmj0Ces9bYfe52tomE+cawE2p2GJiAS1Ugpm6lnQE2DCy4mWUWgeXCvspH0E7epN9UHNKgFfsKgQZLkIroDLNK6r+MnhFD91NniknjopG1GtTPHzOedUgO0P7+8z+UGbwWcjKds52CS/KEJSrlooTSkJSYg3cuGnyCl1Yo3rgenhMUgmEW/Pr6lDnbS76NrVXPORJ6isLXnWTvMKioaotRcKI0dPWYBtLr5HVLvH/B2pgiLZYztH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6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cultura.ufpa.br/dicas/biome/biofig/curno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1068"/>
            <a:ext cx="54006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Distribuição Normal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>
                    <a:solidFill>
                      <a:srgbClr val="FF0000"/>
                    </a:solidFill>
                  </a:rPr>
                  <a:t>Definição: </a:t>
                </a:r>
                <a:r>
                  <a:rPr lang="pt-BR" sz="2800" b="1" dirty="0" smtClean="0"/>
                  <a:t>Dizemos que uma variável aleatória contínua X tem distribuição Normal com parâmetros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pt-BR" sz="2800" b="1" dirty="0" smtClean="0"/>
                  <a:t> (média)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800" b="1" i="1" smtClean="0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2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2800" b="1" dirty="0" smtClean="0"/>
                  <a:t>(variância) se sua função densidade de </a:t>
                </a:r>
                <a:r>
                  <a:rPr lang="pt-BR" sz="2800" b="1" dirty="0" smtClean="0"/>
                  <a:t>probabilidade,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sz="28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800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sz="2800" b="1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pt-BR" sz="2800" b="1" dirty="0" smtClean="0"/>
                  <a:t> </a:t>
                </a:r>
                <a:r>
                  <a:rPr lang="pt-BR" sz="2800" b="1" dirty="0" smtClean="0"/>
                  <a:t>for dada por: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pt-BR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a:rPr lang="pt-B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pt-BR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pt-BR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pt-BR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pt-BR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pt-BR" sz="2800" dirty="0" smtClean="0">
                  <a:solidFill>
                    <a:srgbClr val="FF0000"/>
                  </a:solidFill>
                </a:endParaRPr>
              </a:p>
              <a:p>
                <a:pPr marL="0" indent="0" algn="r">
                  <a:buNone/>
                </a:pPr>
                <a:endParaRPr lang="pt-BR" sz="2400" b="0" i="1" dirty="0" smtClean="0">
                  <a:latin typeface="Cambria Math"/>
                  <a:ea typeface="Cambria Math"/>
                </a:endParaRP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/>
                          <a:ea typeface="Cambria Math"/>
                        </a:rPr>
                        <m:t>                                                                         −∞</m:t>
                      </m:r>
                      <m:r>
                        <a:rPr lang="pt-BR" sz="2400" b="0" i="0" smtClean="0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pt-BR" sz="24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pt-BR" sz="2400" b="0" i="1" smtClean="0">
                          <a:latin typeface="Cambria Math"/>
                          <a:ea typeface="Cambria Math"/>
                        </a:rPr>
                        <m:t>&lt;+∞ </m:t>
                      </m:r>
                    </m:oMath>
                  </m:oMathPara>
                </a14:m>
                <a:endParaRPr lang="pt-BR" sz="2400" b="0" i="1" dirty="0" smtClean="0">
                  <a:latin typeface="Cambria Math"/>
                  <a:ea typeface="Cambria Math"/>
                </a:endParaRPr>
              </a:p>
              <a:p>
                <a:pPr marL="0" indent="0" algn="r">
                  <a:buNone/>
                </a:pPr>
                <a:r>
                  <a:rPr lang="pt-BR" sz="2400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sz="2400" b="0" i="1" smtClean="0">
                        <a:latin typeface="Cambria Math"/>
                      </a:rPr>
                      <m:t>&gt;0</m:t>
                    </m:r>
                  </m:oMath>
                </a14:m>
                <a:endParaRPr lang="pt-BR" sz="24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333" t="-1073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data:image/png;base64,iVBORw0KGgoAAAANSUhEUgAAAT4AAACfCAMAAABX0UX9AAAAhFBMVEX////+/v77+/vExMSAgIDg4OCioqL4+PgAAAD19fU3NzfMzMyZmZny8vLp6emlpaWTk5Pk5OS9vb3Y2NiKioqqqqpxcXHPz8+6urra2tp5eXmNjY0RERFSUlKxsbFvb29FRUVnZ2cwMDA+Pj5fX18YGBghISFYWFgqKipLS0sLCwsdHR18gOpSAAAQy0lEQVR4nO1dj0Ojvs9uC6wg0MGAsR/ndLr7eN77//9/b5Iy5zYoMAaT+/LoeWo3Wh7TJk3SwFgNuOAel7zuZRNKAezhx6OHMVoIkDwhHj2K8YJ7gk3idyOcPedI4ISboFLmAYGPHsb4oJe8/VPCJvpuAJLGmesu2LT03QIuBFeuO4P/vYm/tgDpE+zV/evGwpOPHsz4IJG+D9d11WT33QAOIhe4KH1sMlwqwVmcrxlD/Yo/JPhFN4DwRS7i61cTriDYxs6YvwU9gZM0WPCjqIH0AX1//070GcCZrRg7qIIh7/nYILjwn1ycvRGbPC6VsNy35W7F8oAxfy6ZNT9aeZwtiD33Y5K+Snhso9h8BWrC4q8gcn7w1SIClybvq5roq8bGYfOF5EkwW4C29YMv4YvdAuljB/iTwdkmBukDhbEkHXGSPtxyTPTVAOnjcwsUxYs6wM9f0gcAbezY+PVxw/vp4GzpsGzL1DZhtgNLYHDWDPRNMEBwK+Txm1I+Y8ri3v+tz5qBvkn2DOBoObN9CEYzeQk+z5sn+szAICR8fqCZzPD/c7om+sxA0pA3iTFJ2PcKeeadmugzgxN76C5A5zK/9CxP9HXCRF8nTPR1wkRfJ0z0dcJEXydM9HXCRF8nTPR1wkRfJ0z0dcJEXydM9HXCI+gT6Dsr8mq0G1Jgxs0Y/4wPoI9L/GBEYJIodKSxkAnOR5hp8wj6mASyJHwJZtHmM5sx+lGwib5GkIIELdpYC64OlnVYwe8m+poCRE0y63cewnK3ThkLM4szj3nh0APpjgfQB1qCOasAaIOusX/Bgs+YTaqjITzmR3MdPMD+BeqRNGf6cNi4SHzI5M0DdewVw/Sgc4UIEgnfwAo4qjzrh5jNqzk7pw8kMVuBFAKRo2LvIfRZwSkZvZA+mL+BxdD+G1em5iPo+wXaQl5IH6e8YZC/ceUrPYC+KIel7mjkafqANY+Jd1AqoyJvePqgs4OABe64xGn68FixwPxhPrKD7YPSh2dfwyi+6P9k8S0yEMNR7T0GpU8I/i23+tj/F32cPXt8MlyqAUvei7rs/yR9PN6zcfldBqUPZOvtQrrOpE+w8DAu5THw2penF92dSR9s21J1/bYfjGEnrx9dnt48lz6wm881y0/HQPQJ7ZaPfHT2XfR/og9fss1xEo9lARxK+qQH5Kwy8lZd9H+avJ6kcxQCParjUMDD0Ifn/iUTr6h6DdInKAbyFy2ckezdhqFPy1LgM52qft7/t8lLede7DM/bjWP6DiV9sJ1AV4Fnlj54AQ/DDyZGMncHUx0wfV/QOR9e8HK29jGJi5/MA4l+0zFgoMl79OddeeO/3KX0KXTqf5qMg7zhJi9X0aXgHfvX9KHaEBRBx/DbWLZug5nNflpqzB0n75Fbip+z97HURhlI+jh/LzeFj+5SELn1OlknsS7P86v/Md0FA0kfB4u5NJBbSB/n8dtm7y7tDG0+yaN8gEHdAQOpDhAnWbqeHSdv/L5l4uWgixtxofb9D+oeGEj60pyXB4GKSBtbuyhvByxWQXvf3WqAUXVH3/QhFYKHdqjPFZf1/42+pQu7XYrCreYUPf/pW7f+6cN0qtmiYu5+TV71bHPmvEW4PUYjex2EQl4cnv2B6H3ywvZLYB0ZyuAr7V+rDvV+WP6JKEuSY7jcdpj8+XGP/tc+IUMHC6SK0o5OhkusQoWCJzHTBQj9wNn+03PWep+8GPlGPx8rT7/4ZjbjMulhjrMkz5/tjCBo2Td9AusE/sEVTZSS8X3TRoueXvtwd/wLU9l+OPqnT7A0ORaaLe2fcuuLRl1vQb94kf38bPHe1z5goGK/duy/6o1q08uA7or+pY/tlUGGnINfiW360zVH/6qDgQVnSFt2XmdBFJQimr86//NmM9vtTFnfa1MNLfvHx3x7pw9zvw3tSJ8UOkPyDFQX+b3Pod0DvdKHvIHwmaLezkbbLSVv5px0dusTC0NO+P7owzRvuPPfjOxgQ//l/AjK0/3F8LRgu5RJrNk1lK+hT/pQqpYO+lAMqqOKPk7xpcUctnvtHAd0WlMOZHD3Rh/sHuC27QTuJayx+yrnrpSxrQ3pVvDkYEeU+qMPD/6pVCGJJsOlij4UIdi/4dLJWz3QATeAgz3/psfJK3S+RcVm99R/FX10RsYhv1+rjqm70Usf3IVKPczPMPFnmrx0wvxFtX0ai2Cfr08DZVn2Sp8fNenfNLdBhP8YDxoprSZOPgd4xzP8tV7bjvc29Dd5BRottSZHDX3AX+Sb7G4sC7wj0sLdCqBASyN9n9VvuSd6pI/NrPos0Tr6QIb/M70fVDtGAkD4VIZQ8O0/QR+DaVd/7Tr64ArWzNC8Aelb6LReDSn+EfpgXtW7O2vpYzJODVexfRVkuLNhyX9PT09/cv6PTN44UrJeadaqDqBibgiZ2y+2baff/k5gIyJ1AzkbeqGP9OBq1mS3X7v2gdEdRyGr8jts0EKh91PqIPWc2/Ymu3HoLdELfQo0brgJWVi/36qTPor1HkJMPShN2F06Iry4A8ESZz1QhLgP+qgeAdh83j1UB0idhwlGgpd57rneXJ/9SojhnFZ90OfBireIKNmnq+rg+qD+zKfnMJe1s2vnFNA54j0vhWqfSCrqt1v1dp8QnhBPum5YSbN+XN83YGLRYJn5/dBHFrPkFUlpF/2bdx26ZDzYfuWTlxLKz3nlsOYOlZjfx+QNmUxj7TbqPHlxHYU/g7MVOi//crSeTpBhuqVI0R+uIlEf9HEZ5E2vWm82a+SBxLXgskydlm9yMOs8EPxfDpdY3sfkFeEHM8U3LvpvQB/Q8eGRA/YqTZBruiTRp7NjkMTxrn24Z2/sYG8ofUAPPoxP1038Dg9/g8Ekj3Qzp/NIYtRrX7ysyiUt7b+J9OEg3xmSdE4fvZNmtEeRYTq4CfztkxvGfQP6oO+dN48tNqOPjqpGOb8Om/izWUAJXKwQOIzrhcHreOlbZLTEN+6/0eRFFRyt+WXKWj73/+ZU/hQs9cN+v39GN4XnRGOkj3aoHIbevBBaU82LmO/YJX+7HUsi7Bc1hhd6YajT8bdjpE/iDJqv2pSiakMfiyx+EbRE+vAOPClZ7Oe+b+ns3u1Ap5LuK30gGXgGobnmaEcf5uueX9kJgsAnOyUUOSa6RR4FRkcpfVx67DcqwksFaey/MX1C+NHlaB0/p+1IEQwFDXzKLRoAd6UPFvhljFtQ3sBZ8NV/Y/qAJNj7nsu10LLu0YkGKiEBPSs2StUhvMghLdi8BGkb+tA0ifzzHnVaOZWwA62CRrSU3wvc9Yw70ae36rD8HHVj04u2WvughyTV3Z2eEC6K/EBxLLaDqmNkCWpga+G5l6W6qnNT339z+kJgJX5BN0tju7Jn3Ev6BG1LORMtvR2t6KPdmVpqz8CPwL2kD6A2VzWCGvXfQnXQsdYkkg38sMPgPvShz1KlignRNi+2leGCG1uwm3N7sFhGHe5En8BoIrmMWnoqW0kf2kOU9LcfTDfUoDN92oHOvWdWnMVtdw6tnfTpMjlg2G3+EenDLAC4q9i+0Vhot2nTXYKAryP9dJ5Hy2Bn+uigcwjr3m0ll2+hD43ixEYV//Azb90nLx62/wjR3TKU9GEYnqsD2oE39HhX3GHyhuqZLNmhJi+nx2pxtXEeX6Szu+aVwQutQ7dVLGxPHyePjsf5ejm/ocP7ojN9gZ2wIgA7DH2kOnTFA2vz6GI5rejj2ngQ/KsGqf/LV7q05o1q8KbJe3p39ktrj8LHMnjdnHb0UYUQr3iqH1Pxf0HXcg030HeO/SEOixBvSCGPQWu/tKJP6knDJTGooiWjaqRdCjZ0pA+Npk2w0xY7o3Int4/lBrRb++SxoAh8LrdKHxv1ughgZ/owKXz1YlHpNXp046DTt93k1Tsy9PrOf6kQI2r4fZf9e9fJKyn0pua/cQ2EcYTDLn5tNa9K8sRZvj4tdMgLYwue6CB+XekTlLgG/R/eAydf54MVzqEkdE70nepOsyv9eZKscJ7NsiC1U1tns2sHgbx+y/dO6n5FZXBM6ZGmO9Be7iKDkuUpYJZlWaU5SLd3ulfO8p2F31PNwGP1XkOH59fC1O0z+sqxf1ku8TO1FovVvWtb6CpC94O1WqwWLzheGPHW8EKiL3V/pxtJS7jUmdgt6EPvLdJHdbeIfvvt/ekSf0KlQRaWzqG7G5A+QW68O0AUxd2ZcpSKYcR00OgM72/2sWoHmA9s6wKe3mZakPH4tWg6+zXP1UWQvoEG1U89qdhcp6Qd+Olrs4tu3b+uhoPT6vT4uAYQXjALoudsdkIwm8PHOeDneVA0Bfrn+2G+fc7uekE9QhhoQAO/6A0+gm8/Zx/InGYwsGYrHjYPdAHVC2uVHSwL1jSrGtSo/9HLTK9tj9nev+MlV3ipxfGCxsvSbe2/0edY+CyWxmUT9Oviq8nLK3/sw6SqKTJ0K8qHevXbSHP324294769daTLmIjMhbld+xCMzRWV+zTiGXtMzJu8Cykojpd9fcmASiB9Jj8Ftpny1FGFlRd1Pb6fDv5Ut3PxkKAtnfUSVhBgIuDt3TtL5hklVmqToHIYFOswiB83FyIRIV7hIfTpc0o3lNk5uwzxU91OyXqmbQX6Xqqvj7IXmujvNvwOIGsTvUedDjFgLn+NSWfyAenwmmnXZXYiwcw3lgjrDfi8TA9vXpZXRG4IrovVVsHZRpmxnIjw0siw9mLGuykghkeCHlLglevQIOfd/L0mvSi4snN/lZWubZTHCe/e536ell1Y6Di271btk/W55fKTprijvMwk/Wqh9NvnT9+86GfPz4ZYEi8+tN6UzGQe3ASvCJ9hhcKy/tHtLEjryteydkxAkMyJlnEZDbzYWxV/hCsI+dvGdbesBQQmSKRMHdMtL3ZCZHWhJLwDlmzxxOudjxFqg4Wvrd2q/MpcYK0CUVEkU2/AUSlv4tKb5Nxaw00mePi87AW22lRU9qMy+CzE/O/qVZNSXFe7yvbjIHDhB5af7r2nL67mz2blVZA4L6JbkgWLkmZtLcI76amJZdd3Ycfjpqzc7pM83pT6sencn4fq2l4bJAbker4N6iqBCdqnObNgde9DrCDQr1SwuqK4LUqnen9P8LRKWbvnsfj9XUm2cUpHJpE65m5JB143Cwb0lQoXlWXHAmMz0+ElHnInyfzK9uNNYEIiX7p3V2Bo73IZFh7VsnZa/TjLKkpVUTaA8ED6SlsL+mxdc/0aMl6WD0x6DGuPJKkxQ4jibrWTF0xWkHC+iT/vHmPSFfgWq92q1HDh2mRmwYe1Kvsja2sYvr6Ur/BC0xdVbtOTcpWl9+F4lM1skcYOndmqAT3YMVrj40H6QDyDddW46wiyLCtZ+47tsAaUR+I40rdzn6OwnD6O0ldqMWGAw3Kj1FbGupTbNK1/VjIm/CqfceX3tvcxpp4VAcJKoPe7TEjgzt3/PtFdVF7SHjR3XJExiNFm5ayT3HT0kPN4ndTXkMTTKJLu4pbsxAaXr9nzmj0Ces9bYfe52tomE+cawE2p2GJiAS1Ugpm6lnQE2DCy4mWUWgeXCvspH0E7epN9UHNKgFfsKgQZLkIroDLNK6r+MnhFD91NniknjopG1GtTPHzOedUgO0P7+8z+UGbwWcjKds52CS/KEJSrlooTSkJSYg3cuGnyCl1Yo3rgenhMUgmEW/Pr6lDnbS76NrVXPORJ6isLXnWTvMKioaotRcKI0dPWYBtLr5HVLvH/B2pgiLZYztH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5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4" y="908720"/>
            <a:ext cx="5848201" cy="5848201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Distribuição Normal</a:t>
            </a:r>
            <a:endParaRPr lang="pt-BR" dirty="0"/>
          </a:p>
        </p:txBody>
      </p:sp>
      <p:sp>
        <p:nvSpPr>
          <p:cNvPr id="4" name="AutoShape 2" descr="data:image/png;base64,iVBORw0KGgoAAAANSUhEUgAAAT4AAACfCAMAAABX0UX9AAAAhFBMVEX////+/v77+/vExMSAgIDg4OCioqL4+PgAAAD19fU3NzfMzMyZmZny8vLp6emlpaWTk5Pk5OS9vb3Y2NiKioqqqqpxcXHPz8+6urra2tp5eXmNjY0RERFSUlKxsbFvb29FRUVnZ2cwMDA+Pj5fX18YGBghISFYWFgqKipLS0sLCwsdHR18gOpSAAAQy0lEQVR4nO1dj0Ojvs9uC6wg0MGAsR/ndLr7eN77//9/b5Iy5zYoMAaT+/LoeWo3Wh7TJk3SwFgNuOAel7zuZRNKAezhx6OHMVoIkDwhHj2K8YJ7gk3idyOcPedI4ISboFLmAYGPHsb4oJe8/VPCJvpuAJLGmesu2LT03QIuBFeuO4P/vYm/tgDpE+zV/evGwpOPHsz4IJG+D9d11WT33QAOIhe4KH1sMlwqwVmcrxlD/Yo/JPhFN4DwRS7i61cTriDYxs6YvwU9gZM0WPCjqIH0AX1//070GcCZrRg7qIIh7/nYILjwn1ycvRGbPC6VsNy35W7F8oAxfy6ZNT9aeZwtiD33Y5K+Snhso9h8BWrC4q8gcn7w1SIClybvq5roq8bGYfOF5EkwW4C29YMv4YvdAuljB/iTwdkmBukDhbEkHXGSPtxyTPTVAOnjcwsUxYs6wM9f0gcAbezY+PVxw/vp4GzpsGzL1DZhtgNLYHDWDPRNMEBwK+Txm1I+Y8ri3v+tz5qBvkn2DOBoObN9CEYzeQk+z5sn+szAICR8fqCZzPD/c7om+sxA0pA3iTFJ2PcKeeadmugzgxN76C5A5zK/9CxP9HXCRF8nTPR1wkRfJ0z0dcJEXydM9HXCRF8nTPR1wkRfJ0z0dcJEXydM9HXCI+gT6Dsr8mq0G1Jgxs0Y/4wPoI9L/GBEYJIodKSxkAnOR5hp8wj6mASyJHwJZtHmM5sx+lGwib5GkIIELdpYC64OlnVYwe8m+poCRE0y63cewnK3ThkLM4szj3nh0APpjgfQB1qCOasAaIOusX/Bgs+YTaqjITzmR3MdPMD+BeqRNGf6cNi4SHzI5M0DdewVw/Sgc4UIEgnfwAo4qjzrh5jNqzk7pw8kMVuBFAKRo2LvIfRZwSkZvZA+mL+BxdD+G1em5iPo+wXaQl5IH6e8YZC/ceUrPYC+KIel7mjkafqANY+Jd1AqoyJvePqgs4OABe64xGn68FixwPxhPrKD7YPSh2dfwyi+6P9k8S0yEMNR7T0GpU8I/i23+tj/F32cPXt8MlyqAUvei7rs/yR9PN6zcfldBqUPZOvtQrrOpE+w8DAu5THw2penF92dSR9s21J1/bYfjGEnrx9dnt48lz6wm881y0/HQPQJ7ZaPfHT2XfR/og9fss1xEo9lARxK+qQH5Kwy8lZd9H+avJ6kcxQCParjUMDD0Ifn/iUTr6h6DdInKAbyFy2ckezdhqFPy1LgM52qft7/t8lLede7DM/bjWP6DiV9sJ1AV4Fnlj54AQ/DDyZGMncHUx0wfV/QOR9e8HK29jGJi5/MA4l+0zFgoMl79OddeeO/3KX0KXTqf5qMg7zhJi9X0aXgHfvX9KHaEBRBx/DbWLZug5nNflpqzB0n75Fbip+z97HURhlI+jh/LzeFj+5SELn1OlknsS7P86v/Md0FA0kfB4u5NJBbSB/n8dtm7y7tDG0+yaN8gEHdAQOpDhAnWbqeHSdv/L5l4uWgixtxofb9D+oeGEj60pyXB4GKSBtbuyhvByxWQXvf3WqAUXVH3/QhFYKHdqjPFZf1/42+pQu7XYrCreYUPf/pW7f+6cN0qtmiYu5+TV71bHPmvEW4PUYjex2EQl4cnv2B6H3ywvZLYB0ZyuAr7V+rDvV+WP6JKEuSY7jcdpj8+XGP/tc+IUMHC6SK0o5OhkusQoWCJzHTBQj9wNn+03PWep+8GPlGPx8rT7/4ZjbjMulhjrMkz5/tjCBo2Td9AusE/sEVTZSS8X3TRoueXvtwd/wLU9l+OPqnT7A0ORaaLe2fcuuLRl1vQb94kf38bPHe1z5goGK/duy/6o1q08uA7or+pY/tlUGGnINfiW360zVH/6qDgQVnSFt2XmdBFJQimr86//NmM9vtTFnfa1MNLfvHx3x7pw9zvw3tSJ8UOkPyDFQX+b3Pod0DvdKHvIHwmaLezkbbLSVv5px0dusTC0NO+P7owzRvuPPfjOxgQ//l/AjK0/3F8LRgu5RJrNk1lK+hT/pQqpYO+lAMqqOKPk7xpcUctnvtHAd0WlMOZHD3Rh/sHuC27QTuJayx+yrnrpSxrQ3pVvDkYEeU+qMPD/6pVCGJJsOlij4UIdi/4dLJWz3QATeAgz3/psfJK3S+RcVm99R/FX10RsYhv1+rjqm70Usf3IVKPczPMPFnmrx0wvxFtX0ai2Cfr08DZVn2Sp8fNenfNLdBhP8YDxoprSZOPgd4xzP8tV7bjvc29Dd5BRottSZHDX3AX+Sb7G4sC7wj0sLdCqBASyN9n9VvuSd6pI/NrPos0Tr6QIb/M70fVDtGAkD4VIZQ8O0/QR+DaVd/7Tr64ArWzNC8Aelb6LReDSn+EfpgXtW7O2vpYzJODVexfRVkuLNhyX9PT09/cv6PTN44UrJeadaqDqBibgiZ2y+2baff/k5gIyJ1AzkbeqGP9OBq1mS3X7v2gdEdRyGr8jts0EKh91PqIPWc2/Ymu3HoLdELfQo0brgJWVi/36qTPor1HkJMPShN2F06Iry4A8ESZz1QhLgP+qgeAdh83j1UB0idhwlGgpd57rneXJ/9SojhnFZ90OfBireIKNmnq+rg+qD+zKfnMJe1s2vnFNA54j0vhWqfSCrqt1v1dp8QnhBPum5YSbN+XN83YGLRYJn5/dBHFrPkFUlpF/2bdx26ZDzYfuWTlxLKz3nlsOYOlZjfx+QNmUxj7TbqPHlxHYU/g7MVOi//crSeTpBhuqVI0R+uIlEf9HEZ5E2vWm82a+SBxLXgskydlm9yMOs8EPxfDpdY3sfkFeEHM8U3LvpvQB/Q8eGRA/YqTZBruiTRp7NjkMTxrn24Z2/sYG8ofUAPPoxP1038Dg9/g8Ekj3Qzp/NIYtRrX7ysyiUt7b+J9OEg3xmSdE4fvZNmtEeRYTq4CfztkxvGfQP6oO+dN48tNqOPjqpGOb8Om/izWUAJXKwQOIzrhcHreOlbZLTEN+6/0eRFFRyt+WXKWj73/+ZU/hQs9cN+v39GN4XnRGOkj3aoHIbevBBaU82LmO/YJX+7HUsi7Bc1hhd6YajT8bdjpE/iDJqv2pSiakMfiyx+EbRE+vAOPClZ7Oe+b+ns3u1Ap5LuK30gGXgGobnmaEcf5uueX9kJgsAnOyUUOSa6RR4FRkcpfVx67DcqwksFaey/MX1C+NHlaB0/p+1IEQwFDXzKLRoAd6UPFvhljFtQ3sBZ8NV/Y/qAJNj7nsu10LLu0YkGKiEBPSs2StUhvMghLdi8BGkb+tA0ifzzHnVaOZWwA62CRrSU3wvc9Yw70ae36rD8HHVj04u2WvughyTV3Z2eEC6K/EBxLLaDqmNkCWpga+G5l6W6qnNT339z+kJgJX5BN0tju7Jn3Ev6BG1LORMtvR2t6KPdmVpqz8CPwL2kD6A2VzWCGvXfQnXQsdYkkg38sMPgPvShz1KlignRNi+2leGCG1uwm3N7sFhGHe5En8BoIrmMWnoqW0kf2kOU9LcfTDfUoDN92oHOvWdWnMVtdw6tnfTpMjlg2G3+EenDLAC4q9i+0Vhot2nTXYKAryP9dJ5Hy2Bn+uigcwjr3m0ll2+hD43ixEYV//Azb90nLx62/wjR3TKU9GEYnqsD2oE39HhX3GHyhuqZLNmhJi+nx2pxtXEeX6Szu+aVwQutQ7dVLGxPHyePjsf5ejm/ocP7ojN9gZ2wIgA7DH2kOnTFA2vz6GI5rejj2ngQ/KsGqf/LV7q05o1q8KbJe3p39ktrj8LHMnjdnHb0UYUQr3iqH1Pxf0HXcg030HeO/SEOixBvSCGPQWu/tKJP6knDJTGooiWjaqRdCjZ0pA+Npk2w0xY7o3Int4/lBrRb++SxoAh8LrdKHxv1ughgZ/owKXz1YlHpNXp046DTt93k1Tsy9PrOf6kQI2r4fZf9e9fJKyn0pua/cQ2EcYTDLn5tNa9K8sRZvj4tdMgLYwue6CB+XekTlLgG/R/eAydf54MVzqEkdE70nepOsyv9eZKscJ7NsiC1U1tns2sHgbx+y/dO6n5FZXBM6ZGmO9Be7iKDkuUpYJZlWaU5SLd3ulfO8p2F31PNwGP1XkOH59fC1O0z+sqxf1ku8TO1FovVvWtb6CpC94O1WqwWLzheGPHW8EKiL3V/pxtJS7jUmdgt6EPvLdJHdbeIfvvt/ekSf0KlQRaWzqG7G5A+QW68O0AUxd2ZcpSKYcR00OgM72/2sWoHmA9s6wKe3mZakPH4tWg6+zXP1UWQvoEG1U89qdhcp6Qd+Olrs4tu3b+uhoPT6vT4uAYQXjALoudsdkIwm8PHOeDneVA0Bfrn+2G+fc7uekE9QhhoQAO/6A0+gm8/Zx/InGYwsGYrHjYPdAHVC2uVHSwL1jSrGtSo/9HLTK9tj9nev+MlV3ipxfGCxsvSbe2/0edY+CyWxmUT9Oviq8nLK3/sw6SqKTJ0K8qHevXbSHP324294769daTLmIjMhbld+xCMzRWV+zTiGXtMzJu8Cykojpd9fcmASiB9Jj8Ftpny1FGFlRd1Pb6fDv5Ut3PxkKAtnfUSVhBgIuDt3TtL5hklVmqToHIYFOswiB83FyIRIV7hIfTpc0o3lNk5uwzxU91OyXqmbQX6Xqqvj7IXmujvNvwOIGsTvUedDjFgLn+NSWfyAenwmmnXZXYiwcw3lgjrDfi8TA9vXpZXRG4IrovVVsHZRpmxnIjw0siw9mLGuykghkeCHlLglevQIOfd/L0mvSi4snN/lZWubZTHCe/e536ell1Y6Di271btk/W55fKTprijvMwk/Wqh9NvnT9+86GfPz4ZYEi8+tN6UzGQe3ASvCJ9hhcKy/tHtLEjryteydkxAkMyJlnEZDbzYWxV/hCsI+dvGdbesBQQmSKRMHdMtL3ZCZHWhJLwDlmzxxOudjxFqg4Wvrd2q/MpcYK0CUVEkU2/AUSlv4tKb5Nxaw00mePi87AW22lRU9qMy+CzE/O/qVZNSXFe7yvbjIHDhB5af7r2nL67mz2blVZA4L6JbkgWLkmZtLcI76amJZdd3Ycfjpqzc7pM83pT6sencn4fq2l4bJAbker4N6iqBCdqnObNgde9DrCDQr1SwuqK4LUqnen9P8LRKWbvnsfj9XUm2cUpHJpE65m5JB143Cwb0lQoXlWXHAmMz0+ElHnInyfzK9uNNYEIiX7p3V2Bo73IZFh7VsnZa/TjLKkpVUTaA8ED6SlsL+mxdc/0aMl6WD0x6DGuPJKkxQ4jibrWTF0xWkHC+iT/vHmPSFfgWq92q1HDh2mRmwYe1Kvsja2sYvr6Ur/BC0xdVbtOTcpWl9+F4lM1skcYOndmqAT3YMVrj40H6QDyDddW46wiyLCtZ+47tsAaUR+I40rdzn6OwnD6O0ldqMWGAw3Kj1FbGupTbNK1/VjIm/CqfceX3tvcxpp4VAcJKoPe7TEjgzt3/PtFdVF7SHjR3XJExiNFm5ayT3HT0kPN4ndTXkMTTKJLu4pbsxAaXr9nzmj0Ces9bYfe52tomE+cawE2p2GJiAS1Ugpm6lnQE2DCy4mWUWgeXCvspH0E7epN9UHNKgFfsKgQZLkIroDLNK6r+MnhFD91NniknjopG1GtTPHzOedUgO0P7+8z+UGbwWcjKds52CS/KEJSrlooTSkJSYg3cuGnyCl1Yo3rgenhMUgmEW/Pr6lDnbS76NrVXPORJ6isLXnWTvMKioaotRcKI0dPWYBtLr5HVLvH/B2pgiLZYztH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5796136" y="2184996"/>
                <a:ext cx="3240360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smtClean="0">
                          <a:latin typeface="Cambria Math"/>
                        </a:rPr>
                        <m:t>𝑿</m:t>
                      </m:r>
                      <m:r>
                        <a:rPr lang="pt-BR" sz="3200" b="1" i="1" smtClean="0">
                          <a:latin typeface="Cambria Math"/>
                        </a:rPr>
                        <m:t>~</m:t>
                      </m:r>
                      <m:r>
                        <a:rPr lang="pt-BR" sz="3200" b="1" i="1" smtClean="0">
                          <a:latin typeface="Cambria Math"/>
                        </a:rPr>
                        <m:t>𝑵</m:t>
                      </m:r>
                      <m:r>
                        <a:rPr lang="pt-BR" sz="3200" b="1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pt-BR" sz="3200" b="1" i="1" smtClean="0">
                          <a:latin typeface="Cambria Math"/>
                          <a:ea typeface="Cambria Math"/>
                        </a:rPr>
                        <m:t>;</m:t>
                      </m:r>
                      <m:sSup>
                        <m:sSupPr>
                          <m:ctrlPr>
                            <a:rPr lang="pt-BR" sz="32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3200" b="1" i="1" smtClean="0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p>
                          <m:r>
                            <a:rPr lang="pt-BR" sz="32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pt-BR" sz="32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sz="3200" b="1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184996"/>
                <a:ext cx="3240360" cy="5959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6084168" y="2852936"/>
                <a:ext cx="2592288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smtClean="0">
                          <a:latin typeface="Cambria Math"/>
                        </a:rPr>
                        <m:t>𝑿</m:t>
                      </m:r>
                      <m:r>
                        <a:rPr lang="pt-BR" sz="3200" b="1" i="1" smtClean="0">
                          <a:latin typeface="Cambria Math"/>
                        </a:rPr>
                        <m:t>~</m:t>
                      </m:r>
                      <m:r>
                        <a:rPr lang="pt-BR" sz="3200" b="1" i="1" smtClean="0">
                          <a:latin typeface="Cambria Math"/>
                        </a:rPr>
                        <m:t>𝑵</m:t>
                      </m:r>
                      <m:r>
                        <a:rPr lang="pt-BR" sz="3200" b="1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pt-BR" sz="3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  <m:sub>
                          <m: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pt-BR" sz="3200" b="1" i="1">
                          <a:latin typeface="Cambria Math"/>
                          <a:ea typeface="Cambria Math"/>
                        </a:rPr>
                        <m:t>;</m:t>
                      </m:r>
                      <m:sSup>
                        <m:sSupPr>
                          <m:ctrlPr>
                            <a:rPr lang="pt-BR" sz="32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3200" b="1" i="1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p>
                          <m:r>
                            <a:rPr lang="pt-BR" sz="32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pt-BR" sz="32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sz="3200" b="1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852936"/>
                <a:ext cx="2592288" cy="5959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2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r>
              <a:rPr lang="pt-BR" sz="2800" b="1" dirty="0"/>
              <a:t>Como se distribuem os valores da variável aleatória X, ou seja, qual a </a:t>
            </a:r>
            <a:r>
              <a:rPr lang="pt-BR" sz="2800" b="1" dirty="0" smtClean="0"/>
              <a:t>distribuição de </a:t>
            </a:r>
            <a:r>
              <a:rPr lang="pt-BR" sz="2800" b="1" dirty="0"/>
              <a:t>probabilidades de X</a:t>
            </a:r>
            <a:r>
              <a:rPr lang="pt-BR" sz="2800" b="1" dirty="0" smtClean="0"/>
              <a:t>?</a:t>
            </a:r>
          </a:p>
          <a:p>
            <a:pPr marL="0" indent="0">
              <a:buNone/>
            </a:pPr>
            <a:endParaRPr lang="pt-BR" sz="2800" b="1" dirty="0" smtClean="0"/>
          </a:p>
          <a:p>
            <a:pPr algn="just"/>
            <a:r>
              <a:rPr lang="pt-BR" sz="2800" b="1" dirty="0"/>
              <a:t>Para as variáveis contínuas as probabilidades são atribuídas por meio de uma </a:t>
            </a:r>
            <a:r>
              <a:rPr lang="pt-BR" sz="2800" b="1" dirty="0" smtClean="0"/>
              <a:t>função cuja </a:t>
            </a:r>
            <a:r>
              <a:rPr lang="pt-BR" sz="2800" b="1" dirty="0"/>
              <a:t>área entre </a:t>
            </a:r>
            <a:r>
              <a:rPr lang="pt-BR" sz="2800" b="1" dirty="0" smtClean="0"/>
              <a:t>ela (a função) </a:t>
            </a:r>
            <a:r>
              <a:rPr lang="pt-BR" sz="2800" b="1" dirty="0"/>
              <a:t>e o eixo das abscissas (X) é igual a um</a:t>
            </a:r>
            <a:r>
              <a:rPr lang="pt-BR" sz="2800" b="1" dirty="0" smtClean="0"/>
              <a:t>. Essa função f(x) é denominada “função densidade de probabilidade” da variável aleatória contínua X. </a:t>
            </a:r>
          </a:p>
          <a:p>
            <a:pPr marL="0" indent="0" algn="just">
              <a:buNone/>
            </a:pP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4182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5935389" cy="5935389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Distribuição Normal</a:t>
            </a:r>
            <a:endParaRPr lang="pt-BR" dirty="0"/>
          </a:p>
        </p:txBody>
      </p:sp>
      <p:sp>
        <p:nvSpPr>
          <p:cNvPr id="4" name="AutoShape 2" descr="data:image/png;base64,iVBORw0KGgoAAAANSUhEUgAAAT4AAACfCAMAAABX0UX9AAAAhFBMVEX////+/v77+/vExMSAgIDg4OCioqL4+PgAAAD19fU3NzfMzMyZmZny8vLp6emlpaWTk5Pk5OS9vb3Y2NiKioqqqqpxcXHPz8+6urra2tp5eXmNjY0RERFSUlKxsbFvb29FRUVnZ2cwMDA+Pj5fX18YGBghISFYWFgqKipLS0sLCwsdHR18gOpSAAAQy0lEQVR4nO1dj0Ojvs9uC6wg0MGAsR/ndLr7eN77//9/b5Iy5zYoMAaT+/LoeWo3Wh7TJk3SwFgNuOAel7zuZRNKAezhx6OHMVoIkDwhHj2K8YJ7gk3idyOcPedI4ISboFLmAYGPHsb4oJe8/VPCJvpuAJLGmesu2LT03QIuBFeuO4P/vYm/tgDpE+zV/evGwpOPHsz4IJG+D9d11WT33QAOIhe4KH1sMlwqwVmcrxlD/Yo/JPhFN4DwRS7i61cTriDYxs6YvwU9gZM0WPCjqIH0AX1//070GcCZrRg7qIIh7/nYILjwn1ycvRGbPC6VsNy35W7F8oAxfy6ZNT9aeZwtiD33Y5K+Snhso9h8BWrC4q8gcn7w1SIClybvq5roq8bGYfOF5EkwW4C29YMv4YvdAuljB/iTwdkmBukDhbEkHXGSPtxyTPTVAOnjcwsUxYs6wM9f0gcAbezY+PVxw/vp4GzpsGzL1DZhtgNLYHDWDPRNMEBwK+Txm1I+Y8ri3v+tz5qBvkn2DOBoObN9CEYzeQk+z5sn+szAICR8fqCZzPD/c7om+sxA0pA3iTFJ2PcKeeadmugzgxN76C5A5zK/9CxP9HXCRF8nTPR1wkRfJ0z0dcJEXydM9HXCRF8nTPR1wkRfJ0z0dcJEXydM9HXCI+gT6Dsr8mq0G1Jgxs0Y/4wPoI9L/GBEYJIodKSxkAnOR5hp8wj6mASyJHwJZtHmM5sx+lGwib5GkIIELdpYC64OlnVYwe8m+poCRE0y63cewnK3ThkLM4szj3nh0APpjgfQB1qCOasAaIOusX/Bgs+YTaqjITzmR3MdPMD+BeqRNGf6cNi4SHzI5M0DdewVw/Sgc4UIEgnfwAo4qjzrh5jNqzk7pw8kMVuBFAKRo2LvIfRZwSkZvZA+mL+BxdD+G1em5iPo+wXaQl5IH6e8YZC/ceUrPYC+KIel7mjkafqANY+Jd1AqoyJvePqgs4OABe64xGn68FixwPxhPrKD7YPSh2dfwyi+6P9k8S0yEMNR7T0GpU8I/i23+tj/F32cPXt8MlyqAUvei7rs/yR9PN6zcfldBqUPZOvtQrrOpE+w8DAu5THw2penF92dSR9s21J1/bYfjGEnrx9dnt48lz6wm881y0/HQPQJ7ZaPfHT2XfR/og9fss1xEo9lARxK+qQH5Kwy8lZd9H+avJ6kcxQCParjUMDD0Ifn/iUTr6h6DdInKAbyFy2ckezdhqFPy1LgM52qft7/t8lLede7DM/bjWP6DiV9sJ1AV4Fnlj54AQ/DDyZGMncHUx0wfV/QOR9e8HK29jGJi5/MA4l+0zFgoMl79OddeeO/3KX0KXTqf5qMg7zhJi9X0aXgHfvX9KHaEBRBx/DbWLZug5nNflpqzB0n75Fbip+z97HURhlI+jh/LzeFj+5SELn1OlknsS7P86v/Md0FA0kfB4u5NJBbSB/n8dtm7y7tDG0+yaN8gEHdAQOpDhAnWbqeHSdv/L5l4uWgixtxofb9D+oeGEj60pyXB4GKSBtbuyhvByxWQXvf3WqAUXVH3/QhFYKHdqjPFZf1/42+pQu7XYrCreYUPf/pW7f+6cN0qtmiYu5+TV71bHPmvEW4PUYjex2EQl4cnv2B6H3ywvZLYB0ZyuAr7V+rDvV+WP6JKEuSY7jcdpj8+XGP/tc+IUMHC6SK0o5OhkusQoWCJzHTBQj9wNn+03PWep+8GPlGPx8rT7/4ZjbjMulhjrMkz5/tjCBo2Td9AusE/sEVTZSS8X3TRoueXvtwd/wLU9l+OPqnT7A0ORaaLe2fcuuLRl1vQb94kf38bPHe1z5goGK/duy/6o1q08uA7or+pY/tlUGGnINfiW360zVH/6qDgQVnSFt2XmdBFJQimr86//NmM9vtTFnfa1MNLfvHx3x7pw9zvw3tSJ8UOkPyDFQX+b3Pod0DvdKHvIHwmaLezkbbLSVv5px0dusTC0NO+P7owzRvuPPfjOxgQ//l/AjK0/3F8LRgu5RJrNk1lK+hT/pQqpYO+lAMqqOKPk7xpcUctnvtHAd0WlMOZHD3Rh/sHuC27QTuJayx+yrnrpSxrQ3pVvDkYEeU+qMPD/6pVCGJJsOlij4UIdi/4dLJWz3QATeAgz3/psfJK3S+RcVm99R/FX10RsYhv1+rjqm70Usf3IVKPczPMPFnmrx0wvxFtX0ai2Cfr08DZVn2Sp8fNenfNLdBhP8YDxoprSZOPgd4xzP8tV7bjvc29Dd5BRottSZHDX3AX+Sb7G4sC7wj0sLdCqBASyN9n9VvuSd6pI/NrPos0Tr6QIb/M70fVDtGAkD4VIZQ8O0/QR+DaVd/7Tr64ArWzNC8Aelb6LReDSn+EfpgXtW7O2vpYzJODVexfRVkuLNhyX9PT09/cv6PTN44UrJeadaqDqBibgiZ2y+2baff/k5gIyJ1AzkbeqGP9OBq1mS3X7v2gdEdRyGr8jts0EKh91PqIPWc2/Ymu3HoLdELfQo0brgJWVi/36qTPor1HkJMPShN2F06Iry4A8ESZz1QhLgP+qgeAdh83j1UB0idhwlGgpd57rneXJ/9SojhnFZ90OfBireIKNmnq+rg+qD+zKfnMJe1s2vnFNA54j0vhWqfSCrqt1v1dp8QnhBPum5YSbN+XN83YGLRYJn5/dBHFrPkFUlpF/2bdx26ZDzYfuWTlxLKz3nlsOYOlZjfx+QNmUxj7TbqPHlxHYU/g7MVOi//crSeTpBhuqVI0R+uIlEf9HEZ5E2vWm82a+SBxLXgskydlm9yMOs8EPxfDpdY3sfkFeEHM8U3LvpvQB/Q8eGRA/YqTZBruiTRp7NjkMTxrn24Z2/sYG8ofUAPPoxP1038Dg9/g8Ekj3Qzp/NIYtRrX7ysyiUt7b+J9OEg3xmSdE4fvZNmtEeRYTq4CfztkxvGfQP6oO+dN48tNqOPjqpGOb8Om/izWUAJXKwQOIzrhcHreOlbZLTEN+6/0eRFFRyt+WXKWj73/+ZU/hQs9cN+v39GN4XnRGOkj3aoHIbevBBaU82LmO/YJX+7HUsi7Bc1hhd6YajT8bdjpE/iDJqv2pSiakMfiyx+EbRE+vAOPClZ7Oe+b+ns3u1Ap5LuK30gGXgGobnmaEcf5uueX9kJgsAnOyUUOSa6RR4FRkcpfVx67DcqwksFaey/MX1C+NHlaB0/p+1IEQwFDXzKLRoAd6UPFvhljFtQ3sBZ8NV/Y/qAJNj7nsu10LLu0YkGKiEBPSs2StUhvMghLdi8BGkb+tA0ifzzHnVaOZWwA62CRrSU3wvc9Yw70ae36rD8HHVj04u2WvughyTV3Z2eEC6K/EBxLLaDqmNkCWpga+G5l6W6qnNT339z+kJgJX5BN0tju7Jn3Ev6BG1LORMtvR2t6KPdmVpqz8CPwL2kD6A2VzWCGvXfQnXQsdYkkg38sMPgPvShz1KlignRNi+2leGCG1uwm3N7sFhGHe5En8BoIrmMWnoqW0kf2kOU9LcfTDfUoDN92oHOvWdWnMVtdw6tnfTpMjlg2G3+EenDLAC4q9i+0Vhot2nTXYKAryP9dJ5Hy2Bn+uigcwjr3m0ll2+hD43ixEYV//Azb90nLx62/wjR3TKU9GEYnqsD2oE39HhX3GHyhuqZLNmhJi+nx2pxtXEeX6Szu+aVwQutQ7dVLGxPHyePjsf5ejm/ocP7ojN9gZ2wIgA7DH2kOnTFA2vz6GI5rejj2ngQ/KsGqf/LV7q05o1q8KbJe3p39ktrj8LHMnjdnHb0UYUQr3iqH1Pxf0HXcg030HeO/SEOixBvSCGPQWu/tKJP6knDJTGooiWjaqRdCjZ0pA+Npk2w0xY7o3Int4/lBrRb++SxoAh8LrdKHxv1ughgZ/owKXz1YlHpNXp046DTt93k1Tsy9PrOf6kQI2r4fZf9e9fJKyn0pua/cQ2EcYTDLn5tNa9K8sRZvj4tdMgLYwue6CB+XekTlLgG/R/eAydf54MVzqEkdE70nepOsyv9eZKscJ7NsiC1U1tns2sHgbx+y/dO6n5FZXBM6ZGmO9Be7iKDkuUpYJZlWaU5SLd3ulfO8p2F31PNwGP1XkOH59fC1O0z+sqxf1ku8TO1FovVvWtb6CpC94O1WqwWLzheGPHW8EKiL3V/pxtJS7jUmdgt6EPvLdJHdbeIfvvt/ekSf0KlQRaWzqG7G5A+QW68O0AUxd2ZcpSKYcR00OgM72/2sWoHmA9s6wKe3mZakPH4tWg6+zXP1UWQvoEG1U89qdhcp6Qd+Olrs4tu3b+uhoPT6vT4uAYQXjALoudsdkIwm8PHOeDneVA0Bfrn+2G+fc7uekE9QhhoQAO/6A0+gm8/Zx/InGYwsGYrHjYPdAHVC2uVHSwL1jSrGtSo/9HLTK9tj9nev+MlV3ipxfGCxsvSbe2/0edY+CyWxmUT9Oviq8nLK3/sw6SqKTJ0K8qHevXbSHP324294769daTLmIjMhbld+xCMzRWV+zTiGXtMzJu8Cykojpd9fcmASiB9Jj8Ftpny1FGFlRd1Pb6fDv5Ut3PxkKAtnfUSVhBgIuDt3TtL5hklVmqToHIYFOswiB83FyIRIV7hIfTpc0o3lNk5uwzxU91OyXqmbQX6Xqqvj7IXmujvNvwOIGsTvUedDjFgLn+NSWfyAenwmmnXZXYiwcw3lgjrDfi8TA9vXpZXRG4IrovVVsHZRpmxnIjw0siw9mLGuykghkeCHlLglevQIOfd/L0mvSi4snN/lZWubZTHCe/e536ell1Y6Di271btk/W55fKTprijvMwk/Wqh9NvnT9+86GfPz4ZYEi8+tN6UzGQe3ASvCJ9hhcKy/tHtLEjryteydkxAkMyJlnEZDbzYWxV/hCsI+dvGdbesBQQmSKRMHdMtL3ZCZHWhJLwDlmzxxOudjxFqg4Wvrd2q/MpcYK0CUVEkU2/AUSlv4tKb5Nxaw00mePi87AW22lRU9qMy+CzE/O/qVZNSXFe7yvbjIHDhB5af7r2nL67mz2blVZA4L6JbkgWLkmZtLcI76amJZdd3Ycfjpqzc7pM83pT6sencn4fq2l4bJAbker4N6iqBCdqnObNgde9DrCDQr1SwuqK4LUqnen9P8LRKWbvnsfj9XUm2cUpHJpE65m5JB143Cwb0lQoXlWXHAmMz0+ElHnInyfzK9uNNYEIiX7p3V2Bo73IZFh7VsnZa/TjLKkpVUTaA8ED6SlsL+mxdc/0aMl6WD0x6DGuPJKkxQ4jibrWTF0xWkHC+iT/vHmPSFfgWq92q1HDh2mRmwYe1Kvsja2sYvr6Ur/BC0xdVbtOTcpWl9+F4lM1skcYOndmqAT3YMVrj40H6QDyDddW46wiyLCtZ+47tsAaUR+I40rdzn6OwnD6O0ldqMWGAw3Kj1FbGupTbNK1/VjIm/CqfceX3tvcxpp4VAcJKoPe7TEjgzt3/PtFdVF7SHjR3XJExiNFm5ayT3HT0kPN4ndTXkMTTKJLu4pbsxAaXr9nzmj0Ces9bYfe52tomE+cawE2p2GJiAS1Ugpm6lnQE2DCy4mWUWgeXCvspH0E7epN9UHNKgFfsKgQZLkIroDLNK6r+MnhFD91NniknjopG1GtTPHzOedUgO0P7+8z+UGbwWcjKds52CS/KEJSrlooTSkJSYg3cuGnyCl1Yo3rgenhMUgmEW/Pr6lDnbS76NrVXPORJ6isLXnWTvMKioaotRcKI0dPWYBtLr5HVLvH/B2pgiLZYztH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5796136" y="2184996"/>
                <a:ext cx="3240360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smtClean="0">
                          <a:latin typeface="Cambria Math"/>
                        </a:rPr>
                        <m:t>𝑿</m:t>
                      </m:r>
                      <m:r>
                        <a:rPr lang="pt-BR" sz="3200" b="1" i="1" smtClean="0">
                          <a:latin typeface="Cambria Math"/>
                        </a:rPr>
                        <m:t>~</m:t>
                      </m:r>
                      <m:r>
                        <a:rPr lang="pt-BR" sz="3200" b="1" i="1" smtClean="0">
                          <a:latin typeface="Cambria Math"/>
                        </a:rPr>
                        <m:t>𝑵</m:t>
                      </m:r>
                      <m:r>
                        <a:rPr lang="pt-BR" sz="3200" b="1" i="1" smtClean="0">
                          <a:latin typeface="Cambria Math"/>
                        </a:rPr>
                        <m:t>(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pt-BR" sz="3200" b="1" i="1" smtClean="0">
                          <a:latin typeface="Cambria Math"/>
                          <a:ea typeface="Cambria Math"/>
                        </a:rPr>
                        <m:t>;</m:t>
                      </m:r>
                      <m:sSubSup>
                        <m:sSubSupPr>
                          <m:ctrlP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pt-BR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pt-BR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  <m:sub>
                          <m: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  <m:sup/>
                      </m:sSubSup>
                      <m:r>
                        <a:rPr lang="pt-BR" sz="32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sz="3200" b="1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184996"/>
                <a:ext cx="3240360" cy="5959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6084168" y="2852936"/>
                <a:ext cx="2592288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smtClean="0">
                          <a:latin typeface="Cambria Math"/>
                        </a:rPr>
                        <m:t>𝑿</m:t>
                      </m:r>
                      <m:r>
                        <a:rPr lang="pt-BR" sz="3200" b="1" i="1" smtClean="0">
                          <a:latin typeface="Cambria Math"/>
                        </a:rPr>
                        <m:t>~</m:t>
                      </m:r>
                      <m:r>
                        <a:rPr lang="pt-BR" sz="3200" b="1" i="1" smtClean="0">
                          <a:latin typeface="Cambria Math"/>
                        </a:rPr>
                        <m:t>𝑵</m:t>
                      </m:r>
                      <m:r>
                        <a:rPr lang="pt-BR" sz="3200" b="1" i="1" smtClean="0">
                          <a:latin typeface="Cambria Math"/>
                        </a:rPr>
                        <m:t>(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;</m:t>
                      </m:r>
                      <m:sSubSup>
                        <m:sSubSupPr>
                          <m:ctrlP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pt-BR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pt-BR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  <m:sub>
                          <m: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  <m:sup/>
                      </m:sSubSup>
                      <m:r>
                        <a:rPr lang="pt-BR" sz="32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sz="3200" b="1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852936"/>
                <a:ext cx="2592288" cy="5959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7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29870"/>
            <a:ext cx="6048672" cy="243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Distribuição Normal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/>
              <a:t>A probabilidade de uma </a:t>
            </a:r>
            <a:r>
              <a:rPr lang="pt-BR" sz="2800" b="1" dirty="0" smtClean="0"/>
              <a:t>variável aleatória X com distribuição Normal </a:t>
            </a:r>
            <a:r>
              <a:rPr lang="pt-BR" sz="2800" b="1" dirty="0"/>
              <a:t>tomar um valor </a:t>
            </a:r>
            <a:r>
              <a:rPr lang="pt-BR" sz="2800" b="1" dirty="0" smtClean="0"/>
              <a:t>entre dois </a:t>
            </a:r>
            <a:r>
              <a:rPr lang="pt-BR" sz="2800" b="1" dirty="0"/>
              <a:t>pontos quaisquer, por exemplo, entre os pontos </a:t>
            </a:r>
            <a:r>
              <a:rPr lang="pt-BR" sz="2800" b="1" dirty="0" smtClean="0">
                <a:solidFill>
                  <a:srgbClr val="FF0000"/>
                </a:solidFill>
              </a:rPr>
              <a:t>a</a:t>
            </a:r>
            <a:r>
              <a:rPr lang="pt-BR" sz="2800" b="1" dirty="0" smtClean="0"/>
              <a:t> </a:t>
            </a:r>
            <a:r>
              <a:rPr lang="pt-BR" sz="2800" b="1" dirty="0"/>
              <a:t>e </a:t>
            </a:r>
            <a:r>
              <a:rPr lang="pt-BR" sz="2800" b="1" dirty="0" smtClean="0">
                <a:solidFill>
                  <a:srgbClr val="FF0000"/>
                </a:solidFill>
              </a:rPr>
              <a:t>b</a:t>
            </a:r>
            <a:r>
              <a:rPr lang="pt-BR" sz="2800" b="1" dirty="0" smtClean="0"/>
              <a:t>, é </a:t>
            </a:r>
            <a:r>
              <a:rPr lang="pt-BR" sz="2800" b="1" dirty="0">
                <a:solidFill>
                  <a:srgbClr val="FF0000"/>
                </a:solidFill>
              </a:rPr>
              <a:t>igual </a:t>
            </a:r>
            <a:r>
              <a:rPr lang="pt-BR" sz="2800" b="1" dirty="0" smtClean="0">
                <a:solidFill>
                  <a:srgbClr val="FF0000"/>
                </a:solidFill>
              </a:rPr>
              <a:t>a área </a:t>
            </a:r>
            <a:r>
              <a:rPr lang="pt-BR" sz="2800" b="1" dirty="0">
                <a:solidFill>
                  <a:srgbClr val="FF0000"/>
                </a:solidFill>
              </a:rPr>
              <a:t>sob a </a:t>
            </a:r>
            <a:r>
              <a:rPr lang="pt-BR" sz="2800" b="1" dirty="0" smtClean="0">
                <a:solidFill>
                  <a:srgbClr val="FF0000"/>
                </a:solidFill>
              </a:rPr>
              <a:t>curva Normal </a:t>
            </a:r>
            <a:r>
              <a:rPr lang="pt-BR" sz="2800" b="1" dirty="0"/>
              <a:t>compreendida entre </a:t>
            </a:r>
            <a:r>
              <a:rPr lang="pt-BR" sz="2800" b="1" dirty="0" smtClean="0"/>
              <a:t>esses dois </a:t>
            </a:r>
            <a:r>
              <a:rPr lang="pt-BR" sz="2800" b="1" dirty="0"/>
              <a:t>pontos.</a:t>
            </a:r>
            <a:endParaRPr lang="pt-BR" sz="2800" b="1" i="1" dirty="0" smtClean="0">
              <a:latin typeface="Cambria Math"/>
            </a:endParaRPr>
          </a:p>
          <a:p>
            <a:pPr marL="0" indent="0" algn="just">
              <a:buNone/>
            </a:pPr>
            <a:endParaRPr lang="pt-BR" sz="2800" dirty="0" smtClean="0"/>
          </a:p>
          <a:p>
            <a:pPr marL="0" indent="0" algn="r">
              <a:buNone/>
            </a:pPr>
            <a:endParaRPr lang="pt-BR" sz="2400" b="0" i="1" dirty="0" smtClean="0">
              <a:latin typeface="Cambria Math"/>
              <a:ea typeface="Cambria Math"/>
            </a:endParaRPr>
          </a:p>
        </p:txBody>
      </p:sp>
      <p:sp>
        <p:nvSpPr>
          <p:cNvPr id="4" name="AutoShape 2" descr="data:image/png;base64,iVBORw0KGgoAAAANSUhEUgAAAT4AAACfCAMAAABX0UX9AAAAhFBMVEX////+/v77+/vExMSAgIDg4OCioqL4+PgAAAD19fU3NzfMzMyZmZny8vLp6emlpaWTk5Pk5OS9vb3Y2NiKioqqqqpxcXHPz8+6urra2tp5eXmNjY0RERFSUlKxsbFvb29FRUVnZ2cwMDA+Pj5fX18YGBghISFYWFgqKipLS0sLCwsdHR18gOpSAAAQy0lEQVR4nO1dj0Ojvs9uC6wg0MGAsR/ndLr7eN77//9/b5Iy5zYoMAaT+/LoeWo3Wh7TJk3SwFgNuOAel7zuZRNKAezhx6OHMVoIkDwhHj2K8YJ7gk3idyOcPedI4ISboFLmAYGPHsb4oJe8/VPCJvpuAJLGmesu2LT03QIuBFeuO4P/vYm/tgDpE+zV/evGwpOPHsz4IJG+D9d11WT33QAOIhe4KH1sMlwqwVmcrxlD/Yo/JPhFN4DwRS7i61cTriDYxs6YvwU9gZM0WPCjqIH0AX1//070GcCZrRg7qIIh7/nYILjwn1ycvRGbPC6VsNy35W7F8oAxfy6ZNT9aeZwtiD33Y5K+Snhso9h8BWrC4q8gcn7w1SIClybvq5roq8bGYfOF5EkwW4C29YMv4YvdAuljB/iTwdkmBukDhbEkHXGSPtxyTPTVAOnjcwsUxYs6wM9f0gcAbezY+PVxw/vp4GzpsGzL1DZhtgNLYHDWDPRNMEBwK+Txm1I+Y8ri3v+tz5qBvkn2DOBoObN9CEYzeQk+z5sn+szAICR8fqCZzPD/c7om+sxA0pA3iTFJ2PcKeeadmugzgxN76C5A5zK/9CxP9HXCRF8nTPR1wkRfJ0z0dcJEXydM9HXCRF8nTPR1wkRfJ0z0dcJEXydM9HXCI+gT6Dsr8mq0G1Jgxs0Y/4wPoI9L/GBEYJIodKSxkAnOR5hp8wj6mASyJHwJZtHmM5sx+lGwib5GkIIELdpYC64OlnVYwe8m+poCRE0y63cewnK3ThkLM4szj3nh0APpjgfQB1qCOasAaIOusX/Bgs+YTaqjITzmR3MdPMD+BeqRNGf6cNi4SHzI5M0DdewVw/Sgc4UIEgnfwAo4qjzrh5jNqzk7pw8kMVuBFAKRo2LvIfRZwSkZvZA+mL+BxdD+G1em5iPo+wXaQl5IH6e8YZC/ceUrPYC+KIel7mjkafqANY+Jd1AqoyJvePqgs4OABe64xGn68FixwPxhPrKD7YPSh2dfwyi+6P9k8S0yEMNR7T0GpU8I/i23+tj/F32cPXt8MlyqAUvei7rs/yR9PN6zcfldBqUPZOvtQrrOpE+w8DAu5THw2penF92dSR9s21J1/bYfjGEnrx9dnt48lz6wm881y0/HQPQJ7ZaPfHT2XfR/og9fss1xEo9lARxK+qQH5Kwy8lZd9H+avJ6kcxQCParjUMDD0Ifn/iUTr6h6DdInKAbyFy2ckezdhqFPy1LgM52qft7/t8lLede7DM/bjWP6DiV9sJ1AV4Fnlj54AQ/DDyZGMncHUx0wfV/QOR9e8HK29jGJi5/MA4l+0zFgoMl79OddeeO/3KX0KXTqf5qMg7zhJi9X0aXgHfvX9KHaEBRBx/DbWLZug5nNflpqzB0n75Fbip+z97HURhlI+jh/LzeFj+5SELn1OlknsS7P86v/Md0FA0kfB4u5NJBbSB/n8dtm7y7tDG0+yaN8gEHdAQOpDhAnWbqeHSdv/L5l4uWgixtxofb9D+oeGEj60pyXB4GKSBtbuyhvByxWQXvf3WqAUXVH3/QhFYKHdqjPFZf1/42+pQu7XYrCreYUPf/pW7f+6cN0qtmiYu5+TV71bHPmvEW4PUYjex2EQl4cnv2B6H3ywvZLYB0ZyuAr7V+rDvV+WP6JKEuSY7jcdpj8+XGP/tc+IUMHC6SK0o5OhkusQoWCJzHTBQj9wNn+03PWep+8GPlGPx8rT7/4ZjbjMulhjrMkz5/tjCBo2Td9AusE/sEVTZSS8X3TRoueXvtwd/wLU9l+OPqnT7A0ORaaLe2fcuuLRl1vQb94kf38bPHe1z5goGK/duy/6o1q08uA7or+pY/tlUGGnINfiW360zVH/6qDgQVnSFt2XmdBFJQimr86//NmM9vtTFnfa1MNLfvHx3x7pw9zvw3tSJ8UOkPyDFQX+b3Pod0DvdKHvIHwmaLezkbbLSVv5px0dusTC0NO+P7owzRvuPPfjOxgQ//l/AjK0/3F8LRgu5RJrNk1lK+hT/pQqpYO+lAMqqOKPk7xpcUctnvtHAd0WlMOZHD3Rh/sHuC27QTuJayx+yrnrpSxrQ3pVvDkYEeU+qMPD/6pVCGJJsOlij4UIdi/4dLJWz3QATeAgz3/psfJK3S+RcVm99R/FX10RsYhv1+rjqm70Usf3IVKPczPMPFnmrx0wvxFtX0ai2Cfr08DZVn2Sp8fNenfNLdBhP8YDxoprSZOPgd4xzP8tV7bjvc29Dd5BRottSZHDX3AX+Sb7G4sC7wj0sLdCqBASyN9n9VvuSd6pI/NrPos0Tr6QIb/M70fVDtGAkD4VIZQ8O0/QR+DaVd/7Tr64ArWzNC8Aelb6LReDSn+EfpgXtW7O2vpYzJODVexfRVkuLNhyX9PT09/cv6PTN44UrJeadaqDqBibgiZ2y+2baff/k5gIyJ1AzkbeqGP9OBq1mS3X7v2gdEdRyGr8jts0EKh91PqIPWc2/Ymu3HoLdELfQo0brgJWVi/36qTPor1HkJMPShN2F06Iry4A8ESZz1QhLgP+qgeAdh83j1UB0idhwlGgpd57rneXJ/9SojhnFZ90OfBireIKNmnq+rg+qD+zKfnMJe1s2vnFNA54j0vhWqfSCrqt1v1dp8QnhBPum5YSbN+XN83YGLRYJn5/dBHFrPkFUlpF/2bdx26ZDzYfuWTlxLKz3nlsOYOlZjfx+QNmUxj7TbqPHlxHYU/g7MVOi//crSeTpBhuqVI0R+uIlEf9HEZ5E2vWm82a+SBxLXgskydlm9yMOs8EPxfDpdY3sfkFeEHM8U3LvpvQB/Q8eGRA/YqTZBruiTRp7NjkMTxrn24Z2/sYG8ofUAPPoxP1038Dg9/g8Ekj3Qzp/NIYtRrX7ysyiUt7b+J9OEg3xmSdE4fvZNmtEeRYTq4CfztkxvGfQP6oO+dN48tNqOPjqpGOb8Om/izWUAJXKwQOIzrhcHreOlbZLTEN+6/0eRFFRyt+WXKWj73/+ZU/hQs9cN+v39GN4XnRGOkj3aoHIbevBBaU82LmO/YJX+7HUsi7Bc1hhd6YajT8bdjpE/iDJqv2pSiakMfiyx+EbRE+vAOPClZ7Oe+b+ns3u1Ap5LuK30gGXgGobnmaEcf5uueX9kJgsAnOyUUOSa6RR4FRkcpfVx67DcqwksFaey/MX1C+NHlaB0/p+1IEQwFDXzKLRoAd6UPFvhljFtQ3sBZ8NV/Y/qAJNj7nsu10LLu0YkGKiEBPSs2StUhvMghLdi8BGkb+tA0ifzzHnVaOZWwA62CRrSU3wvc9Yw70ae36rD8HHVj04u2WvughyTV3Z2eEC6K/EBxLLaDqmNkCWpga+G5l6W6qnNT339z+kJgJX5BN0tju7Jn3Ev6BG1LORMtvR2t6KPdmVpqz8CPwL2kD6A2VzWCGvXfQnXQsdYkkg38sMPgPvShz1KlignRNi+2leGCG1uwm3N7sFhGHe5En8BoIrmMWnoqW0kf2kOU9LcfTDfUoDN92oHOvWdWnMVtdw6tnfTpMjlg2G3+EenDLAC4q9i+0Vhot2nTXYKAryP9dJ5Hy2Bn+uigcwjr3m0ll2+hD43ixEYV//Azb90nLx62/wjR3TKU9GEYnqsD2oE39HhX3GHyhuqZLNmhJi+nx2pxtXEeX6Szu+aVwQutQ7dVLGxPHyePjsf5ejm/ocP7ojN9gZ2wIgA7DH2kOnTFA2vz6GI5rejj2ngQ/KsGqf/LV7q05o1q8KbJe3p39ktrj8LHMnjdnHb0UYUQr3iqH1Pxf0HXcg030HeO/SEOixBvSCGPQWu/tKJP6knDJTGooiWjaqRdCjZ0pA+Npk2w0xY7o3Int4/lBrRb++SxoAh8LrdKHxv1ughgZ/owKXz1YlHpNXp046DTt93k1Tsy9PrOf6kQI2r4fZf9e9fJKyn0pua/cQ2EcYTDLn5tNa9K8sRZvj4tdMgLYwue6CB+XekTlLgG/R/eAydf54MVzqEkdE70nepOsyv9eZKscJ7NsiC1U1tns2sHgbx+y/dO6n5FZXBM6ZGmO9Be7iKDkuUpYJZlWaU5SLd3ulfO8p2F31PNwGP1XkOH59fC1O0z+sqxf1ku8TO1FovVvWtb6CpC94O1WqwWLzheGPHW8EKiL3V/pxtJS7jUmdgt6EPvLdJHdbeIfvvt/ekSf0KlQRaWzqG7G5A+QW68O0AUxd2ZcpSKYcR00OgM72/2sWoHmA9s6wKe3mZakPH4tWg6+zXP1UWQvoEG1U89qdhcp6Qd+Olrs4tu3b+uhoPT6vT4uAYQXjALoudsdkIwm8PHOeDneVA0Bfrn+2G+fc7uekE9QhhoQAO/6A0+gm8/Zx/InGYwsGYrHjYPdAHVC2uVHSwL1jSrGtSo/9HLTK9tj9nev+MlV3ipxfGCxsvSbe2/0edY+CyWxmUT9Oviq8nLK3/sw6SqKTJ0K8qHevXbSHP324294769daTLmIjMhbld+xCMzRWV+zTiGXtMzJu8Cykojpd9fcmASiB9Jj8Ftpny1FGFlRd1Pb6fDv5Ut3PxkKAtnfUSVhBgIuDt3TtL5hklVmqToHIYFOswiB83FyIRIV7hIfTpc0o3lNk5uwzxU91OyXqmbQX6Xqqvj7IXmujvNvwOIGsTvUedDjFgLn+NSWfyAenwmmnXZXYiwcw3lgjrDfi8TA9vXpZXRG4IrovVVsHZRpmxnIjw0siw9mLGuykghkeCHlLglevQIOfd/L0mvSi4snN/lZWubZTHCe/e536ell1Y6Di271btk/W55fKTprijvMwk/Wqh9NvnT9+86GfPz4ZYEi8+tN6UzGQe3ASvCJ9hhcKy/tHtLEjryteydkxAkMyJlnEZDbzYWxV/hCsI+dvGdbesBQQmSKRMHdMtL3ZCZHWhJLwDlmzxxOudjxFqg4Wvrd2q/MpcYK0CUVEkU2/AUSlv4tKb5Nxaw00mePi87AW22lRU9qMy+CzE/O/qVZNSXFe7yvbjIHDhB5af7r2nL67mz2blVZA4L6JbkgWLkmZtLcI76amJZdd3Ycfjpqzc7pM83pT6sencn4fq2l4bJAbker4N6iqBCdqnObNgde9DrCDQr1SwuqK4LUqnen9P8LRKWbvnsfj9XUm2cUpHJpE65m5JB143Cwb0lQoXlWXHAmMz0+ElHnInyfzK9uNNYEIiX7p3V2Bo73IZFh7VsnZa/TjLKkpVUTaA8ED6SlsL+mxdc/0aMl6WD0x6DGuPJKkxQ4jibrWTF0xWkHC+iT/vHmPSFfgWq92q1HDh2mRmwYe1Kvsja2sYvr6Ur/BC0xdVbtOTcpWl9+F4lM1skcYOndmqAT3YMVrj40H6QDyDddW46wiyLCtZ+47tsAaUR+I40rdzn6OwnD6O0ldqMWGAw3Kj1FbGupTbNK1/VjIm/CqfceX3tvcxpp4VAcJKoPe7TEjgzt3/PtFdVF7SHjR3XJExiNFm5ayT3HT0kPN4ndTXkMTTKJLu4pbsxAaXr9nzmj0Ces9bYfe52tomE+cawE2p2GJiAS1Ugpm6lnQE2DCy4mWUWgeXCvspH0E7epN9UHNKgFfsKgQZLkIroDLNK6r+MnhFD91NniknjopG1GtTPHzOedUgO0P7+8z+UGbwWcjKds52CS/KEJSrlooTSkJSYg3cuGnyCl1Yo3rgenhMUgmEW/Pr6lDnbS76NrVXPORJ6isLXnWTvMKioaotRcKI0dPWYBtLr5HVLvH/B2pgiLZYztH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5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700" b="1" dirty="0" smtClean="0"/>
                  <a:t>Apesar de extremamente útil</a:t>
                </a:r>
                <a:r>
                  <a:rPr lang="pt-BR" sz="2700" b="1" dirty="0"/>
                  <a:t>, a </a:t>
                </a:r>
                <a:r>
                  <a:rPr lang="pt-BR" sz="2700" b="1" dirty="0" smtClean="0"/>
                  <a:t>distribuição Normal apresenta </a:t>
                </a:r>
                <a:r>
                  <a:rPr lang="pt-BR" sz="2700" b="1" dirty="0"/>
                  <a:t>o </a:t>
                </a:r>
                <a:r>
                  <a:rPr lang="pt-BR" sz="2700" b="1" dirty="0" smtClean="0"/>
                  <a:t>inconveniente de </a:t>
                </a:r>
                <a:r>
                  <a:rPr lang="pt-BR" sz="2700" b="1" dirty="0" smtClean="0">
                    <a:solidFill>
                      <a:srgbClr val="FF0000"/>
                    </a:solidFill>
                  </a:rPr>
                  <a:t>depender dos parâmetros </a:t>
                </a:r>
                <a:r>
                  <a:rPr lang="pt-BR" sz="2700" b="1" dirty="0" smtClean="0">
                    <a:solidFill>
                      <a:srgbClr val="FF0000"/>
                    </a:solidFill>
                    <a:sym typeface="Symbol"/>
                  </a:rPr>
                  <a:t> </a:t>
                </a:r>
                <a:r>
                  <a:rPr lang="pt-BR" sz="2700" b="1" dirty="0" smtClean="0">
                    <a:solidFill>
                      <a:srgbClr val="FF0000"/>
                    </a:solidFill>
                  </a:rPr>
                  <a:t>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7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BR" sz="27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27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2700" b="1" dirty="0" smtClean="0"/>
                  <a:t> </a:t>
                </a:r>
                <a:r>
                  <a:rPr lang="pt-BR" sz="2700" b="1" dirty="0" smtClean="0"/>
                  <a:t>e para cada par de parâmetros bem especificados temos uma distribuição diferente e existe </a:t>
                </a:r>
                <a:r>
                  <a:rPr lang="pt-BR" sz="2700" b="1" dirty="0"/>
                  <a:t>uma curva correspondente, gerando </a:t>
                </a:r>
                <a:r>
                  <a:rPr lang="pt-BR" sz="2700" b="1" dirty="0" smtClean="0"/>
                  <a:t>assim uma </a:t>
                </a:r>
                <a:r>
                  <a:rPr lang="pt-BR" sz="2700" b="1" dirty="0"/>
                  <a:t>infinidade de curvas normais.</a:t>
                </a:r>
              </a:p>
              <a:p>
                <a:pPr algn="just"/>
                <a:r>
                  <a:rPr lang="pt-BR" sz="2700" b="1" dirty="0"/>
                  <a:t>Esse fato, que </a:t>
                </a:r>
                <a:r>
                  <a:rPr lang="pt-BR" sz="2700" b="1" dirty="0" smtClean="0"/>
                  <a:t>à </a:t>
                </a:r>
                <a:r>
                  <a:rPr lang="pt-BR" sz="2700" b="1" dirty="0"/>
                  <a:t>primeira vista parece </a:t>
                </a:r>
                <a:r>
                  <a:rPr lang="pt-BR" sz="2700" b="1" dirty="0" smtClean="0"/>
                  <a:t>irrelevante implica </a:t>
                </a:r>
                <a:r>
                  <a:rPr lang="pt-BR" sz="2700" b="1" dirty="0"/>
                  <a:t>em </a:t>
                </a:r>
                <a:r>
                  <a:rPr lang="pt-BR" sz="2700" b="1" dirty="0" smtClean="0"/>
                  <a:t>sérias dificuldades quando </a:t>
                </a:r>
                <a:r>
                  <a:rPr lang="pt-BR" sz="2700" b="1" dirty="0"/>
                  <a:t>no </a:t>
                </a:r>
                <a:r>
                  <a:rPr lang="pt-BR" sz="2700" b="1" dirty="0" smtClean="0"/>
                  <a:t>cálculo </a:t>
                </a:r>
                <a:r>
                  <a:rPr lang="pt-BR" sz="2700" b="1" dirty="0"/>
                  <a:t>das probabilidades. </a:t>
                </a:r>
                <a:endParaRPr lang="pt-BR" sz="2700" b="1" dirty="0" smtClean="0"/>
              </a:p>
              <a:p>
                <a:pPr algn="just"/>
                <a:r>
                  <a:rPr lang="pt-BR" sz="2700" b="1" dirty="0" smtClean="0"/>
                  <a:t>Esses </a:t>
                </a:r>
                <a:r>
                  <a:rPr lang="pt-BR" sz="2700" b="1" dirty="0"/>
                  <a:t>problemas foram </a:t>
                </a:r>
                <a:r>
                  <a:rPr lang="pt-BR" sz="2700" b="1" dirty="0" smtClean="0"/>
                  <a:t>solucionados por </a:t>
                </a:r>
                <a:r>
                  <a:rPr lang="pt-BR" sz="2700" b="1" dirty="0"/>
                  <a:t>meio de uma </a:t>
                </a:r>
                <a:r>
                  <a:rPr lang="pt-BR" sz="2700" b="1" dirty="0" smtClean="0">
                    <a:solidFill>
                      <a:srgbClr val="FF0000"/>
                    </a:solidFill>
                  </a:rPr>
                  <a:t>mudança </a:t>
                </a:r>
                <a:r>
                  <a:rPr lang="pt-BR" sz="2700" b="1" dirty="0">
                    <a:solidFill>
                      <a:srgbClr val="FF0000"/>
                    </a:solidFill>
                  </a:rPr>
                  <a:t>de </a:t>
                </a:r>
                <a:r>
                  <a:rPr lang="pt-BR" sz="2700" b="1" dirty="0" smtClean="0">
                    <a:solidFill>
                      <a:srgbClr val="FF0000"/>
                    </a:solidFill>
                  </a:rPr>
                  <a:t>variável </a:t>
                </a:r>
                <a:r>
                  <a:rPr lang="pt-BR" sz="2700" b="1" dirty="0">
                    <a:solidFill>
                      <a:srgbClr val="FF0000"/>
                    </a:solidFill>
                  </a:rPr>
                  <a:t>obtendo-se, assim, a </a:t>
                </a:r>
                <a:r>
                  <a:rPr lang="pt-BR" sz="2700" b="1" dirty="0" smtClean="0">
                    <a:solidFill>
                      <a:srgbClr val="FF0000"/>
                    </a:solidFill>
                  </a:rPr>
                  <a:t>distribuição Normal Padronizada </a:t>
                </a:r>
                <a:r>
                  <a:rPr lang="pt-BR" sz="2700" b="1" dirty="0">
                    <a:solidFill>
                      <a:srgbClr val="FF0000"/>
                    </a:solidFill>
                  </a:rPr>
                  <a:t>ou </a:t>
                </a:r>
                <a:r>
                  <a:rPr lang="pt-BR" sz="2700" b="1" dirty="0" smtClean="0">
                    <a:solidFill>
                      <a:srgbClr val="FF0000"/>
                    </a:solidFill>
                  </a:rPr>
                  <a:t>Reduzida</a:t>
                </a:r>
                <a:r>
                  <a:rPr lang="pt-BR" sz="2700" b="1" dirty="0"/>
                  <a:t>.</a:t>
                </a:r>
                <a:endParaRPr lang="pt-BR" sz="2700" b="1" dirty="0" smtClean="0"/>
              </a:p>
              <a:p>
                <a:pPr marL="0" indent="0" algn="r">
                  <a:buNone/>
                </a:pPr>
                <a:endParaRPr lang="pt-BR" sz="2400" b="0" i="1" dirty="0" smtClean="0">
                  <a:latin typeface="Cambria Math"/>
                  <a:ea typeface="Cambria Math"/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259" t="-954" r="-1407" b="-48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Normal Padrão</a:t>
            </a:r>
            <a:endParaRPr lang="pt-BR" dirty="0"/>
          </a:p>
        </p:txBody>
      </p:sp>
      <p:sp>
        <p:nvSpPr>
          <p:cNvPr id="4" name="AutoShape 2" descr="data:image/png;base64,iVBORw0KGgoAAAANSUhEUgAAAT4AAACfCAMAAABX0UX9AAAAhFBMVEX////+/v77+/vExMSAgIDg4OCioqL4+PgAAAD19fU3NzfMzMyZmZny8vLp6emlpaWTk5Pk5OS9vb3Y2NiKioqqqqpxcXHPz8+6urra2tp5eXmNjY0RERFSUlKxsbFvb29FRUVnZ2cwMDA+Pj5fX18YGBghISFYWFgqKipLS0sLCwsdHR18gOpSAAAQy0lEQVR4nO1dj0Ojvs9uC6wg0MGAsR/ndLr7eN77//9/b5Iy5zYoMAaT+/LoeWo3Wh7TJk3SwFgNuOAel7zuZRNKAezhx6OHMVoIkDwhHj2K8YJ7gk3idyOcPedI4ISboFLmAYGPHsb4oJe8/VPCJvpuAJLGmesu2LT03QIuBFeuO4P/vYm/tgDpE+zV/evGwpOPHsz4IJG+D9d11WT33QAOIhe4KH1sMlwqwVmcrxlD/Yo/JPhFN4DwRS7i61cTriDYxs6YvwU9gZM0WPCjqIH0AX1//070GcCZrRg7qIIh7/nYILjwn1ycvRGbPC6VsNy35W7F8oAxfy6ZNT9aeZwtiD33Y5K+Snhso9h8BWrC4q8gcn7w1SIClybvq5roq8bGYfOF5EkwW4C29YMv4YvdAuljB/iTwdkmBukDhbEkHXGSPtxyTPTVAOnjcwsUxYs6wM9f0gcAbezY+PVxw/vp4GzpsGzL1DZhtgNLYHDWDPRNMEBwK+Txm1I+Y8ri3v+tz5qBvkn2DOBoObN9CEYzeQk+z5sn+szAICR8fqCZzPD/c7om+sxA0pA3iTFJ2PcKeeadmugzgxN76C5A5zK/9CxP9HXCRF8nTPR1wkRfJ0z0dcJEXydM9HXCRF8nTPR1wkRfJ0z0dcJEXydM9HXCI+gT6Dsr8mq0G1Jgxs0Y/4wPoI9L/GBEYJIodKSxkAnOR5hp8wj6mASyJHwJZtHmM5sx+lGwib5GkIIELdpYC64OlnVYwe8m+poCRE0y63cewnK3ThkLM4szj3nh0APpjgfQB1qCOasAaIOusX/Bgs+YTaqjITzmR3MdPMD+BeqRNGf6cNi4SHzI5M0DdewVw/Sgc4UIEgnfwAo4qjzrh5jNqzk7pw8kMVuBFAKRo2LvIfRZwSkZvZA+mL+BxdD+G1em5iPo+wXaQl5IH6e8YZC/ceUrPYC+KIel7mjkafqANY+Jd1AqoyJvePqgs4OABe64xGn68FixwPxhPrKD7YPSh2dfwyi+6P9k8S0yEMNR7T0GpU8I/i23+tj/F32cPXt8MlyqAUvei7rs/yR9PN6zcfldBqUPZOvtQrrOpE+w8DAu5THw2penF92dSR9s21J1/bYfjGEnrx9dnt48lz6wm881y0/HQPQJ7ZaPfHT2XfR/og9fss1xEo9lARxK+qQH5Kwy8lZd9H+avJ6kcxQCParjUMDD0Ifn/iUTr6h6DdInKAbyFy2ckezdhqFPy1LgM52qft7/t8lLede7DM/bjWP6DiV9sJ1AV4Fnlj54AQ/DDyZGMncHUx0wfV/QOR9e8HK29jGJi5/MA4l+0zFgoMl79OddeeO/3KX0KXTqf5qMg7zhJi9X0aXgHfvX9KHaEBRBx/DbWLZug5nNflpqzB0n75Fbip+z97HURhlI+jh/LzeFj+5SELn1OlknsS7P86v/Md0FA0kfB4u5NJBbSB/n8dtm7y7tDG0+yaN8gEHdAQOpDhAnWbqeHSdv/L5l4uWgixtxofb9D+oeGEj60pyXB4GKSBtbuyhvByxWQXvf3WqAUXVH3/QhFYKHdqjPFZf1/42+pQu7XYrCreYUPf/pW7f+6cN0qtmiYu5+TV71bHPmvEW4PUYjex2EQl4cnv2B6H3ywvZLYB0ZyuAr7V+rDvV+WP6JKEuSY7jcdpj8+XGP/tc+IUMHC6SK0o5OhkusQoWCJzHTBQj9wNn+03PWep+8GPlGPx8rT7/4ZjbjMulhjrMkz5/tjCBo2Td9AusE/sEVTZSS8X3TRoueXvtwd/wLU9l+OPqnT7A0ORaaLe2fcuuLRl1vQb94kf38bPHe1z5goGK/duy/6o1q08uA7or+pY/tlUGGnINfiW360zVH/6qDgQVnSFt2XmdBFJQimr86//NmM9vtTFnfa1MNLfvHx3x7pw9zvw3tSJ8UOkPyDFQX+b3Pod0DvdKHvIHwmaLezkbbLSVv5px0dusTC0NO+P7owzRvuPPfjOxgQ//l/AjK0/3F8LRgu5RJrNk1lK+hT/pQqpYO+lAMqqOKPk7xpcUctnvtHAd0WlMOZHD3Rh/sHuC27QTuJayx+yrnrpSxrQ3pVvDkYEeU+qMPD/6pVCGJJsOlij4UIdi/4dLJWz3QATeAgz3/psfJK3S+RcVm99R/FX10RsYhv1+rjqm70Usf3IVKPczPMPFnmrx0wvxFtX0ai2Cfr08DZVn2Sp8fNenfNLdBhP8YDxoprSZOPgd4xzP8tV7bjvc29Dd5BRottSZHDX3AX+Sb7G4sC7wj0sLdCqBASyN9n9VvuSd6pI/NrPos0Tr6QIb/M70fVDtGAkD4VIZQ8O0/QR+DaVd/7Tr64ArWzNC8Aelb6LReDSn+EfpgXtW7O2vpYzJODVexfRVkuLNhyX9PT09/cv6PTN44UrJeadaqDqBibgiZ2y+2baff/k5gIyJ1AzkbeqGP9OBq1mS3X7v2gdEdRyGr8jts0EKh91PqIPWc2/Ymu3HoLdELfQo0brgJWVi/36qTPor1HkJMPShN2F06Iry4A8ESZz1QhLgP+qgeAdh83j1UB0idhwlGgpd57rneXJ/9SojhnFZ90OfBireIKNmnq+rg+qD+zKfnMJe1s2vnFNA54j0vhWqfSCrqt1v1dp8QnhBPum5YSbN+XN83YGLRYJn5/dBHFrPkFUlpF/2bdx26ZDzYfuWTlxLKz3nlsOYOlZjfx+QNmUxj7TbqPHlxHYU/g7MVOi//crSeTpBhuqVI0R+uIlEf9HEZ5E2vWm82a+SBxLXgskydlm9yMOs8EPxfDpdY3sfkFeEHM8U3LvpvQB/Q8eGRA/YqTZBruiTRp7NjkMTxrn24Z2/sYG8ofUAPPoxP1038Dg9/g8Ekj3Qzp/NIYtRrX7ysyiUt7b+J9OEg3xmSdE4fvZNmtEeRYTq4CfztkxvGfQP6oO+dN48tNqOPjqpGOb8Om/izWUAJXKwQOIzrhcHreOlbZLTEN+6/0eRFFRyt+WXKWj73/+ZU/hQs9cN+v39GN4XnRGOkj3aoHIbevBBaU82LmO/YJX+7HUsi7Bc1hhd6YajT8bdjpE/iDJqv2pSiakMfiyx+EbRE+vAOPClZ7Oe+b+ns3u1Ap5LuK30gGXgGobnmaEcf5uueX9kJgsAnOyUUOSa6RR4FRkcpfVx67DcqwksFaey/MX1C+NHlaB0/p+1IEQwFDXzKLRoAd6UPFvhljFtQ3sBZ8NV/Y/qAJNj7nsu10LLu0YkGKiEBPSs2StUhvMghLdi8BGkb+tA0ifzzHnVaOZWwA62CRrSU3wvc9Yw70ae36rD8HHVj04u2WvughyTV3Z2eEC6K/EBxLLaDqmNkCWpga+G5l6W6qnNT339z+kJgJX5BN0tju7Jn3Ev6BG1LORMtvR2t6KPdmVpqz8CPwL2kD6A2VzWCGvXfQnXQsdYkkg38sMPgPvShz1KlignRNi+2leGCG1uwm3N7sFhGHe5En8BoIrmMWnoqW0kf2kOU9LcfTDfUoDN92oHOvWdWnMVtdw6tnfTpMjlg2G3+EenDLAC4q9i+0Vhot2nTXYKAryP9dJ5Hy2Bn+uigcwjr3m0ll2+hD43ixEYV//Azb90nLx62/wjR3TKU9GEYnqsD2oE39HhX3GHyhuqZLNmhJi+nx2pxtXEeX6Szu+aVwQutQ7dVLGxPHyePjsf5ejm/ocP7ojN9gZ2wIgA7DH2kOnTFA2vz6GI5rejj2ngQ/KsGqf/LV7q05o1q8KbJe3p39ktrj8LHMnjdnHb0UYUQr3iqH1Pxf0HXcg030HeO/SEOixBvSCGPQWu/tKJP6knDJTGooiWjaqRdCjZ0pA+Npk2w0xY7o3Int4/lBrRb++SxoAh8LrdKHxv1ughgZ/owKXz1YlHpNXp046DTt93k1Tsy9PrOf6kQI2r4fZf9e9fJKyn0pua/cQ2EcYTDLn5tNa9K8sRZvj4tdMgLYwue6CB+XekTlLgG/R/eAydf54MVzqEkdE70nepOsyv9eZKscJ7NsiC1U1tns2sHgbx+y/dO6n5FZXBM6ZGmO9Be7iKDkuUpYJZlWaU5SLd3ulfO8p2F31PNwGP1XkOH59fC1O0z+sqxf1ku8TO1FovVvWtb6CpC94O1WqwWLzheGPHW8EKiL3V/pxtJS7jUmdgt6EPvLdJHdbeIfvvt/ekSf0KlQRaWzqG7G5A+QW68O0AUxd2ZcpSKYcR00OgM72/2sWoHmA9s6wKe3mZakPH4tWg6+zXP1UWQvoEG1U89qdhcp6Qd+Olrs4tu3b+uhoPT6vT4uAYQXjALoudsdkIwm8PHOeDneVA0Bfrn+2G+fc7uekE9QhhoQAO/6A0+gm8/Zx/InGYwsGYrHjYPdAHVC2uVHSwL1jSrGtSo/9HLTK9tj9nev+MlV3ipxfGCxsvSbe2/0edY+CyWxmUT9Oviq8nLK3/sw6SqKTJ0K8qHevXbSHP324294769daTLmIjMhbld+xCMzRWV+zTiGXtMzJu8Cykojpd9fcmASiB9Jj8Ftpny1FGFlRd1Pb6fDv5Ut3PxkKAtnfUSVhBgIuDt3TtL5hklVmqToHIYFOswiB83FyIRIV7hIfTpc0o3lNk5uwzxU91OyXqmbQX6Xqqvj7IXmujvNvwOIGsTvUedDjFgLn+NSWfyAenwmmnXZXYiwcw3lgjrDfi8TA9vXpZXRG4IrovVVsHZRpmxnIjw0siw9mLGuykghkeCHlLglevQIOfd/L0mvSi4snN/lZWubZTHCe/e536ell1Y6Di271btk/W55fKTprijvMwk/Wqh9NvnT9+86GfPz4ZYEi8+tN6UzGQe3ASvCJ9hhcKy/tHtLEjryteydkxAkMyJlnEZDbzYWxV/hCsI+dvGdbesBQQmSKRMHdMtL3ZCZHWhJLwDlmzxxOudjxFqg4Wvrd2q/MpcYK0CUVEkU2/AUSlv4tKb5Nxaw00mePi87AW22lRU9qMy+CzE/O/qVZNSXFe7yvbjIHDhB5af7r2nL67mz2blVZA4L6JbkgWLkmZtLcI76amJZdd3Ycfjpqzc7pM83pT6sencn4fq2l4bJAbker4N6iqBCdqnObNgde9DrCDQr1SwuqK4LUqnen9P8LRKWbvnsfj9XUm2cUpHJpE65m5JB143Cwb0lQoXlWXHAmMz0+ElHnInyfzK9uNNYEIiX7p3V2Bo73IZFh7VsnZa/TjLKkpVUTaA8ED6SlsL+mxdc/0aMl6WD0x6DGuPJKkxQ4jibrWTF0xWkHC+iT/vHmPSFfgWq92q1HDh2mRmwYe1Kvsja2sYvr6Ur/BC0xdVbtOTcpWl9+F4lM1skcYOndmqAT3YMVrj40H6QDyDddW46wiyLCtZ+47tsAaUR+I40rdzn6OwnD6O0ldqMWGAw3Kj1FbGupTbNK1/VjIm/CqfceX3tvcxpp4VAcJKoPe7TEjgzt3/PtFdVF7SHjR3XJExiNFm5ayT3HT0kPN4ndTXkMTTKJLu4pbsxAaXr9nzmj0Ces9bYfe52tomE+cawE2p2GJiAS1Ugpm6lnQE2DCy4mWUWgeXCvspH0E7epN9UHNKgFfsKgQZLkIroDLNK6r+MnhFD91NniknjopG1GtTPHzOedUgO0P7+8z+UGbwWcjKds52CS/KEJSrlooTSkJSYg3cuGnyCl1Yo3rgenhMUgmEW/Pr6lDnbS76NrVXPORJ6isLXnWTvMKioaotRcKI0dPWYBtLr5HVLvH/B2pgiLZYztH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48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400" b="1" dirty="0" smtClean="0"/>
                  <a:t>Seja X uma variável aleatória contínua com distribuição Normal com parâmetros </a:t>
                </a:r>
                <a:r>
                  <a:rPr lang="pt-BR" sz="2400" b="1" dirty="0" smtClean="0">
                    <a:sym typeface="Symbol"/>
                  </a:rPr>
                  <a:t> </a:t>
                </a:r>
                <a:r>
                  <a:rPr lang="pt-BR" sz="2400" b="1" dirty="0" smtClean="0"/>
                  <a:t>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400" b="1" i="1" dirty="0" smtClean="0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2400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2400" b="1" dirty="0" smtClean="0"/>
                  <a:t>, ou seja, 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latin typeface="Cambria Math"/>
                      </a:rPr>
                      <m:t>𝑿</m:t>
                    </m:r>
                    <m:r>
                      <a:rPr lang="pt-BR" sz="2400" b="1" i="1" smtClean="0">
                        <a:latin typeface="Cambria Math"/>
                      </a:rPr>
                      <m:t>~</m:t>
                    </m:r>
                    <m:r>
                      <a:rPr lang="pt-BR" sz="2400" b="1" i="1" smtClean="0">
                        <a:latin typeface="Cambria Math"/>
                      </a:rPr>
                      <m:t>𝑵</m:t>
                    </m:r>
                    <m:d>
                      <m:dPr>
                        <m:ctrlPr>
                          <a:rPr lang="pt-BR" sz="2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400" b="1" i="1" smtClean="0">
                            <a:latin typeface="Cambria Math"/>
                            <a:ea typeface="Cambria Math"/>
                          </a:rPr>
                          <m:t>𝝁</m:t>
                        </m:r>
                        <m:r>
                          <a:rPr lang="pt-BR" sz="2400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pt-BR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sz="2400" b="1" i="1" smtClean="0"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p>
                            <m:r>
                              <a:rPr lang="pt-BR" sz="24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sz="2400" b="1" dirty="0" smtClean="0"/>
                  <a:t>, com fdp dada por: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pt-BR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𝝈</m:t>
                          </m:r>
                          <m:rad>
                            <m:radPr>
                              <m:degHide m:val="on"/>
                              <m:ctrlP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rad>
                        </m:den>
                      </m:f>
                      <m:r>
                        <a:rPr lang="pt-BR" sz="2400" b="1" i="1">
                          <a:latin typeface="Cambria Math"/>
                        </a:rPr>
                        <m:t>𝒆𝒙𝒑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400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400" b="1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pt-BR" sz="2400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pt-BR" sz="2400" b="1" i="1">
                                          <a:latin typeface="Cambria Math"/>
                                          <a:ea typeface="Cambria Math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2400" b="1" i="1">
                                  <a:latin typeface="Cambria Math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pt-BR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b="1" i="1">
                                      <a:latin typeface="Cambria Math"/>
                                      <a:ea typeface="Cambria Math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pt-BR" sz="2400" b="1" dirty="0"/>
              </a:p>
              <a:p>
                <a:pPr algn="just"/>
                <a:r>
                  <a:rPr lang="pt-BR" sz="2400" b="1" dirty="0" smtClean="0"/>
                  <a:t>Definindo-se: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𝒛</m:t>
                      </m:r>
                      <m:r>
                        <a:rPr lang="pt-BR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pt-BR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BR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</m:num>
                        <m:den>
                          <m:r>
                            <a:rPr lang="pt-BR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den>
                      </m:f>
                    </m:oMath>
                  </m:oMathPara>
                </a14:m>
                <a:endParaRPr lang="pt-BR" sz="2400" b="1" dirty="0" smtClean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pt-BR" sz="2400" b="1" dirty="0"/>
                  <a:t>t</a:t>
                </a:r>
                <a:r>
                  <a:rPr lang="pt-BR" sz="2400" b="1" dirty="0" smtClean="0"/>
                  <a:t>em-se então uma variável aleatória contínua Z com função densidade de probabilidade (fdp) dada por: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4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pt-BR" sz="2400" b="1" i="1" smtClean="0">
                              <a:latin typeface="Cambria Math"/>
                            </a:rPr>
                            <m:t>𝒁</m:t>
                          </m:r>
                        </m:sub>
                      </m:sSub>
                      <m:d>
                        <m:dPr>
                          <m:ctrlPr>
                            <a:rPr lang="pt-BR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400" b="1" i="1" smtClean="0">
                              <a:latin typeface="Cambria Math"/>
                            </a:rPr>
                            <m:t>𝒛</m:t>
                          </m:r>
                        </m:e>
                      </m:d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e>
                          </m:rad>
                        </m:den>
                      </m:f>
                      <m:r>
                        <a:rPr lang="pt-BR" sz="2400" b="1" i="1">
                          <a:latin typeface="Cambria Math"/>
                        </a:rPr>
                        <m:t>𝒆𝒙𝒑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400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b="1" i="1" smtClean="0"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  <m:sup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24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400" b="1" dirty="0" smtClean="0"/>
              </a:p>
              <a:p>
                <a:pPr marL="0" indent="0" algn="just">
                  <a:buNone/>
                </a:pPr>
                <a:r>
                  <a:rPr lang="pt-BR" sz="2400" b="1" dirty="0" smtClean="0"/>
                  <a:t>com parâmetros </a:t>
                </a:r>
                <a:r>
                  <a:rPr lang="pt-BR" sz="2400" b="1" dirty="0" smtClean="0">
                    <a:sym typeface="Symbol"/>
                  </a:rPr>
                  <a:t> = 0 </a:t>
                </a:r>
                <a:r>
                  <a:rPr lang="pt-BR" sz="2400" b="1" dirty="0" smtClean="0">
                    <a:sym typeface="Symbol"/>
                  </a:rPr>
                  <a:t>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pt-BR" sz="2400" b="1" i="1" dirty="0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2400" b="1" i="1" dirty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pt-BR" sz="2400" b="1" i="1" dirty="0" smtClean="0">
                        <a:latin typeface="Cambria Math"/>
                      </a:rPr>
                      <m:t>=</m:t>
                    </m:r>
                    <m:r>
                      <a:rPr lang="pt-BR" sz="2400" b="1" i="1" dirty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pt-BR" sz="2400" b="1" i="1" dirty="0" smtClean="0">
                    <a:latin typeface="Cambria Math"/>
                    <a:ea typeface="Cambria Math"/>
                  </a:rPr>
                  <a:t>, </a:t>
                </a:r>
                <a:r>
                  <a:rPr lang="pt-BR" sz="2400" b="1" dirty="0" smtClean="0">
                    <a:latin typeface="+mj-lt"/>
                    <a:ea typeface="Cambria Math"/>
                  </a:rPr>
                  <a:t>ou seja, 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𝒁</m:t>
                    </m:r>
                    <m:r>
                      <a:rPr lang="pt-BR" sz="2400" b="1" i="1">
                        <a:solidFill>
                          <a:srgbClr val="FF0000"/>
                        </a:solidFill>
                        <a:latin typeface="Cambria Math"/>
                      </a:rPr>
                      <m:t>~</m:t>
                    </m:r>
                    <m:r>
                      <a:rPr lang="pt-BR" sz="2400" b="1" i="1">
                        <a:solidFill>
                          <a:srgbClr val="FF0000"/>
                        </a:solidFill>
                        <a:latin typeface="Cambria Math"/>
                      </a:rPr>
                      <m:t>𝑵</m:t>
                    </m:r>
                    <m:d>
                      <m:dPr>
                        <m:ctrlPr>
                          <a:rPr lang="pt-BR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t-BR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pt-BR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pt-BR" sz="2400" b="1" dirty="0" smtClean="0">
                    <a:latin typeface="+mj-lt"/>
                    <a:ea typeface="Cambria Math"/>
                  </a:rPr>
                  <a:t>;</a:t>
                </a: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185" t="-954" r="-1111" b="-50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Normal Padrão</a:t>
            </a:r>
            <a:endParaRPr lang="pt-BR" dirty="0"/>
          </a:p>
        </p:txBody>
      </p:sp>
      <p:sp>
        <p:nvSpPr>
          <p:cNvPr id="4" name="AutoShape 2" descr="data:image/png;base64,iVBORw0KGgoAAAANSUhEUgAAAT4AAACfCAMAAABX0UX9AAAAhFBMVEX////+/v77+/vExMSAgIDg4OCioqL4+PgAAAD19fU3NzfMzMyZmZny8vLp6emlpaWTk5Pk5OS9vb3Y2NiKioqqqqpxcXHPz8+6urra2tp5eXmNjY0RERFSUlKxsbFvb29FRUVnZ2cwMDA+Pj5fX18YGBghISFYWFgqKipLS0sLCwsdHR18gOpSAAAQy0lEQVR4nO1dj0Ojvs9uC6wg0MGAsR/ndLr7eN77//9/b5Iy5zYoMAaT+/LoeWo3Wh7TJk3SwFgNuOAel7zuZRNKAezhx6OHMVoIkDwhHj2K8YJ7gk3idyOcPedI4ISboFLmAYGPHsb4oJe8/VPCJvpuAJLGmesu2LT03QIuBFeuO4P/vYm/tgDpE+zV/evGwpOPHsz4IJG+D9d11WT33QAOIhe4KH1sMlwqwVmcrxlD/Yo/JPhFN4DwRS7i61cTriDYxs6YvwU9gZM0WPCjqIH0AX1//070GcCZrRg7qIIh7/nYILjwn1ycvRGbPC6VsNy35W7F8oAxfy6ZNT9aeZwtiD33Y5K+Snhso9h8BWrC4q8gcn7w1SIClybvq5roq8bGYfOF5EkwW4C29YMv4YvdAuljB/iTwdkmBukDhbEkHXGSPtxyTPTVAOnjcwsUxYs6wM9f0gcAbezY+PVxw/vp4GzpsGzL1DZhtgNLYHDWDPRNMEBwK+Txm1I+Y8ri3v+tz5qBvkn2DOBoObN9CEYzeQk+z5sn+szAICR8fqCZzPD/c7om+sxA0pA3iTFJ2PcKeeadmugzgxN76C5A5zK/9CxP9HXCRF8nTPR1wkRfJ0z0dcJEXydM9HXCRF8nTPR1wkRfJ0z0dcJEXydM9HXCI+gT6Dsr8mq0G1Jgxs0Y/4wPoI9L/GBEYJIodKSxkAnOR5hp8wj6mASyJHwJZtHmM5sx+lGwib5GkIIELdpYC64OlnVYwe8m+poCRE0y63cewnK3ThkLM4szj3nh0APpjgfQB1qCOasAaIOusX/Bgs+YTaqjITzmR3MdPMD+BeqRNGf6cNi4SHzI5M0DdewVw/Sgc4UIEgnfwAo4qjzrh5jNqzk7pw8kMVuBFAKRo2LvIfRZwSkZvZA+mL+BxdD+G1em5iPo+wXaQl5IH6e8YZC/ceUrPYC+KIel7mjkafqANY+Jd1AqoyJvePqgs4OABe64xGn68FixwPxhPrKD7YPSh2dfwyi+6P9k8S0yEMNR7T0GpU8I/i23+tj/F32cPXt8MlyqAUvei7rs/yR9PN6zcfldBqUPZOvtQrrOpE+w8DAu5THw2penF92dSR9s21J1/bYfjGEnrx9dnt48lz6wm881y0/HQPQJ7ZaPfHT2XfR/og9fss1xEo9lARxK+qQH5Kwy8lZd9H+avJ6kcxQCParjUMDD0Ifn/iUTr6h6DdInKAbyFy2ckezdhqFPy1LgM52qft7/t8lLede7DM/bjWP6DiV9sJ1AV4Fnlj54AQ/DDyZGMncHUx0wfV/QOR9e8HK29jGJi5/MA4l+0zFgoMl79OddeeO/3KX0KXTqf5qMg7zhJi9X0aXgHfvX9KHaEBRBx/DbWLZug5nNflpqzB0n75Fbip+z97HURhlI+jh/LzeFj+5SELn1OlknsS7P86v/Md0FA0kfB4u5NJBbSB/n8dtm7y7tDG0+yaN8gEHdAQOpDhAnWbqeHSdv/L5l4uWgixtxofb9D+oeGEj60pyXB4GKSBtbuyhvByxWQXvf3WqAUXVH3/QhFYKHdqjPFZf1/42+pQu7XYrCreYUPf/pW7f+6cN0qtmiYu5+TV71bHPmvEW4PUYjex2EQl4cnv2B6H3ywvZLYB0ZyuAr7V+rDvV+WP6JKEuSY7jcdpj8+XGP/tc+IUMHC6SK0o5OhkusQoWCJzHTBQj9wNn+03PWep+8GPlGPx8rT7/4ZjbjMulhjrMkz5/tjCBo2Td9AusE/sEVTZSS8X3TRoueXvtwd/wLU9l+OPqnT7A0ORaaLe2fcuuLRl1vQb94kf38bPHe1z5goGK/duy/6o1q08uA7or+pY/tlUGGnINfiW360zVH/6qDgQVnSFt2XmdBFJQimr86//NmM9vtTFnfa1MNLfvHx3x7pw9zvw3tSJ8UOkPyDFQX+b3Pod0DvdKHvIHwmaLezkbbLSVv5px0dusTC0NO+P7owzRvuPPfjOxgQ//l/AjK0/3F8LRgu5RJrNk1lK+hT/pQqpYO+lAMqqOKPk7xpcUctnvtHAd0WlMOZHD3Rh/sHuC27QTuJayx+yrnrpSxrQ3pVvDkYEeU+qMPD/6pVCGJJsOlij4UIdi/4dLJWz3QATeAgz3/psfJK3S+RcVm99R/FX10RsYhv1+rjqm70Usf3IVKPczPMPFnmrx0wvxFtX0ai2Cfr08DZVn2Sp8fNenfNLdBhP8YDxoprSZOPgd4xzP8tV7bjvc29Dd5BRottSZHDX3AX+Sb7G4sC7wj0sLdCqBASyN9n9VvuSd6pI/NrPos0Tr6QIb/M70fVDtGAkD4VIZQ8O0/QR+DaVd/7Tr64ArWzNC8Aelb6LReDSn+EfpgXtW7O2vpYzJODVexfRVkuLNhyX9PT09/cv6PTN44UrJeadaqDqBibgiZ2y+2baff/k5gIyJ1AzkbeqGP9OBq1mS3X7v2gdEdRyGr8jts0EKh91PqIPWc2/Ymu3HoLdELfQo0brgJWVi/36qTPor1HkJMPShN2F06Iry4A8ESZz1QhLgP+qgeAdh83j1UB0idhwlGgpd57rneXJ/9SojhnFZ90OfBireIKNmnq+rg+qD+zKfnMJe1s2vnFNA54j0vhWqfSCrqt1v1dp8QnhBPum5YSbN+XN83YGLRYJn5/dBHFrPkFUlpF/2bdx26ZDzYfuWTlxLKz3nlsOYOlZjfx+QNmUxj7TbqPHlxHYU/g7MVOi//crSeTpBhuqVI0R+uIlEf9HEZ5E2vWm82a+SBxLXgskydlm9yMOs8EPxfDpdY3sfkFeEHM8U3LvpvQB/Q8eGRA/YqTZBruiTRp7NjkMTxrn24Z2/sYG8ofUAPPoxP1038Dg9/g8Ekj3Qzp/NIYtRrX7ysyiUt7b+J9OEg3xmSdE4fvZNmtEeRYTq4CfztkxvGfQP6oO+dN48tNqOPjqpGOb8Om/izWUAJXKwQOIzrhcHreOlbZLTEN+6/0eRFFRyt+WXKWj73/+ZU/hQs9cN+v39GN4XnRGOkj3aoHIbevBBaU82LmO/YJX+7HUsi7Bc1hhd6YajT8bdjpE/iDJqv2pSiakMfiyx+EbRE+vAOPClZ7Oe+b+ns3u1Ap5LuK30gGXgGobnmaEcf5uueX9kJgsAnOyUUOSa6RR4FRkcpfVx67DcqwksFaey/MX1C+NHlaB0/p+1IEQwFDXzKLRoAd6UPFvhljFtQ3sBZ8NV/Y/qAJNj7nsu10LLu0YkGKiEBPSs2StUhvMghLdi8BGkb+tA0ifzzHnVaOZWwA62CRrSU3wvc9Yw70ae36rD8HHVj04u2WvughyTV3Z2eEC6K/EBxLLaDqmNkCWpga+G5l6W6qnNT339z+kJgJX5BN0tju7Jn3Ev6BG1LORMtvR2t6KPdmVpqz8CPwL2kD6A2VzWCGvXfQnXQsdYkkg38sMPgPvShz1KlignRNi+2leGCG1uwm3N7sFhGHe5En8BoIrmMWnoqW0kf2kOU9LcfTDfUoDN92oHOvWdWnMVtdw6tnfTpMjlg2G3+EenDLAC4q9i+0Vhot2nTXYKAryP9dJ5Hy2Bn+uigcwjr3m0ll2+hD43ixEYV//Azb90nLx62/wjR3TKU9GEYnqsD2oE39HhX3GHyhuqZLNmhJi+nx2pxtXEeX6Szu+aVwQutQ7dVLGxPHyePjsf5ejm/ocP7ojN9gZ2wIgA7DH2kOnTFA2vz6GI5rejj2ngQ/KsGqf/LV7q05o1q8KbJe3p39ktrj8LHMnjdnHb0UYUQr3iqH1Pxf0HXcg030HeO/SEOixBvSCGPQWu/tKJP6knDJTGooiWjaqRdCjZ0pA+Npk2w0xY7o3Int4/lBrRb++SxoAh8LrdKHxv1ughgZ/owKXz1YlHpNXp046DTt93k1Tsy9PrOf6kQI2r4fZf9e9fJKyn0pua/cQ2EcYTDLn5tNa9K8sRZvj4tdMgLYwue6CB+XekTlLgG/R/eAydf54MVzqEkdE70nepOsyv9eZKscJ7NsiC1U1tns2sHgbx+y/dO6n5FZXBM6ZGmO9Be7iKDkuUpYJZlWaU5SLd3ulfO8p2F31PNwGP1XkOH59fC1O0z+sqxf1ku8TO1FovVvWtb6CpC94O1WqwWLzheGPHW8EKiL3V/pxtJS7jUmdgt6EPvLdJHdbeIfvvt/ekSf0KlQRaWzqG7G5A+QW68O0AUxd2ZcpSKYcR00OgM72/2sWoHmA9s6wKe3mZakPH4tWg6+zXP1UWQvoEG1U89qdhcp6Qd+Olrs4tu3b+uhoPT6vT4uAYQXjALoudsdkIwm8PHOeDneVA0Bfrn+2G+fc7uekE9QhhoQAO/6A0+gm8/Zx/InGYwsGYrHjYPdAHVC2uVHSwL1jSrGtSo/9HLTK9tj9nev+MlV3ipxfGCxsvSbe2/0edY+CyWxmUT9Oviq8nLK3/sw6SqKTJ0K8qHevXbSHP324294769daTLmIjMhbld+xCMzRWV+zTiGXtMzJu8Cykojpd9fcmASiB9Jj8Ftpny1FGFlRd1Pb6fDv5Ut3PxkKAtnfUSVhBgIuDt3TtL5hklVmqToHIYFOswiB83FyIRIV7hIfTpc0o3lNk5uwzxU91OyXqmbQX6Xqqvj7IXmujvNvwOIGsTvUedDjFgLn+NSWfyAenwmmnXZXYiwcw3lgjrDfi8TA9vXpZXRG4IrovVVsHZRpmxnIjw0siw9mLGuykghkeCHlLglevQIOfd/L0mvSi4snN/lZWubZTHCe/e536ell1Y6Di271btk/W55fKTprijvMwk/Wqh9NvnT9+86GfPz4ZYEi8+tN6UzGQe3ASvCJ9hhcKy/tHtLEjryteydkxAkMyJlnEZDbzYWxV/hCsI+dvGdbesBQQmSKRMHdMtL3ZCZHWhJLwDlmzxxOudjxFqg4Wvrd2q/MpcYK0CUVEkU2/AUSlv4tKb5Nxaw00mePi87AW22lRU9qMy+CzE/O/qVZNSXFe7yvbjIHDhB5af7r2nL67mz2blVZA4L6JbkgWLkmZtLcI76amJZdd3Ycfjpqzc7pM83pT6sencn4fq2l4bJAbker4N6iqBCdqnObNgde9DrCDQr1SwuqK4LUqnen9P8LRKWbvnsfj9XUm2cUpHJpE65m5JB143Cwb0lQoXlWXHAmMz0+ElHnInyfzK9uNNYEIiX7p3V2Bo73IZFh7VsnZa/TjLKkpVUTaA8ED6SlsL+mxdc/0aMl6WD0x6DGuPJKkxQ4jibrWTF0xWkHC+iT/vHmPSFfgWq92q1HDh2mRmwYe1Kvsja2sYvr6Ur/BC0xdVbtOTcpWl9+F4lM1skcYOndmqAT3YMVrj40H6QDyDddW46wiyLCtZ+47tsAaUR+I40rdzn6OwnD6O0ldqMWGAw3Kj1FbGupTbNK1/VjIm/CqfceX3tvcxpp4VAcJKoPe7TEjgzt3/PtFdVF7SHjR3XJExiNFm5ayT3HT0kPN4ndTXkMTTKJLu4pbsxAaXr9nzmj0Ces9bYfe52tomE+cawE2p2GJiAS1Ugpm6lnQE2DCy4mWUWgeXCvspH0E7epN9UHNKgFfsKgQZLkIroDLNK6r+MnhFD91NniknjopG1GtTPHzOedUgO0P7+8z+UGbwWcjKds52CS/KEJSrlooTSkJSYg3cuGnyCl1Yo3rgenhMUgmEW/Pr6lDnbS76NrVXPORJ6isLXnWTvMKioaotRcKI0dPWYBtLr5HVLvH/B2pgiLZYztH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1" y="2111557"/>
            <a:ext cx="7220003" cy="448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r>
                  <a:rPr lang="pt-BR" sz="2400" b="1" dirty="0" smtClean="0"/>
                  <a:t>A variável </a:t>
                </a:r>
                <a14:m>
                  <m:oMath xmlns:m="http://schemas.openxmlformats.org/officeDocument/2006/math">
                    <m:r>
                      <a:rPr lang="pt-BR" sz="2400" b="1" i="0" smtClean="0">
                        <a:latin typeface="Cambria Math"/>
                      </a:rPr>
                      <m:t>   </m:t>
                    </m:r>
                    <m:r>
                      <a:rPr lang="pt-BR" sz="2400" b="1" i="1" smtClean="0">
                        <a:latin typeface="Cambria Math"/>
                      </a:rPr>
                      <m:t>𝒛</m:t>
                    </m:r>
                    <m:r>
                      <a:rPr lang="pt-BR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b="1" i="1" smtClean="0">
                            <a:latin typeface="Cambria Math"/>
                          </a:rPr>
                          <m:t>𝒙</m:t>
                        </m:r>
                        <m:r>
                          <a:rPr lang="pt-BR" sz="2400" b="1" i="1" smtClean="0">
                            <a:latin typeface="Cambria Math"/>
                          </a:rPr>
                          <m:t>−</m:t>
                        </m:r>
                        <m:r>
                          <a:rPr lang="pt-BR" sz="2400" b="1" i="1" smtClean="0">
                            <a:latin typeface="Cambria Math"/>
                            <a:ea typeface="Cambria Math"/>
                          </a:rPr>
                          <m:t>𝝁</m:t>
                        </m:r>
                      </m:num>
                      <m:den>
                        <m:r>
                          <a:rPr lang="pt-BR" sz="2400" b="1" i="1" smtClean="0">
                            <a:latin typeface="Cambria Math"/>
                            <a:ea typeface="Cambria Math"/>
                          </a:rPr>
                          <m:t>𝝈</m:t>
                        </m:r>
                      </m:den>
                    </m:f>
                  </m:oMath>
                </a14:m>
                <a:r>
                  <a:rPr lang="pt-BR" sz="2400" b="1" dirty="0" smtClean="0"/>
                  <a:t> </a:t>
                </a:r>
                <a:r>
                  <a:rPr lang="pt-BR" sz="2400" b="1" dirty="0" smtClean="0"/>
                  <a:t> mede </a:t>
                </a:r>
                <a:r>
                  <a:rPr lang="pt-BR" sz="2400" b="1" dirty="0"/>
                  <a:t>o </a:t>
                </a:r>
                <a:r>
                  <a:rPr lang="pt-BR" sz="2400" b="1" dirty="0" smtClean="0"/>
                  <a:t>quanto, em </a:t>
                </a:r>
                <a:r>
                  <a:rPr lang="pt-BR" sz="2400" b="1" dirty="0"/>
                  <a:t>desvios </a:t>
                </a:r>
                <a:r>
                  <a:rPr lang="pt-BR" sz="2400" b="1" dirty="0" smtClean="0"/>
                  <a:t>padrões </a:t>
                </a:r>
                <a:r>
                  <a:rPr lang="pt-BR" sz="2400" b="1" dirty="0"/>
                  <a:t>o valor de </a:t>
                </a:r>
                <a:r>
                  <a:rPr lang="pt-BR" sz="2400" b="1" i="1" dirty="0"/>
                  <a:t>X </a:t>
                </a:r>
                <a:r>
                  <a:rPr lang="pt-BR" sz="2400" b="1" dirty="0"/>
                  <a:t>se afasta da </a:t>
                </a:r>
                <a:r>
                  <a:rPr lang="pt-BR" sz="2400" b="1" dirty="0" smtClean="0"/>
                  <a:t>média, ou seja, </a:t>
                </a:r>
                <a:r>
                  <a:rPr lang="pt-BR" sz="2400" b="1" dirty="0" smtClean="0"/>
                  <a:t>(em exemplo para </a:t>
                </a:r>
                <a14:m>
                  <m:oMath xmlns:m="http://schemas.openxmlformats.org/officeDocument/2006/math">
                    <m:r>
                      <a:rPr lang="pt-BR" sz="2400" b="1" i="1" smtClean="0">
                        <a:latin typeface="Cambria Math"/>
                        <a:ea typeface="Cambria Math"/>
                      </a:rPr>
                      <m:t>𝝈</m:t>
                    </m:r>
                    <m:r>
                      <a:rPr lang="pt-BR" sz="24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2400" b="1" i="1" smtClean="0">
                        <a:latin typeface="Cambria Math"/>
                        <a:ea typeface="Cambria Math"/>
                      </a:rPr>
                      <m:t>𝟏𝟎</m:t>
                    </m:r>
                  </m:oMath>
                </a14:m>
                <a:r>
                  <a:rPr lang="pt-BR" sz="2400" b="1" dirty="0" smtClean="0"/>
                  <a:t>)</a:t>
                </a:r>
                <a:endParaRPr lang="pt-BR" sz="2400" b="1" dirty="0" smtClean="0"/>
              </a:p>
              <a:p>
                <a:endParaRPr lang="pt-BR" sz="2400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Normal Padrão</a:t>
            </a:r>
            <a:endParaRPr lang="pt-BR" dirty="0"/>
          </a:p>
        </p:txBody>
      </p:sp>
      <p:sp>
        <p:nvSpPr>
          <p:cNvPr id="4" name="AutoShape 2" descr="data:image/png;base64,iVBORw0KGgoAAAANSUhEUgAAAT4AAACfCAMAAABX0UX9AAAAhFBMVEX////+/v77+/vExMSAgIDg4OCioqL4+PgAAAD19fU3NzfMzMyZmZny8vLp6emlpaWTk5Pk5OS9vb3Y2NiKioqqqqpxcXHPz8+6urra2tp5eXmNjY0RERFSUlKxsbFvb29FRUVnZ2cwMDA+Pj5fX18YGBghISFYWFgqKipLS0sLCwsdHR18gOpSAAAQy0lEQVR4nO1dj0Ojvs9uC6wg0MGAsR/ndLr7eN77//9/b5Iy5zYoMAaT+/LoeWo3Wh7TJk3SwFgNuOAel7zuZRNKAezhx6OHMVoIkDwhHj2K8YJ7gk3idyOcPedI4ISboFLmAYGPHsb4oJe8/VPCJvpuAJLGmesu2LT03QIuBFeuO4P/vYm/tgDpE+zV/evGwpOPHsz4IJG+D9d11WT33QAOIhe4KH1sMlwqwVmcrxlD/Yo/JPhFN4DwRS7i61cTriDYxs6YvwU9gZM0WPCjqIH0AX1//070GcCZrRg7qIIh7/nYILjwn1ycvRGbPC6VsNy35W7F8oAxfy6ZNT9aeZwtiD33Y5K+Snhso9h8BWrC4q8gcn7w1SIClybvq5roq8bGYfOF5EkwW4C29YMv4YvdAuljB/iTwdkmBukDhbEkHXGSPtxyTPTVAOnjcwsUxYs6wM9f0gcAbezY+PVxw/vp4GzpsGzL1DZhtgNLYHDWDPRNMEBwK+Txm1I+Y8ri3v+tz5qBvkn2DOBoObN9CEYzeQk+z5sn+szAICR8fqCZzPD/c7om+sxA0pA3iTFJ2PcKeeadmugzgxN76C5A5zK/9CxP9HXCRF8nTPR1wkRfJ0z0dcJEXydM9HXCRF8nTPR1wkRfJ0z0dcJEXydM9HXCI+gT6Dsr8mq0G1Jgxs0Y/4wPoI9L/GBEYJIodKSxkAnOR5hp8wj6mASyJHwJZtHmM5sx+lGwib5GkIIELdpYC64OlnVYwe8m+poCRE0y63cewnK3ThkLM4szj3nh0APpjgfQB1qCOasAaIOusX/Bgs+YTaqjITzmR3MdPMD+BeqRNGf6cNi4SHzI5M0DdewVw/Sgc4UIEgnfwAo4qjzrh5jNqzk7pw8kMVuBFAKRo2LvIfRZwSkZvZA+mL+BxdD+G1em5iPo+wXaQl5IH6e8YZC/ceUrPYC+KIel7mjkafqANY+Jd1AqoyJvePqgs4OABe64xGn68FixwPxhPrKD7YPSh2dfwyi+6P9k8S0yEMNR7T0GpU8I/i23+tj/F32cPXt8MlyqAUvei7rs/yR9PN6zcfldBqUPZOvtQrrOpE+w8DAu5THw2penF92dSR9s21J1/bYfjGEnrx9dnt48lz6wm881y0/HQPQJ7ZaPfHT2XfR/og9fss1xEo9lARxK+qQH5Kwy8lZd9H+avJ6kcxQCParjUMDD0Ifn/iUTr6h6DdInKAbyFy2ckezdhqFPy1LgM52qft7/t8lLede7DM/bjWP6DiV9sJ1AV4Fnlj54AQ/DDyZGMncHUx0wfV/QOR9e8HK29jGJi5/MA4l+0zFgoMl79OddeeO/3KX0KXTqf5qMg7zhJi9X0aXgHfvX9KHaEBRBx/DbWLZug5nNflpqzB0n75Fbip+z97HURhlI+jh/LzeFj+5SELn1OlknsS7P86v/Md0FA0kfB4u5NJBbSB/n8dtm7y7tDG0+yaN8gEHdAQOpDhAnWbqeHSdv/L5l4uWgixtxofb9D+oeGEj60pyXB4GKSBtbuyhvByxWQXvf3WqAUXVH3/QhFYKHdqjPFZf1/42+pQu7XYrCreYUPf/pW7f+6cN0qtmiYu5+TV71bHPmvEW4PUYjex2EQl4cnv2B6H3ywvZLYB0ZyuAr7V+rDvV+WP6JKEuSY7jcdpj8+XGP/tc+IUMHC6SK0o5OhkusQoWCJzHTBQj9wNn+03PWep+8GPlGPx8rT7/4ZjbjMulhjrMkz5/tjCBo2Td9AusE/sEVTZSS8X3TRoueXvtwd/wLU9l+OPqnT7A0ORaaLe2fcuuLRl1vQb94kf38bPHe1z5goGK/duy/6o1q08uA7or+pY/tlUGGnINfiW360zVH/6qDgQVnSFt2XmdBFJQimr86//NmM9vtTFnfa1MNLfvHx3x7pw9zvw3tSJ8UOkPyDFQX+b3Pod0DvdKHvIHwmaLezkbbLSVv5px0dusTC0NO+P7owzRvuPPfjOxgQ//l/AjK0/3F8LRgu5RJrNk1lK+hT/pQqpYO+lAMqqOKPk7xpcUctnvtHAd0WlMOZHD3Rh/sHuC27QTuJayx+yrnrpSxrQ3pVvDkYEeU+qMPD/6pVCGJJsOlij4UIdi/4dLJWz3QATeAgz3/psfJK3S+RcVm99R/FX10RsYhv1+rjqm70Usf3IVKPczPMPFnmrx0wvxFtX0ai2Cfr08DZVn2Sp8fNenfNLdBhP8YDxoprSZOPgd4xzP8tV7bjvc29Dd5BRottSZHDX3AX+Sb7G4sC7wj0sLdCqBASyN9n9VvuSd6pI/NrPos0Tr6QIb/M70fVDtGAkD4VIZQ8O0/QR+DaVd/7Tr64ArWzNC8Aelb6LReDSn+EfpgXtW7O2vpYzJODVexfRVkuLNhyX9PT09/cv6PTN44UrJeadaqDqBibgiZ2y+2baff/k5gIyJ1AzkbeqGP9OBq1mS3X7v2gdEdRyGr8jts0EKh91PqIPWc2/Ymu3HoLdELfQo0brgJWVi/36qTPor1HkJMPShN2F06Iry4A8ESZz1QhLgP+qgeAdh83j1UB0idhwlGgpd57rneXJ/9SojhnFZ90OfBireIKNmnq+rg+qD+zKfnMJe1s2vnFNA54j0vhWqfSCrqt1v1dp8QnhBPum5YSbN+XN83YGLRYJn5/dBHFrPkFUlpF/2bdx26ZDzYfuWTlxLKz3nlsOYOlZjfx+QNmUxj7TbqPHlxHYU/g7MVOi//crSeTpBhuqVI0R+uIlEf9HEZ5E2vWm82a+SBxLXgskydlm9yMOs8EPxfDpdY3sfkFeEHM8U3LvpvQB/Q8eGRA/YqTZBruiTRp7NjkMTxrn24Z2/sYG8ofUAPPoxP1038Dg9/g8Ekj3Qzp/NIYtRrX7ysyiUt7b+J9OEg3xmSdE4fvZNmtEeRYTq4CfztkxvGfQP6oO+dN48tNqOPjqpGOb8Om/izWUAJXKwQOIzrhcHreOlbZLTEN+6/0eRFFRyt+WXKWj73/+ZU/hQs9cN+v39GN4XnRGOkj3aoHIbevBBaU82LmO/YJX+7HUsi7Bc1hhd6YajT8bdjpE/iDJqv2pSiakMfiyx+EbRE+vAOPClZ7Oe+b+ns3u1Ap5LuK30gGXgGobnmaEcf5uueX9kJgsAnOyUUOSa6RR4FRkcpfVx67DcqwksFaey/MX1C+NHlaB0/p+1IEQwFDXzKLRoAd6UPFvhljFtQ3sBZ8NV/Y/qAJNj7nsu10LLu0YkGKiEBPSs2StUhvMghLdi8BGkb+tA0ifzzHnVaOZWwA62CRrSU3wvc9Yw70ae36rD8HHVj04u2WvughyTV3Z2eEC6K/EBxLLaDqmNkCWpga+G5l6W6qnNT339z+kJgJX5BN0tju7Jn3Ev6BG1LORMtvR2t6KPdmVpqz8CPwL2kD6A2VzWCGvXfQnXQsdYkkg38sMPgPvShz1KlignRNi+2leGCG1uwm3N7sFhGHe5En8BoIrmMWnoqW0kf2kOU9LcfTDfUoDN92oHOvWdWnMVtdw6tnfTpMjlg2G3+EenDLAC4q9i+0Vhot2nTXYKAryP9dJ5Hy2Bn+uigcwjr3m0ll2+hD43ixEYV//Azb90nLx62/wjR3TKU9GEYnqsD2oE39HhX3GHyhuqZLNmhJi+nx2pxtXEeX6Szu+aVwQutQ7dVLGxPHyePjsf5ejm/ocP7ojN9gZ2wIgA7DH2kOnTFA2vz6GI5rejj2ngQ/KsGqf/LV7q05o1q8KbJe3p39ktrj8LHMnjdnHb0UYUQr3iqH1Pxf0HXcg030HeO/SEOixBvSCGPQWu/tKJP6knDJTGooiWjaqRdCjZ0pA+Npk2w0xY7o3Int4/lBrRb++SxoAh8LrdKHxv1ughgZ/owKXz1YlHpNXp046DTt93k1Tsy9PrOf6kQI2r4fZf9e9fJKyn0pua/cQ2EcYTDLn5tNa9K8sRZvj4tdMgLYwue6CB+XekTlLgG/R/eAydf54MVzqEkdE70nepOsyv9eZKscJ7NsiC1U1tns2sHgbx+y/dO6n5FZXBM6ZGmO9Be7iKDkuUpYJZlWaU5SLd3ulfO8p2F31PNwGP1XkOH59fC1O0z+sqxf1ku8TO1FovVvWtb6CpC94O1WqwWLzheGPHW8EKiL3V/pxtJS7jUmdgt6EPvLdJHdbeIfvvt/ekSf0KlQRaWzqG7G5A+QW68O0AUxd2ZcpSKYcR00OgM72/2sWoHmA9s6wKe3mZakPH4tWg6+zXP1UWQvoEG1U89qdhcp6Qd+Olrs4tu3b+uhoPT6vT4uAYQXjALoudsdkIwm8PHOeDneVA0Bfrn+2G+fc7uekE9QhhoQAO/6A0+gm8/Zx/InGYwsGYrHjYPdAHVC2uVHSwL1jSrGtSo/9HLTK9tj9nev+MlV3ipxfGCxsvSbe2/0edY+CyWxmUT9Oviq8nLK3/sw6SqKTJ0K8qHevXbSHP324294769daTLmIjMhbld+xCMzRWV+zTiGXtMzJu8Cykojpd9fcmASiB9Jj8Ftpny1FGFlRd1Pb6fDv5Ut3PxkKAtnfUSVhBgIuDt3TtL5hklVmqToHIYFOswiB83FyIRIV7hIfTpc0o3lNk5uwzxU91OyXqmbQX6Xqqvj7IXmujvNvwOIGsTvUedDjFgLn+NSWfyAenwmmnXZXYiwcw3lgjrDfi8TA9vXpZXRG4IrovVVsHZRpmxnIjw0siw9mLGuykghkeCHlLglevQIOfd/L0mvSi4snN/lZWubZTHCe/e536ell1Y6Di271btk/W55fKTprijvMwk/Wqh9NvnT9+86GfPz4ZYEi8+tN6UzGQe3ASvCJ9hhcKy/tHtLEjryteydkxAkMyJlnEZDbzYWxV/hCsI+dvGdbesBQQmSKRMHdMtL3ZCZHWhJLwDlmzxxOudjxFqg4Wvrd2q/MpcYK0CUVEkU2/AUSlv4tKb5Nxaw00mePi87AW22lRU9qMy+CzE/O/qVZNSXFe7yvbjIHDhB5af7r2nL67mz2blVZA4L6JbkgWLkmZtLcI76amJZdd3Ycfjpqzc7pM83pT6sencn4fq2l4bJAbker4N6iqBCdqnObNgde9DrCDQr1SwuqK4LUqnen9P8LRKWbvnsfj9XUm2cUpHJpE65m5JB143Cwb0lQoXlWXHAmMz0+ElHnInyfzK9uNNYEIiX7p3V2Bo73IZFh7VsnZa/TjLKkpVUTaA8ED6SlsL+mxdc/0aMl6WD0x6DGuPJKkxQ4jibrWTF0xWkHC+iT/vHmPSFfgWq92q1HDh2mRmwYe1Kvsja2sYvr6Ur/BC0xdVbtOTcpWl9+F4lM1skcYOndmqAT3YMVrj40H6QDyDddW46wiyLCtZ+47tsAaUR+I40rdzn6OwnD6O0ldqMWGAw3Kj1FbGupTbNK1/VjIm/CqfceX3tvcxpp4VAcJKoPe7TEjgzt3/PtFdVF7SHjR3XJExiNFm5ayT3HT0kPN4ndTXkMTTKJLu4pbsxAaXr9nzmj0Ces9bYfe52tomE+cawE2p2GJiAS1Ugpm6lnQE2DCy4mWUWgeXCvspH0E7epN9UHNKgFfsKgQZLkIroDLNK6r+MnhFD91NniknjopG1GtTPHzOedUgO0P7+8z+UGbwWcjKds52CS/KEJSrlooTSkJSYg3cuGnyCl1Yo3rgenhMUgmEW/Pr6lDnbS76NrVXPORJ6isLXnWTvMKioaotRcKI0dPWYBtLr5HVLvH/B2pgiLZYztH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26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37112"/>
            <a:ext cx="3096344" cy="165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Taciana\Dropbox\2014\Estatistica_GestaoMinha\Disciplina\Curva normal padrão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13104"/>
            <a:ext cx="2892152" cy="211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400" dirty="0" smtClean="0"/>
                  <a:t>Dado a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000" i="1">
                              <a:latin typeface="Cambria Math"/>
                            </a:rPr>
                            <m:t>&lt;</m:t>
                          </m:r>
                          <m:r>
                            <a:rPr lang="pt-BR" sz="2000" i="1">
                              <a:latin typeface="Cambria Math"/>
                            </a:rPr>
                            <m:t>𝑋</m:t>
                          </m:r>
                          <m:r>
                            <a:rPr lang="pt-BR" sz="2000" i="1">
                              <a:latin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r>
                        <a:rPr lang="pt-BR" sz="20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000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pt-BR" sz="20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den>
                          </m:f>
                          <m:r>
                            <a:rPr lang="pt-BR" sz="2000" i="1">
                              <a:latin typeface="Cambria Math"/>
                            </a:rPr>
                            <m:t>&lt;</m:t>
                          </m:r>
                          <m:f>
                            <m:f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pt-BR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pt-BR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den>
                          </m:f>
                          <m:r>
                            <a:rPr lang="pt-BR" sz="2000" i="1">
                              <a:latin typeface="Cambria Math"/>
                            </a:rPr>
                            <m:t>&lt;</m:t>
                          </m:r>
                          <m:f>
                            <m:f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pt-BR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0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pt-BR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den>
                          </m:f>
                          <m:r>
                            <a:rPr lang="pt-BR" sz="2000" i="1">
                              <a:latin typeface="Cambria Math"/>
                            </a:rPr>
                            <m:t>&lt;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pt-BR" sz="2000" i="1">
                              <a:latin typeface="Cambria Math"/>
                            </a:rPr>
                            <m:t>&lt;</m:t>
                          </m:r>
                          <m:f>
                            <m:f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0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pt-BR" sz="20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sz="2400" dirty="0" smtClean="0"/>
              </a:p>
              <a:p>
                <a:pPr algn="just"/>
                <a:r>
                  <a:rPr lang="pt-BR" sz="2400" dirty="0" smtClean="0"/>
                  <a:t>Os valores de probabilidade de uma variável aleatória com distribuição Normal Padrão estão tabelados.</a:t>
                </a:r>
              </a:p>
              <a:p>
                <a:pPr algn="just"/>
                <a:r>
                  <a:rPr lang="pt-BR" sz="2400" b="1" dirty="0" smtClean="0">
                    <a:solidFill>
                      <a:srgbClr val="FF0000"/>
                    </a:solidFill>
                  </a:rPr>
                  <a:t>Existem diferentes (basicamente dois tipos) tabelas para distribuição Normal Padrão. CUIDADO!</a:t>
                </a:r>
              </a:p>
              <a:p>
                <a:pPr marL="0" indent="0" algn="just">
                  <a:buNone/>
                </a:pPr>
                <a:endParaRPr lang="pt-BR" sz="2400" b="1" dirty="0" smtClean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endParaRPr lang="pt-BR" sz="1100" b="1" dirty="0" smtClean="0"/>
              </a:p>
              <a:p>
                <a:pPr marL="0" indent="0">
                  <a:buNone/>
                </a:pPr>
                <a:endParaRPr lang="pt-BR" sz="2000" b="1" dirty="0" smtClean="0"/>
              </a:p>
              <a:p>
                <a:pPr marL="0" indent="0">
                  <a:buNone/>
                </a:pPr>
                <a:endParaRPr lang="pt-BR" sz="24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4"/>
                <a:stretch>
                  <a:fillRect l="-1037" t="-954" r="-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Normal Padrão</a:t>
            </a:r>
            <a:endParaRPr lang="pt-BR" dirty="0"/>
          </a:p>
        </p:txBody>
      </p:sp>
      <p:sp>
        <p:nvSpPr>
          <p:cNvPr id="4" name="AutoShape 2" descr="data:image/png;base64,iVBORw0KGgoAAAANSUhEUgAAAT4AAACfCAMAAABX0UX9AAAAhFBMVEX////+/v77+/vExMSAgIDg4OCioqL4+PgAAAD19fU3NzfMzMyZmZny8vLp6emlpaWTk5Pk5OS9vb3Y2NiKioqqqqpxcXHPz8+6urra2tp5eXmNjY0RERFSUlKxsbFvb29FRUVnZ2cwMDA+Pj5fX18YGBghISFYWFgqKipLS0sLCwsdHR18gOpSAAAQy0lEQVR4nO1dj0Ojvs9uC6wg0MGAsR/ndLr7eN77//9/b5Iy5zYoMAaT+/LoeWo3Wh7TJk3SwFgNuOAel7zuZRNKAezhx6OHMVoIkDwhHj2K8YJ7gk3idyOcPedI4ISboFLmAYGPHsb4oJe8/VPCJvpuAJLGmesu2LT03QIuBFeuO4P/vYm/tgDpE+zV/evGwpOPHsz4IJG+D9d11WT33QAOIhe4KH1sMlwqwVmcrxlD/Yo/JPhFN4DwRS7i61cTriDYxs6YvwU9gZM0WPCjqIH0AX1//070GcCZrRg7qIIh7/nYILjwn1ycvRGbPC6VsNy35W7F8oAxfy6ZNT9aeZwtiD33Y5K+Snhso9h8BWrC4q8gcn7w1SIClybvq5roq8bGYfOF5EkwW4C29YMv4YvdAuljB/iTwdkmBukDhbEkHXGSPtxyTPTVAOnjcwsUxYs6wM9f0gcAbezY+PVxw/vp4GzpsGzL1DZhtgNLYHDWDPRNMEBwK+Txm1I+Y8ri3v+tz5qBvkn2DOBoObN9CEYzeQk+z5sn+szAICR8fqCZzPD/c7om+sxA0pA3iTFJ2PcKeeadmugzgxN76C5A5zK/9CxP9HXCRF8nTPR1wkRfJ0z0dcJEXydM9HXCRF8nTPR1wkRfJ0z0dcJEXydM9HXCI+gT6Dsr8mq0G1Jgxs0Y/4wPoI9L/GBEYJIodKSxkAnOR5hp8wj6mASyJHwJZtHmM5sx+lGwib5GkIIELdpYC64OlnVYwe8m+poCRE0y63cewnK3ThkLM4szj3nh0APpjgfQB1qCOasAaIOusX/Bgs+YTaqjITzmR3MdPMD+BeqRNGf6cNi4SHzI5M0DdewVw/Sgc4UIEgnfwAo4qjzrh5jNqzk7pw8kMVuBFAKRo2LvIfRZwSkZvZA+mL+BxdD+G1em5iPo+wXaQl5IH6e8YZC/ceUrPYC+KIel7mjkafqANY+Jd1AqoyJvePqgs4OABe64xGn68FixwPxhPrKD7YPSh2dfwyi+6P9k8S0yEMNR7T0GpU8I/i23+tj/F32cPXt8MlyqAUvei7rs/yR9PN6zcfldBqUPZOvtQrrOpE+w8DAu5THw2penF92dSR9s21J1/bYfjGEnrx9dnt48lz6wm881y0/HQPQJ7ZaPfHT2XfR/og9fss1xEo9lARxK+qQH5Kwy8lZd9H+avJ6kcxQCParjUMDD0Ifn/iUTr6h6DdInKAbyFy2ckezdhqFPy1LgM52qft7/t8lLede7DM/bjWP6DiV9sJ1AV4Fnlj54AQ/DDyZGMncHUx0wfV/QOR9e8HK29jGJi5/MA4l+0zFgoMl79OddeeO/3KX0KXTqf5qMg7zhJi9X0aXgHfvX9KHaEBRBx/DbWLZug5nNflpqzB0n75Fbip+z97HURhlI+jh/LzeFj+5SELn1OlknsS7P86v/Md0FA0kfB4u5NJBbSB/n8dtm7y7tDG0+yaN8gEHdAQOpDhAnWbqeHSdv/L5l4uWgixtxofb9D+oeGEj60pyXB4GKSBtbuyhvByxWQXvf3WqAUXVH3/QhFYKHdqjPFZf1/42+pQu7XYrCreYUPf/pW7f+6cN0qtmiYu5+TV71bHPmvEW4PUYjex2EQl4cnv2B6H3ywvZLYB0ZyuAr7V+rDvV+WP6JKEuSY7jcdpj8+XGP/tc+IUMHC6SK0o5OhkusQoWCJzHTBQj9wNn+03PWep+8GPlGPx8rT7/4ZjbjMulhjrMkz5/tjCBo2Td9AusE/sEVTZSS8X3TRoueXvtwd/wLU9l+OPqnT7A0ORaaLe2fcuuLRl1vQb94kf38bPHe1z5goGK/duy/6o1q08uA7or+pY/tlUGGnINfiW360zVH/6qDgQVnSFt2XmdBFJQimr86//NmM9vtTFnfa1MNLfvHx3x7pw9zvw3tSJ8UOkPyDFQX+b3Pod0DvdKHvIHwmaLezkbbLSVv5px0dusTC0NO+P7owzRvuPPfjOxgQ//l/AjK0/3F8LRgu5RJrNk1lK+hT/pQqpYO+lAMqqOKPk7xpcUctnvtHAd0WlMOZHD3Rh/sHuC27QTuJayx+yrnrpSxrQ3pVvDkYEeU+qMPD/6pVCGJJsOlij4UIdi/4dLJWz3QATeAgz3/psfJK3S+RcVm99R/FX10RsYhv1+rjqm70Usf3IVKPczPMPFnmrx0wvxFtX0ai2Cfr08DZVn2Sp8fNenfNLdBhP8YDxoprSZOPgd4xzP8tV7bjvc29Dd5BRottSZHDX3AX+Sb7G4sC7wj0sLdCqBASyN9n9VvuSd6pI/NrPos0Tr6QIb/M70fVDtGAkD4VIZQ8O0/QR+DaVd/7Tr64ArWzNC8Aelb6LReDSn+EfpgXtW7O2vpYzJODVexfRVkuLNhyX9PT09/cv6PTN44UrJeadaqDqBibgiZ2y+2baff/k5gIyJ1AzkbeqGP9OBq1mS3X7v2gdEdRyGr8jts0EKh91PqIPWc2/Ymu3HoLdELfQo0brgJWVi/36qTPor1HkJMPShN2F06Iry4A8ESZz1QhLgP+qgeAdh83j1UB0idhwlGgpd57rneXJ/9SojhnFZ90OfBireIKNmnq+rg+qD+zKfnMJe1s2vnFNA54j0vhWqfSCrqt1v1dp8QnhBPum5YSbN+XN83YGLRYJn5/dBHFrPkFUlpF/2bdx26ZDzYfuWTlxLKz3nlsOYOlZjfx+QNmUxj7TbqPHlxHYU/g7MVOi//crSeTpBhuqVI0R+uIlEf9HEZ5E2vWm82a+SBxLXgskydlm9yMOs8EPxfDpdY3sfkFeEHM8U3LvpvQB/Q8eGRA/YqTZBruiTRp7NjkMTxrn24Z2/sYG8ofUAPPoxP1038Dg9/g8Ekj3Qzp/NIYtRrX7ysyiUt7b+J9OEg3xmSdE4fvZNmtEeRYTq4CfztkxvGfQP6oO+dN48tNqOPjqpGOb8Om/izWUAJXKwQOIzrhcHreOlbZLTEN+6/0eRFFRyt+WXKWj73/+ZU/hQs9cN+v39GN4XnRGOkj3aoHIbevBBaU82LmO/YJX+7HUsi7Bc1hhd6YajT8bdjpE/iDJqv2pSiakMfiyx+EbRE+vAOPClZ7Oe+b+ns3u1Ap5LuK30gGXgGobnmaEcf5uueX9kJgsAnOyUUOSa6RR4FRkcpfVx67DcqwksFaey/MX1C+NHlaB0/p+1IEQwFDXzKLRoAd6UPFvhljFtQ3sBZ8NV/Y/qAJNj7nsu10LLu0YkGKiEBPSs2StUhvMghLdi8BGkb+tA0ifzzHnVaOZWwA62CRrSU3wvc9Yw70ae36rD8HHVj04u2WvughyTV3Z2eEC6K/EBxLLaDqmNkCWpga+G5l6W6qnNT339z+kJgJX5BN0tju7Jn3Ev6BG1LORMtvR2t6KPdmVpqz8CPwL2kD6A2VzWCGvXfQnXQsdYkkg38sMPgPvShz1KlignRNi+2leGCG1uwm3N7sFhGHe5En8BoIrmMWnoqW0kf2kOU9LcfTDfUoDN92oHOvWdWnMVtdw6tnfTpMjlg2G3+EenDLAC4q9i+0Vhot2nTXYKAryP9dJ5Hy2Bn+uigcwjr3m0ll2+hD43ixEYV//Azb90nLx62/wjR3TKU9GEYnqsD2oE39HhX3GHyhuqZLNmhJi+nx2pxtXEeX6Szu+aVwQutQ7dVLGxPHyePjsf5ejm/ocP7ojN9gZ2wIgA7DH2kOnTFA2vz6GI5rejj2ngQ/KsGqf/LV7q05o1q8KbJe3p39ktrj8LHMnjdnHb0UYUQr3iqH1Pxf0HXcg030HeO/SEOixBvSCGPQWu/tKJP6knDJTGooiWjaqRdCjZ0pA+Npk2w0xY7o3Int4/lBrRb++SxoAh8LrdKHxv1ughgZ/owKXz1YlHpNXp046DTt93k1Tsy9PrOf6kQI2r4fZf9e9fJKyn0pua/cQ2EcYTDLn5tNa9K8sRZvj4tdMgLYwue6CB+XekTlLgG/R/eAydf54MVzqEkdE70nepOsyv9eZKscJ7NsiC1U1tns2sHgbx+y/dO6n5FZXBM6ZGmO9Be7iKDkuUpYJZlWaU5SLd3ulfO8p2F31PNwGP1XkOH59fC1O0z+sqxf1ku8TO1FovVvWtb6CpC94O1WqwWLzheGPHW8EKiL3V/pxtJS7jUmdgt6EPvLdJHdbeIfvvt/ekSf0KlQRaWzqG7G5A+QW68O0AUxd2ZcpSKYcR00OgM72/2sWoHmA9s6wKe3mZakPH4tWg6+zXP1UWQvoEG1U89qdhcp6Qd+Olrs4tu3b+uhoPT6vT4uAYQXjALoudsdkIwm8PHOeDneVA0Bfrn+2G+fc7uekE9QhhoQAO/6A0+gm8/Zx/InGYwsGYrHjYPdAHVC2uVHSwL1jSrGtSo/9HLTK9tj9nev+MlV3ipxfGCxsvSbe2/0edY+CyWxmUT9Oviq8nLK3/sw6SqKTJ0K8qHevXbSHP324294769daTLmIjMhbld+xCMzRWV+zTiGXtMzJu8Cykojpd9fcmASiB9Jj8Ftpny1FGFlRd1Pb6fDv5Ut3PxkKAtnfUSVhBgIuDt3TtL5hklVmqToHIYFOswiB83FyIRIV7hIfTpc0o3lNk5uwzxU91OyXqmbQX6Xqqvj7IXmujvNvwOIGsTvUedDjFgLn+NSWfyAenwmmnXZXYiwcw3lgjrDfi8TA9vXpZXRG4IrovVVsHZRpmxnIjw0siw9mLGuykghkeCHlLglevQIOfd/L0mvSi4snN/lZWubZTHCe/e536ell1Y6Di271btk/W55fKTprijvMwk/Wqh9NvnT9+86GfPz4ZYEi8+tN6UzGQe3ASvCJ9hhcKy/tHtLEjryteydkxAkMyJlnEZDbzYWxV/hCsI+dvGdbesBQQmSKRMHdMtL3ZCZHWhJLwDlmzxxOudjxFqg4Wvrd2q/MpcYK0CUVEkU2/AUSlv4tKb5Nxaw00mePi87AW22lRU9qMy+CzE/O/qVZNSXFe7yvbjIHDhB5af7r2nL67mz2blVZA4L6JbkgWLkmZtLcI76amJZdd3Ycfjpqzc7pM83pT6sencn4fq2l4bJAbker4N6iqBCdqnObNgde9DrCDQr1SwuqK4LUqnen9P8LRKWbvnsfj9XUm2cUpHJpE65m5JB143Cwb0lQoXlWXHAmMz0+ElHnInyfzK9uNNYEIiX7p3V2Bo73IZFh7VsnZa/TjLKkpVUTaA8ED6SlsL+mxdc/0aMl6WD0x6DGuPJKkxQ4jibrWTF0xWkHC+iT/vHmPSFfgWq92q1HDh2mRmwYe1Kvsja2sYvr6Ur/BC0xdVbtOTcpWl9+F4lM1skcYOndmqAT3YMVrj40H6QDyDddW46wiyLCtZ+47tsAaUR+I40rdzn6OwnD6O0ldqMWGAw3Kj1FbGupTbNK1/VjIm/CqfceX3tvcxpp4VAcJKoPe7TEjgzt3/PtFdVF7SHjR3XJExiNFm5ayT3HT0kPN4ndTXkMTTKJLu4pbsxAaXr9nzmj0Ces9bYfe52tomE+cawE2p2GJiAS1Ugpm6lnQE2DCy4mWUWgeXCvspH0E7epN9UHNKgFfsKgQZLkIroDLNK6r+MnhFD91NniknjopG1GtTPHzOedUgO0P7+8z+UGbwWcjKds52CS/KEJSrlooTSkJSYg3cuGnyCl1Yo3rgenhMUgmEW/Pr6lDnbS76NrVXPORJ6isLXnWTvMKioaotRcKI0dPWYBtLr5HVLvH/B2pgiLZYztH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8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Normal Padrão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Exemplo 1</a:t>
                </a:r>
                <a:r>
                  <a:rPr lang="pt-BR" sz="2800" b="1" dirty="0" smtClean="0"/>
                  <a:t>:</a:t>
                </a:r>
              </a:p>
              <a:p>
                <a:pPr marL="0" indent="0" algn="just">
                  <a:buNone/>
                </a:pPr>
                <a:r>
                  <a:rPr lang="pt-BR" sz="2500" dirty="0"/>
                  <a:t>Suponha que numa </a:t>
                </a:r>
                <a:r>
                  <a:rPr lang="pt-BR" sz="2500" dirty="0" smtClean="0"/>
                  <a:t>certa universidade, a altura dos estudantes do sexo masculino, X, tenha distribuição Normal com média </a:t>
                </a:r>
                <a14:m>
                  <m:oMath xmlns:m="http://schemas.openxmlformats.org/officeDocument/2006/math">
                    <m:r>
                      <a:rPr lang="pt-BR" sz="250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pt-BR" sz="2500" b="0" i="1" smtClean="0">
                        <a:latin typeface="Cambria Math"/>
                        <a:ea typeface="Cambria Math"/>
                      </a:rPr>
                      <m:t>=170</m:t>
                    </m:r>
                    <m:r>
                      <a:rPr lang="pt-BR" sz="2500" b="0" i="1" smtClean="0">
                        <a:latin typeface="Cambria Math"/>
                        <a:ea typeface="Cambria Math"/>
                      </a:rPr>
                      <m:t>𝑐𝑚</m:t>
                    </m:r>
                  </m:oMath>
                </a14:m>
                <a:r>
                  <a:rPr lang="pt-BR" sz="2500" dirty="0" smtClean="0"/>
                  <a:t> e </a:t>
                </a:r>
                <a14:m>
                  <m:oMath xmlns:m="http://schemas.openxmlformats.org/officeDocument/2006/math">
                    <m:r>
                      <a:rPr lang="pt-BR" sz="250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pt-BR" sz="2500" b="0" i="1" smtClean="0">
                        <a:latin typeface="Cambria Math"/>
                        <a:ea typeface="Cambria Math"/>
                      </a:rPr>
                      <m:t>=10</m:t>
                    </m:r>
                    <m:r>
                      <a:rPr lang="pt-BR" sz="2500" b="0" i="1" smtClean="0">
                        <a:latin typeface="Cambria Math"/>
                        <a:ea typeface="Cambria Math"/>
                      </a:rPr>
                      <m:t>𝑐𝑚</m:t>
                    </m:r>
                  </m:oMath>
                </a14:m>
                <a:r>
                  <a:rPr lang="pt-BR" sz="2500" i="0" dirty="0" smtClean="0">
                    <a:latin typeface="+mj-lt"/>
                  </a:rPr>
                  <a:t>, ou seja,</a:t>
                </a:r>
                <a14:m>
                  <m:oMath xmlns:m="http://schemas.openxmlformats.org/officeDocument/2006/math">
                    <m:r>
                      <a:rPr lang="pt-BR" sz="2500" b="0" i="0" smtClean="0">
                        <a:latin typeface="Cambria Math"/>
                      </a:rPr>
                      <m:t>    </m:t>
                    </m:r>
                    <m:r>
                      <a:rPr lang="pt-BR" sz="2500" b="1" i="0" smtClean="0">
                        <a:latin typeface="Cambria Math"/>
                      </a:rPr>
                      <m:t>𝐗</m:t>
                    </m:r>
                    <m:r>
                      <a:rPr lang="pt-BR" sz="2500" b="1" i="0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pt-BR" sz="2500" b="1" i="0" smtClean="0">
                        <a:latin typeface="Cambria Math"/>
                        <a:ea typeface="Cambria Math"/>
                      </a:rPr>
                      <m:t>𝐍</m:t>
                    </m:r>
                    <m:d>
                      <m:dPr>
                        <m:ctrlPr>
                          <a:rPr lang="pt-BR" sz="25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500" b="1" i="0" smtClean="0">
                            <a:latin typeface="Cambria Math"/>
                            <a:ea typeface="Cambria Math"/>
                          </a:rPr>
                          <m:t>𝟏𝟕𝟎</m:t>
                        </m:r>
                        <m:r>
                          <a:rPr lang="pt-BR" sz="2500" b="1" i="0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sz="2500" b="1" i="0" smtClean="0">
                            <a:latin typeface="Cambria Math"/>
                            <a:ea typeface="Cambria Math"/>
                          </a:rPr>
                          <m:t>𝟏𝟎𝟎</m:t>
                        </m:r>
                      </m:e>
                    </m:d>
                  </m:oMath>
                </a14:m>
                <a:r>
                  <a:rPr lang="pt-BR" sz="2500" b="1" dirty="0" smtClean="0">
                    <a:ea typeface="Cambria Math"/>
                  </a:rPr>
                  <a:t>. </a:t>
                </a:r>
                <a:r>
                  <a:rPr lang="pt-BR" sz="2500" dirty="0" smtClean="0">
                    <a:ea typeface="Cambria Math"/>
                  </a:rPr>
                  <a:t>Para um estudante selecionado aleatoriamente dessa população, com altura de 180cm, temos o seguinte valor padronizado: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𝑧</m:t>
                      </m:r>
                      <m:r>
                        <a:rPr lang="pt-BR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/>
                            </a:rPr>
                            <m:t>𝑥</m:t>
                          </m:r>
                          <m:r>
                            <a:rPr lang="pt-BR" sz="2800" i="1">
                              <a:latin typeface="Cambria Math"/>
                            </a:rPr>
                            <m:t>−</m:t>
                          </m:r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/>
                            </a:rPr>
                            <m:t>180</m:t>
                          </m:r>
                          <m:r>
                            <a:rPr lang="pt-BR" sz="2800" i="1">
                              <a:latin typeface="Cambria Math"/>
                            </a:rPr>
                            <m:t>−</m:t>
                          </m:r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170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den>
                      </m:f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=1,0</m:t>
                      </m:r>
                    </m:oMath>
                  </m:oMathPara>
                </a14:m>
                <a:endParaRPr lang="pt-BR" sz="2800" dirty="0" smtClean="0">
                  <a:ea typeface="Cambria Math"/>
                </a:endParaRPr>
              </a:p>
              <a:p>
                <a:pPr marL="0" indent="0" algn="just">
                  <a:buNone/>
                </a:pPr>
                <a:r>
                  <a:rPr lang="pt-BR" sz="2400" dirty="0" smtClean="0">
                    <a:ea typeface="Cambria Math"/>
                  </a:rPr>
                  <a:t>Podemos dizer que este estudante (180cm) encontra-se a um desvio padrão acima da altura média dos estudantes do sexo masculino da universidade.</a:t>
                </a: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333" t="-1073" r="-11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4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Normal Padrão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Exemplo 1</a:t>
                </a:r>
                <a:r>
                  <a:rPr lang="pt-BR" sz="2800" b="1" dirty="0" smtClean="0"/>
                  <a:t>:</a:t>
                </a:r>
              </a:p>
              <a:p>
                <a:pPr marL="0" indent="0" algn="just">
                  <a:buNone/>
                </a:pPr>
                <a:r>
                  <a:rPr lang="pt-BR" sz="2500" dirty="0" smtClean="0"/>
                  <a:t>Qual é a probabilidade de que, selecionado um aluno dessa população</a:t>
                </a:r>
                <a:r>
                  <a:rPr lang="pt-BR" sz="2500" i="0" dirty="0" smtClean="0">
                    <a:latin typeface="+mj-lt"/>
                  </a:rPr>
                  <a:t>, ou seja,</a:t>
                </a:r>
                <a14:m>
                  <m:oMath xmlns:m="http://schemas.openxmlformats.org/officeDocument/2006/math">
                    <m:r>
                      <a:rPr lang="pt-BR" sz="2500" b="0" i="0" smtClean="0">
                        <a:latin typeface="Cambria Math"/>
                      </a:rPr>
                      <m:t>    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</a:rPr>
                      <m:t>X</m:t>
                    </m:r>
                    <m:r>
                      <a:rPr lang="pt-BR" sz="2500" b="0" i="0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pt-BR" sz="25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500" b="0" i="0" smtClean="0">
                            <a:latin typeface="Cambria Math"/>
                            <a:ea typeface="Cambria Math"/>
                          </a:rPr>
                          <m:t>170,100</m:t>
                        </m:r>
                      </m:e>
                    </m:d>
                    <m:r>
                      <a:rPr lang="pt-BR" sz="2500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pt-BR" sz="2500" dirty="0" smtClean="0">
                    <a:ea typeface="Cambria Math"/>
                  </a:rPr>
                  <a:t> ele tenha altura superior a 180cm?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𝑋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&gt;180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=</m:t>
                      </m:r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&gt;1,0</m:t>
                          </m:r>
                        </m:e>
                      </m:d>
                    </m:oMath>
                  </m:oMathPara>
                </a14:m>
                <a:endParaRPr lang="pt-BR" sz="2800" i="1" dirty="0" smtClean="0"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333" t="-1073" r="-11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5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Normal Padrão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488008"/>
            <a:ext cx="4824536" cy="32533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Exemplo 1</a:t>
                </a:r>
                <a:r>
                  <a:rPr lang="pt-BR" sz="2800" b="1" dirty="0" smtClean="0"/>
                  <a:t>:</a:t>
                </a:r>
              </a:p>
              <a:p>
                <a:pPr marL="0" indent="0" algn="just">
                  <a:buNone/>
                </a:pPr>
                <a:r>
                  <a:rPr lang="pt-BR" sz="2500" dirty="0" smtClean="0"/>
                  <a:t>Qual é a probabilidade de que, selecionado um aluno dessa população</a:t>
                </a:r>
                <a:r>
                  <a:rPr lang="pt-BR" sz="2500" i="0" dirty="0" smtClean="0">
                    <a:latin typeface="+mj-lt"/>
                  </a:rPr>
                  <a:t>, ou seja,</a:t>
                </a:r>
                <a14:m>
                  <m:oMath xmlns:m="http://schemas.openxmlformats.org/officeDocument/2006/math">
                    <m:r>
                      <a:rPr lang="pt-BR" sz="2500" b="0" i="0" smtClean="0">
                        <a:latin typeface="Cambria Math"/>
                      </a:rPr>
                      <m:t>    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</a:rPr>
                      <m:t>X</m:t>
                    </m:r>
                    <m:r>
                      <a:rPr lang="pt-BR" sz="2500" b="0" i="0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pt-BR" sz="25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500" b="0" i="0" smtClean="0">
                            <a:latin typeface="Cambria Math"/>
                            <a:ea typeface="Cambria Math"/>
                          </a:rPr>
                          <m:t>170,100</m:t>
                        </m:r>
                      </m:e>
                    </m:d>
                    <m:r>
                      <a:rPr lang="pt-BR" sz="2500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pt-BR" sz="2500" dirty="0" smtClean="0">
                    <a:ea typeface="Cambria Math"/>
                  </a:rPr>
                  <a:t> ele tenha altura superior a 180cm?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𝑋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&gt;180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=</m:t>
                      </m:r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&gt;1,0</m:t>
                          </m:r>
                        </m:e>
                      </m:d>
                    </m:oMath>
                  </m:oMathPara>
                </a14:m>
                <a:endParaRPr lang="pt-BR" sz="2800" i="1" dirty="0" smtClean="0"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333" t="-1073" r="-11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827584" y="46531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Eu sei que.....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5174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Exemplo 1</a:t>
                </a:r>
                <a:r>
                  <a:rPr lang="pt-BR" sz="2800" b="1" dirty="0" smtClean="0"/>
                  <a:t>:</a:t>
                </a:r>
              </a:p>
              <a:p>
                <a:pPr marL="0" indent="0" algn="just">
                  <a:buNone/>
                </a:pPr>
                <a:r>
                  <a:rPr lang="pt-BR" sz="2500" dirty="0" smtClean="0"/>
                  <a:t>Qual é a probabilidade de que, selecionado um aluno dessa população</a:t>
                </a:r>
                <a:r>
                  <a:rPr lang="pt-BR" sz="2500" i="0" dirty="0" smtClean="0">
                    <a:latin typeface="+mj-lt"/>
                  </a:rPr>
                  <a:t>, ou seja,</a:t>
                </a:r>
                <a14:m>
                  <m:oMath xmlns:m="http://schemas.openxmlformats.org/officeDocument/2006/math">
                    <m:r>
                      <a:rPr lang="pt-BR" sz="2500" b="0" i="0" smtClean="0">
                        <a:latin typeface="Cambria Math"/>
                      </a:rPr>
                      <m:t>    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</a:rPr>
                      <m:t>X</m:t>
                    </m:r>
                    <m:r>
                      <a:rPr lang="pt-BR" sz="2500" b="0" i="0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pt-BR" sz="25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500" b="0" i="0" smtClean="0">
                            <a:latin typeface="Cambria Math"/>
                            <a:ea typeface="Cambria Math"/>
                          </a:rPr>
                          <m:t>170,100</m:t>
                        </m:r>
                      </m:e>
                    </m:d>
                    <m:r>
                      <a:rPr lang="pt-BR" sz="2500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pt-BR" sz="2500" dirty="0" smtClean="0">
                    <a:ea typeface="Cambria Math"/>
                  </a:rPr>
                  <a:t> ele tenha altura superior a 180cm?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𝑋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&gt;180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=</m:t>
                      </m:r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&gt;1,0</m:t>
                          </m:r>
                        </m:e>
                      </m:d>
                    </m:oMath>
                  </m:oMathPara>
                </a14:m>
                <a:endParaRPr lang="pt-BR" sz="2800" i="1" dirty="0" smtClean="0"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333" t="-1073" r="-11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Normal Padrão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01008"/>
            <a:ext cx="4896544" cy="326720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27584" y="46531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Eu quero.....</a:t>
            </a:r>
            <a:endParaRPr lang="pt-BR" b="1" dirty="0"/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5292080" y="3501008"/>
            <a:ext cx="720080" cy="266429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52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36861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de seta reta 4"/>
          <p:cNvCxnSpPr/>
          <p:nvPr/>
        </p:nvCxnSpPr>
        <p:spPr>
          <a:xfrm flipV="1">
            <a:off x="3707904" y="3573016"/>
            <a:ext cx="1800200" cy="18722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67544" y="1340768"/>
            <a:ext cx="8229600" cy="5112567"/>
          </a:xfrm>
          <a:blipFill rotWithShape="1">
            <a:blip r:embed="rId3"/>
            <a:stretch>
              <a:fillRect l="-1037" t="-954" r="-1111"/>
            </a:stretch>
          </a:blipFill>
        </p:spPr>
        <p:txBody>
          <a:bodyPr/>
          <a:lstStyle/>
          <a:p>
            <a:r>
              <a:rPr lang="pt-BR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649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Exemplo 1</a:t>
                </a:r>
                <a:r>
                  <a:rPr lang="pt-BR" sz="2800" b="1" dirty="0" smtClean="0"/>
                  <a:t>:</a:t>
                </a:r>
              </a:p>
              <a:p>
                <a:pPr marL="0" indent="0" algn="just">
                  <a:buNone/>
                </a:pPr>
                <a:r>
                  <a:rPr lang="pt-BR" sz="2500" dirty="0" smtClean="0"/>
                  <a:t>Qual é a probabilidade de que, selecionado um aluno dessa população</a:t>
                </a:r>
                <a:r>
                  <a:rPr lang="pt-BR" sz="2500" i="0" dirty="0" smtClean="0">
                    <a:latin typeface="+mj-lt"/>
                  </a:rPr>
                  <a:t>, ou seja,</a:t>
                </a:r>
                <a14:m>
                  <m:oMath xmlns:m="http://schemas.openxmlformats.org/officeDocument/2006/math">
                    <m:r>
                      <a:rPr lang="pt-BR" sz="2500" b="0" i="0" smtClean="0">
                        <a:latin typeface="Cambria Math"/>
                      </a:rPr>
                      <m:t>    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</a:rPr>
                      <m:t>X</m:t>
                    </m:r>
                    <m:r>
                      <a:rPr lang="pt-BR" sz="2500" b="0" i="0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pt-BR" sz="25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500" b="0" i="0" smtClean="0">
                            <a:latin typeface="Cambria Math"/>
                            <a:ea typeface="Cambria Math"/>
                          </a:rPr>
                          <m:t>170,100</m:t>
                        </m:r>
                      </m:e>
                    </m:d>
                    <m:r>
                      <a:rPr lang="pt-BR" sz="2500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pt-BR" sz="2500" dirty="0" smtClean="0">
                    <a:ea typeface="Cambria Math"/>
                  </a:rPr>
                  <a:t> ele tenha altura superior a 180cm?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𝑋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&gt;180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=</m:t>
                      </m:r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&gt;1,0</m:t>
                          </m:r>
                        </m:e>
                      </m:d>
                    </m:oMath>
                  </m:oMathPara>
                </a14:m>
                <a:endParaRPr lang="pt-BR" sz="2800" i="1" dirty="0" smtClean="0"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333" t="-1073" r="-11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Normal Padrão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68744"/>
            <a:ext cx="4824536" cy="324463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27584" y="465313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Preciso descontar a área</a:t>
            </a:r>
          </a:p>
          <a:p>
            <a:endParaRPr lang="pt-BR" b="1" dirty="0"/>
          </a:p>
          <a:p>
            <a:r>
              <a:rPr lang="pt-BR" b="1" dirty="0" smtClean="0"/>
              <a:t>“valor fornecido pela tabela”</a:t>
            </a:r>
            <a:endParaRPr lang="pt-BR" b="1" dirty="0"/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5364088" y="3501008"/>
            <a:ext cx="720080" cy="266429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>
            <a:stCxn id="5" idx="3"/>
          </p:cNvCxnSpPr>
          <p:nvPr/>
        </p:nvCxnSpPr>
        <p:spPr>
          <a:xfrm flipV="1">
            <a:off x="3347864" y="5022469"/>
            <a:ext cx="1296144" cy="2308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9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Normal Padrão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Exemplo1:</a:t>
                </a:r>
                <a14:m>
                  <m:oMath xmlns:m="http://schemas.openxmlformats.org/officeDocument/2006/math">
                    <m:r>
                      <a:rPr lang="pt-BR" sz="2800" b="1" i="0" smtClean="0">
                        <a:latin typeface="Cambria Math"/>
                      </a:rPr>
                      <m:t>     </m:t>
                    </m:r>
                    <m:r>
                      <a:rPr lang="pt-BR" sz="2800" i="1" smtClean="0"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pt-BR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/>
                          </a:rPr>
                          <m:t>𝑍</m:t>
                        </m:r>
                        <m:r>
                          <a:rPr lang="pt-BR" sz="2800" b="0" i="1" smtClean="0">
                            <a:latin typeface="Cambria Math"/>
                          </a:rPr>
                          <m:t>&gt;1,0</m:t>
                        </m:r>
                      </m:e>
                    </m:d>
                    <m:r>
                      <a:rPr lang="pt-BR" sz="2800" b="0" i="1" smtClean="0">
                        <a:latin typeface="Cambria Math"/>
                        <a:ea typeface="Cambria Math"/>
                      </a:rPr>
                      <m:t>=?</m:t>
                    </m:r>
                  </m:oMath>
                </a14:m>
                <a:endParaRPr lang="pt-BR" sz="2800" b="0" i="1" dirty="0" smtClean="0"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0&lt;</m:t>
                          </m:r>
                          <m:r>
                            <a:rPr lang="pt-BR" sz="2800" i="1">
                              <a:latin typeface="Cambria Math"/>
                            </a:rPr>
                            <m:t>𝑍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pt-BR" sz="2800" i="1">
                              <a:latin typeface="Cambria Math"/>
                            </a:rPr>
                            <m:t>1,0</m:t>
                          </m:r>
                        </m:e>
                      </m:d>
                      <m:r>
                        <a:rPr lang="pt-BR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0,3413</m:t>
                      </m:r>
                    </m:oMath>
                  </m:oMathPara>
                </a14:m>
                <a:endParaRPr lang="pt-BR" sz="2800" i="1" dirty="0" smtClean="0"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333" t="-10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 descr="C:\Users\Taciana\Dropbox\2014\Estatistica_GestaoMinha\Disciplina\Curva normal padrão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2892152" cy="211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" y="2780928"/>
            <a:ext cx="8852905" cy="387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e 3"/>
          <p:cNvSpPr/>
          <p:nvPr/>
        </p:nvSpPr>
        <p:spPr>
          <a:xfrm>
            <a:off x="1115616" y="6309320"/>
            <a:ext cx="720080" cy="2793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1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Normal Padrão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Exemplo1: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𝑋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&gt;180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=</m:t>
                      </m:r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&gt;1,0</m:t>
                          </m:r>
                        </m:e>
                      </m:d>
                    </m:oMath>
                  </m:oMathPara>
                </a14:m>
                <a:endParaRPr lang="pt-BR" sz="2800" i="1" dirty="0" smtClean="0">
                  <a:latin typeface="Cambria Math"/>
                  <a:ea typeface="Cambria Math"/>
                </a:endParaRPr>
              </a:p>
              <a:p>
                <a:pPr algn="just"/>
                <a:endParaRPr lang="pt-BR" sz="1100" i="1" dirty="0" smtClean="0">
                  <a:latin typeface="Cambria Math"/>
                  <a:ea typeface="Cambria Math"/>
                </a:endParaRPr>
              </a:p>
              <a:p>
                <a:pPr algn="just"/>
                <a:endParaRPr lang="pt-BR" sz="1100" i="1" dirty="0">
                  <a:latin typeface="Cambria Math"/>
                  <a:ea typeface="Cambria Math"/>
                </a:endParaRPr>
              </a:p>
              <a:p>
                <a:pPr algn="just"/>
                <a:endParaRPr lang="pt-BR" sz="1100" i="1" dirty="0" smtClean="0"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:endParaRPr lang="pt-BR" sz="1100" i="1" dirty="0"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:endParaRPr lang="pt-BR" sz="1100" i="1" dirty="0" smtClean="0"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:endParaRPr lang="pt-BR" sz="1100" i="1" dirty="0"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:endParaRPr lang="pt-BR" sz="1100" i="1" dirty="0" smtClean="0"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:endParaRPr lang="pt-BR" sz="1100" i="1" dirty="0"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:endParaRPr lang="pt-BR" sz="1100" i="1" dirty="0" smtClean="0"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:endParaRPr lang="pt-BR" sz="1100" i="1" dirty="0"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:endParaRPr lang="pt-BR" sz="1100" i="1" dirty="0" smtClean="0"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:endParaRPr lang="pt-BR" sz="1100" i="1" dirty="0"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:endParaRPr lang="pt-BR" sz="1100" i="1" dirty="0" smtClean="0"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:endParaRPr lang="pt-BR" sz="1100" i="1" dirty="0"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:endParaRPr lang="pt-BR" sz="1100" i="1" dirty="0" smtClean="0"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:endParaRPr lang="pt-BR" sz="1100" i="1" dirty="0" smtClean="0"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𝑋</m:t>
                          </m:r>
                          <m:r>
                            <a:rPr lang="pt-BR" sz="2800" i="1">
                              <a:latin typeface="Cambria Math"/>
                            </a:rPr>
                            <m:t>&gt;180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=</m:t>
                      </m:r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𝑍</m:t>
                          </m:r>
                          <m:r>
                            <a:rPr lang="pt-BR" sz="2800" i="1">
                              <a:latin typeface="Cambria Math"/>
                            </a:rPr>
                            <m:t>&gt;1,0</m:t>
                          </m:r>
                        </m:e>
                      </m:d>
                      <m:r>
                        <a:rPr lang="pt-BR" sz="2800" b="0" i="1" smtClean="0">
                          <a:latin typeface="Cambria Math"/>
                        </a:rPr>
                        <m:t>=0,5−</m:t>
                      </m:r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0&lt;</m:t>
                          </m:r>
                          <m:r>
                            <a:rPr lang="pt-BR" sz="2800" i="1">
                              <a:latin typeface="Cambria Math"/>
                            </a:rPr>
                            <m:t>𝑍</m:t>
                          </m:r>
                          <m:r>
                            <a:rPr lang="pt-BR" sz="2800" i="1">
                              <a:latin typeface="Cambria Math"/>
                            </a:rPr>
                            <m:t>&lt;1,0</m:t>
                          </m:r>
                        </m:e>
                      </m:d>
                    </m:oMath>
                  </m:oMathPara>
                </a14:m>
                <a:endParaRPr lang="pt-BR" sz="2800" i="1" dirty="0"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=0,5−</m:t>
                      </m:r>
                      <m:r>
                        <a:rPr lang="pt-BR" sz="2800" b="0" i="1" smtClean="0">
                          <a:latin typeface="Cambria Math"/>
                        </a:rPr>
                        <m:t>0,3413=0,1587</m:t>
                      </m:r>
                    </m:oMath>
                  </m:oMathPara>
                </a14:m>
                <a:endParaRPr lang="pt-BR" sz="2800" i="1" dirty="0"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333" t="-10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590620"/>
            <a:ext cx="3135044" cy="21140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086" y="2525689"/>
            <a:ext cx="3247090" cy="21994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69" y="2464882"/>
            <a:ext cx="3357935" cy="226026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716016" y="2843644"/>
            <a:ext cx="176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Valor da tabela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Normal Padrão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Exemplo1: </a:t>
                </a:r>
                <a:r>
                  <a:rPr lang="pt-BR" sz="2800" b="1" u="sng" dirty="0" smtClean="0"/>
                  <a:t>Ainda na mesma população</a:t>
                </a:r>
              </a:p>
              <a:p>
                <a:pPr marL="0" indent="0" algn="just">
                  <a:buNone/>
                </a:pPr>
                <a:r>
                  <a:rPr lang="pt-BR" sz="2500" dirty="0" smtClean="0"/>
                  <a:t>Qual é a probabilidade de que, selecionado um aluno dessa população</a:t>
                </a:r>
                <a:r>
                  <a:rPr lang="pt-BR" sz="2500" i="0" dirty="0" smtClean="0">
                    <a:latin typeface="+mj-lt"/>
                  </a:rPr>
                  <a:t>, ou seja,</a:t>
                </a:r>
                <a14:m>
                  <m:oMath xmlns:m="http://schemas.openxmlformats.org/officeDocument/2006/math">
                    <m:r>
                      <a:rPr lang="pt-BR" sz="2500" b="0" i="0" smtClean="0">
                        <a:latin typeface="Cambria Math"/>
                      </a:rPr>
                      <m:t>    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</a:rPr>
                      <m:t>X</m:t>
                    </m:r>
                    <m:r>
                      <a:rPr lang="pt-BR" sz="2500" b="0" i="0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pt-BR" sz="25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500" b="0" i="0" smtClean="0">
                            <a:latin typeface="Cambria Math"/>
                            <a:ea typeface="Cambria Math"/>
                          </a:rPr>
                          <m:t>170,100</m:t>
                        </m:r>
                      </m:e>
                    </m:d>
                    <m:r>
                      <a:rPr lang="pt-BR" sz="2500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pt-BR" sz="2500" dirty="0" smtClean="0">
                    <a:ea typeface="Cambria Math"/>
                  </a:rPr>
                  <a:t> ele tenha altura inferior a 157cm?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𝑋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&lt;157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=</m:t>
                      </m:r>
                      <m:r>
                        <a:rPr lang="pt-BR" sz="2800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pt-BR" sz="28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14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:r>
                  <a:rPr lang="pt-BR" sz="2800" i="1" dirty="0" smtClean="0">
                    <a:latin typeface="Cambria Math"/>
                  </a:rPr>
                  <a:t>O valor padronizado é dado por:</a:t>
                </a:r>
              </a:p>
              <a:p>
                <a:pPr marL="0" indent="0" algn="just">
                  <a:buNone/>
                </a:pPr>
                <a:endParaRPr lang="pt-BR" sz="14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𝑧</m:t>
                      </m:r>
                      <m:r>
                        <a:rPr lang="pt-BR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/>
                            </a:rPr>
                            <m:t>𝑥</m:t>
                          </m:r>
                          <m:r>
                            <a:rPr lang="pt-BR" sz="2800" i="1">
                              <a:latin typeface="Cambria Math"/>
                            </a:rPr>
                            <m:t>−</m:t>
                          </m:r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  <m:r>
                        <a:rPr lang="pt-BR" sz="28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/>
                            </a:rPr>
                            <m:t>157</m:t>
                          </m:r>
                          <m:r>
                            <a:rPr lang="pt-BR" sz="2800" i="1">
                              <a:latin typeface="Cambria Math"/>
                            </a:rPr>
                            <m:t>−</m:t>
                          </m:r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170</m:t>
                          </m:r>
                        </m:num>
                        <m:den>
                          <m:r>
                            <a:rPr lang="pt-BR" sz="2800" i="1">
                              <a:latin typeface="Cambria Math"/>
                              <a:ea typeface="Cambria Math"/>
                            </a:rPr>
                            <m:t>10</m:t>
                          </m:r>
                        </m:den>
                      </m:f>
                      <m:r>
                        <a:rPr lang="pt-BR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pt-BR" sz="2800" i="1">
                          <a:latin typeface="Cambria Math"/>
                          <a:ea typeface="Cambria Math"/>
                        </a:rPr>
                        <m:t>1,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pt-BR" sz="2800" dirty="0">
                  <a:ea typeface="Cambria Math"/>
                </a:endParaRP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𝑋</m:t>
                          </m:r>
                          <m:r>
                            <a:rPr lang="pt-BR" sz="2800" i="1">
                              <a:latin typeface="Cambria Math"/>
                            </a:rPr>
                            <m:t>&lt;157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=</m:t>
                      </m:r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pt-BR" sz="2800" i="1">
                              <a:latin typeface="Cambria Math"/>
                            </a:rPr>
                            <m:t>&lt;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−1,3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=</m:t>
                      </m:r>
                      <m:r>
                        <a:rPr lang="pt-BR" sz="2800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pt-BR" sz="2800" i="1" dirty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t="-1073" r="-11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2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78" y="3752004"/>
            <a:ext cx="3503286" cy="30613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Normal Padrão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Exemplo1: </a:t>
                </a:r>
                <a:r>
                  <a:rPr lang="pt-BR" sz="2800" b="1" u="sng" dirty="0" smtClean="0"/>
                  <a:t>Ainda na mesma população</a:t>
                </a:r>
              </a:p>
              <a:p>
                <a:pPr marL="0" indent="0" algn="just">
                  <a:buNone/>
                </a:pPr>
                <a:r>
                  <a:rPr lang="pt-BR" sz="2500" dirty="0" smtClean="0"/>
                  <a:t>Qual é a probabilidade de que, selecionado um aluno dessa população</a:t>
                </a:r>
                <a:r>
                  <a:rPr lang="pt-BR" sz="2500" i="0" dirty="0" smtClean="0">
                    <a:latin typeface="+mj-lt"/>
                  </a:rPr>
                  <a:t>, ou seja,</a:t>
                </a:r>
                <a14:m>
                  <m:oMath xmlns:m="http://schemas.openxmlformats.org/officeDocument/2006/math">
                    <m:r>
                      <a:rPr lang="pt-BR" sz="2500" b="0" i="0" smtClean="0">
                        <a:latin typeface="Cambria Math"/>
                      </a:rPr>
                      <m:t>    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</a:rPr>
                      <m:t>X</m:t>
                    </m:r>
                    <m:r>
                      <a:rPr lang="pt-BR" sz="2500" b="0" i="0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pt-BR" sz="25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500" b="0" i="0" smtClean="0">
                            <a:latin typeface="Cambria Math"/>
                            <a:ea typeface="Cambria Math"/>
                          </a:rPr>
                          <m:t>170,100</m:t>
                        </m:r>
                      </m:e>
                    </m:d>
                    <m:r>
                      <a:rPr lang="pt-BR" sz="2500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pt-BR" sz="2500" dirty="0" smtClean="0">
                    <a:ea typeface="Cambria Math"/>
                  </a:rPr>
                  <a:t> ele tenha altura inferior a 157cm?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𝑋</m:t>
                          </m:r>
                          <m:r>
                            <a:rPr lang="pt-BR" sz="2800" i="1">
                              <a:latin typeface="Cambria Math"/>
                            </a:rPr>
                            <m:t>&lt;157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=</m:t>
                      </m:r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pt-BR" sz="2800" i="1">
                              <a:latin typeface="Cambria Math"/>
                            </a:rPr>
                            <m:t>&lt;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−1,3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=</m:t>
                      </m:r>
                      <m:r>
                        <a:rPr lang="pt-BR" sz="2800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pt-BR" sz="2800" b="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1400" i="1" dirty="0">
                  <a:latin typeface="Cambria Math"/>
                </a:endParaRPr>
              </a:p>
              <a:p>
                <a:pPr algn="just"/>
                <a:r>
                  <a:rPr lang="pt-BR" sz="2800" i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Eu </a:t>
                </a:r>
                <a:r>
                  <a:rPr lang="pt-BR" sz="2800" i="1" dirty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sei que a Distribuição Normal é simétrica;</a:t>
                </a:r>
                <a:endParaRPr lang="pt-BR" sz="2800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800" i="1" dirty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333" t="-1073" r="-11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5076056" y="566124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Normal Padrão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87110"/>
            <a:ext cx="6912768" cy="28262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Exemplo1: </a:t>
                </a:r>
                <a:r>
                  <a:rPr lang="pt-BR" sz="2800" b="1" u="sng" dirty="0" smtClean="0"/>
                  <a:t>Ainda na mesma população</a:t>
                </a:r>
              </a:p>
              <a:p>
                <a:pPr marL="0" indent="0" algn="just">
                  <a:buNone/>
                </a:pPr>
                <a:r>
                  <a:rPr lang="pt-BR" sz="2500" dirty="0" smtClean="0"/>
                  <a:t>Qual é a probabilidade de que, selecionado um aluno dessa população</a:t>
                </a:r>
                <a:r>
                  <a:rPr lang="pt-BR" sz="2500" i="0" dirty="0" smtClean="0">
                    <a:latin typeface="+mj-lt"/>
                  </a:rPr>
                  <a:t>, ou seja,</a:t>
                </a:r>
                <a14:m>
                  <m:oMath xmlns:m="http://schemas.openxmlformats.org/officeDocument/2006/math">
                    <m:r>
                      <a:rPr lang="pt-BR" sz="2500" b="0" i="0" smtClean="0">
                        <a:latin typeface="Cambria Math"/>
                      </a:rPr>
                      <m:t>    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</a:rPr>
                      <m:t>X</m:t>
                    </m:r>
                    <m:r>
                      <a:rPr lang="pt-BR" sz="2500" b="0" i="0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pt-BR" sz="25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500" b="0" i="0" smtClean="0">
                            <a:latin typeface="Cambria Math"/>
                            <a:ea typeface="Cambria Math"/>
                          </a:rPr>
                          <m:t>170,100</m:t>
                        </m:r>
                      </m:e>
                    </m:d>
                    <m:r>
                      <a:rPr lang="pt-BR" sz="2500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pt-BR" sz="2500" dirty="0" smtClean="0">
                    <a:ea typeface="Cambria Math"/>
                  </a:rPr>
                  <a:t> ele tenha altura inferior a 157cm?</a:t>
                </a:r>
              </a:p>
              <a:p>
                <a:pPr marL="0" indent="0" algn="just">
                  <a:buNone/>
                </a:pPr>
                <a:r>
                  <a:rPr lang="pt-BR" sz="2800" i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Eu </a:t>
                </a:r>
                <a:r>
                  <a:rPr lang="pt-BR" sz="2800" i="1" dirty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sei que a Distribuição Normal é simétrica;</a:t>
                </a:r>
                <a:endParaRPr lang="pt-BR" sz="2800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𝑍</m:t>
                          </m:r>
                          <m:r>
                            <a:rPr lang="pt-BR" sz="2800" i="1">
                              <a:latin typeface="Cambria Math"/>
                            </a:rPr>
                            <m:t>&lt;−1,3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=</m:t>
                      </m:r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𝑍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&gt;+</m:t>
                          </m:r>
                          <m:r>
                            <a:rPr lang="pt-BR" sz="2800" i="1">
                              <a:latin typeface="Cambria Math"/>
                            </a:rPr>
                            <m:t>1,3</m:t>
                          </m:r>
                        </m:e>
                      </m:d>
                    </m:oMath>
                  </m:oMathPara>
                </a14:m>
                <a:endParaRPr lang="pt-BR" sz="2800" i="1" dirty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556" t="-1073" r="-11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5076056" y="566124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5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Normal Padrão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Exemplo1: </a:t>
                </a:r>
                <a:r>
                  <a:rPr lang="pt-BR" sz="2800" b="1" u="sng" dirty="0" smtClean="0"/>
                  <a:t>Ainda na mesma população</a:t>
                </a:r>
              </a:p>
              <a:p>
                <a:pPr marL="0" indent="0" algn="just">
                  <a:buNone/>
                </a:pPr>
                <a:r>
                  <a:rPr lang="pt-BR" sz="2500" dirty="0" smtClean="0"/>
                  <a:t>Qual é a probabilidade de que, selecionado um aluno dessa população</a:t>
                </a:r>
                <a:r>
                  <a:rPr lang="pt-BR" sz="2500" i="0" dirty="0" smtClean="0">
                    <a:latin typeface="+mj-lt"/>
                  </a:rPr>
                  <a:t>, ou seja,</a:t>
                </a:r>
                <a14:m>
                  <m:oMath xmlns:m="http://schemas.openxmlformats.org/officeDocument/2006/math">
                    <m:r>
                      <a:rPr lang="pt-BR" sz="2500" b="0" i="0" smtClean="0">
                        <a:latin typeface="Cambria Math"/>
                      </a:rPr>
                      <m:t>    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</a:rPr>
                      <m:t>X</m:t>
                    </m:r>
                    <m:r>
                      <a:rPr lang="pt-BR" sz="2500" b="0" i="0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pt-BR" sz="25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500" b="0" i="0" smtClean="0">
                            <a:latin typeface="Cambria Math"/>
                            <a:ea typeface="Cambria Math"/>
                          </a:rPr>
                          <m:t>170,100</m:t>
                        </m:r>
                      </m:e>
                    </m:d>
                    <m:r>
                      <a:rPr lang="pt-BR" sz="2500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pt-BR" sz="2500" dirty="0" smtClean="0">
                    <a:ea typeface="Cambria Math"/>
                  </a:rPr>
                  <a:t> ele tenha altura inferior a 157cm?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𝑋</m:t>
                          </m:r>
                          <m:r>
                            <a:rPr lang="pt-BR" sz="2800" i="1">
                              <a:latin typeface="Cambria Math"/>
                            </a:rPr>
                            <m:t>&lt;157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=</m:t>
                      </m:r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pt-BR" sz="2800" i="1">
                              <a:latin typeface="Cambria Math"/>
                            </a:rPr>
                            <m:t>&lt;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−1,3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=</m:t>
                      </m:r>
                      <m:r>
                        <a:rPr lang="pt-BR" sz="2800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pt-BR" sz="2800" b="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𝑍</m:t>
                          </m:r>
                          <m:r>
                            <a:rPr lang="pt-BR" sz="2800" i="1">
                              <a:latin typeface="Cambria Math"/>
                            </a:rPr>
                            <m:t>&lt;−1,3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=</m:t>
                      </m:r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𝑍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&gt;+</m:t>
                          </m:r>
                          <m:r>
                            <a:rPr lang="pt-BR" sz="2800" i="1"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pt-BR" sz="2800" b="0" i="1" smtClean="0">
                          <a:latin typeface="Cambria Math"/>
                        </a:rPr>
                        <m:t>=0,5−</m:t>
                      </m:r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0&lt;</m:t>
                          </m:r>
                          <m:r>
                            <a:rPr lang="pt-BR" sz="2800" i="1">
                              <a:latin typeface="Cambria Math"/>
                            </a:rPr>
                            <m:t>𝑍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pt-BR" sz="2800" i="1">
                              <a:latin typeface="Cambria Math"/>
                            </a:rPr>
                            <m:t>1,3</m:t>
                          </m:r>
                        </m:e>
                      </m:d>
                    </m:oMath>
                  </m:oMathPara>
                </a14:m>
                <a:endParaRPr lang="pt-BR" sz="2800" i="1" dirty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=0,5−</m:t>
                      </m:r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0&lt;</m:t>
                          </m:r>
                          <m:r>
                            <a:rPr lang="pt-BR" sz="2800" i="1">
                              <a:latin typeface="Cambria Math"/>
                            </a:rPr>
                            <m:t>𝑍</m:t>
                          </m:r>
                          <m:r>
                            <a:rPr lang="pt-BR" sz="2800" i="1">
                              <a:latin typeface="Cambria Math"/>
                            </a:rPr>
                            <m:t>&lt;1,3</m:t>
                          </m:r>
                        </m:e>
                      </m:d>
                    </m:oMath>
                  </m:oMathPara>
                </a14:m>
                <a:endParaRPr lang="pt-BR" sz="2800" i="1" dirty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333" t="-1073" r="-11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5076056" y="566124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740352" y="566124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892752" y="5877272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283968" y="48691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Valor da Tabela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Normal Padrão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 smtClean="0"/>
              <a:t>Exemplo1: </a:t>
            </a:r>
            <a:r>
              <a:rPr lang="pt-BR" sz="2800" b="1" u="sng" dirty="0" smtClean="0"/>
              <a:t>Ainda na mesma população</a:t>
            </a:r>
          </a:p>
          <a:p>
            <a:pPr marL="0" indent="0" algn="just">
              <a:buNone/>
            </a:pPr>
            <a:endParaRPr lang="pt-BR" sz="2800" i="1" dirty="0" smtClean="0">
              <a:latin typeface="Cambria Math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076056" y="566124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740352" y="566124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892752" y="5877272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3" y="1412776"/>
            <a:ext cx="9084181" cy="50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ipse 3"/>
          <p:cNvSpPr/>
          <p:nvPr/>
        </p:nvSpPr>
        <p:spPr>
          <a:xfrm>
            <a:off x="1043608" y="5733256"/>
            <a:ext cx="1008112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9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Exemplo1: </a:t>
                </a:r>
                <a:r>
                  <a:rPr lang="pt-BR" sz="2800" b="1" u="sng" dirty="0" smtClean="0"/>
                  <a:t>Ainda na mesma população</a:t>
                </a:r>
              </a:p>
              <a:p>
                <a:pPr marL="0" indent="0" algn="just">
                  <a:buNone/>
                </a:pPr>
                <a:r>
                  <a:rPr lang="pt-BR" sz="2500" dirty="0" smtClean="0"/>
                  <a:t>Qual é a probabilidade de que, selecionado um aluno dessa população</a:t>
                </a:r>
                <a:r>
                  <a:rPr lang="pt-BR" sz="2500" i="0" dirty="0" smtClean="0">
                    <a:latin typeface="+mj-lt"/>
                  </a:rPr>
                  <a:t>, ou seja,</a:t>
                </a:r>
                <a14:m>
                  <m:oMath xmlns:m="http://schemas.openxmlformats.org/officeDocument/2006/math">
                    <m:r>
                      <a:rPr lang="pt-BR" sz="2500" b="0" i="0" smtClean="0">
                        <a:latin typeface="Cambria Math"/>
                      </a:rPr>
                      <m:t>    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</a:rPr>
                      <m:t>X</m:t>
                    </m:r>
                    <m:r>
                      <a:rPr lang="pt-BR" sz="2500" b="0" i="0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pt-BR" sz="25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500" b="0" i="0" smtClean="0">
                            <a:latin typeface="Cambria Math"/>
                            <a:ea typeface="Cambria Math"/>
                          </a:rPr>
                          <m:t>170,100</m:t>
                        </m:r>
                      </m:e>
                    </m:d>
                    <m:r>
                      <a:rPr lang="pt-BR" sz="2500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pt-BR" sz="2500" dirty="0" smtClean="0">
                    <a:ea typeface="Cambria Math"/>
                  </a:rPr>
                  <a:t> ele tenha altura inferior a 157cm?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𝑋</m:t>
                          </m:r>
                          <m:r>
                            <a:rPr lang="pt-BR" sz="2800" i="1">
                              <a:latin typeface="Cambria Math"/>
                            </a:rPr>
                            <m:t>&lt;157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=</m:t>
                      </m:r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pt-BR" sz="2800" i="1">
                              <a:latin typeface="Cambria Math"/>
                            </a:rPr>
                            <m:t>&lt;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−1,3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=</m:t>
                      </m:r>
                      <m:r>
                        <a:rPr lang="pt-BR" sz="2800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pt-BR" sz="2800" b="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𝑍</m:t>
                          </m:r>
                          <m:r>
                            <a:rPr lang="pt-BR" sz="2800" i="1">
                              <a:latin typeface="Cambria Math"/>
                            </a:rPr>
                            <m:t>&lt;−1,3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=</m:t>
                      </m:r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𝑍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&gt;+</m:t>
                          </m:r>
                          <m:r>
                            <a:rPr lang="pt-BR" sz="2800" i="1">
                              <a:latin typeface="Cambria Math"/>
                            </a:rPr>
                            <m:t>1,3</m:t>
                          </m:r>
                        </m:e>
                      </m:d>
                      <m:r>
                        <a:rPr lang="pt-BR" sz="2800" b="0" i="1" smtClean="0">
                          <a:latin typeface="Cambria Math"/>
                        </a:rPr>
                        <m:t>=0,5−</m:t>
                      </m:r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0&lt;</m:t>
                          </m:r>
                          <m:r>
                            <a:rPr lang="pt-BR" sz="2800" i="1">
                              <a:latin typeface="Cambria Math"/>
                            </a:rPr>
                            <m:t>𝑍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pt-BR" sz="2800" i="1">
                              <a:latin typeface="Cambria Math"/>
                            </a:rPr>
                            <m:t>1,3</m:t>
                          </m:r>
                        </m:e>
                      </m:d>
                    </m:oMath>
                  </m:oMathPara>
                </a14:m>
                <a:endParaRPr lang="pt-BR" sz="2800" i="1" dirty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=0,5−</m:t>
                      </m:r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0&lt;</m:t>
                          </m:r>
                          <m:r>
                            <a:rPr lang="pt-BR" sz="2800" i="1">
                              <a:latin typeface="Cambria Math"/>
                            </a:rPr>
                            <m:t>𝑍</m:t>
                          </m:r>
                          <m:r>
                            <a:rPr lang="pt-BR" sz="2800" i="1">
                              <a:latin typeface="Cambria Math"/>
                            </a:rPr>
                            <m:t>&lt;1,3</m:t>
                          </m:r>
                        </m:e>
                      </m:d>
                    </m:oMath>
                  </m:oMathPara>
                </a14:m>
                <a:endParaRPr lang="pt-BR" sz="2800" i="1" dirty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=0,5−</m:t>
                      </m:r>
                      <m:r>
                        <a:rPr lang="pt-BR" sz="2800" b="0" i="1" smtClean="0">
                          <a:latin typeface="Cambria Math"/>
                        </a:rPr>
                        <m:t>0,4032</m:t>
                      </m:r>
                    </m:oMath>
                  </m:oMathPara>
                </a14:m>
                <a:endParaRPr lang="pt-BR" sz="2800" b="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=</m:t>
                      </m:r>
                      <m:r>
                        <a:rPr lang="pt-BR" sz="2800" b="0" i="1" smtClean="0">
                          <a:latin typeface="Cambria Math"/>
                        </a:rPr>
                        <m:t>0,0968</m:t>
                      </m:r>
                    </m:oMath>
                  </m:oMathPara>
                </a14:m>
                <a:endParaRPr lang="pt-BR" sz="2800" i="1" dirty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800" i="1" dirty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333" t="-1073" r="-11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Normal Padrão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7740352" y="566124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892752" y="5877272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283968" y="48691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Valor da Tabela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01754"/>
            <a:ext cx="4912407" cy="390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Normal Padrão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Exemplo1: </a:t>
                </a:r>
                <a:r>
                  <a:rPr lang="pt-BR" sz="2800" b="1" u="sng" dirty="0" smtClean="0"/>
                  <a:t>Ainda na mesma população</a:t>
                </a:r>
              </a:p>
              <a:p>
                <a:pPr marL="0" indent="0" algn="just">
                  <a:buNone/>
                </a:pPr>
                <a:r>
                  <a:rPr lang="pt-BR" sz="2500" dirty="0" smtClean="0"/>
                  <a:t>Qual é a probabilidade de que, selecionado um aluno dessa população</a:t>
                </a:r>
                <a:r>
                  <a:rPr lang="pt-BR" sz="2500" i="0" dirty="0" smtClean="0">
                    <a:latin typeface="+mj-lt"/>
                  </a:rPr>
                  <a:t>, ou seja,</a:t>
                </a:r>
                <a14:m>
                  <m:oMath xmlns:m="http://schemas.openxmlformats.org/officeDocument/2006/math">
                    <m:r>
                      <a:rPr lang="pt-BR" sz="2500" b="0" i="0" smtClean="0">
                        <a:latin typeface="Cambria Math"/>
                      </a:rPr>
                      <m:t>    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</a:rPr>
                      <m:t>X</m:t>
                    </m:r>
                    <m:r>
                      <a:rPr lang="pt-BR" sz="2500" b="0" i="0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pt-BR" sz="25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500" b="0" i="0" smtClean="0">
                            <a:latin typeface="Cambria Math"/>
                            <a:ea typeface="Cambria Math"/>
                          </a:rPr>
                          <m:t>170,100</m:t>
                        </m:r>
                      </m:e>
                    </m:d>
                    <m:r>
                      <a:rPr lang="pt-BR" sz="2500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pt-BR" sz="2500" dirty="0" smtClean="0">
                    <a:ea typeface="Cambria Math"/>
                  </a:rPr>
                  <a:t> ele tenha altura entre 160cm e 172cm?</a:t>
                </a: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160&lt;</m:t>
                          </m:r>
                          <m:r>
                            <a:rPr lang="pt-BR" sz="2800" i="1">
                              <a:latin typeface="Cambria Math"/>
                            </a:rPr>
                            <m:t>𝑋</m:t>
                          </m:r>
                          <m:r>
                            <a:rPr lang="pt-BR" sz="2800" i="1">
                              <a:latin typeface="Cambria Math"/>
                            </a:rPr>
                            <m:t>&lt;172</m:t>
                          </m:r>
                        </m:e>
                      </m:d>
                      <m:r>
                        <a:rPr lang="pt-BR" sz="28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pt-BR" sz="1400" i="1" dirty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333" t="-1073" r="-11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5076056" y="566124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740352" y="566124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892752" y="5877272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1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4" indent="0" algn="just">
              <a:buFont typeface="Arial" pitchFamily="34" charset="0"/>
              <a:buChar char="•"/>
            </a:pPr>
            <a:r>
              <a:rPr lang="pt-BR" sz="2800" b="1" dirty="0" smtClean="0"/>
              <a:t> Exemplo:</a:t>
            </a:r>
            <a:r>
              <a:rPr lang="pt-BR" sz="2800" dirty="0" smtClean="0"/>
              <a:t> Num estudo de comportamento animal, pássaros são libertados um de cada vez, sob circunstâncias que tornam difícil a orientação. Espera-se que os pássaros escolham direções aleatórias. Está-se medindo o ângulo entre o norte e a direção tomada pelo pássaro no sentido horário (azimute - X). A direção é dita aleatória se cada azimute de 0° a 360° tiver a mesma chance de ser escolhido. </a:t>
            </a:r>
          </a:p>
          <a:p>
            <a:pPr marL="0" lvl="4" indent="0" algn="just">
              <a:buNone/>
            </a:pPr>
            <a:r>
              <a:rPr lang="pt-BR" sz="2800" dirty="0" smtClean="0"/>
              <a:t>Se X é a variável aleatória contínua azimute, podemos estabelecer o seguinte modelo para representar a sua distribuição:</a:t>
            </a:r>
            <a:endParaRPr lang="pt-BR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49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01754"/>
            <a:ext cx="4912407" cy="390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Normal Padrão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Exemplo1: </a:t>
                </a:r>
                <a:r>
                  <a:rPr lang="pt-BR" sz="2800" b="1" u="sng" dirty="0" smtClean="0"/>
                  <a:t>Ainda na mesma população</a:t>
                </a:r>
              </a:p>
              <a:p>
                <a:pPr marL="0" indent="0" algn="just">
                  <a:buNone/>
                </a:pPr>
                <a:r>
                  <a:rPr lang="pt-BR" sz="2500" dirty="0" smtClean="0"/>
                  <a:t>Qual é a probabilidade de que, selecionado um aluno dessa população</a:t>
                </a:r>
                <a:r>
                  <a:rPr lang="pt-BR" sz="2500" i="0" dirty="0" smtClean="0">
                    <a:latin typeface="+mj-lt"/>
                  </a:rPr>
                  <a:t>, ou seja,</a:t>
                </a:r>
                <a14:m>
                  <m:oMath xmlns:m="http://schemas.openxmlformats.org/officeDocument/2006/math">
                    <m:r>
                      <a:rPr lang="pt-BR" sz="2500" b="0" i="0" smtClean="0">
                        <a:latin typeface="Cambria Math"/>
                      </a:rPr>
                      <m:t>    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</a:rPr>
                      <m:t>X</m:t>
                    </m:r>
                    <m:r>
                      <a:rPr lang="pt-BR" sz="2500" b="0" i="0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pt-BR" sz="25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500" b="0" i="0" smtClean="0">
                            <a:latin typeface="Cambria Math"/>
                            <a:ea typeface="Cambria Math"/>
                          </a:rPr>
                          <m:t>170,100</m:t>
                        </m:r>
                      </m:e>
                    </m:d>
                    <m:r>
                      <a:rPr lang="pt-BR" sz="2500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pt-BR" sz="2500" dirty="0" smtClean="0">
                    <a:ea typeface="Cambria Math"/>
                  </a:rPr>
                  <a:t> ele tenha altura entre 160cm e 172cm?</a:t>
                </a: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160&lt;</m:t>
                          </m:r>
                          <m:r>
                            <a:rPr lang="pt-BR" sz="2800" i="1">
                              <a:latin typeface="Cambria Math"/>
                            </a:rPr>
                            <m:t>𝑋</m:t>
                          </m:r>
                          <m:r>
                            <a:rPr lang="pt-BR" sz="2800" i="1">
                              <a:latin typeface="Cambria Math"/>
                            </a:rPr>
                            <m:t>&lt;172</m:t>
                          </m:r>
                        </m:e>
                      </m:d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2800" b="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pt-BR" sz="2800" i="1">
                              <a:latin typeface="Cambria Math"/>
                            </a:rPr>
                            <m:t>&lt;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pt-BR" sz="2800" i="1">
                              <a:latin typeface="Cambria Math"/>
                            </a:rPr>
                            <m:t>&lt;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0,2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2800" i="1" dirty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8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latin typeface="Cambria Math"/>
                                </a:rPr>
                                <m:t>0&lt;</m:t>
                              </m:r>
                              <m:r>
                                <a:rPr lang="pt-BR" sz="2800" i="1">
                                  <a:latin typeface="Cambria Math"/>
                                </a:rPr>
                                <m:t>𝑍</m:t>
                              </m:r>
                              <m:r>
                                <a:rPr lang="pt-BR" sz="2800" i="1">
                                  <a:latin typeface="Cambria Math"/>
                                </a:rPr>
                                <m:t>&lt;1</m:t>
                              </m:r>
                            </m:e>
                          </m:d>
                        </m:e>
                        <m:sup>
                          <m:r>
                            <a:rPr lang="pt-B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pt-BR" sz="2800" b="0" i="1" smtClean="0">
                          <a:latin typeface="Cambria Math"/>
                        </a:rPr>
                        <m:t>+</m:t>
                      </m:r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i="1">
                              <a:latin typeface="Cambria Math"/>
                            </a:rPr>
                            <m:t>0&lt;</m:t>
                          </m:r>
                          <m:r>
                            <a:rPr lang="pt-BR" sz="2800" i="1">
                              <a:latin typeface="Cambria Math"/>
                            </a:rPr>
                            <m:t>𝑍</m:t>
                          </m:r>
                          <m:r>
                            <a:rPr lang="pt-BR" sz="2800" i="1">
                              <a:latin typeface="Cambria Math"/>
                            </a:rPr>
                            <m:t>&lt;0,2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28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/>
                        </a:rPr>
                        <m:t>=0,3413+0,0793</m:t>
                      </m:r>
                    </m:oMath>
                  </m:oMathPara>
                </a14:m>
                <a:endParaRPr lang="pt-BR" sz="2800" b="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=</m:t>
                      </m:r>
                      <m:r>
                        <a:rPr lang="pt-BR" sz="2800" b="0" i="1" smtClean="0">
                          <a:latin typeface="Cambria Math"/>
                        </a:rPr>
                        <m:t>0,4206</m:t>
                      </m:r>
                    </m:oMath>
                  </m:oMathPara>
                </a14:m>
                <a:endParaRPr lang="pt-BR" sz="28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BR" sz="2800" i="1">
                        <a:solidFill>
                          <a:srgbClr val="FF0000"/>
                        </a:solidFill>
                        <a:latin typeface="Cambria Math"/>
                      </a:rPr>
                      <m:t>∗</m:t>
                    </m:r>
                  </m:oMath>
                </a14:m>
                <a:r>
                  <a:rPr lang="pt-BR" sz="2800" i="1" dirty="0" smtClean="0">
                    <a:latin typeface="Cambria Math"/>
                  </a:rPr>
                  <a:t> lembrar da simetria</a:t>
                </a: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333" t="-1073" r="-11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5076056" y="566124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740352" y="566124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892752" y="5877272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9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541" y="2708919"/>
            <a:ext cx="4382383" cy="398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Normal Padrão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Exemplo1: </a:t>
                </a:r>
                <a:r>
                  <a:rPr lang="pt-BR" sz="2800" b="1" u="sng" dirty="0" smtClean="0"/>
                  <a:t>Ainda na mesma população</a:t>
                </a:r>
              </a:p>
              <a:p>
                <a:pPr marL="0" indent="0" algn="just">
                  <a:buNone/>
                </a:pPr>
                <a:r>
                  <a:rPr lang="pt-BR" sz="2500" dirty="0" smtClean="0"/>
                  <a:t>Qual é a probabilidade de que, selecionado um aluno dessa população</a:t>
                </a:r>
                <a:r>
                  <a:rPr lang="pt-BR" sz="2500" i="0" dirty="0" smtClean="0">
                    <a:latin typeface="+mj-lt"/>
                  </a:rPr>
                  <a:t>, ou seja,</a:t>
                </a:r>
                <a14:m>
                  <m:oMath xmlns:m="http://schemas.openxmlformats.org/officeDocument/2006/math">
                    <m:r>
                      <a:rPr lang="pt-BR" sz="2500" b="0" i="0" smtClean="0">
                        <a:latin typeface="Cambria Math"/>
                      </a:rPr>
                      <m:t>    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</a:rPr>
                      <m:t>X</m:t>
                    </m:r>
                    <m:r>
                      <a:rPr lang="pt-BR" sz="2500" b="0" i="0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pt-BR" sz="25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500" b="0" i="0" smtClean="0">
                            <a:latin typeface="Cambria Math"/>
                            <a:ea typeface="Cambria Math"/>
                          </a:rPr>
                          <m:t>170,100</m:t>
                        </m:r>
                      </m:e>
                    </m:d>
                    <m:r>
                      <a:rPr lang="pt-BR" sz="2500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pt-BR" sz="2500" dirty="0" smtClean="0">
                    <a:ea typeface="Cambria Math"/>
                  </a:rPr>
                  <a:t> ele tenha altura entre 172cm e 180?</a:t>
                </a: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172&lt;</m:t>
                          </m:r>
                          <m:r>
                            <a:rPr lang="pt-BR" sz="2800" i="1">
                              <a:latin typeface="Cambria Math"/>
                            </a:rPr>
                            <m:t>𝑋</m:t>
                          </m:r>
                          <m:r>
                            <a:rPr lang="pt-BR" sz="2800" i="1">
                              <a:latin typeface="Cambria Math"/>
                            </a:rPr>
                            <m:t>&lt;180</m:t>
                          </m:r>
                        </m:e>
                      </m:d>
                      <m:r>
                        <a:rPr lang="pt-BR" sz="28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pt-BR" sz="1400" i="1" dirty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333" t="-1073" r="-11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5076056" y="566124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740352" y="566124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892752" y="5877272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3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541" y="2708919"/>
            <a:ext cx="4382383" cy="398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Normal Padrão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Exemplo1: </a:t>
                </a:r>
                <a:r>
                  <a:rPr lang="pt-BR" sz="2800" b="1" u="sng" dirty="0" smtClean="0"/>
                  <a:t>Ainda na mesma população</a:t>
                </a:r>
              </a:p>
              <a:p>
                <a:pPr marL="0" indent="0" algn="just">
                  <a:buNone/>
                </a:pPr>
                <a:r>
                  <a:rPr lang="pt-BR" sz="2500" dirty="0" smtClean="0"/>
                  <a:t>Qual é a probabilidade de que, selecionado um aluno dessa população</a:t>
                </a:r>
                <a:r>
                  <a:rPr lang="pt-BR" sz="2500" i="0" dirty="0" smtClean="0">
                    <a:latin typeface="+mj-lt"/>
                  </a:rPr>
                  <a:t>, ou seja,</a:t>
                </a:r>
                <a14:m>
                  <m:oMath xmlns:m="http://schemas.openxmlformats.org/officeDocument/2006/math">
                    <m:r>
                      <a:rPr lang="pt-BR" sz="2500" b="0" i="0" smtClean="0">
                        <a:latin typeface="Cambria Math"/>
                      </a:rPr>
                      <m:t>    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</a:rPr>
                      <m:t>X</m:t>
                    </m:r>
                    <m:r>
                      <a:rPr lang="pt-BR" sz="2500" b="0" i="0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pt-BR" sz="25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500" b="0" i="0" smtClean="0">
                            <a:latin typeface="Cambria Math"/>
                            <a:ea typeface="Cambria Math"/>
                          </a:rPr>
                          <m:t>170,100</m:t>
                        </m:r>
                      </m:e>
                    </m:d>
                    <m:r>
                      <a:rPr lang="pt-BR" sz="2500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pt-BR" sz="2500" dirty="0" smtClean="0">
                    <a:ea typeface="Cambria Math"/>
                  </a:rPr>
                  <a:t> ele tenha altura entre 172cm e 180?</a:t>
                </a: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172&lt;</m:t>
                          </m:r>
                          <m:r>
                            <a:rPr lang="pt-BR" sz="2800" i="1">
                              <a:latin typeface="Cambria Math"/>
                            </a:rPr>
                            <m:t>𝑋</m:t>
                          </m:r>
                          <m:r>
                            <a:rPr lang="pt-BR" sz="2800" i="1">
                              <a:latin typeface="Cambria Math"/>
                            </a:rPr>
                            <m:t>&lt;180</m:t>
                          </m:r>
                        </m:e>
                      </m:d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2800" b="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0,2</m:t>
                          </m:r>
                          <m:r>
                            <a:rPr lang="pt-BR" sz="2800" i="1">
                              <a:latin typeface="Cambria Math"/>
                            </a:rPr>
                            <m:t>&lt;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𝑍</m:t>
                          </m:r>
                          <m:r>
                            <a:rPr lang="pt-BR" sz="2800" i="1">
                              <a:latin typeface="Cambria Math"/>
                            </a:rPr>
                            <m:t>&lt;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1,0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1400" i="1" dirty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6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600" i="1">
                              <a:latin typeface="Cambria Math"/>
                            </a:rPr>
                            <m:t>0&lt;</m:t>
                          </m:r>
                          <m:r>
                            <a:rPr lang="pt-BR" sz="2600" i="1">
                              <a:latin typeface="Cambria Math"/>
                            </a:rPr>
                            <m:t>𝑍</m:t>
                          </m:r>
                          <m:r>
                            <a:rPr lang="pt-BR" sz="2600" i="1">
                              <a:latin typeface="Cambria Math"/>
                            </a:rPr>
                            <m:t>&lt;1</m:t>
                          </m:r>
                        </m:e>
                      </m:d>
                      <m:r>
                        <a:rPr lang="pt-BR" sz="2600" b="0" i="1" smtClean="0">
                          <a:latin typeface="Cambria Math"/>
                        </a:rPr>
                        <m:t>−</m:t>
                      </m:r>
                      <m:r>
                        <a:rPr lang="pt-BR" sz="26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600" i="1">
                              <a:latin typeface="Cambria Math"/>
                            </a:rPr>
                            <m:t>0&lt;</m:t>
                          </m:r>
                          <m:r>
                            <a:rPr lang="pt-BR" sz="2600" i="1">
                              <a:latin typeface="Cambria Math"/>
                            </a:rPr>
                            <m:t>𝑍</m:t>
                          </m:r>
                          <m:r>
                            <a:rPr lang="pt-BR" sz="2600" i="1">
                              <a:latin typeface="Cambria Math"/>
                            </a:rPr>
                            <m:t>&lt;0,2</m:t>
                          </m:r>
                        </m:e>
                      </m:d>
                      <m:r>
                        <a:rPr lang="pt-BR" sz="2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2600" i="1" dirty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=0,3413</m:t>
                      </m:r>
                      <m:r>
                        <a:rPr lang="pt-BR" sz="2800" b="0" i="1" smtClean="0">
                          <a:latin typeface="Cambria Math"/>
                        </a:rPr>
                        <m:t>−</m:t>
                      </m:r>
                      <m:r>
                        <a:rPr lang="pt-BR" sz="2800" i="1">
                          <a:latin typeface="Cambria Math"/>
                        </a:rPr>
                        <m:t>0,0793</m:t>
                      </m:r>
                    </m:oMath>
                  </m:oMathPara>
                </a14:m>
                <a:endParaRPr lang="pt-BR" sz="2800" i="1" dirty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=0,</m:t>
                      </m:r>
                      <m:r>
                        <a:rPr lang="pt-BR" sz="2800" b="0" i="1" smtClean="0">
                          <a:latin typeface="Cambria Math"/>
                        </a:rPr>
                        <m:t>2620</m:t>
                      </m:r>
                    </m:oMath>
                  </m:oMathPara>
                </a14:m>
                <a:endParaRPr lang="pt-BR" sz="2800" i="1" dirty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333" t="-1073" r="-11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5076056" y="566124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740352" y="566124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892752" y="5877272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78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Normal Padrão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Exemplo1: </a:t>
                </a:r>
                <a:r>
                  <a:rPr lang="pt-BR" sz="2800" b="1" u="sng" dirty="0" smtClean="0"/>
                  <a:t>Ainda na mesma população</a:t>
                </a:r>
              </a:p>
              <a:p>
                <a:pPr marL="0" indent="0" algn="just">
                  <a:buNone/>
                </a:pPr>
                <a:r>
                  <a:rPr lang="pt-BR" sz="2500" dirty="0" smtClean="0"/>
                  <a:t>Qual é a probabilidade de que, selecionado um aluno dessa população</a:t>
                </a:r>
                <a:r>
                  <a:rPr lang="pt-BR" sz="2500" i="0" dirty="0" smtClean="0">
                    <a:latin typeface="+mj-lt"/>
                  </a:rPr>
                  <a:t>, ou seja,</a:t>
                </a:r>
                <a14:m>
                  <m:oMath xmlns:m="http://schemas.openxmlformats.org/officeDocument/2006/math">
                    <m:r>
                      <a:rPr lang="pt-BR" sz="2500" b="0" i="0" smtClean="0">
                        <a:latin typeface="Cambria Math"/>
                      </a:rPr>
                      <m:t>    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</a:rPr>
                      <m:t>X</m:t>
                    </m:r>
                    <m:r>
                      <a:rPr lang="pt-BR" sz="2500" b="0" i="0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pt-BR" sz="25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500" b="0" i="0" smtClean="0">
                            <a:latin typeface="Cambria Math"/>
                            <a:ea typeface="Cambria Math"/>
                          </a:rPr>
                          <m:t>170,100</m:t>
                        </m:r>
                      </m:e>
                    </m:d>
                    <m:r>
                      <a:rPr lang="pt-BR" sz="2500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pt-BR" sz="2500" dirty="0" smtClean="0">
                    <a:ea typeface="Cambria Math"/>
                  </a:rPr>
                  <a:t> ele tenha altura entre 150cm e 160?</a:t>
                </a: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150&lt;</m:t>
                          </m:r>
                          <m:r>
                            <a:rPr lang="pt-BR" sz="2800" i="1">
                              <a:latin typeface="Cambria Math"/>
                            </a:rPr>
                            <m:t>𝑋</m:t>
                          </m:r>
                          <m:r>
                            <a:rPr lang="pt-BR" sz="2800" i="1">
                              <a:latin typeface="Cambria Math"/>
                            </a:rPr>
                            <m:t>&lt;160</m:t>
                          </m:r>
                        </m:e>
                      </m:d>
                      <m:r>
                        <a:rPr lang="pt-BR" sz="2800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pt-BR" sz="1400" i="1" dirty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333" t="-1073" r="-11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6958"/>
            <a:ext cx="4608512" cy="410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3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6958"/>
            <a:ext cx="4608512" cy="410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Normal Padrão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sz="2800" b="1" dirty="0" smtClean="0"/>
                  <a:t>Exemplo1: </a:t>
                </a:r>
                <a:r>
                  <a:rPr lang="pt-BR" sz="2800" b="1" u="sng" dirty="0" smtClean="0"/>
                  <a:t>Ainda na mesma população</a:t>
                </a:r>
              </a:p>
              <a:p>
                <a:pPr marL="0" indent="0" algn="just">
                  <a:buNone/>
                </a:pPr>
                <a:r>
                  <a:rPr lang="pt-BR" sz="2500" dirty="0" smtClean="0"/>
                  <a:t>Qual é a probabilidade de que, selecionado um aluno dessa população</a:t>
                </a:r>
                <a:r>
                  <a:rPr lang="pt-BR" sz="2500" i="0" dirty="0" smtClean="0">
                    <a:latin typeface="+mj-lt"/>
                  </a:rPr>
                  <a:t>, ou seja,</a:t>
                </a:r>
                <a14:m>
                  <m:oMath xmlns:m="http://schemas.openxmlformats.org/officeDocument/2006/math">
                    <m:r>
                      <a:rPr lang="pt-BR" sz="2500" b="0" i="0" smtClean="0">
                        <a:latin typeface="Cambria Math"/>
                      </a:rPr>
                      <m:t>    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</a:rPr>
                      <m:t>X</m:t>
                    </m:r>
                    <m:r>
                      <a:rPr lang="pt-BR" sz="2500" b="0" i="0" smtClean="0">
                        <a:latin typeface="Cambria Math"/>
                        <a:ea typeface="Cambria Math"/>
                      </a:rPr>
                      <m:t>~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  <a:ea typeface="Cambria Math"/>
                      </a:rPr>
                      <m:t>N</m:t>
                    </m:r>
                    <m:d>
                      <m:dPr>
                        <m:ctrlPr>
                          <a:rPr lang="pt-BR" sz="25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2500" b="0" i="0" smtClean="0">
                            <a:latin typeface="Cambria Math"/>
                            <a:ea typeface="Cambria Math"/>
                          </a:rPr>
                          <m:t>170,100</m:t>
                        </m:r>
                      </m:e>
                    </m:d>
                    <m:r>
                      <a:rPr lang="pt-BR" sz="2500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pt-BR" sz="2500" dirty="0" smtClean="0">
                    <a:ea typeface="Cambria Math"/>
                  </a:rPr>
                  <a:t> ele tenha altura entre 150cm e 160?</a:t>
                </a: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150&lt;</m:t>
                          </m:r>
                          <m:r>
                            <a:rPr lang="pt-BR" sz="2800" i="1">
                              <a:latin typeface="Cambria Math"/>
                            </a:rPr>
                            <m:t>𝑋</m:t>
                          </m:r>
                          <m:r>
                            <a:rPr lang="pt-BR" sz="2800" i="1">
                              <a:latin typeface="Cambria Math"/>
                            </a:rPr>
                            <m:t>&lt;160</m:t>
                          </m:r>
                        </m:e>
                      </m:d>
                      <m:r>
                        <a:rPr lang="pt-BR" sz="28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1400" i="1" dirty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sz="2800" i="1">
                              <a:latin typeface="Cambria Math"/>
                            </a:rPr>
                            <m:t>2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,0</m:t>
                          </m:r>
                          <m:r>
                            <a:rPr lang="pt-BR" sz="2800" i="1">
                              <a:latin typeface="Cambria Math"/>
                            </a:rPr>
                            <m:t>&lt;</m:t>
                          </m:r>
                          <m:r>
                            <a:rPr lang="pt-BR" sz="2800" i="1">
                              <a:latin typeface="Cambria Math"/>
                            </a:rPr>
                            <m:t>𝑍</m:t>
                          </m:r>
                          <m:r>
                            <a:rPr lang="pt-BR" sz="2800" i="1">
                              <a:latin typeface="Cambria Math"/>
                            </a:rPr>
                            <m:t>&lt;−1,0</m:t>
                          </m:r>
                        </m:e>
                      </m:d>
                      <m:r>
                        <a:rPr lang="pt-BR" sz="28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1400" i="1" dirty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6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600" i="1">
                              <a:latin typeface="Cambria Math"/>
                            </a:rPr>
                            <m:t>0&lt;</m:t>
                          </m:r>
                          <m:r>
                            <a:rPr lang="pt-BR" sz="2600" i="1">
                              <a:latin typeface="Cambria Math"/>
                            </a:rPr>
                            <m:t>𝑍</m:t>
                          </m:r>
                          <m:r>
                            <a:rPr lang="pt-BR" sz="2600" i="1">
                              <a:latin typeface="Cambria Math"/>
                            </a:rPr>
                            <m:t>&lt;2,0</m:t>
                          </m:r>
                        </m:e>
                      </m:d>
                      <m:r>
                        <a:rPr lang="pt-BR" sz="2600" i="1">
                          <a:latin typeface="Cambria Math"/>
                        </a:rPr>
                        <m:t>−</m:t>
                      </m:r>
                      <m:r>
                        <a:rPr lang="pt-BR" sz="2600" i="1"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600" i="1">
                              <a:latin typeface="Cambria Math"/>
                            </a:rPr>
                            <m:t>0&lt;</m:t>
                          </m:r>
                          <m:r>
                            <a:rPr lang="pt-BR" sz="2600" i="1">
                              <a:latin typeface="Cambria Math"/>
                            </a:rPr>
                            <m:t>𝑍</m:t>
                          </m:r>
                          <m:r>
                            <a:rPr lang="pt-BR" sz="2600" i="1">
                              <a:latin typeface="Cambria Math"/>
                            </a:rPr>
                            <m:t>&lt;1,0</m:t>
                          </m:r>
                        </m:e>
                      </m:d>
                      <m:r>
                        <a:rPr lang="pt-BR" sz="2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BR" sz="2600" i="1" dirty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=0,</m:t>
                      </m:r>
                      <m:r>
                        <a:rPr lang="pt-BR" sz="2800" b="0" i="1" smtClean="0">
                          <a:latin typeface="Cambria Math"/>
                        </a:rPr>
                        <m:t>4772</m:t>
                      </m:r>
                      <m:r>
                        <a:rPr lang="pt-BR" sz="2800" i="1">
                          <a:latin typeface="Cambria Math"/>
                        </a:rPr>
                        <m:t>−0,3</m:t>
                      </m:r>
                      <m:r>
                        <a:rPr lang="pt-BR" sz="2800" b="0" i="1" smtClean="0">
                          <a:latin typeface="Cambria Math"/>
                        </a:rPr>
                        <m:t>413</m:t>
                      </m:r>
                    </m:oMath>
                  </m:oMathPara>
                </a14:m>
                <a:endParaRPr lang="pt-BR" sz="2800" i="1" dirty="0">
                  <a:latin typeface="Cambria Math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/>
                        </a:rPr>
                        <m:t>=0,</m:t>
                      </m:r>
                      <m:r>
                        <a:rPr lang="pt-BR" sz="2800" b="0" i="1" smtClean="0">
                          <a:latin typeface="Cambria Math"/>
                        </a:rPr>
                        <m:t>1359</m:t>
                      </m:r>
                    </m:oMath>
                  </m:oMathPara>
                </a14:m>
                <a:endParaRPr lang="pt-BR" sz="2800" i="1" dirty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  <a:p>
                <a:pPr marL="0" indent="0" algn="just">
                  <a:buNone/>
                </a:pPr>
                <a:endParaRPr lang="pt-BR" sz="280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l="-1333" t="-1073" r="-11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5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4" indent="0" algn="just">
              <a:buFont typeface="Arial" pitchFamily="34" charset="0"/>
              <a:buChar char="•"/>
            </a:pPr>
            <a:r>
              <a:rPr lang="pt-BR" sz="2800" b="1" dirty="0" smtClean="0"/>
              <a:t> Exemplo:</a:t>
            </a:r>
          </a:p>
          <a:p>
            <a:pPr marL="0" lvl="4" indent="0" algn="just">
              <a:buFont typeface="Arial" pitchFamily="34" charset="0"/>
              <a:buChar char="•"/>
            </a:pPr>
            <a:endParaRPr lang="pt-BR" sz="4000" b="1" dirty="0" smtClean="0"/>
          </a:p>
          <a:p>
            <a:pPr marL="0" lvl="4" indent="0" algn="just">
              <a:buFont typeface="Arial" pitchFamily="34" charset="0"/>
              <a:buChar char="•"/>
            </a:pPr>
            <a:endParaRPr lang="pt-BR" sz="1600" b="1" dirty="0" smtClean="0"/>
          </a:p>
          <a:p>
            <a:pPr marL="0" lvl="4" indent="0" algn="just">
              <a:buNone/>
            </a:pPr>
            <a:r>
              <a:rPr lang="pt-BR" sz="2800" dirty="0" smtClean="0"/>
              <a:t>A probabilidade de um pássaro escolher um azimute no intervalo x1 e x2, é dada por:</a:t>
            </a:r>
          </a:p>
          <a:p>
            <a:pPr marL="0" lvl="4" indent="0" algn="just">
              <a:buNone/>
            </a:pPr>
            <a:endParaRPr lang="pt-BR" sz="2800" dirty="0" smtClean="0"/>
          </a:p>
          <a:p>
            <a:pPr marL="0" lvl="4" indent="0" algn="just">
              <a:buNone/>
            </a:pPr>
            <a:endParaRPr lang="pt-BR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141367"/>
              </p:ext>
            </p:extLst>
          </p:nvPr>
        </p:nvGraphicFramePr>
        <p:xfrm>
          <a:off x="2483768" y="1785926"/>
          <a:ext cx="4322983" cy="1431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ção" r:id="rId3" imgW="1993680" imgH="660240" progId="Equation.3">
                  <p:embed/>
                </p:oleObj>
              </mc:Choice>
              <mc:Fallback>
                <p:oleObj name="Equação" r:id="rId3" imgW="199368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785926"/>
                        <a:ext cx="4322983" cy="14318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971443"/>
              </p:ext>
            </p:extLst>
          </p:nvPr>
        </p:nvGraphicFramePr>
        <p:xfrm>
          <a:off x="2339752" y="3861048"/>
          <a:ext cx="4824536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aixaDeTexto 4"/>
          <p:cNvSpPr txBox="1"/>
          <p:nvPr/>
        </p:nvSpPr>
        <p:spPr>
          <a:xfrm>
            <a:off x="2123728" y="5157192"/>
            <a:ext cx="792088" cy="36004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 dirty="0"/>
              <a:t>1/360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6516216" y="5337212"/>
            <a:ext cx="0" cy="84772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4139952" y="5157192"/>
            <a:ext cx="0" cy="1027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5076056" y="5157192"/>
            <a:ext cx="0" cy="1027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3923928" y="47251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x1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860032" y="47251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x2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4175956" y="5350342"/>
            <a:ext cx="900100" cy="72982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/>
          <p:cNvCxnSpPr/>
          <p:nvPr/>
        </p:nvCxnSpPr>
        <p:spPr>
          <a:xfrm>
            <a:off x="2843808" y="5337212"/>
            <a:ext cx="3672408" cy="1313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9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4" indent="0" algn="just">
              <a:buFont typeface="Arial" pitchFamily="34" charset="0"/>
              <a:buChar char="•"/>
            </a:pPr>
            <a:r>
              <a:rPr lang="pt-BR" sz="2800" b="1" dirty="0" smtClean="0"/>
              <a:t> Exemplo:</a:t>
            </a:r>
          </a:p>
          <a:p>
            <a:pPr marL="0" lvl="4" indent="0" algn="just">
              <a:buFont typeface="Arial" pitchFamily="34" charset="0"/>
              <a:buChar char="•"/>
            </a:pPr>
            <a:endParaRPr lang="pt-BR" sz="2800" b="1" dirty="0" smtClean="0"/>
          </a:p>
          <a:p>
            <a:pPr marL="0" lvl="4" indent="0" algn="just">
              <a:buFont typeface="Arial" pitchFamily="34" charset="0"/>
              <a:buChar char="•"/>
            </a:pPr>
            <a:endParaRPr lang="pt-BR" sz="1600" b="1" dirty="0" smtClean="0"/>
          </a:p>
          <a:p>
            <a:pPr marL="0" lvl="4" indent="0" algn="just">
              <a:buFont typeface="Arial" pitchFamily="34" charset="0"/>
              <a:buChar char="•"/>
            </a:pPr>
            <a:endParaRPr lang="pt-BR" sz="2800" b="1" dirty="0" smtClean="0"/>
          </a:p>
          <a:p>
            <a:pPr marL="0" lvl="4" indent="0" algn="just">
              <a:buNone/>
            </a:pPr>
            <a:r>
              <a:rPr lang="pt-BR" sz="2800" dirty="0" smtClean="0"/>
              <a:t>A probabilidade de um pássaro escolher um azimute no intervalo x1 e x2, é dada por:</a:t>
            </a:r>
          </a:p>
          <a:p>
            <a:pPr marL="0" lvl="4" indent="0" algn="just">
              <a:buNone/>
            </a:pPr>
            <a:endParaRPr lang="pt-BR" sz="2800" dirty="0" smtClean="0"/>
          </a:p>
          <a:p>
            <a:pPr marL="0" lvl="4" indent="0" algn="just">
              <a:buNone/>
            </a:pPr>
            <a:endParaRPr lang="pt-BR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143108" y="1785926"/>
          <a:ext cx="4663643" cy="1544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ção" r:id="rId3" imgW="1993680" imgH="660240" progId="Equation.3">
                  <p:embed/>
                </p:oleObj>
              </mc:Choice>
              <mc:Fallback>
                <p:oleObj name="Equação" r:id="rId3" imgW="19936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1785926"/>
                        <a:ext cx="4663643" cy="15446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2076018" y="4357694"/>
          <a:ext cx="5170326" cy="192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ção" r:id="rId5" imgW="2450880" imgH="914400" progId="Equation.3">
                  <p:embed/>
                </p:oleObj>
              </mc:Choice>
              <mc:Fallback>
                <p:oleObj name="Equação" r:id="rId5" imgW="24508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018" y="4357694"/>
                        <a:ext cx="5170326" cy="19288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804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4" indent="0" algn="just">
              <a:buFont typeface="Arial" pitchFamily="34" charset="0"/>
              <a:buChar char="•"/>
            </a:pPr>
            <a:r>
              <a:rPr lang="pt-BR" sz="2800" b="1" dirty="0" smtClean="0"/>
              <a:t> Exemplo:</a:t>
            </a:r>
          </a:p>
          <a:p>
            <a:pPr marL="0" lvl="4" indent="0" algn="just">
              <a:buFont typeface="Arial" pitchFamily="34" charset="0"/>
              <a:buChar char="•"/>
            </a:pPr>
            <a:endParaRPr lang="pt-BR" sz="2800" b="1" dirty="0" smtClean="0"/>
          </a:p>
          <a:p>
            <a:pPr marL="0" lvl="4" indent="0" algn="just">
              <a:buFont typeface="Arial" pitchFamily="34" charset="0"/>
              <a:buChar char="•"/>
            </a:pPr>
            <a:endParaRPr lang="pt-BR" sz="1600" b="1" dirty="0" smtClean="0"/>
          </a:p>
          <a:p>
            <a:pPr marL="0" lvl="4" indent="0" algn="just">
              <a:buFont typeface="Arial" pitchFamily="34" charset="0"/>
              <a:buChar char="•"/>
            </a:pPr>
            <a:endParaRPr lang="pt-BR" sz="2800" b="1" dirty="0" smtClean="0"/>
          </a:p>
          <a:p>
            <a:pPr marL="0" lvl="4" indent="0" algn="just">
              <a:buNone/>
            </a:pPr>
            <a:r>
              <a:rPr lang="pt-BR" sz="2800" dirty="0" smtClean="0"/>
              <a:t>A probabilidade de um pássaro escolher um azimute no intervalo </a:t>
            </a:r>
            <a:r>
              <a:rPr lang="pt-BR" sz="2800" dirty="0" smtClean="0">
                <a:solidFill>
                  <a:srgbClr val="FF0000"/>
                </a:solidFill>
              </a:rPr>
              <a:t>0°</a:t>
            </a:r>
            <a:r>
              <a:rPr lang="pt-BR" sz="2800" dirty="0" smtClean="0"/>
              <a:t> e </a:t>
            </a:r>
            <a:r>
              <a:rPr lang="pt-BR" sz="2800" dirty="0" smtClean="0">
                <a:solidFill>
                  <a:srgbClr val="FF0000"/>
                </a:solidFill>
              </a:rPr>
              <a:t>90°</a:t>
            </a:r>
            <a:r>
              <a:rPr lang="pt-BR" sz="2800" dirty="0" smtClean="0"/>
              <a:t>, é dada por:</a:t>
            </a:r>
          </a:p>
          <a:p>
            <a:pPr marL="0" lvl="4" indent="0" algn="just">
              <a:buNone/>
            </a:pPr>
            <a:endParaRPr lang="pt-BR" sz="2800" dirty="0" smtClean="0"/>
          </a:p>
          <a:p>
            <a:pPr marL="0" lvl="4" indent="0" algn="just">
              <a:buNone/>
            </a:pPr>
            <a:endParaRPr lang="pt-BR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Aleatórias Contínuas</a:t>
            </a:r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143108" y="1785926"/>
          <a:ext cx="4663643" cy="1544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ção" r:id="rId3" imgW="1993680" imgH="660240" progId="Equation.3">
                  <p:embed/>
                </p:oleObj>
              </mc:Choice>
              <mc:Fallback>
                <p:oleObj name="Equação" r:id="rId3" imgW="1993680" imgH="660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1785926"/>
                        <a:ext cx="4663643" cy="15446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1554163" y="4929198"/>
          <a:ext cx="6215062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ção" r:id="rId5" imgW="2946240" imgH="393480" progId="Equation.3">
                  <p:embed/>
                </p:oleObj>
              </mc:Choice>
              <mc:Fallback>
                <p:oleObj name="Equação" r:id="rId5" imgW="294624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63" y="4929198"/>
                        <a:ext cx="6215062" cy="83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49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3085</TotalTime>
  <Words>4343</Words>
  <Application>Microsoft Office PowerPoint</Application>
  <PresentationFormat>Apresentação na tela (4:3)</PresentationFormat>
  <Paragraphs>420</Paragraphs>
  <Slides>64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66" baseType="lpstr">
      <vt:lpstr>Tema do Office</vt:lpstr>
      <vt:lpstr>Equação</vt:lpstr>
      <vt:lpstr>Escola Superior de Agricultura  “Luiz de Queiroz” Universidade de São Paulo  LCE0211 – Estatística Geral</vt:lpstr>
      <vt:lpstr>Variáveis Aleatórias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Variáveis Aleatórias Contínuas</vt:lpstr>
      <vt:lpstr>Modelo de Distribuição Normal</vt:lpstr>
      <vt:lpstr>Modelo de Distribuição Normal</vt:lpstr>
      <vt:lpstr>Modelo de Distribuição Normal</vt:lpstr>
      <vt:lpstr>Modelo de Distribuição Normal</vt:lpstr>
      <vt:lpstr>Modelo de Distribuição Normal</vt:lpstr>
      <vt:lpstr>Modelo de Distribuição Normal</vt:lpstr>
      <vt:lpstr>Distribuição Normal Padrão</vt:lpstr>
      <vt:lpstr>Distribuição Normal Padrão</vt:lpstr>
      <vt:lpstr>Distribuição Normal Padrão</vt:lpstr>
      <vt:lpstr>Distribuição Normal Padrão</vt:lpstr>
      <vt:lpstr>Distribuição Normal Padrão</vt:lpstr>
      <vt:lpstr>Distribuição Normal Padrão</vt:lpstr>
      <vt:lpstr>Distribuição Normal Padrão</vt:lpstr>
      <vt:lpstr>Distribuição Normal Padrão</vt:lpstr>
      <vt:lpstr>Distribuição Normal Padrão</vt:lpstr>
      <vt:lpstr>Distribuição Normal Padrão</vt:lpstr>
      <vt:lpstr>Distribuição Normal Padrão</vt:lpstr>
      <vt:lpstr>Distribuição Normal Padrão</vt:lpstr>
      <vt:lpstr>Distribuição Normal Padrão</vt:lpstr>
      <vt:lpstr>Distribuição Normal Padrão</vt:lpstr>
      <vt:lpstr>Distribuição Normal Padrão</vt:lpstr>
      <vt:lpstr>Distribuição Normal Padrão</vt:lpstr>
      <vt:lpstr>Distribuição Normal Padrão</vt:lpstr>
      <vt:lpstr>Distribuição Normal Padrão</vt:lpstr>
      <vt:lpstr>Distribuição Normal Padrão</vt:lpstr>
      <vt:lpstr>Distribuição Normal Padrão</vt:lpstr>
      <vt:lpstr>Distribuição Normal Padrão</vt:lpstr>
      <vt:lpstr>Distribuição Normal Padrão</vt:lpstr>
      <vt:lpstr>Distribuição Normal Padrão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LCE2112 – Estatística Aplicada às Ciências Sociais e Ambientais</dc:title>
  <dc:creator>***</dc:creator>
  <cp:lastModifiedBy>***</cp:lastModifiedBy>
  <cp:revision>233</cp:revision>
  <cp:lastPrinted>2015-03-17T17:30:59Z</cp:lastPrinted>
  <dcterms:created xsi:type="dcterms:W3CDTF">2014-08-05T19:39:36Z</dcterms:created>
  <dcterms:modified xsi:type="dcterms:W3CDTF">2016-04-18T13:05:30Z</dcterms:modified>
</cp:coreProperties>
</file>