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GiKBrtq7N6X1o55PkM5a50CiY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71b8b116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a71b8b1161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71b8b116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a71b8b116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01d3ff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a701d3ff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01d3ff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a701d3ff4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701d3ff4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a701d3ff4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10" y="3889077"/>
            <a:ext cx="89490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6000">
                <a:latin typeface="DM Sans"/>
                <a:ea typeface="DM Sans"/>
                <a:cs typeface="DM Sans"/>
                <a:sym typeface="DM Sans"/>
              </a:rPr>
              <a:t>Racionalidades: </a:t>
            </a:r>
            <a:br>
              <a:rPr b="1" lang="en-US" sz="6000"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6000">
                <a:latin typeface="DM Sans"/>
                <a:ea typeface="DM Sans"/>
                <a:cs typeface="DM Sans"/>
                <a:sym typeface="DM Sans"/>
              </a:rPr>
              <a:t>Instrumental e Comunicativa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796331" y="5909667"/>
            <a:ext cx="3835999" cy="163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Uma análise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contemporânea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 obra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9977698" y="5371298"/>
            <a:ext cx="6375046" cy="2294094"/>
          </a:xfrm>
          <a:custGeom>
            <a:rect b="b" l="l" r="r" t="t"/>
            <a:pathLst>
              <a:path extrusionOk="0" h="776343" w="2157376">
                <a:moveTo>
                  <a:pt x="2032916" y="776343"/>
                </a:moveTo>
                <a:lnTo>
                  <a:pt x="124460" y="776343"/>
                </a:lnTo>
                <a:cubicBezTo>
                  <a:pt x="55880" y="776343"/>
                  <a:pt x="0" y="720463"/>
                  <a:pt x="0" y="6518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032916" y="0"/>
                </a:lnTo>
                <a:cubicBezTo>
                  <a:pt x="2101496" y="0"/>
                  <a:pt x="2157376" y="55880"/>
                  <a:pt x="2157376" y="124460"/>
                </a:cubicBezTo>
                <a:lnTo>
                  <a:pt x="2157376" y="651883"/>
                </a:lnTo>
                <a:cubicBezTo>
                  <a:pt x="2157376" y="720463"/>
                  <a:pt x="2101496" y="776343"/>
                  <a:pt x="2032916" y="776343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500">
                <a:solidFill>
                  <a:srgbClr val="FFFFFF"/>
                </a:solidFill>
              </a:rPr>
              <a:t>Análise, discussões e opiniões</a:t>
            </a:r>
            <a:endParaRPr i="0" sz="4500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5579849" y="1783615"/>
            <a:ext cx="7128300" cy="24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7500">
                <a:latin typeface="DM Sans"/>
                <a:ea typeface="DM Sans"/>
                <a:cs typeface="DM Sans"/>
                <a:sym typeface="DM Sans"/>
              </a:rPr>
              <a:t>As ideias de Max Weber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113149" y="497882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Racionalidade ocidental: os fins justificam os meios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471949" y="497882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Toda ação é fundamentada em um interesse subjetivo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113149" y="707492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Utilitarismo racional, político e econômico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471949" y="707492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Racionalidade instrumental surge de uma série de fatores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1610677" y="2177648"/>
            <a:ext cx="6278639" cy="1193660"/>
          </a:xfrm>
          <a:custGeom>
            <a:rect b="b" l="l" r="r" t="t"/>
            <a:pathLst>
              <a:path extrusionOk="0" h="660400" w="3473695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1907414" y="6740889"/>
            <a:ext cx="3378168" cy="642239"/>
          </a:xfrm>
          <a:custGeom>
            <a:rect b="b" l="l" r="r" t="t"/>
            <a:pathLst>
              <a:path extrusionOk="0" h="660400" w="3473695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2339791" y="2434523"/>
            <a:ext cx="4820408" cy="7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4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Fatores ocidentais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2456682" y="6885191"/>
            <a:ext cx="2965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DM Sans"/>
                <a:ea typeface="DM Sans"/>
                <a:cs typeface="DM Sans"/>
                <a:sym typeface="DM Sans"/>
              </a:rPr>
              <a:t>Max Weber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Setembro 10,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610650" y="3643500"/>
            <a:ext cx="8906700" cy="19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Capitalismo bastante desenvolvido</a:t>
            </a:r>
            <a:endParaRPr sz="3000"/>
          </a:p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Ciência como validade do conhecimento</a:t>
            </a:r>
            <a:endParaRPr sz="3000"/>
          </a:p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Ética protestante (ênfase no trabalho)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7945" y="3371300"/>
            <a:ext cx="5394006" cy="32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1610652" y="5865098"/>
            <a:ext cx="6278704" cy="1193673"/>
          </a:xfrm>
          <a:custGeom>
            <a:rect b="b" l="l" r="r" t="t"/>
            <a:pathLst>
              <a:path extrusionOk="0" h="660400" w="3473695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35A1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880652" y="6151450"/>
            <a:ext cx="57387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3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Racionalidade Instrumental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610650" y="7475600"/>
            <a:ext cx="8906700" cy="19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/>
              <a:t>Técnica e burocrática</a:t>
            </a:r>
            <a:endParaRPr sz="3000"/>
          </a:p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Ordenamento econômico</a:t>
            </a:r>
            <a:endParaRPr sz="3000"/>
          </a:p>
          <a:p>
            <a:pPr indent="-4191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Estado (burocracia e administração) + Privado (conhecimento técnico e racional)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71b8b1161_0_9"/>
          <p:cNvSpPr txBox="1"/>
          <p:nvPr/>
        </p:nvSpPr>
        <p:spPr>
          <a:xfrm>
            <a:off x="5451449" y="981065"/>
            <a:ext cx="7128300" cy="24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Habermas: </a:t>
            </a:r>
            <a:r>
              <a:rPr b="1" lang="en-US" sz="5000">
                <a:latin typeface="DM Sans"/>
                <a:ea typeface="DM Sans"/>
                <a:cs typeface="DM Sans"/>
                <a:sym typeface="DM Sans"/>
              </a:rPr>
              <a:t>A racionalidade comunicativa 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a71b8b1161_0_9"/>
          <p:cNvSpPr txBox="1"/>
          <p:nvPr/>
        </p:nvSpPr>
        <p:spPr>
          <a:xfrm>
            <a:off x="2113149" y="38236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É  uma crítica à racionalidade anterior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ga71b8b1161_0_9"/>
          <p:cNvSpPr txBox="1"/>
          <p:nvPr/>
        </p:nvSpPr>
        <p:spPr>
          <a:xfrm>
            <a:off x="13326256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a71b8b1161_0_9"/>
          <p:cNvSpPr txBox="1"/>
          <p:nvPr/>
        </p:nvSpPr>
        <p:spPr>
          <a:xfrm>
            <a:off x="1028700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a71b8b1161_0_9"/>
          <p:cNvSpPr txBox="1"/>
          <p:nvPr/>
        </p:nvSpPr>
        <p:spPr>
          <a:xfrm>
            <a:off x="9471949" y="38236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Tudo que o homem pensa e produz é derivado da relação de um </a:t>
            </a:r>
            <a:r>
              <a:rPr b="1" lang="en-US" sz="3000" u="sng">
                <a:latin typeface="DM Sans"/>
                <a:ea typeface="DM Sans"/>
                <a:cs typeface="DM Sans"/>
                <a:sym typeface="DM Sans"/>
              </a:rPr>
              <a:t>circuito social</a:t>
            </a:r>
            <a:endParaRPr b="1" i="0" sz="3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ga71b8b1161_0_9"/>
          <p:cNvSpPr txBox="1"/>
          <p:nvPr/>
        </p:nvSpPr>
        <p:spPr>
          <a:xfrm>
            <a:off x="2113149" y="59197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Surge de uma postura dialógica e democrática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ga71b8b1161_0_9"/>
          <p:cNvSpPr txBox="1"/>
          <p:nvPr/>
        </p:nvSpPr>
        <p:spPr>
          <a:xfrm>
            <a:off x="9471949" y="59197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Ações são tomadas ponderando: a ação em si, fundamentação e senso crítico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71b8b1161_0_21"/>
          <p:cNvSpPr txBox="1"/>
          <p:nvPr/>
        </p:nvSpPr>
        <p:spPr>
          <a:xfrm>
            <a:off x="345513" y="1954668"/>
            <a:ext cx="7128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Critíca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a71b8b1161_0_21"/>
          <p:cNvSpPr txBox="1"/>
          <p:nvPr/>
        </p:nvSpPr>
        <p:spPr>
          <a:xfrm>
            <a:off x="2095587" y="307045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O pensamento é uma construção de diversas informações e opiniões;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Não se limita às formalidades normativas (instrumentalidade);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Conhecimentos falíveis, sujeitos a julgamentos do mundo real;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Busca consenso somando validades com questionamentos e novos fatos.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ga71b8b1161_0_21"/>
          <p:cNvSpPr txBox="1"/>
          <p:nvPr/>
        </p:nvSpPr>
        <p:spPr>
          <a:xfrm>
            <a:off x="13326256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a71b8b1161_0_21"/>
          <p:cNvSpPr txBox="1"/>
          <p:nvPr/>
        </p:nvSpPr>
        <p:spPr>
          <a:xfrm>
            <a:off x="1028700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a71b8b116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1450" y="3067725"/>
            <a:ext cx="6819874" cy="363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a71b8b1161_0_21"/>
          <p:cNvSpPr/>
          <p:nvPr/>
        </p:nvSpPr>
        <p:spPr>
          <a:xfrm>
            <a:off x="12293852" y="6961339"/>
            <a:ext cx="3378168" cy="642239"/>
          </a:xfrm>
          <a:custGeom>
            <a:rect b="b" l="l" r="r" t="t"/>
            <a:pathLst>
              <a:path extrusionOk="0" h="660400" w="3473695">
                <a:moveTo>
                  <a:pt x="3349234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49234" y="0"/>
                </a:lnTo>
                <a:cubicBezTo>
                  <a:pt x="3417815" y="0"/>
                  <a:pt x="3473695" y="55880"/>
                  <a:pt x="3473695" y="124460"/>
                </a:cubicBezTo>
                <a:lnTo>
                  <a:pt x="3473695" y="535940"/>
                </a:lnTo>
                <a:cubicBezTo>
                  <a:pt x="3473695" y="604520"/>
                  <a:pt x="3417815" y="660400"/>
                  <a:pt x="3349234" y="660400"/>
                </a:cubicBezTo>
                <a:close/>
              </a:path>
            </a:pathLst>
          </a:custGeom>
          <a:solidFill>
            <a:srgbClr val="A9D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a71b8b1161_0_21"/>
          <p:cNvSpPr txBox="1"/>
          <p:nvPr/>
        </p:nvSpPr>
        <p:spPr>
          <a:xfrm>
            <a:off x="12500032" y="7088503"/>
            <a:ext cx="2965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/>
              <a:t>Jürgen Habermas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701d3ff4f_0_0"/>
          <p:cNvSpPr txBox="1"/>
          <p:nvPr/>
        </p:nvSpPr>
        <p:spPr>
          <a:xfrm>
            <a:off x="5451450" y="1531169"/>
            <a:ext cx="71283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Circuito Social?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a701d3ff4f_0_0"/>
          <p:cNvSpPr txBox="1"/>
          <p:nvPr/>
        </p:nvSpPr>
        <p:spPr>
          <a:xfrm>
            <a:off x="2113149" y="25639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Também chamado de Mundo-da-Vida: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ga701d3ff4f_0_0"/>
          <p:cNvSpPr txBox="1"/>
          <p:nvPr/>
        </p:nvSpPr>
        <p:spPr>
          <a:xfrm>
            <a:off x="13326256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a701d3ff4f_0_0"/>
          <p:cNvSpPr txBox="1"/>
          <p:nvPr/>
        </p:nvSpPr>
        <p:spPr>
          <a:xfrm>
            <a:off x="1028700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a701d3ff4f_0_0"/>
          <p:cNvSpPr txBox="1"/>
          <p:nvPr/>
        </p:nvSpPr>
        <p:spPr>
          <a:xfrm>
            <a:off x="4108024" y="398542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Primeira instância: relações indivíduos - instituições</a:t>
            </a:r>
            <a:endParaRPr i="0" sz="3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ga701d3ff4f_0_0"/>
          <p:cNvSpPr txBox="1"/>
          <p:nvPr/>
        </p:nvSpPr>
        <p:spPr>
          <a:xfrm>
            <a:off x="4108024" y="55023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Segunda instância: mundo social, relações interpessoais, ambiente cotidiano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ga701d3ff4f_0_0"/>
          <p:cNvSpPr txBox="1"/>
          <p:nvPr/>
        </p:nvSpPr>
        <p:spPr>
          <a:xfrm>
            <a:off x="4108024" y="7444378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Terceira instância: mundo subjetivo, interior ao indivíduo, totaliza os conhecimentos internamente.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701d3ff4f_0_10"/>
          <p:cNvSpPr txBox="1"/>
          <p:nvPr/>
        </p:nvSpPr>
        <p:spPr>
          <a:xfrm>
            <a:off x="5451450" y="1531169"/>
            <a:ext cx="71283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 suma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a701d3ff4f_0_10"/>
          <p:cNvSpPr txBox="1"/>
          <p:nvPr/>
        </p:nvSpPr>
        <p:spPr>
          <a:xfrm>
            <a:off x="13326256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a701d3ff4f_0_10"/>
          <p:cNvSpPr txBox="1"/>
          <p:nvPr/>
        </p:nvSpPr>
        <p:spPr>
          <a:xfrm>
            <a:off x="1028700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a701d3ff4f_0_10"/>
          <p:cNvSpPr txBox="1"/>
          <p:nvPr/>
        </p:nvSpPr>
        <p:spPr>
          <a:xfrm>
            <a:off x="2473124" y="260770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Racionalidade instrumental: redução do pensamento ao foco estratégico</a:t>
            </a:r>
            <a:endParaRPr i="0" sz="3000" u="sng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ga701d3ff4f_0_10"/>
          <p:cNvSpPr txBox="1"/>
          <p:nvPr/>
        </p:nvSpPr>
        <p:spPr>
          <a:xfrm>
            <a:off x="2473124" y="4660853"/>
            <a:ext cx="6702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Racionalidade comunicativa: desenvolvimento junto à sociedade, foco no questionamento</a:t>
            </a:r>
            <a:endParaRPr i="0" sz="3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ga701d3ff4f_0_10"/>
          <p:cNvSpPr txBox="1"/>
          <p:nvPr/>
        </p:nvSpPr>
        <p:spPr>
          <a:xfrm>
            <a:off x="2473125" y="7632825"/>
            <a:ext cx="9807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Instrumental              Otimização de processos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Comunicativa            Construção do conhecimento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" name="Google Shape;158;ga701d3ff4f_0_10"/>
          <p:cNvSpPr/>
          <p:nvPr/>
        </p:nvSpPr>
        <p:spPr>
          <a:xfrm>
            <a:off x="5691875" y="7743050"/>
            <a:ext cx="587700" cy="27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a701d3ff4f_0_10"/>
          <p:cNvSpPr/>
          <p:nvPr/>
        </p:nvSpPr>
        <p:spPr>
          <a:xfrm>
            <a:off x="5691875" y="8426325"/>
            <a:ext cx="587700" cy="27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701d3ff4f_0_22"/>
          <p:cNvSpPr txBox="1"/>
          <p:nvPr/>
        </p:nvSpPr>
        <p:spPr>
          <a:xfrm>
            <a:off x="5451450" y="1531169"/>
            <a:ext cx="71283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5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Opinião do grupo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a701d3ff4f_0_22"/>
          <p:cNvSpPr txBox="1"/>
          <p:nvPr/>
        </p:nvSpPr>
        <p:spPr>
          <a:xfrm>
            <a:off x="13326256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a701d3ff4f_0_22"/>
          <p:cNvSpPr txBox="1"/>
          <p:nvPr/>
        </p:nvSpPr>
        <p:spPr>
          <a:xfrm>
            <a:off x="1028700" y="981075"/>
            <a:ext cx="393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a701d3ff4f_0_22"/>
          <p:cNvSpPr txBox="1"/>
          <p:nvPr/>
        </p:nvSpPr>
        <p:spPr>
          <a:xfrm>
            <a:off x="2473125" y="2607685"/>
            <a:ext cx="67029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No mundo atual, ambas são importantes à sua maneira;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Elas devem se somar ao invés de conflitar;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Áreas como a engenharia e a medicina necessitam fortemente da racionalidade comunicativa;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"/>
              <a:buChar char="●"/>
            </a:pPr>
            <a:r>
              <a:rPr lang="en-US" sz="3000">
                <a:latin typeface="DM Sans"/>
                <a:ea typeface="DM Sans"/>
                <a:cs typeface="DM Sans"/>
                <a:sym typeface="DM Sans"/>
              </a:rPr>
              <a:t>A instrumental têm papel importante no mercado (técnica e administrativa).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13326256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DM Sans"/>
                <a:ea typeface="DM Sans"/>
                <a:cs typeface="DM Sans"/>
                <a:sym typeface="DM Sans"/>
              </a:rPr>
              <a:t>Novembro 05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1028700" y="981075"/>
            <a:ext cx="3933043" cy="4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Grupo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2995221" y="4171975"/>
            <a:ext cx="8271011" cy="2810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Obrigado pela atenção!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728" y="2479168"/>
            <a:ext cx="4013266" cy="23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10249581" y="2783881"/>
            <a:ext cx="3555560" cy="1091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Tenham uma boa aula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Pichau</dc:creator>
</cp:coreProperties>
</file>