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2" r:id="rId3"/>
    <p:sldId id="257" r:id="rId4"/>
    <p:sldId id="262" r:id="rId5"/>
    <p:sldId id="265" r:id="rId6"/>
    <p:sldId id="263" r:id="rId7"/>
    <p:sldId id="266" r:id="rId8"/>
    <p:sldId id="283" r:id="rId9"/>
    <p:sldId id="270" r:id="rId10"/>
    <p:sldId id="284" r:id="rId11"/>
    <p:sldId id="259" r:id="rId12"/>
    <p:sldId id="273" r:id="rId13"/>
    <p:sldId id="285" r:id="rId14"/>
    <p:sldId id="276" r:id="rId15"/>
    <p:sldId id="286" r:id="rId16"/>
    <p:sldId id="287" r:id="rId17"/>
    <p:sldId id="277" r:id="rId18"/>
    <p:sldId id="274" r:id="rId19"/>
    <p:sldId id="288" r:id="rId20"/>
    <p:sldId id="289" r:id="rId21"/>
    <p:sldId id="275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1" d="100"/>
          <a:sy n="71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E1657F-CC86-4731-85D4-9313B2A1C661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6EBEAA-435B-4F9F-B69F-27D183896DB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Relacionamentos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afetivos: Monogamia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Poliamor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1368" y="3717032"/>
            <a:ext cx="7772400" cy="1199704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Isabella Vernilo Teixeira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Aluna do Programa de Pós-Graduação em Obstetrícia e Ginecologia da Faculdade de Medicina da USP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50" y="0"/>
            <a:ext cx="7461782" cy="61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7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51739"/>
          </a:xfrm>
        </p:spPr>
        <p:txBody>
          <a:bodyPr>
            <a:normAutofit fontScale="62500" lnSpcReduction="20000"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Comparando a Qualidade de Relacionamento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em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Diferentes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Estruturas de Relacionamentos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Poliamorosos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Monogâmicos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Relacionamento poliamoroso se reflete no aumento do Google pesquisas (Moors, 2016), maior atenção da mídia (por exemplo, como “You Me Her” e “Unicornland”), a inclusão de Orientações de relacionamento CNM (Consensually non-monogamous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site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de namoro OkCupid (Khazan, 2016), e em relatórios científicos da prevalência e resultados dos arranjos da CNM 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Poliamor - pesquisa sugere que a maioria dos indivíduos identificados como poliamorosos tem dois parceiros simultâneos – primário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secundário.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Também foram encontrados relatos de: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 primário-secundário modelo; o modelo de múltiplos parceiros primários; e o múltiplo modelo de parceiros não primários. 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Questionamentos: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Diferenças documentadas nos relacionamentos primários e secundários, replicam para relacionamentos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poliamorosos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que não tem parceiro principal(não primárias) ou aqueles que tem mais de um parceiro principal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co-primárias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)?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Em segundo lugar, como é que as relações com os poliamorosos os parceiros nas diversas configurações de relacionamento se comparam aos relacionamentos com parceiros monógamos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09728" indent="0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0932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Rhonda</a:t>
            </a:r>
            <a:r>
              <a:rPr lang="pt-BR" dirty="0" smtClean="0"/>
              <a:t> et al.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7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10539"/>
          </a:xfrm>
        </p:spPr>
        <p:txBody>
          <a:bodyPr>
            <a:normAutofit fontScale="62500" lnSpcReduction="20000"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Os participantes deste estudo foram recrutados de anúncios on-line: estar em um relacionamento poliamoroso ou monogâmico, ser maior de 16 anos, termo de consentimento online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Uma amostra de conveniência de indivíduos (N = 4888) 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relação poliamorosa (n = 3530); monogâmica (n = 1422) foram recrutados. 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Excluindo participantes poliamorosos cuja estrutura de relacionamento não era primária-secundária, co-primários ou não primários. (N=2097)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Itens avaliados: Estrutura de Relacionamento e Status Primário / Secundário;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Aceitação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Relacionamento de amigos; Aceitação de relacionamento de familiares; Relacionamento secreto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Proporção de tempo gasto em atividade sexual; Investimento no relacionamento; Nível de comprometimento; Qualidade do relacionamento; Satisfação no relacionamento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Objetivo de comparar relações monogâmicas com relacionamentos primários e secundários dentro cada estrutura de relacionamento poliamorosa. Participantes listaram até dois de seus parceiros e responderam para cada um os itens avaliados.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0932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Rhonda</a:t>
            </a:r>
            <a:r>
              <a:rPr lang="pt-BR" dirty="0" smtClean="0"/>
              <a:t> et al.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02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1303"/>
            <a:ext cx="7848872" cy="59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444208" y="630932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Rhonda</a:t>
            </a:r>
            <a:r>
              <a:rPr lang="pt-BR" dirty="0" smtClean="0"/>
              <a:t> et al.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61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Quando examinado o </a:t>
            </a:r>
            <a:r>
              <a:rPr lang="pt-PT" dirty="0">
                <a:latin typeface="Arial" pitchFamily="34" charset="0"/>
                <a:cs typeface="Arial" pitchFamily="34" charset="0"/>
              </a:rPr>
              <a:t>status de coabitação e duração da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relação, propensão a compartilhar uma casa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, todos os </a:t>
            </a:r>
            <a:r>
              <a:rPr lang="pt-PT" dirty="0">
                <a:latin typeface="Arial" pitchFamily="34" charset="0"/>
                <a:cs typeface="Arial" pitchFamily="34" charset="0"/>
              </a:rPr>
              <a:t>parceiros listados primeiro invariavelmente pontuaram mais alto neste índice do que os parceiros listados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segundo, independente da estrutura do relacionamento(co-primários, não-primários ou primário/secundário)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Esse padrão de dados apoiou a noção de que relacionamentos com o primeiro parceiro listado tendem a ser mais primários, enquanto as relações com o segundo parceiro listado foram mais secundárias.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Índice: </a:t>
            </a:r>
            <a:r>
              <a:rPr lang="pt-PT" dirty="0">
                <a:latin typeface="Arial" pitchFamily="34" charset="0"/>
                <a:cs typeface="Arial" pitchFamily="34" charset="0"/>
              </a:rPr>
              <a:t>Estrutura de Relacionamento e Status Primário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4208" y="630932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Rhonda</a:t>
            </a:r>
            <a:r>
              <a:rPr lang="pt-BR" dirty="0" smtClean="0"/>
              <a:t> et al.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3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144000" cy="346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654920"/>
            <a:ext cx="9144000" cy="32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8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4" y="188640"/>
            <a:ext cx="9144000" cy="271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968552"/>
          </a:xfrm>
        </p:spPr>
        <p:txBody>
          <a:bodyPr>
            <a:normAutofit fontScale="55000" lnSpcReduction="20000"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Diferenças entre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os parceiros nas relações primárias e monogâmicas eram geralmente mais fraca (ou seja, apresentou tamanhos de efeitos menores) do que as diferenças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de parceiros secundários. Não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houve diferenças significativas no nível de aceitação da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família, relacionamento sigiloso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proporção de tempo gasto em atividade sexual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entre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relacionamentos primários e relações monogâmicas. 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Os relatórios para parceiros secundários e monogâmicos foram significativamente diferente em todos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os desfechos.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Notável diferenças foram encontradas nos níveis de aceitação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da família,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tamanho do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investimento nível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comprometimento, todos menores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para parceiros secundários do que parceiros monogâmicos. 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Diferenças também foram encontrados no sigilo de relacionamentos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 qualidade,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que foram maiores para parceiros secundários do que monogâmicos parceiros. Diferenças entre parceiros secundários poliamorosos e parceiros monogâmicos eram tão fortes quanto as diferenças entre relacionamentos com parceiros primários e secundários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Os resultados indicaram ainda que as relações com e parceiros pseudo-primários em todas as estruturas poliamorosas assemelhava-se a relacionamentos com um parceiro monogâmico, enquanto relatórios para parceiros secundários e pseudo-secundários foram consistentemente inferiores às classificações para parceiros monogâmicos, com exceção da proporção de tempo gasto com sexo, que era consistentemente maior entre secundário / pseudo-secundário poliamoroso parceiros, independentemente do status primário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Comparações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Estudo 2: </a:t>
            </a:r>
            <a:r>
              <a:rPr lang="pt-PT" dirty="0" smtClean="0"/>
              <a:t>O estudo 2 foi realizado para replicar os resultados do estudo 1 e examinar características relevantes adicionais</a:t>
            </a:r>
          </a:p>
          <a:p>
            <a:endParaRPr lang="pt-PT" dirty="0" smtClean="0"/>
          </a:p>
          <a:p>
            <a:r>
              <a:rPr lang="pt-BR" dirty="0" smtClean="0"/>
              <a:t> </a:t>
            </a:r>
            <a:r>
              <a:rPr lang="pt-BR" dirty="0" smtClean="0"/>
              <a:t>(N </a:t>
            </a:r>
            <a:r>
              <a:rPr lang="pt-BR" dirty="0"/>
              <a:t>= 1524) </a:t>
            </a:r>
            <a:r>
              <a:rPr lang="pt-BR" dirty="0" smtClean="0"/>
              <a:t>Dos </a:t>
            </a:r>
            <a:r>
              <a:rPr lang="pt-BR" dirty="0"/>
              <a:t>participantes recrutados, 1279 identificaram como </a:t>
            </a:r>
            <a:r>
              <a:rPr lang="pt-BR" dirty="0" err="1" smtClean="0"/>
              <a:t>poliamorosa</a:t>
            </a:r>
            <a:r>
              <a:rPr lang="pt-BR" dirty="0" smtClean="0"/>
              <a:t>, </a:t>
            </a:r>
            <a:r>
              <a:rPr lang="pt-BR" dirty="0" smtClean="0"/>
              <a:t>primário-secundário </a:t>
            </a:r>
            <a:r>
              <a:rPr lang="pt-BR" dirty="0"/>
              <a:t>(n = 392), </a:t>
            </a:r>
            <a:r>
              <a:rPr lang="pt-BR" dirty="0" err="1"/>
              <a:t>co-primários</a:t>
            </a:r>
            <a:r>
              <a:rPr lang="pt-BR" dirty="0"/>
              <a:t> (n = 195) ou não primários (n = 291).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Acrescentadas medidas: </a:t>
            </a:r>
            <a:r>
              <a:rPr lang="pt-PT" dirty="0" smtClean="0"/>
              <a:t>amor </a:t>
            </a:r>
            <a:r>
              <a:rPr lang="pt-PT" dirty="0" smtClean="0"/>
              <a:t>apaixonado, amor companheiro, atração romântica e frequência sexual desejada.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0648"/>
            <a:ext cx="6548958" cy="603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Pesquisa – satisfação sexual, depressão, ansiedade e ajustamento conjugal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Por quê nos relacionamos desta forma?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Motivação: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373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6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Resultados: C</a:t>
            </a:r>
            <a:r>
              <a:rPr lang="pt-PT" dirty="0" smtClean="0"/>
              <a:t>onsistente com o Estudo 1, as relações mais poliamorosas poderiam ser classificadas como sendo mais primária ou secundária com base no ordem em que seus parceiros foram listados na pesquisa, ou o índice que construímos para diferenciar os parceiros.</a:t>
            </a:r>
          </a:p>
          <a:p>
            <a:endParaRPr lang="pt-PT" dirty="0" smtClean="0"/>
          </a:p>
          <a:p>
            <a:r>
              <a:rPr lang="pt-PT" dirty="0" smtClean="0"/>
              <a:t>Além de replicar os achados, o presente estudo também sugere que as relações com parceiros primários envolvem </a:t>
            </a:r>
            <a:r>
              <a:rPr lang="pt-PT" dirty="0"/>
              <a:t>amor apaixonado, amor companheiro, atração </a:t>
            </a:r>
            <a:r>
              <a:rPr lang="pt-PT" dirty="0" smtClean="0"/>
              <a:t>romântica </a:t>
            </a:r>
            <a:r>
              <a:rPr lang="pt-PT" dirty="0" smtClean="0"/>
              <a:t>do </a:t>
            </a:r>
            <a:r>
              <a:rPr lang="pt-PT" dirty="0" smtClean="0"/>
              <a:t>que relacionamentos com parceiros secundários. </a:t>
            </a:r>
          </a:p>
          <a:p>
            <a:endParaRPr lang="pt-PT" dirty="0" smtClean="0"/>
          </a:p>
          <a:p>
            <a:r>
              <a:rPr lang="pt-PT" dirty="0" smtClean="0"/>
              <a:t>O mesmo padrão de achados foi encontrado em todos os parceiros em todos os poliamorosa configurações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094312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Parceiros </a:t>
            </a:r>
            <a:r>
              <a:rPr lang="pt-PT" dirty="0" smtClean="0"/>
              <a:t>primários ser semelhante a um cônjuge em um relacionamento monogâmico. Nestes relacionamentos, os parceiros primários coabitam frequentemente, tomar decisões importantes em conjunto, receber reconhecimento como um casal (muitas vezes incluindo casamento legal), e experimentar com menos intensidade a estigmatização (por exemplo, maior aceitação). 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Muitas </a:t>
            </a:r>
            <a:r>
              <a:rPr lang="pt-PT" dirty="0" smtClean="0"/>
              <a:t>vezes, o envolvimento e o papel dos parceiros secundários no relacionamento pode ser mais comparável a um namorado ou namorada em que eles são menos propensos a coabitar e compartilhar finanças, tendo também menor aceitação de amigos e família</a:t>
            </a:r>
            <a:r>
              <a:rPr lang="pt-PT" dirty="0" smtClean="0"/>
              <a:t>.. </a:t>
            </a:r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PT" dirty="0" smtClean="0"/>
              <a:t>Está </a:t>
            </a:r>
            <a:r>
              <a:rPr lang="pt-PT" dirty="0" smtClean="0"/>
              <a:t>ganhando popularidade e interesse social como um potencial relação alternativa à monogamia </a:t>
            </a:r>
            <a:endParaRPr lang="pt-PT" dirty="0" smtClean="0"/>
          </a:p>
          <a:p>
            <a:endParaRPr lang="pt-PT" dirty="0"/>
          </a:p>
          <a:p>
            <a:r>
              <a:rPr lang="pt-BR" dirty="0"/>
              <a:t>Falta de compreensão dos terapeutas</a:t>
            </a:r>
          </a:p>
          <a:p>
            <a:endParaRPr lang="pt-PT" dirty="0"/>
          </a:p>
          <a:p>
            <a:r>
              <a:rPr lang="pt-PT" dirty="0" smtClean="0"/>
              <a:t>Quase </a:t>
            </a:r>
            <a:r>
              <a:rPr lang="pt-PT" smtClean="0"/>
              <a:t>metade </a:t>
            </a:r>
            <a:r>
              <a:rPr lang="pt-PT" smtClean="0"/>
              <a:t>dos </a:t>
            </a:r>
            <a:r>
              <a:rPr lang="pt-PT" dirty="0" smtClean="0"/>
              <a:t>participantes rejeitou a classificação do status primário-secundário para os seus </a:t>
            </a:r>
            <a:r>
              <a:rPr lang="pt-PT" dirty="0" smtClean="0"/>
              <a:t>parceiros</a:t>
            </a:r>
            <a:r>
              <a:rPr lang="pt-PT" dirty="0" smtClean="0"/>
              <a:t>, apesar da tentativa de igualdade.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5722" y="5517232"/>
            <a:ext cx="8229600" cy="562067"/>
          </a:xfrm>
        </p:spPr>
        <p:txBody>
          <a:bodyPr/>
          <a:lstStyle/>
          <a:p>
            <a:pPr algn="r"/>
            <a:r>
              <a:rPr lang="pt-BR" dirty="0" smtClean="0"/>
              <a:t>isabellavernilo@gmail.com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615560"/>
            <a:ext cx="8229600" cy="1143000"/>
          </a:xfrm>
        </p:spPr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23443">
            <a:off x="3112283" y="2714196"/>
            <a:ext cx="7334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8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7391068" cy="598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49778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Amor romântico, pareamento e relacionamentos a longo prazo.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–síntese </a:t>
            </a:r>
            <a:r>
              <a:rPr lang="pt-BR" dirty="0">
                <a:latin typeface="Arial" pitchFamily="34" charset="0"/>
                <a:cs typeface="Arial" pitchFamily="34" charset="0"/>
              </a:rPr>
              <a:t>de resultados de pesquisas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ideias </a:t>
            </a:r>
            <a:r>
              <a:rPr lang="pt-BR" dirty="0">
                <a:latin typeface="Arial" pitchFamily="34" charset="0"/>
                <a:cs typeface="Arial" pitchFamily="34" charset="0"/>
              </a:rPr>
              <a:t>sobre esses tópicos através das ciências sociais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comportamentais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Evolução –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divisão de tarefas, proteção das mulheres e descendentes, impulsionou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a evolução da inteligência social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habilidades cooperativas excepcionais que os seres humanos modernos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possuem.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Ligação </a:t>
            </a:r>
            <a:r>
              <a:rPr lang="pt-PT" dirty="0">
                <a:latin typeface="Arial" pitchFamily="34" charset="0"/>
                <a:cs typeface="Arial" pitchFamily="34" charset="0"/>
              </a:rPr>
              <a:t>romântica segue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a lógica da dependência dos descendentes – </a:t>
            </a:r>
            <a:r>
              <a:rPr lang="pt-PT" dirty="0">
                <a:latin typeface="Arial" pitchFamily="34" charset="0"/>
                <a:cs typeface="Arial" pitchFamily="34" charset="0"/>
              </a:rPr>
              <a:t>conversa de bebê, músicas, olhar nos olhos, vontade de estar junto, incomodo de estar longe, sensíveis a necessidade do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outro.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Regulado </a:t>
            </a:r>
            <a:r>
              <a:rPr lang="pt-PT" dirty="0">
                <a:latin typeface="Arial" pitchFamily="34" charset="0"/>
                <a:cs typeface="Arial" pitchFamily="34" charset="0"/>
              </a:rPr>
              <a:t>pela ocitocina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– maior estabilidade conjugal</a:t>
            </a:r>
            <a:r>
              <a:rPr lang="pt-BR" dirty="0"/>
              <a:t/>
            </a:r>
            <a:br>
              <a:rPr lang="pt-BR" dirty="0"/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444208" y="5661248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Fletcher</a:t>
            </a:r>
            <a:r>
              <a:rPr lang="pt-BR" dirty="0" smtClean="0"/>
              <a:t> et. al. 2015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7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PT" dirty="0">
                <a:latin typeface="Arial" pitchFamily="34" charset="0"/>
                <a:cs typeface="Arial" pitchFamily="34" charset="0"/>
              </a:rPr>
              <a:t>Modelo de amor é consistente com ampla evidência de psicologia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neurociência</a:t>
            </a:r>
          </a:p>
          <a:p>
            <a:pPr lvl="0"/>
            <a:endParaRPr lang="pt-B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dirty="0">
                <a:latin typeface="Arial" pitchFamily="34" charset="0"/>
                <a:cs typeface="Arial" pitchFamily="34" charset="0"/>
              </a:rPr>
              <a:t>Três dimensões: </a:t>
            </a:r>
            <a:r>
              <a:rPr lang="pt-PT" dirty="0">
                <a:latin typeface="Arial" pitchFamily="34" charset="0"/>
                <a:cs typeface="Arial" pitchFamily="34" charset="0"/>
              </a:rPr>
              <a:t>paixão, intimidade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compromisso</a:t>
            </a:r>
          </a:p>
          <a:p>
            <a:pPr lvl="0"/>
            <a:endParaRPr lang="pt-B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PT" dirty="0" smtClean="0">
                <a:latin typeface="Arial" pitchFamily="34" charset="0"/>
                <a:cs typeface="Arial" pitchFamily="34" charset="0"/>
              </a:rPr>
              <a:t>Paixão inicialmente </a:t>
            </a:r>
            <a:r>
              <a:rPr lang="pt-PT" dirty="0">
                <a:latin typeface="Arial" pitchFamily="34" charset="0"/>
                <a:cs typeface="Arial" pitchFamily="34" charset="0"/>
              </a:rPr>
              <a:t>atrai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parceiros, </a:t>
            </a:r>
            <a:r>
              <a:rPr lang="pt-PT" dirty="0">
                <a:latin typeface="Arial" pitchFamily="34" charset="0"/>
                <a:cs typeface="Arial" pitchFamily="34" charset="0"/>
              </a:rPr>
              <a:t>intimidade gera a interdependência que liga parceiros juntos emocionalmente e comportamentalmente, e compromisso mantém os parceiros juntos ao longo do tempo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pt-B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Sexo (paixão</a:t>
            </a:r>
            <a:r>
              <a:rPr lang="pt-BR" dirty="0">
                <a:latin typeface="Arial" pitchFamily="34" charset="0"/>
                <a:cs typeface="Arial" pitchFamily="34" charset="0"/>
              </a:rPr>
              <a:t>) tem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declínio </a:t>
            </a:r>
            <a:r>
              <a:rPr lang="pt-BR" dirty="0">
                <a:latin typeface="Arial" pitchFamily="34" charset="0"/>
                <a:cs typeface="Arial" pitchFamily="34" charset="0"/>
              </a:rPr>
              <a:t>comprovado, mas a maioria mantem altos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níveis </a:t>
            </a:r>
            <a:r>
              <a:rPr lang="pt-BR" dirty="0">
                <a:latin typeface="Arial" pitchFamily="34" charset="0"/>
                <a:cs typeface="Arial" pitchFamily="34" charset="0"/>
              </a:rPr>
              <a:t>de felicidade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conjugal  </a:t>
            </a:r>
            <a:r>
              <a:rPr lang="pt-BR" dirty="0">
                <a:latin typeface="Arial" pitchFamily="34" charset="0"/>
                <a:cs typeface="Arial" pitchFamily="34" charset="0"/>
              </a:rPr>
              <a:t>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intimidade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compromisso)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Mudança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julgamento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 parceiro ou relacionamento – otimismo no bom relacionamento e visão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objetiva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quando existem obstáculos no relacionamento.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Amor romântico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12568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Evidências consideráveis para a antiguidade e a universalidade do amor romântico - poemas da antiga civilizações como China, Grécia, Roma e Egito, datando de 2.000 a 5.000 anos atrás. 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Por exemplo, Neto et al. (2000) testou a equivalência de diferentes tipos de amor relatado em relacionamentos românticos em um grande número de países na África, Ásia, América do Sul e Europa. (por exemplo, "Meu parceiro 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fomos feitos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um para o outro "ou" Quando meu parceiro não presta atenção em mim, sinto-me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mal o tempo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todo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”). Resultados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semelhantes em todos os países. 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Em suma, há boas evidências de que encontrar um parceiro e estabelecer uma relação romântica satisfatória é central objetivos para muitas pessoas na cultura ocidental e outras culturas modernas. 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BR" dirty="0"/>
              <a:t>Conclusão </a:t>
            </a:r>
            <a:r>
              <a:rPr lang="pt-BR" dirty="0" smtClean="0"/>
              <a:t>:</a:t>
            </a:r>
          </a:p>
          <a:p>
            <a:r>
              <a:rPr lang="pt-BR" dirty="0" smtClean="0"/>
              <a:t>o </a:t>
            </a:r>
            <a:r>
              <a:rPr lang="pt-BR" dirty="0"/>
              <a:t>amor romântico é </a:t>
            </a:r>
            <a:r>
              <a:rPr lang="pt-BR" dirty="0" smtClean="0"/>
              <a:t>universal, tem </a:t>
            </a:r>
            <a:r>
              <a:rPr lang="pt-BR" dirty="0"/>
              <a:t>distintas emoções, </a:t>
            </a:r>
            <a:r>
              <a:rPr lang="pt-BR" dirty="0" smtClean="0"/>
              <a:t>comportamentos, </a:t>
            </a:r>
            <a:r>
              <a:rPr lang="pt-BR" dirty="0"/>
              <a:t>características hormonais e neuropsicológicas; </a:t>
            </a:r>
            <a:r>
              <a:rPr lang="pt-BR" dirty="0" smtClean="0"/>
              <a:t>casamento </a:t>
            </a:r>
            <a:r>
              <a:rPr lang="pt-BR" dirty="0"/>
              <a:t>e vínculo de pares bem sucedidos estão associados com melhor saúde e sobrevivência para ambos os filhos e adultos (pais).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-829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Amor romântico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44208" y="6309320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Fletcher</a:t>
            </a:r>
            <a:r>
              <a:rPr lang="pt-BR" dirty="0" smtClean="0"/>
              <a:t> et al.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66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Casamento arranjado –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Os critérios que os pais usam ao escolher futuros companheiros para seus filhos adultos são semelhantes aos usados ​​por seus próprios filhos e filhas. Quando casamentos arranjados não dão certo, as pessoas freqüentemente encontram parceiros alternativos na busca para intimidade, segurança e amor.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Poligamia - </a:t>
            </a:r>
            <a:r>
              <a:rPr lang="pt-BR" dirty="0">
                <a:latin typeface="Arial" pitchFamily="34" charset="0"/>
                <a:cs typeface="Arial" pitchFamily="34" charset="0"/>
              </a:rPr>
              <a:t>Sob certas condições sociais ou ambientais condições,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poliginias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surgem. Aproximadamente </a:t>
            </a:r>
            <a:r>
              <a:rPr lang="pt-BR" dirty="0">
                <a:latin typeface="Arial" pitchFamily="34" charset="0"/>
                <a:cs typeface="Arial" pitchFamily="34" charset="0"/>
              </a:rPr>
              <a:t>84% de culturas permitem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poliginia</a:t>
            </a:r>
            <a:r>
              <a:rPr lang="pt-BR" dirty="0">
                <a:latin typeface="Arial" pitchFamily="34" charset="0"/>
                <a:cs typeface="Arial" pitchFamily="34" charset="0"/>
              </a:rPr>
              <a:t>. Contudo, apenas cerca de 5% a 10% dos homens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tem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de uma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esposa – Forma dominante de se relacionar é </a:t>
            </a:r>
            <a:r>
              <a:rPr lang="pt-BR" dirty="0">
                <a:latin typeface="Arial" pitchFamily="34" charset="0"/>
                <a:cs typeface="Arial" pitchFamily="34" charset="0"/>
              </a:rPr>
              <a:t>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monogamia. 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Infidelidade - Muitos </a:t>
            </a:r>
            <a:r>
              <a:rPr lang="pt-BR" dirty="0">
                <a:latin typeface="Arial" pitchFamily="34" charset="0"/>
                <a:cs typeface="Arial" pitchFamily="34" charset="0"/>
              </a:rPr>
              <a:t>casos de infidelidade podem ser motivados pelo desejo para encontrar um parceiro ou relacionamento de longo prazo mais adequado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Barta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Kiene</a:t>
            </a:r>
            <a:r>
              <a:rPr lang="pt-BR" dirty="0">
                <a:latin typeface="Arial" pitchFamily="34" charset="0"/>
                <a:cs typeface="Arial" pitchFamily="34" charset="0"/>
              </a:rPr>
              <a:t> (2005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constataram que o principal motivo de traições eram insatisfações com o relacionamento atual. Não colocando em risco a principal característica monogâmica dos seres humanos.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512" y="116632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Divórcio, Infidelidade, Poligamia e Casamento arranjado.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4208" y="6309320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Fletcher</a:t>
            </a:r>
            <a:r>
              <a:rPr lang="pt-BR" dirty="0" smtClean="0"/>
              <a:t> et al.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9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259632"/>
            <a:ext cx="8686800" cy="4747659"/>
          </a:xfrm>
        </p:spPr>
        <p:txBody>
          <a:bodyPr>
            <a:normAutofit fontScale="77500" lnSpcReduction="20000"/>
          </a:bodyPr>
          <a:lstStyle/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Divorcio - </a:t>
            </a:r>
            <a:r>
              <a:rPr lang="pt-PT" dirty="0">
                <a:latin typeface="Arial" pitchFamily="34" charset="0"/>
                <a:cs typeface="Arial" pitchFamily="34" charset="0"/>
              </a:rPr>
              <a:t>No entanto, pode ser difícil interpretar as diferenças taxas de divórcio entre culturas, dadas as diferenças legais e restrições econômicas, proibições culturais e normas que existem em diferentes culturas.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Há a </a:t>
            </a:r>
            <a:r>
              <a:rPr lang="pt-PT" dirty="0">
                <a:latin typeface="Arial" pitchFamily="34" charset="0"/>
                <a:cs typeface="Arial" pitchFamily="34" charset="0"/>
              </a:rPr>
              <a:t>remoção de casamentos insatisfatórios. Este padrão é precisamente o que seria esperado se o emparelhamento em humanos foi "projetado" para produzir relacionamentos de longo prazo.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Estratégias e sistemas de acasalamento humano são extraordinariamente flexíveis em comparação com outras espécies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PT" dirty="0">
                <a:latin typeface="Arial" pitchFamily="34" charset="0"/>
                <a:cs typeface="Arial" pitchFamily="34" charset="0"/>
              </a:rPr>
              <a:t>No entanto, nenhum dos quatro comumente desafios levantados minam a proposição de que amor romântico evoluiu para promover a união de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pares. De </a:t>
            </a:r>
            <a:r>
              <a:rPr lang="pt-PT" dirty="0">
                <a:latin typeface="Arial" pitchFamily="34" charset="0"/>
                <a:cs typeface="Arial" pitchFamily="34" charset="0"/>
              </a:rPr>
              <a:t>fato, as evidências sugerem que a longo prazo monogamia e fidelidade sexual foram e são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a maior parte </a:t>
            </a:r>
            <a:r>
              <a:rPr lang="pt-PT" dirty="0">
                <a:latin typeface="Arial" pitchFamily="34" charset="0"/>
                <a:cs typeface="Arial" pitchFamily="34" charset="0"/>
              </a:rPr>
              <a:t>das culturas humanas.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512" y="116632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Divórcio, Infidelidade, Poligamia e Casamento arranjado.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4208" y="6309320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Fletcher</a:t>
            </a:r>
            <a:r>
              <a:rPr lang="pt-BR" dirty="0" smtClean="0"/>
              <a:t> et al.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112568"/>
          </a:xfrm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Dispositivo de compromisso – amor romântico é uma adaptação. – motivação e devoção para o investimento necessário.</a:t>
            </a:r>
          </a:p>
          <a:p>
            <a:endParaRPr lang="pt-PT" dirty="0" smtClean="0"/>
          </a:p>
          <a:p>
            <a:r>
              <a:rPr lang="pt-PT" dirty="0" smtClean="0"/>
              <a:t>Evidências sugerem que a reprodução cooperativa e a monogamia existiam por muito tempo antes da evolução dos humanos </a:t>
            </a:r>
            <a:r>
              <a:rPr lang="pt-PT" dirty="0" smtClean="0"/>
              <a:t>modernos. </a:t>
            </a:r>
            <a:r>
              <a:rPr lang="pt-PT" dirty="0" smtClean="0"/>
              <a:t>Em </a:t>
            </a:r>
            <a:r>
              <a:rPr lang="pt-PT" dirty="0"/>
              <a:t>famílias humanas modernas, </a:t>
            </a:r>
            <a:r>
              <a:rPr lang="pt-PT" dirty="0" smtClean="0"/>
              <a:t>parentes </a:t>
            </a:r>
            <a:r>
              <a:rPr lang="pt-PT" dirty="0"/>
              <a:t>e amigos </a:t>
            </a:r>
            <a:r>
              <a:rPr lang="pt-PT" dirty="0" smtClean="0"/>
              <a:t>íntimos, as </a:t>
            </a:r>
            <a:r>
              <a:rPr lang="pt-PT" dirty="0" smtClean="0"/>
              <a:t>interações </a:t>
            </a:r>
            <a:r>
              <a:rPr lang="pt-PT" dirty="0" smtClean="0"/>
              <a:t>intensamente </a:t>
            </a:r>
            <a:r>
              <a:rPr lang="pt-PT" dirty="0"/>
              <a:t>íntimas e cooperativas ajudaram a </a:t>
            </a:r>
            <a:r>
              <a:rPr lang="pt-PT" dirty="0" smtClean="0"/>
              <a:t>acelerar a inteligência </a:t>
            </a:r>
            <a:r>
              <a:rPr lang="pt-PT" dirty="0"/>
              <a:t>social (e desenvolvimento do cérebro</a:t>
            </a:r>
            <a:r>
              <a:rPr lang="pt-PT" dirty="0" smtClean="0"/>
              <a:t>).</a:t>
            </a:r>
          </a:p>
          <a:p>
            <a:endParaRPr lang="pt-PT" dirty="0" smtClean="0"/>
          </a:p>
          <a:p>
            <a:r>
              <a:rPr lang="pt-PT" dirty="0" smtClean="0"/>
              <a:t>Acredita-se que sem </a:t>
            </a:r>
            <a:r>
              <a:rPr lang="pt-PT" dirty="0" smtClean="0"/>
              <a:t>união de pares </a:t>
            </a:r>
            <a:r>
              <a:rPr lang="pt-PT" dirty="0"/>
              <a:t>(como visto, por exemplo,elefantes) não teria sido suficiente para permitirevolução humana a se desdobrar como fez durante os últimos 2 </a:t>
            </a:r>
            <a:r>
              <a:rPr lang="pt-PT" dirty="0" smtClean="0"/>
              <a:t>milhões de anos</a:t>
            </a:r>
            <a:r>
              <a:rPr lang="pt-PT" dirty="0"/>
              <a:t>. 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512" y="11663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Conclusões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4208" y="6309320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Fletcher</a:t>
            </a:r>
            <a:r>
              <a:rPr lang="pt-BR" dirty="0" smtClean="0"/>
              <a:t> et al.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79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2710</TotalTime>
  <Words>1701</Words>
  <Application>Microsoft Office PowerPoint</Application>
  <PresentationFormat>Apresentação na tela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Concurso</vt:lpstr>
      <vt:lpstr>Relacionamentos afetivos: Monogamia e Poliamor   </vt:lpstr>
      <vt:lpstr>Motivação:</vt:lpstr>
      <vt:lpstr>Apresentação do PowerPoint</vt:lpstr>
      <vt:lpstr>Introdução</vt:lpstr>
      <vt:lpstr>Amor romântico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Introdução</vt:lpstr>
      <vt:lpstr>Estudo 1</vt:lpstr>
      <vt:lpstr>Apresentação do PowerPoint</vt:lpstr>
      <vt:lpstr>Apresentação do PowerPoint</vt:lpstr>
      <vt:lpstr>Apresentação do PowerPoint</vt:lpstr>
      <vt:lpstr>Apresentação do PowerPoint</vt:lpstr>
      <vt:lpstr>Comparações</vt:lpstr>
      <vt:lpstr>Estudo 2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140</cp:revision>
  <dcterms:created xsi:type="dcterms:W3CDTF">2019-06-03T18:36:44Z</dcterms:created>
  <dcterms:modified xsi:type="dcterms:W3CDTF">2019-06-06T10:59:19Z</dcterms:modified>
</cp:coreProperties>
</file>