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69" r:id="rId6"/>
    <p:sldId id="275" r:id="rId7"/>
    <p:sldId id="277" r:id="rId8"/>
    <p:sldId id="276" r:id="rId9"/>
    <p:sldId id="278" r:id="rId10"/>
    <p:sldId id="279" r:id="rId11"/>
    <p:sldId id="282" r:id="rId12"/>
    <p:sldId id="280" r:id="rId13"/>
    <p:sldId id="281" r:id="rId14"/>
    <p:sldId id="283" r:id="rId15"/>
    <p:sldId id="285" r:id="rId16"/>
    <p:sldId id="286" r:id="rId17"/>
    <p:sldId id="287" r:id="rId18"/>
    <p:sldId id="270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69B0-9C6B-4180-8818-1B0DBA731815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63B01E-9FB3-460C-A707-B012B42099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BA3-E108-4831-B5B2-92509AC9C9D8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698-2388-4EBC-9255-99646A8E5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92-A6A4-4010-89AB-BB8145DCAEE7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FD2-C327-463C-ACC3-AF9983DC27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7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DC5-C792-444F-9217-F3698FA94B09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14A-C6DE-4B40-BEF7-99C4965EB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50B-D70E-42F8-941E-62EAAA95CB50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3EBC-F85B-436B-B46A-85DC0AD42F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3172-3023-47DF-B505-B6DB54AAED31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2F56-EE77-4A9C-95EE-7526B0BE20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9474-B687-4B6E-9E8F-0977C68DDA05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A1E-3CA2-4363-9FC2-0493792D0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3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442B-C533-4B88-9D89-92D1AA6077EA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66BF-7A6A-4CCD-AF15-3CE00A283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0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B0BD-CCC5-4D8E-9E66-E782A9715C5A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160E-D98C-4216-AF43-ED53C7649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641E-8AA1-462F-AEB0-7A37D9F1025F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443-D36A-484B-BA50-AEF2969F61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9827-7003-4822-A02C-BF57CDF2FB65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BD69-4243-4DE4-B61C-E9744A0B7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7A8-8BEC-47C7-9E65-8B9E86B045F6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F34-B8E5-499B-9387-9A298A99E7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6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EFEBA-DB83-4367-A574-ABE59927E2A4}" type="datetimeFigureOut">
              <a:rPr lang="pt-BR"/>
              <a:pPr>
                <a:defRPr/>
              </a:pPr>
              <a:t>23/06/2020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F86E9-B866-4884-B8B5-042A7EA0A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O campo profissional em Comunicação </a:t>
            </a:r>
            <a:r>
              <a:rPr lang="pt-BR" dirty="0"/>
              <a:t>Organizacional e Relações </a:t>
            </a:r>
            <a:r>
              <a:rPr lang="pt-BR" dirty="0" smtClean="0"/>
              <a:t>Públicas no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024535"/>
            <a:ext cx="8640960" cy="1752600"/>
          </a:xfrm>
        </p:spPr>
        <p:txBody>
          <a:bodyPr rtlCol="0">
            <a:normAutofit/>
          </a:bodyPr>
          <a:lstStyle/>
          <a:p>
            <a:r>
              <a:rPr lang="pt-BR" b="1" dirty="0"/>
              <a:t>Disciplina: Introdução ao Campo da Comunicação </a:t>
            </a:r>
            <a:r>
              <a:rPr lang="pt-BR" b="1" dirty="0" smtClean="0"/>
              <a:t> </a:t>
            </a:r>
            <a:r>
              <a:rPr lang="pt-BR" b="1" dirty="0"/>
              <a:t>CCA 0321 </a:t>
            </a:r>
          </a:p>
          <a:p>
            <a:r>
              <a:rPr lang="pt-BR" dirty="0"/>
              <a:t>Prof. Dr. Richard </a:t>
            </a:r>
            <a:r>
              <a:rPr lang="pt-BR" dirty="0" err="1"/>
              <a:t>Romancini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</a:t>
            </a:r>
            <a:r>
              <a:rPr lang="pt-BR" sz="2000" dirty="0"/>
              <a:t> </a:t>
            </a:r>
            <a:r>
              <a:rPr lang="pt-BR" sz="4000" dirty="0"/>
              <a:t>- </a:t>
            </a:r>
            <a:r>
              <a:rPr lang="pt-BR" sz="4000" dirty="0" smtClean="0"/>
              <a:t>IV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628800"/>
            <a:ext cx="849694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Entre 12 </a:t>
            </a:r>
            <a:r>
              <a:rPr lang="pt-BR" sz="2400" dirty="0"/>
              <a:t>temas elencados pelo comitê pesquisador, os brasileiros consideraram como os três mais importantes: </a:t>
            </a:r>
            <a:r>
              <a:rPr lang="pt-BR" sz="2400" b="1" dirty="0"/>
              <a:t>a) Encarregar-se do desenvolvimento sustentável e da responsabilidade social </a:t>
            </a:r>
            <a:r>
              <a:rPr lang="pt-BR" sz="2400" dirty="0"/>
              <a:t>(74,6%); </a:t>
            </a:r>
            <a:r>
              <a:rPr lang="pt-BR" sz="2400" b="1" dirty="0"/>
              <a:t>b) Enfrentar-se com a evolução digital e a mídias sociais </a:t>
            </a:r>
            <a:r>
              <a:rPr lang="pt-BR" sz="2400" dirty="0"/>
              <a:t>(66,7%); </a:t>
            </a:r>
            <a:r>
              <a:rPr lang="pt-BR" sz="2400" b="1" dirty="0"/>
              <a:t>c) Construir e manter a confiança na organização </a:t>
            </a:r>
            <a:r>
              <a:rPr lang="pt-BR" sz="2400" dirty="0"/>
              <a:t>(61,7</a:t>
            </a:r>
            <a:r>
              <a:rPr lang="pt-BR" sz="2400" dirty="0" smtClean="0"/>
              <a:t>%)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É possível associar esses temas à ideia de que as </a:t>
            </a:r>
            <a:r>
              <a:rPr lang="pt-BR" sz="2400" dirty="0"/>
              <a:t>mídias sociais atreladas a uma economia que se fortalece faz com que os consumidores de produtos, serviços e informação exijam qualidade, ética e transparência das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empresas, como discute o relatório</a:t>
            </a:r>
            <a:endParaRPr lang="pt-BR" sz="24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32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V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628800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Quanto ao </a:t>
            </a:r>
            <a:r>
              <a:rPr lang="pt-BR" b="1" dirty="0"/>
              <a:t>Grau de Importância dos Canais/Meios de Comunicação 2014-2017 </a:t>
            </a: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6068901" cy="31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VI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628800"/>
            <a:ext cx="87849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A pesquisa também traz alguns dados sobre gênero e comunicação, como o do gráfico seguinte: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0888"/>
            <a:ext cx="55299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24528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VII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755576" y="1628800"/>
            <a:ext cx="828092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Também quanto à questão do gênero, os profissionais </a:t>
            </a:r>
            <a:r>
              <a:rPr lang="pt-BR" sz="2400" dirty="0"/>
              <a:t>brasileiros acreditam que as mulheres têm que trabalhar mais arduamente para assegurar a qualidade das relações a longo prazo com os altos dirigentes (71,5%), enquanto que nos resultados gerais da América Latina (2015), a maioria deles (41,3%) acredita que as mulheres têm que demonstrar mais para lograr o mesmo êxito. </a:t>
            </a:r>
            <a:endParaRPr lang="pt-BR" sz="24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64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24528" cy="1143000"/>
          </a:xfrm>
        </p:spPr>
        <p:txBody>
          <a:bodyPr/>
          <a:lstStyle/>
          <a:p>
            <a:r>
              <a:rPr lang="pt-BR" sz="4000" dirty="0" smtClean="0"/>
              <a:t>Dados de profissionais brasileiros da pesquisa de Paz - 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628800"/>
            <a:ext cx="871296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Coletando dados de 420 respostas de profissionais e estudantes de Relações Públicas de todas as regiões do </a:t>
            </a:r>
            <a:r>
              <a:rPr lang="pt-BR" sz="2400" dirty="0" smtClean="0"/>
              <a:t>Brasil, em 2014, os resultados desse levantamento são convergentes com o anterior, podendo ser destacados pontos como: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3309732" cy="28649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43" y="3371837"/>
            <a:ext cx="4447112" cy="14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24528" cy="1143000"/>
          </a:xfrm>
        </p:spPr>
        <p:txBody>
          <a:bodyPr/>
          <a:lstStyle/>
          <a:p>
            <a:r>
              <a:rPr lang="pt-BR" sz="4000" dirty="0" smtClean="0"/>
              <a:t>Dados de profissionais brasileiros da pesquisa de Paz - II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864596" cy="46205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61746"/>
            <a:ext cx="3145370" cy="24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24528" cy="1143000"/>
          </a:xfrm>
        </p:spPr>
        <p:txBody>
          <a:bodyPr/>
          <a:lstStyle/>
          <a:p>
            <a:r>
              <a:rPr lang="pt-BR" sz="4000" dirty="0" smtClean="0"/>
              <a:t>Dados de profissionais brasileiros da pesquisa de Paz - III</a:t>
            </a: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700808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Ao responderem a pergunta “</a:t>
            </a:r>
            <a:r>
              <a:rPr lang="pt-BR" sz="2400" i="1" dirty="0" smtClean="0"/>
              <a:t>Você </a:t>
            </a:r>
            <a:r>
              <a:rPr lang="pt-BR" sz="2400" i="1" dirty="0"/>
              <a:t>acha que o mercado profissional de relações públicas vai bem ou mal? Por quê</a:t>
            </a:r>
            <a:r>
              <a:rPr lang="pt-BR" sz="2400" i="1" dirty="0" smtClean="0"/>
              <a:t>?”, </a:t>
            </a:r>
            <a:r>
              <a:rPr lang="pt-BR" sz="2400" dirty="0" smtClean="0"/>
              <a:t>os participantes da pesquisa</a:t>
            </a:r>
            <a:r>
              <a:rPr lang="pt-BR" sz="2400" i="1" dirty="0" smtClean="0"/>
              <a:t> </a:t>
            </a:r>
            <a:r>
              <a:rPr lang="pt-BR" sz="2400" dirty="0" smtClean="0"/>
              <a:t>tendem a se dividir, embora a crítica </a:t>
            </a:r>
            <a:r>
              <a:rPr lang="pt-BR" sz="2400" dirty="0" smtClean="0"/>
              <a:t>à </a:t>
            </a:r>
            <a:r>
              <a:rPr lang="pt-BR" sz="2400" dirty="0" smtClean="0"/>
              <a:t>falta de reconhecimento da profissão e </a:t>
            </a:r>
            <a:r>
              <a:rPr lang="pt-BR" sz="2400" dirty="0" smtClean="0"/>
              <a:t>À remuneração transpareça 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Entretanto, “existe um otimismo em relação ao crescimento da área de Relações Públicas. Muitos citam a explosão dos meios digitais e a preocupação das organizações com a reputação, como fatores para a expansão do </a:t>
            </a:r>
            <a:r>
              <a:rPr lang="pt-BR" sz="2400" dirty="0" smtClean="0"/>
              <a:t>mercado”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3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24528" cy="1143000"/>
          </a:xfrm>
        </p:spPr>
        <p:txBody>
          <a:bodyPr/>
          <a:lstStyle/>
          <a:p>
            <a:r>
              <a:rPr lang="pt-BR" sz="4000" dirty="0" smtClean="0"/>
              <a:t>Dados de profissionais brasileiros da pesquisa de Paz - IV</a:t>
            </a: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1628800"/>
            <a:ext cx="864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O autor resume as principais discussões que emergiram 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Otimismo em relação ao futuro da profissão e do mercado;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Necessidade de qualificação constante para conquistar as melhores oportunidades;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Olhar as vagas de emprego nas entrelinhas, pois a maioria não descreve no título: Relações Públicas;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Especialização ou versatilidade?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Melhorar a representatividade de classe;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Assumir a responsabilidade das condições do mercado.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96535" cy="1143000"/>
          </a:xfrm>
        </p:spPr>
        <p:txBody>
          <a:bodyPr/>
          <a:lstStyle/>
          <a:p>
            <a:r>
              <a:rPr lang="pt-BR" sz="4000" dirty="0" smtClean="0"/>
              <a:t>Os profissionais paulistas (Silva et al., 2017)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113019" y="106788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Essa pesquisa, por sua vez, visou observar profissionais formados, para também discutir aspectos da formação superior, e indica, a partir de 139 respostas a um questionário, entre outros resultados, que: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19086"/>
            <a:ext cx="4480312" cy="24418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637547"/>
            <a:ext cx="3364513" cy="2208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2" y="5373216"/>
            <a:ext cx="5628388" cy="119612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4283968" y="4581128"/>
            <a:ext cx="936104" cy="72008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6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62" y="44624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Textos para discussão</a:t>
            </a:r>
            <a:endParaRPr lang="pt-BR" alt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153305" y="980728"/>
            <a:ext cx="896461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 smtClean="0"/>
              <a:t>“Monitor </a:t>
            </a:r>
            <a:r>
              <a:rPr lang="pt-BR" altLang="pt-BR" sz="2400" dirty="0" err="1"/>
              <a:t>Latinoamericano</a:t>
            </a:r>
            <a:r>
              <a:rPr lang="pt-BR" altLang="pt-BR" sz="2400" dirty="0"/>
              <a:t> de Comunicação 2014/2015: fragmentos da realidade de profissionais de Relações Públicas e Comunicação Corporativa no </a:t>
            </a:r>
            <a:r>
              <a:rPr lang="pt-BR" altLang="pt-BR" sz="2400" dirty="0" smtClean="0"/>
              <a:t>Brasil” – </a:t>
            </a:r>
            <a:r>
              <a:rPr lang="pt-BR" altLang="pt-BR" sz="2400" dirty="0"/>
              <a:t>artigo de Andréia Silveira </a:t>
            </a:r>
            <a:r>
              <a:rPr lang="pt-BR" altLang="pt-BR" sz="2400" dirty="0" err="1"/>
              <a:t>Athaydes</a:t>
            </a:r>
            <a:r>
              <a:rPr lang="pt-BR" altLang="pt-BR" sz="2400" dirty="0"/>
              <a:t>, Gustavo Eugênio </a:t>
            </a:r>
            <a:r>
              <a:rPr lang="pt-BR" altLang="pt-BR" sz="2400" dirty="0" err="1"/>
              <a:t>Hasse</a:t>
            </a:r>
            <a:r>
              <a:rPr lang="pt-BR" altLang="pt-BR" sz="2400" dirty="0"/>
              <a:t>-Becker e Simone Soares </a:t>
            </a:r>
            <a:r>
              <a:rPr lang="pt-BR" altLang="pt-BR" sz="2400" dirty="0" err="1"/>
              <a:t>Echeveste</a:t>
            </a:r>
            <a:r>
              <a:rPr lang="pt-BR" altLang="pt-BR" sz="2400" dirty="0"/>
              <a:t>, </a:t>
            </a:r>
            <a:r>
              <a:rPr lang="pt-BR" altLang="pt-BR" sz="2400" b="1" dirty="0" smtClean="0"/>
              <a:t>Revista </a:t>
            </a:r>
            <a:r>
              <a:rPr lang="pt-BR" altLang="pt-BR" sz="2400" b="1" dirty="0"/>
              <a:t>Científica de </a:t>
            </a:r>
            <a:r>
              <a:rPr lang="pt-BR" altLang="pt-BR" sz="2400" b="1" dirty="0" err="1"/>
              <a:t>Comunicación</a:t>
            </a:r>
            <a:r>
              <a:rPr lang="pt-BR" altLang="pt-BR" sz="2400" dirty="0"/>
              <a:t>, v. 7, n. 2, </a:t>
            </a:r>
            <a:r>
              <a:rPr lang="pt-BR" altLang="pt-BR" sz="2400" dirty="0" smtClean="0"/>
              <a:t>2016.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/>
              <a:t>“Relações Públicas e o mercado de trabalho”, artigo de </a:t>
            </a:r>
            <a:r>
              <a:rPr lang="pt-BR" altLang="pt-BR" sz="2400" dirty="0" err="1"/>
              <a:t>Samyr</a:t>
            </a:r>
            <a:r>
              <a:rPr lang="pt-BR" altLang="pt-BR" sz="2400" dirty="0"/>
              <a:t> Paz, publicado em 2014 no site </a:t>
            </a:r>
            <a:r>
              <a:rPr lang="pt-BR" altLang="pt-BR" sz="2400" b="1" dirty="0" err="1"/>
              <a:t>Medium</a:t>
            </a:r>
            <a:r>
              <a:rPr lang="pt-BR" altLang="pt-BR" sz="2400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dirty="0" smtClean="0"/>
              <a:t>“Desafios </a:t>
            </a:r>
            <a:r>
              <a:rPr lang="pt-BR" altLang="pt-BR" sz="2400" dirty="0"/>
              <a:t>para a atividade </a:t>
            </a:r>
            <a:r>
              <a:rPr lang="pt-BR" altLang="pt-BR" sz="2400" dirty="0" smtClean="0"/>
              <a:t>de relações públicas no </a:t>
            </a:r>
            <a:r>
              <a:rPr lang="pt-BR" altLang="pt-BR" sz="2400" dirty="0"/>
              <a:t>mundo contemporâneo</a:t>
            </a:r>
            <a:r>
              <a:rPr lang="pt-BR" altLang="pt-BR" sz="2400" dirty="0" smtClean="0"/>
              <a:t>: pesquisa </a:t>
            </a:r>
            <a:r>
              <a:rPr lang="pt-BR" altLang="pt-BR" sz="2400" dirty="0"/>
              <a:t>de opinião com profissionais do Estado de São </a:t>
            </a:r>
            <a:r>
              <a:rPr lang="pt-BR" altLang="pt-BR" sz="2400" dirty="0" smtClean="0"/>
              <a:t>Paulo” – artigo </a:t>
            </a:r>
            <a:r>
              <a:rPr lang="pt-BR" altLang="pt-BR" sz="2400" dirty="0"/>
              <a:t>de Marcelo Pereira da Silva, Ana Carolina Trindade e Jéssica de Cássia </a:t>
            </a:r>
            <a:r>
              <a:rPr lang="pt-BR" altLang="pt-BR" sz="2400" dirty="0" smtClean="0"/>
              <a:t>Rossi, </a:t>
            </a:r>
            <a:br>
              <a:rPr lang="pt-BR" altLang="pt-BR" sz="2400" dirty="0" smtClean="0"/>
            </a:br>
            <a:r>
              <a:rPr lang="pt-BR" altLang="pt-BR" sz="2400" b="1" dirty="0" smtClean="0"/>
              <a:t>Revista </a:t>
            </a:r>
            <a:r>
              <a:rPr lang="pt-BR" altLang="pt-BR" sz="2400" b="1" dirty="0"/>
              <a:t>Internacional de Relaciones </a:t>
            </a:r>
            <a:r>
              <a:rPr lang="pt-BR" altLang="pt-BR" sz="2400" b="1" dirty="0" smtClean="0"/>
              <a:t/>
            </a:r>
            <a:br>
              <a:rPr lang="pt-BR" altLang="pt-BR" sz="2400" b="1" dirty="0" smtClean="0"/>
            </a:br>
            <a:r>
              <a:rPr lang="pt-BR" altLang="pt-BR" sz="2400" b="1" dirty="0" smtClean="0"/>
              <a:t>Públicas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v. 7, </a:t>
            </a:r>
            <a:r>
              <a:rPr lang="pt-BR" altLang="pt-BR" sz="2400" dirty="0"/>
              <a:t>nº 14, 2017</a:t>
            </a:r>
            <a:r>
              <a:rPr lang="pt-BR" altLang="pt-BR" sz="2400" dirty="0" smtClean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altLang="pt-B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pt-BR" sz="4000" dirty="0" smtClean="0"/>
              <a:t>Objetivos principais da aula</a:t>
            </a:r>
            <a:endParaRPr lang="pt-BR" sz="4000" dirty="0"/>
          </a:p>
        </p:txBody>
      </p:sp>
      <p:sp>
        <p:nvSpPr>
          <p:cNvPr id="2" name="Retângulo 1"/>
          <p:cNvSpPr/>
          <p:nvPr/>
        </p:nvSpPr>
        <p:spPr>
          <a:xfrm>
            <a:off x="611560" y="1556792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Apresentar e discutir dados sobre quem </a:t>
            </a:r>
            <a:r>
              <a:rPr lang="pt-BR" sz="2800" dirty="0"/>
              <a:t>são, o que fazem e como pensam os profissionais brasileiros de relações públicas e comunicação </a:t>
            </a:r>
            <a:r>
              <a:rPr lang="pt-BR" sz="2800" dirty="0" smtClean="0"/>
              <a:t>organizacional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Evidenciar tendências profissionais no campo das RP e CO </a:t>
            </a:r>
            <a:r>
              <a:rPr lang="pt-BR" sz="2800" dirty="0" smtClean="0"/>
              <a:t>no país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73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/>
          <a:lstStyle/>
          <a:p>
            <a:r>
              <a:rPr lang="pt-BR" sz="4000" dirty="0" smtClean="0"/>
              <a:t>Observações sobre os dados da pesquisas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256" y="1386722"/>
            <a:ext cx="8784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Uma observação preliminar sobre os diferentes dados apresentados a seguir é que, geralmente, as pesquisas possuem amostrar (embora quantitativas) com caráter de “conveniência” (utilizam contatos de associações ou colocam links para questionários em páginas de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), desse modo, os resultados não são perfeitamente generalizáveis para o universo profissional das RP no Brasil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Apesar disso, oferecem indicadores </a:t>
            </a:r>
            <a:br>
              <a:rPr lang="pt-BR" sz="2800" dirty="0" smtClean="0"/>
            </a:br>
            <a:r>
              <a:rPr lang="pt-BR" sz="2800" dirty="0" smtClean="0"/>
              <a:t>úteis para caracterizar aspectos </a:t>
            </a:r>
            <a:br>
              <a:rPr lang="pt-BR" sz="2800" dirty="0" smtClean="0"/>
            </a:br>
            <a:r>
              <a:rPr lang="pt-BR" sz="2800" dirty="0" smtClean="0"/>
              <a:t>do campo profissional mais recente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pt-BR" sz="4000" dirty="0" smtClean="0"/>
              <a:t>Dados gerais da pesquisa do Monitor </a:t>
            </a:r>
            <a:r>
              <a:rPr lang="pt-BR" sz="4000" dirty="0" err="1" smtClean="0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</a:t>
            </a:r>
            <a:r>
              <a:rPr lang="pt-BR" sz="4000" dirty="0" smtClean="0"/>
              <a:t>et al., 2016) - I</a:t>
            </a:r>
            <a:endParaRPr lang="pt-BR" sz="4000" dirty="0"/>
          </a:p>
        </p:txBody>
      </p:sp>
      <p:sp>
        <p:nvSpPr>
          <p:cNvPr id="16" name="Retângulo 15"/>
          <p:cNvSpPr/>
          <p:nvPr/>
        </p:nvSpPr>
        <p:spPr>
          <a:xfrm>
            <a:off x="35496" y="1628800"/>
            <a:ext cx="5904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Ouvidos 201 profissionais brasileiros, em 2014, observou-se que: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maioria (40%) era das cidades de São Paulo, Rio e Brasília;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As mulheres responderam mais (cerca de 80%);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Maioria dos profissionais tinha pós-graduação (quase 70%);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24,4% atuam </a:t>
            </a:r>
            <a:r>
              <a:rPr lang="pt-BR" sz="2400" dirty="0" smtClean="0"/>
              <a:t>no setor privado; </a:t>
            </a:r>
            <a:r>
              <a:rPr lang="pt-BR" sz="2400" dirty="0"/>
              <a:t>31,8% </a:t>
            </a:r>
            <a:r>
              <a:rPr lang="pt-BR" sz="2400" dirty="0" smtClean="0"/>
              <a:t>no público</a:t>
            </a:r>
            <a:r>
              <a:rPr lang="pt-BR" sz="2400" dirty="0"/>
              <a:t>; 10,9% em ONGs, 17,4% em agências </a:t>
            </a:r>
            <a:r>
              <a:rPr lang="pt-BR" sz="2400" dirty="0" smtClean="0"/>
              <a:t>e </a:t>
            </a:r>
            <a:r>
              <a:rPr lang="pt-BR" sz="2400" dirty="0"/>
              <a:t>apenas 5% são consultores </a:t>
            </a:r>
            <a:r>
              <a:rPr lang="pt-BR" sz="2400" dirty="0" smtClean="0"/>
              <a:t>autônomos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772369" cy="27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dirty="0"/>
              <a:t>Dados gerais 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II</a:t>
            </a:r>
            <a:endParaRPr lang="pt-BR" sz="4000" dirty="0"/>
          </a:p>
        </p:txBody>
      </p:sp>
      <p:sp>
        <p:nvSpPr>
          <p:cNvPr id="16" name="Retângulo 15"/>
          <p:cNvSpPr/>
          <p:nvPr/>
        </p:nvSpPr>
        <p:spPr>
          <a:xfrm>
            <a:off x="-180528" y="1654263"/>
            <a:ext cx="612068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maioria (47,3%) afirmou receber menos de 10 mil </a:t>
            </a:r>
            <a:r>
              <a:rPr lang="pt-BR" sz="2400" dirty="0"/>
              <a:t>dólares anuais, </a:t>
            </a:r>
            <a:r>
              <a:rPr lang="pt-BR" sz="2400" dirty="0" smtClean="0"/>
              <a:t>somente </a:t>
            </a:r>
            <a:r>
              <a:rPr lang="pt-BR" sz="2400" dirty="0"/>
              <a:t>11,4% estariam na faixa de renda entre 20.001 e </a:t>
            </a:r>
            <a:r>
              <a:rPr lang="pt-BR" sz="2400" dirty="0" smtClean="0"/>
              <a:t>30 mil </a:t>
            </a:r>
            <a:r>
              <a:rPr lang="pt-BR" sz="2400" dirty="0"/>
              <a:t>dólares anuais;</a:t>
            </a:r>
            <a:endParaRPr lang="pt-BR" sz="24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Apresentam baixo envolvimento com entidades associativas ou profissionais, ainda que a maioria (73,6%) esteja registrado no Sistema </a:t>
            </a:r>
            <a:r>
              <a:rPr lang="pt-BR" sz="2400" dirty="0" err="1" smtClean="0"/>
              <a:t>Conferp</a:t>
            </a:r>
            <a:endParaRPr lang="pt-BR" sz="24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24,4% atuam em organizações privadas; 31,8% atua no setor público; 10,9% em ONGs, 17,4% em agências de comunicação e RP e apenas 5% são consultores autônomos</a:t>
            </a:r>
            <a:endParaRPr lang="pt-BR" sz="24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772369" cy="27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I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251520" y="1484784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pesquisa em questão procurou sondar o grau de satisfação dos profissionais e nota que: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Quanto ao </a:t>
            </a:r>
            <a:r>
              <a:rPr lang="pt-BR" sz="2400" b="1" dirty="0"/>
              <a:t>Tempo Trabalhado e Equilíbrio entre Trabalho e Vida </a:t>
            </a:r>
            <a:r>
              <a:rPr lang="pt-BR" sz="2400" b="1" dirty="0" smtClean="0"/>
              <a:t>Pessoal</a:t>
            </a:r>
            <a:r>
              <a:rPr lang="pt-BR" sz="2400" dirty="0" smtClean="0"/>
              <a:t>: a maioria trabalha (71,6%) mais horas do que o efetivamente contratado, o que parece se associais ao nível de satisfação, já que 70% não estão totalmente satisfeitos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Quanto à </a:t>
            </a:r>
            <a:r>
              <a:rPr lang="pt-BR" sz="2400" b="1" dirty="0"/>
              <a:t>Satisfação X Situação </a:t>
            </a:r>
            <a:r>
              <a:rPr lang="pt-BR" sz="2400" b="1" dirty="0" smtClean="0"/>
              <a:t>Profissional</a:t>
            </a:r>
            <a:r>
              <a:rPr lang="pt-BR" sz="2400" dirty="0" smtClean="0"/>
              <a:t>: por outro lado, também a maioria afirma realizar atividades interessantes (73,1%), mas quanto à adequação </a:t>
            </a:r>
            <a:br>
              <a:rPr lang="pt-BR" sz="2400" dirty="0" smtClean="0"/>
            </a:br>
            <a:r>
              <a:rPr lang="pt-BR" sz="2400" dirty="0" smtClean="0"/>
              <a:t>entre salário e trabalho há </a:t>
            </a:r>
            <a:br>
              <a:rPr lang="pt-BR" sz="2400" dirty="0" smtClean="0"/>
            </a:br>
            <a:r>
              <a:rPr lang="pt-BR" sz="2400" dirty="0" smtClean="0"/>
              <a:t>discordância, cerca de 1/3 diz </a:t>
            </a:r>
            <a:br>
              <a:rPr lang="pt-BR" sz="2400" dirty="0" smtClean="0"/>
            </a:br>
            <a:r>
              <a:rPr lang="pt-BR" sz="2400" dirty="0" smtClean="0"/>
              <a:t>que há, 1/3 é neutro e o outro </a:t>
            </a:r>
            <a:br>
              <a:rPr lang="pt-BR" sz="2400" dirty="0" smtClean="0"/>
            </a:br>
            <a:r>
              <a:rPr lang="pt-BR" sz="2400" dirty="0" smtClean="0"/>
              <a:t>discorda </a:t>
            </a:r>
          </a:p>
        </p:txBody>
      </p:sp>
    </p:spTree>
    <p:extLst>
      <p:ext uri="{BB962C8B-B14F-4D97-AF65-F5344CB8AC3E}">
        <p14:creationId xmlns:p14="http://schemas.microsoft.com/office/powerpoint/2010/main" val="24289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II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251520" y="1523219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De um modo geral, os brasileiros estão satisfeitos com o seu trabalho (65,7% concordam ou concordam totalmente), os índices, porém, são menores que a no caso da maioria dos outros países latino-americanos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19846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 relação à </a:t>
            </a:r>
            <a:r>
              <a:rPr lang="pt-BR" sz="2400" b="1" dirty="0"/>
              <a:t>importância dada pelas organizações aos campos de atuação e ao uso dos meios de comunicação</a:t>
            </a:r>
            <a:r>
              <a:rPr lang="pt-BR" sz="2400" dirty="0"/>
              <a:t>, a pesquisa apurou o seguinte: </a:t>
            </a:r>
          </a:p>
        </p:txBody>
      </p:sp>
    </p:spTree>
    <p:extLst>
      <p:ext uri="{BB962C8B-B14F-4D97-AF65-F5344CB8AC3E}">
        <p14:creationId xmlns:p14="http://schemas.microsoft.com/office/powerpoint/2010/main" val="2527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dirty="0"/>
              <a:t>Dados </a:t>
            </a:r>
            <a:r>
              <a:rPr lang="pt-BR" sz="4000" dirty="0" smtClean="0"/>
              <a:t>específicos </a:t>
            </a:r>
            <a:r>
              <a:rPr lang="pt-BR" sz="4000" dirty="0"/>
              <a:t>da pesquisa do Monitor </a:t>
            </a:r>
            <a:r>
              <a:rPr lang="pt-BR" sz="4000" dirty="0" err="1"/>
              <a:t>Latinoamericano</a:t>
            </a:r>
            <a:r>
              <a:rPr lang="pt-BR" sz="4000" dirty="0"/>
              <a:t> (</a:t>
            </a:r>
            <a:r>
              <a:rPr lang="pt-BR" sz="4000" dirty="0" err="1"/>
              <a:t>Athaydes</a:t>
            </a:r>
            <a:r>
              <a:rPr lang="pt-BR" sz="4000" dirty="0"/>
              <a:t> et al., 2016) - </a:t>
            </a:r>
            <a:r>
              <a:rPr lang="pt-BR" sz="4000" dirty="0" smtClean="0"/>
              <a:t>III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5652120" y="1628800"/>
            <a:ext cx="33843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Importância dos Campos Profissionais </a:t>
            </a:r>
            <a:r>
              <a:rPr lang="pt-BR" b="1" dirty="0" smtClean="0"/>
              <a:t>2014-2017: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comunicação interna e a gestão de mudança (diferença de 0,69), a comunicação de crises (diferença de 0,64) e a comunicação corporativa (diferença de 0,62) serão os campos que </a:t>
            </a:r>
            <a:r>
              <a:rPr lang="pt-BR" dirty="0" smtClean="0"/>
              <a:t>terão, na opinião dos participantes, uma valorização </a:t>
            </a:r>
            <a:r>
              <a:rPr lang="pt-BR" dirty="0"/>
              <a:t>maior até 2017</a:t>
            </a:r>
            <a:r>
              <a:rPr lang="pt-BR" dirty="0" smtClean="0"/>
              <a:t>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" y="1700808"/>
            <a:ext cx="55732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1219</Words>
  <Application>Microsoft Office PowerPoint</Application>
  <PresentationFormat>Apresentação na tela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O campo profissional em Comunicação Organizacional e Relações Públicas no Brasil</vt:lpstr>
      <vt:lpstr>Textos para discussão</vt:lpstr>
      <vt:lpstr>Objetivos principais da aula</vt:lpstr>
      <vt:lpstr>Observações sobre os dados da pesquisas</vt:lpstr>
      <vt:lpstr>Dados gerais da pesquisa do Monitor Latinoamericano (Athaydes et al., 2016) - I</vt:lpstr>
      <vt:lpstr>Dados gerais da pesquisa do Monitor Latinoamericano (Athaydes et al., 2016) - II</vt:lpstr>
      <vt:lpstr>Dados específicos da pesquisa do Monitor Latinoamericano (Athaydes et al., 2016) - I</vt:lpstr>
      <vt:lpstr>Dados específicos da pesquisa do Monitor Latinoamericano (Athaydes et al., 2016) - II</vt:lpstr>
      <vt:lpstr>Dados específicos da pesquisa do Monitor Latinoamericano (Athaydes et al., 2016) - III</vt:lpstr>
      <vt:lpstr>Dados específicos da pesquisa do Monitor Latinoamericano (Athaydes et al., 2016) - IV</vt:lpstr>
      <vt:lpstr>Dados específicos da pesquisa do Monitor Latinoamericano (Athaydes et al., 2016) - V</vt:lpstr>
      <vt:lpstr>Dados específicos da pesquisa do Monitor Latinoamericano (Athaydes et al., 2016) - VI</vt:lpstr>
      <vt:lpstr>Dados específicos da pesquisa do Monitor Latinoamericano (Athaydes et al., 2016) - VII</vt:lpstr>
      <vt:lpstr>Dados de profissionais brasileiros da pesquisa de Paz - I</vt:lpstr>
      <vt:lpstr>Dados de profissionais brasileiros da pesquisa de Paz - II</vt:lpstr>
      <vt:lpstr>Dados de profissionais brasileiros da pesquisa de Paz - III</vt:lpstr>
      <vt:lpstr>Dados de profissionais brasileiros da pesquisa de Paz - IV</vt:lpstr>
      <vt:lpstr>Os profissionais paulistas (Silva et al., 2017)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ABNT: normatização e referências em trabalhos acadêmicos</dc:title>
  <dc:creator>Richard</dc:creator>
  <cp:lastModifiedBy>Usuário do Windows</cp:lastModifiedBy>
  <cp:revision>63</cp:revision>
  <dcterms:created xsi:type="dcterms:W3CDTF">2019-05-07T19:55:29Z</dcterms:created>
  <dcterms:modified xsi:type="dcterms:W3CDTF">2020-06-23T19:26:56Z</dcterms:modified>
</cp:coreProperties>
</file>