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60" r:id="rId6"/>
    <p:sldId id="282" r:id="rId7"/>
    <p:sldId id="283" r:id="rId8"/>
    <p:sldId id="284" r:id="rId9"/>
    <p:sldId id="285" r:id="rId10"/>
    <p:sldId id="286" r:id="rId11"/>
    <p:sldId id="261" r:id="rId12"/>
    <p:sldId id="262" r:id="rId13"/>
    <p:sldId id="287" r:id="rId14"/>
    <p:sldId id="288" r:id="rId15"/>
    <p:sldId id="263" r:id="rId16"/>
    <p:sldId id="264" r:id="rId17"/>
    <p:sldId id="289" r:id="rId18"/>
    <p:sldId id="290" r:id="rId19"/>
    <p:sldId id="266" r:id="rId20"/>
    <p:sldId id="291" r:id="rId21"/>
    <p:sldId id="267" r:id="rId22"/>
    <p:sldId id="268" r:id="rId23"/>
    <p:sldId id="292" r:id="rId24"/>
    <p:sldId id="269" r:id="rId25"/>
    <p:sldId id="293" r:id="rId26"/>
    <p:sldId id="294" r:id="rId27"/>
    <p:sldId id="295" r:id="rId28"/>
    <p:sldId id="271" r:id="rId29"/>
    <p:sldId id="298" r:id="rId30"/>
    <p:sldId id="297" r:id="rId31"/>
    <p:sldId id="296" r:id="rId32"/>
    <p:sldId id="299" r:id="rId33"/>
    <p:sldId id="300" r:id="rId34"/>
    <p:sldId id="301" r:id="rId35"/>
    <p:sldId id="276" r:id="rId36"/>
    <p:sldId id="277" r:id="rId37"/>
    <p:sldId id="302" r:id="rId38"/>
    <p:sldId id="303" r:id="rId39"/>
    <p:sldId id="304" r:id="rId40"/>
    <p:sldId id="305" r:id="rId41"/>
    <p:sldId id="275" r:id="rId42"/>
    <p:sldId id="278" r:id="rId43"/>
    <p:sldId id="279" r:id="rId44"/>
    <p:sldId id="307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26FC-0DA4-4296-8949-0B2ADEF0A630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Medindo a pobreza: o conhecimento consolidado e as escolhas possíveis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Cap. 3 - Rocha, S. “Pobreza no Brasil: Afinal, de que se trata?” 3ª edição; 2006.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calcular?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smtClean="0"/>
              <a:t>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Determinar para </a:t>
            </a:r>
            <a:r>
              <a:rPr lang="pt-BR" sz="2800" dirty="0"/>
              <a:t>a população em questão, quais são suas </a:t>
            </a:r>
            <a:r>
              <a:rPr lang="pt-BR" sz="2800" dirty="0" smtClean="0"/>
              <a:t>necessidades nutricionais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Derivar</a:t>
            </a:r>
            <a:r>
              <a:rPr lang="pt-BR" sz="2800" dirty="0"/>
              <a:t>, a partir das </a:t>
            </a:r>
            <a:r>
              <a:rPr lang="pt-BR" sz="2800" dirty="0" smtClean="0"/>
              <a:t>informações </a:t>
            </a:r>
            <a:r>
              <a:rPr lang="pt-BR" sz="2800" dirty="0"/>
              <a:t>de pesquisa de orçamentos familiares, a cesta alimentar de menor </a:t>
            </a:r>
            <a:r>
              <a:rPr lang="pt-BR" sz="2800" dirty="0" smtClean="0"/>
              <a:t>custo que </a:t>
            </a:r>
            <a:r>
              <a:rPr lang="pt-BR" sz="2800" dirty="0"/>
              <a:t>atenda às necessidades nutricionais </a:t>
            </a:r>
            <a:r>
              <a:rPr lang="pt-BR" sz="2800" dirty="0" smtClean="0"/>
              <a:t>estimadas </a:t>
            </a:r>
            <a:r>
              <a:rPr lang="pt-BR" sz="2800" dirty="0" smtClean="0">
                <a:sym typeface="Wingdings" pitchFamily="2" charset="2"/>
              </a:rPr>
              <a:t> linha de indigência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ym typeface="Wingdings" pitchFamily="2" charset="2"/>
              </a:rPr>
              <a:t>Para </a:t>
            </a:r>
            <a:r>
              <a:rPr lang="pt-BR" sz="2800" dirty="0" smtClean="0"/>
              <a:t>estabelecer </a:t>
            </a:r>
            <a:r>
              <a:rPr lang="pt-BR" sz="2800" dirty="0"/>
              <a:t>qual o consumo mínimo adequado de itens </a:t>
            </a:r>
            <a:r>
              <a:rPr lang="pt-BR" sz="2800" dirty="0" err="1"/>
              <a:t>não-alimentares</a:t>
            </a:r>
            <a:r>
              <a:rPr lang="pt-BR" sz="2800" dirty="0"/>
              <a:t>, </a:t>
            </a:r>
            <a:r>
              <a:rPr lang="pt-BR" sz="2800" dirty="0" smtClean="0"/>
              <a:t>o valor </a:t>
            </a:r>
            <a:r>
              <a:rPr lang="pt-BR" sz="2800" dirty="0"/>
              <a:t>associado </a:t>
            </a:r>
            <a:r>
              <a:rPr lang="pt-BR" sz="2800" dirty="0" smtClean="0"/>
              <a:t>corresponde geralmente à </a:t>
            </a:r>
            <a:r>
              <a:rPr lang="pt-BR" sz="2800" dirty="0"/>
              <a:t>despesa </a:t>
            </a:r>
            <a:r>
              <a:rPr lang="pt-BR" sz="2800" dirty="0" err="1"/>
              <a:t>não-alimentar</a:t>
            </a:r>
            <a:r>
              <a:rPr lang="pt-BR" sz="2800" dirty="0"/>
              <a:t> observada quando o consumo alimentar </a:t>
            </a:r>
            <a:r>
              <a:rPr lang="pt-BR" sz="2800" dirty="0" smtClean="0"/>
              <a:t>adequado é </a:t>
            </a:r>
            <a:r>
              <a:rPr lang="pt-BR" sz="2800" dirty="0"/>
              <a:t>atingido.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Necessidades nutricionais como ponto de partida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nutricionais x calóricos – Brasil utiliza-se calóricas – se satisfaz calóricas, satisfaz outros nutrientes (proteínas</a:t>
            </a:r>
            <a:r>
              <a:rPr lang="pt-BR" sz="2800" dirty="0"/>
              <a:t>, vitaminas, </a:t>
            </a:r>
            <a:r>
              <a:rPr lang="pt-BR" sz="2800" dirty="0" smtClean="0"/>
              <a:t>minerais)</a:t>
            </a:r>
          </a:p>
          <a:p>
            <a:r>
              <a:rPr lang="pt-BR" sz="2800" dirty="0" smtClean="0"/>
              <a:t>Cálculos usam as recomendações da FAO de 1985</a:t>
            </a:r>
          </a:p>
          <a:p>
            <a:r>
              <a:rPr lang="pt-BR" sz="2800" dirty="0" smtClean="0"/>
              <a:t>+ recente recomendação é de 2004 - http://www.fao.org/docrep/007/y5686e/y5686e00.htm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Necessidades nutricionais como ponto de partida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Autora apresenta 4 estimativas distintas –  Cepal (2001), </a:t>
            </a:r>
            <a:r>
              <a:rPr lang="pt-BR" dirty="0" err="1" smtClean="0"/>
              <a:t>Ellwanger</a:t>
            </a:r>
            <a:r>
              <a:rPr lang="pt-BR" dirty="0" smtClean="0"/>
              <a:t> (1991), Feres (1996) e Lustosa (1999) </a:t>
            </a:r>
          </a:p>
          <a:p>
            <a:r>
              <a:rPr lang="pt-BR" dirty="0" smtClean="0"/>
              <a:t>valores diferem por conta das escolhas referentes a “</a:t>
            </a:r>
            <a:r>
              <a:rPr lang="pt-BR" i="1" dirty="0" smtClean="0"/>
              <a:t>formas distintas de classificar as atividades ocupacionais dos indivíduos como leves, moderadas ou pesadas, assim como de estabelecer o seu uso do tempo e a correspondente necessidade calórica em 24 horas</a:t>
            </a:r>
            <a:r>
              <a:rPr lang="pt-BR" dirty="0" smtClean="0"/>
              <a:t>.”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992888" cy="278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808458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2843808" y="1844824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843808" y="3933056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427984" y="3933056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868144" y="3902613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092280" y="3861048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139952" y="908720"/>
            <a:ext cx="1440160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Determinação da cesta alimentar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Uma vez determinadas as </a:t>
            </a:r>
            <a:r>
              <a:rPr lang="pt-BR" dirty="0" smtClean="0"/>
              <a:t>necessidades calóricas </a:t>
            </a:r>
            <a:r>
              <a:rPr lang="pt-BR" dirty="0"/>
              <a:t>médias de uma </a:t>
            </a:r>
            <a:r>
              <a:rPr lang="pt-BR" dirty="0" smtClean="0"/>
              <a:t>área, em seguida temos que obter </a:t>
            </a:r>
            <a:r>
              <a:rPr lang="pt-BR" dirty="0"/>
              <a:t>a </a:t>
            </a:r>
            <a:r>
              <a:rPr lang="pt-BR" u="sng" dirty="0"/>
              <a:t>cesta </a:t>
            </a:r>
            <a:r>
              <a:rPr lang="pt-BR" u="sng" dirty="0" smtClean="0"/>
              <a:t>alimentar observada </a:t>
            </a:r>
            <a:r>
              <a:rPr lang="pt-BR" u="sng" dirty="0"/>
              <a:t>de menor custo que permita o atendimento dessas necessidades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Determinação da cesta alimentar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1) derivar </a:t>
            </a:r>
            <a:r>
              <a:rPr lang="pt-BR" dirty="0"/>
              <a:t>o aporte calórico </a:t>
            </a:r>
            <a:r>
              <a:rPr lang="pt-BR" i="1" dirty="0"/>
              <a:t>per capita </a:t>
            </a:r>
            <a:r>
              <a:rPr lang="pt-BR" i="1" dirty="0" smtClean="0"/>
              <a:t>da </a:t>
            </a:r>
            <a:r>
              <a:rPr lang="pt-BR" dirty="0" smtClean="0"/>
              <a:t>cesta </a:t>
            </a:r>
            <a:r>
              <a:rPr lang="pt-BR" dirty="0"/>
              <a:t>alimentar observada em cada família residente na área. Isso é feito </a:t>
            </a:r>
            <a:r>
              <a:rPr lang="pt-BR" dirty="0" smtClean="0"/>
              <a:t>com base </a:t>
            </a:r>
            <a:r>
              <a:rPr lang="pt-BR" dirty="0"/>
              <a:t>na composição dos alimentos, obtendo-se como resultado a estimativa </a:t>
            </a:r>
            <a:r>
              <a:rPr lang="pt-BR" dirty="0" smtClean="0"/>
              <a:t>do consumo </a:t>
            </a:r>
            <a:r>
              <a:rPr lang="pt-BR" dirty="0"/>
              <a:t>calórico </a:t>
            </a:r>
            <a:r>
              <a:rPr lang="pt-BR" i="1" dirty="0"/>
              <a:t>per capita diário naquelas </a:t>
            </a:r>
            <a:r>
              <a:rPr lang="pt-BR" i="1" dirty="0" smtClean="0"/>
              <a:t>famílias.</a:t>
            </a:r>
          </a:p>
          <a:p>
            <a:r>
              <a:rPr lang="pt-BR" i="1" dirty="0" smtClean="0"/>
              <a:t>2) Uma </a:t>
            </a:r>
            <a:r>
              <a:rPr lang="pt-BR" i="1" dirty="0"/>
              <a:t>vez ordenadas as </a:t>
            </a:r>
            <a:r>
              <a:rPr lang="pt-BR" i="1" dirty="0" smtClean="0"/>
              <a:t>fam</a:t>
            </a:r>
            <a:r>
              <a:rPr lang="pt-BR" dirty="0" smtClean="0"/>
              <a:t>ílias </a:t>
            </a:r>
            <a:r>
              <a:rPr lang="pt-BR" dirty="0"/>
              <a:t>em função crescente do seu consumo calórico </a:t>
            </a:r>
            <a:r>
              <a:rPr lang="pt-BR" i="1" dirty="0"/>
              <a:t>per capita, busca-se </a:t>
            </a:r>
            <a:r>
              <a:rPr lang="pt-BR" i="1" dirty="0" smtClean="0"/>
              <a:t>identificar </a:t>
            </a:r>
            <a:r>
              <a:rPr lang="pt-BR" dirty="0" smtClean="0"/>
              <a:t>o </a:t>
            </a:r>
            <a:r>
              <a:rPr lang="pt-BR" dirty="0"/>
              <a:t>intervalo de despesa alimentar mais baixo para o qual a necessidade </a:t>
            </a:r>
            <a:r>
              <a:rPr lang="pt-BR" dirty="0" smtClean="0"/>
              <a:t>calórica </a:t>
            </a:r>
            <a:r>
              <a:rPr lang="pt-BR" dirty="0"/>
              <a:t>é atendida.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5408"/>
            <a:ext cx="9036496" cy="66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famílias do 4º décimo têm consumo alimentar suficiente para satisfazer as necessidades calóricas recomendadas – utilizar então a cesta alimentar do 4º décimo – ajustar a quantidade de alimentos para corresponder exatamente aos 2123kcal/dia, media da metrópole.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751" y="548680"/>
            <a:ext cx="856488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aixaDeTexto 1"/>
          <p:cNvSpPr txBox="1"/>
          <p:nvPr/>
        </p:nvSpPr>
        <p:spPr>
          <a:xfrm>
            <a:off x="395536" y="63093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Décimos da distribuição da renda familiar per capita...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Porque usar a abordagem da linha de pobreza no Brasil?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79296" cy="47811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Economia brasileira monetizada, de modo que a renda de alguma forma indica a capacidade do indivíduo de alcançar certo padrão de bem-estar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Desde os anos 70 já são coletados no Brasil dados de consumo, de rendimento e de características das famílias que permitem os cálculos necessários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Importante destacar: conceito relevante para o  Brasil ainda é de pobreza absoluta.</a:t>
            </a:r>
          </a:p>
          <a:p>
            <a:r>
              <a:rPr lang="pt-BR" dirty="0" smtClean="0"/>
              <a:t>Então, a grande tarefa é a de construir tais linhas: de indigência e de pobreza.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Utilizar a cesta alimentar do </a:t>
            </a:r>
            <a:r>
              <a:rPr lang="pt-BR" dirty="0" err="1" smtClean="0"/>
              <a:t>decil</a:t>
            </a:r>
            <a:r>
              <a:rPr lang="pt-BR" dirty="0" smtClean="0"/>
              <a:t> que satisfaz as necessidades calóricas, no entanto, leva a linhas muito altas</a:t>
            </a:r>
          </a:p>
          <a:p>
            <a:r>
              <a:rPr lang="pt-BR" dirty="0" smtClean="0"/>
              <a:t>Tendência de uniformização dos hábitos alimentares  diminuindo as diferenças de cestas entre regiões e mesmo entre diferentes classes de rendimento</a:t>
            </a:r>
          </a:p>
          <a:p>
            <a:r>
              <a:rPr lang="pt-BR" dirty="0" smtClean="0"/>
              <a:t>Isso leva a um encarecimento da cesta recomendada visto que os mais pobres ‘querem’ imitar o consumo dos mais ricos, o que implica no abandono de hábitos alimentares tradicionais mais eficientes em termos de custo alimentar.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pt-BR" i="1" dirty="0" err="1" smtClean="0"/>
              <a:t>Ellwanger</a:t>
            </a:r>
            <a:r>
              <a:rPr lang="pt-BR" i="1" dirty="0" smtClean="0"/>
              <a:t> (</a:t>
            </a:r>
            <a:r>
              <a:rPr lang="pt-BR" i="1" dirty="0"/>
              <a:t>1991</a:t>
            </a:r>
            <a:r>
              <a:rPr lang="pt-BR" i="1" dirty="0" smtClean="0"/>
              <a:t>), </a:t>
            </a:r>
            <a:r>
              <a:rPr lang="pt-BR" i="1" dirty="0"/>
              <a:t>com base na POF 1987/88, utiliza como ponto de partida as cestas </a:t>
            </a:r>
            <a:r>
              <a:rPr lang="pt-BR" i="1" dirty="0" smtClean="0"/>
              <a:t>de alimentos </a:t>
            </a:r>
            <a:r>
              <a:rPr lang="pt-BR" i="1" dirty="0"/>
              <a:t>que atendem às recomendações calóricas </a:t>
            </a:r>
            <a:r>
              <a:rPr lang="pt-BR" i="1" dirty="0">
                <a:solidFill>
                  <a:srgbClr val="FF0000"/>
                </a:solidFill>
              </a:rPr>
              <a:t>mínimas</a:t>
            </a:r>
            <a:r>
              <a:rPr lang="pt-BR" i="1" dirty="0"/>
              <a:t>, isto é, </a:t>
            </a:r>
            <a:r>
              <a:rPr lang="pt-BR" i="1" dirty="0" smtClean="0"/>
              <a:t>aquelas necessárias </a:t>
            </a:r>
            <a:r>
              <a:rPr lang="pt-BR" i="1" dirty="0" err="1"/>
              <a:t>tão-somente</a:t>
            </a:r>
            <a:r>
              <a:rPr lang="pt-BR" i="1" dirty="0"/>
              <a:t> à manutenção do funcionamento do metabolismo </a:t>
            </a:r>
            <a:r>
              <a:rPr lang="pt-BR" i="1" dirty="0" smtClean="0"/>
              <a:t>essencial (também informado pela FAO). </a:t>
            </a:r>
          </a:p>
          <a:p>
            <a:r>
              <a:rPr lang="pt-BR" i="1" dirty="0" smtClean="0"/>
              <a:t>As </a:t>
            </a:r>
            <a:r>
              <a:rPr lang="pt-BR" i="1" dirty="0"/>
              <a:t>quantidades de </a:t>
            </a:r>
            <a:r>
              <a:rPr lang="pt-BR" i="1" dirty="0" smtClean="0"/>
              <a:t>alimentos constantes </a:t>
            </a:r>
            <a:r>
              <a:rPr lang="pt-BR" i="1" dirty="0"/>
              <a:t>dessa cesta, que tem um </a:t>
            </a:r>
            <a:r>
              <a:rPr lang="pt-BR" i="1" u="sng" dirty="0"/>
              <a:t>custo calórico unitário mais baixo</a:t>
            </a:r>
            <a:r>
              <a:rPr lang="pt-BR" i="1" dirty="0"/>
              <a:t>, são </a:t>
            </a:r>
            <a:r>
              <a:rPr lang="pt-BR" i="1" dirty="0" smtClean="0"/>
              <a:t>então </a:t>
            </a:r>
            <a:r>
              <a:rPr lang="pt-BR" i="1" dirty="0"/>
              <a:t>ajustadas proporcionalmente de modo a obter a cesta do padrão calórico recomendado</a:t>
            </a:r>
            <a:r>
              <a:rPr lang="pt-BR" i="1" dirty="0" smtClean="0"/>
              <a:t>. </a:t>
            </a:r>
          </a:p>
          <a:p>
            <a:pPr lvl="1"/>
            <a:r>
              <a:rPr lang="pt-BR" i="1" dirty="0" smtClean="0"/>
              <a:t>Isto ocorre porque quanto menor a renda das famílias, mais concentrada é a sua dieta em alimentos essenciais e de preço mais baixo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Como ajustar?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Cesta ajustada: toma como ponto de partida a cesta alimentar que atende às necessidades energéticas mínimas em cada região metropolitana.</a:t>
            </a:r>
          </a:p>
          <a:p>
            <a:r>
              <a:rPr lang="pt-BR" dirty="0" smtClean="0"/>
              <a:t>RM São Paulo: é composta por 108 produtos</a:t>
            </a:r>
          </a:p>
          <a:p>
            <a:r>
              <a:rPr lang="pt-BR" dirty="0" smtClean="0"/>
              <a:t>Desta cesta são excluídos os itens que representam uma ingestão inferior a uma caloria por dia – 53 itens </a:t>
            </a:r>
          </a:p>
          <a:p>
            <a:r>
              <a:rPr lang="pt-BR" dirty="0" smtClean="0"/>
              <a:t>A cesta alimentar reduzida (com 55 itens) teve então as quantidades de cada um desses produtos ajustadas proporcionalmente de modo a corresponder à ingestão calórica recomendada em cada região metropolitana.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2776"/>
            <a:ext cx="6480720" cy="675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Como ajustar?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 menor custo corresponde a uma cesta limitada aos alimentos de maior aporte calórico (ajuste apenas de 15 produtos principais, responsáveis por 90% do aporte calórico da cesta completa), a qual, é interessante observar, apresenta custo inferior até mesmo ao da cesta observada, que permite apenas atender às necessidades calóricas mínimas. </a:t>
            </a:r>
          </a:p>
          <a:p>
            <a:r>
              <a:rPr lang="pt-BR" dirty="0" smtClean="0"/>
              <a:t>A cesta de custo intermediário resulta do ajustamento das quantidades dos  alimentos da cesta que originalmente permitia atingir apenas as necessidades mínimas. </a:t>
            </a:r>
          </a:p>
          <a:p>
            <a:r>
              <a:rPr lang="pt-BR" dirty="0" smtClean="0"/>
              <a:t>O valor mais alto corresponde à cesta observada que atinge sem qualquer ajuste as necessidades recomendadas.</a:t>
            </a:r>
          </a:p>
          <a:p>
            <a:endParaRPr lang="pt-BR" dirty="0" smtClean="0"/>
          </a:p>
          <a:p>
            <a:r>
              <a:rPr lang="pt-BR" dirty="0" smtClean="0"/>
              <a:t>É importante destacar que opções metodologicamente diversas conduzem a desvios entre os valores da cesta, que podem chegar a 50%, como ocorre no caso de São Paulo.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332656"/>
            <a:ext cx="89649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15" y="332656"/>
            <a:ext cx="8806073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498704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Ajuste usando o INPC - alimentos e bebidas - </a:t>
            </a:r>
            <a:r>
              <a:rPr lang="pt-BR" dirty="0" err="1" smtClean="0"/>
              <a:t>var.</a:t>
            </a:r>
            <a:r>
              <a:rPr lang="pt-BR" dirty="0" smtClean="0"/>
              <a:t> - (% </a:t>
            </a:r>
            <a:r>
              <a:rPr lang="pt-BR" dirty="0" err="1" smtClean="0"/>
              <a:t>a.m.</a:t>
            </a:r>
            <a:r>
              <a:rPr lang="pt-BR" dirty="0" smtClean="0"/>
              <a:t>). </a:t>
            </a:r>
          </a:p>
          <a:p>
            <a:r>
              <a:rPr lang="pt-BR" dirty="0" smtClean="0"/>
              <a:t>Set-1990 = 1</a:t>
            </a:r>
          </a:p>
          <a:p>
            <a:endParaRPr lang="pt-BR" dirty="0"/>
          </a:p>
          <a:p>
            <a:r>
              <a:rPr lang="pt-BR" dirty="0" smtClean="0"/>
              <a:t>Obs. A serie de alimentos e bebidas tem um numero faltante em agosto de 1991 – usei a media entre julho e setembro de 1991 para preencher.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53523"/>
              </p:ext>
            </p:extLst>
          </p:nvPr>
        </p:nvGraphicFramePr>
        <p:xfrm>
          <a:off x="539552" y="260648"/>
          <a:ext cx="7200800" cy="4616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3331"/>
                <a:gridCol w="1391495"/>
                <a:gridCol w="1822987"/>
                <a:gridCol w="1822987"/>
              </a:tblGrid>
              <a:tr h="8447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INPC</a:t>
                      </a:r>
                      <a:endParaRPr lang="pt-BR" sz="20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INPC- </a:t>
                      </a:r>
                      <a:r>
                        <a:rPr lang="pt-BR" sz="2000" u="none" strike="noStrike" dirty="0">
                          <a:effectLst/>
                        </a:rPr>
                        <a:t>alimentos e bebidas</a:t>
                      </a:r>
                      <a:endParaRPr lang="pt-BR" sz="20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set/90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jan/16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jan/16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Belem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2152,58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109,20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131,59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Fortaleza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2091,05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106,08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127,83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Recife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2685,87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136,26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164,19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Salvador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2721,26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138,05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166,36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Belo Horizonte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2248,07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114,05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137,43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Rio de Janeiro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3117,37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158,15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190,57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São Paulo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3273,72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166,08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200,13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Curitiba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2562,92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130,02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156,68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Porto Alegre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2502,05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126,93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152,95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Goiania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2051,44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104,07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125,41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Brasilia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2159,87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109,57</a:t>
                      </a:r>
                      <a:endParaRPr lang="pt-BR" sz="20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132,04</a:t>
                      </a:r>
                      <a:endParaRPr lang="pt-BR" sz="20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Consumo não alimentar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Literatura internacional: consumo alimentar é um percentual constante da despesa total das famílias ao longo do tempo – ou seja, o coeficiente de </a:t>
            </a:r>
            <a:r>
              <a:rPr lang="pt-BR" dirty="0" err="1" smtClean="0"/>
              <a:t>engel</a:t>
            </a:r>
            <a:r>
              <a:rPr lang="pt-BR" dirty="0" smtClean="0"/>
              <a:t> é o elemento central no cálculo da linha da pobreza</a:t>
            </a:r>
          </a:p>
          <a:p>
            <a:r>
              <a:rPr lang="pt-BR" dirty="0">
                <a:sym typeface="Wingdings" pitchFamily="2" charset="2"/>
              </a:rPr>
              <a:t>E = </a:t>
            </a:r>
            <a:r>
              <a:rPr lang="pt-BR" dirty="0" err="1">
                <a:sym typeface="Wingdings" pitchFamily="2" charset="2"/>
              </a:rPr>
              <a:t>coef</a:t>
            </a:r>
            <a:r>
              <a:rPr lang="pt-BR" dirty="0">
                <a:sym typeface="Wingdings" pitchFamily="2" charset="2"/>
              </a:rPr>
              <a:t>. </a:t>
            </a:r>
            <a:r>
              <a:rPr lang="pt-BR" dirty="0" err="1">
                <a:sym typeface="Wingdings" pitchFamily="2" charset="2"/>
              </a:rPr>
              <a:t>Engel</a:t>
            </a:r>
            <a:r>
              <a:rPr lang="pt-BR" dirty="0">
                <a:sym typeface="Wingdings" pitchFamily="2" charset="2"/>
              </a:rPr>
              <a:t> = </a:t>
            </a:r>
            <a:r>
              <a:rPr lang="pt-BR" dirty="0" smtClean="0">
                <a:sym typeface="Wingdings" pitchFamily="2" charset="2"/>
              </a:rPr>
              <a:t>DA/DT  calcula para o ano base; </a:t>
            </a:r>
            <a:endParaRPr lang="pt-BR" baseline="-25000" dirty="0"/>
          </a:p>
          <a:p>
            <a:r>
              <a:rPr lang="pt-BR" dirty="0" err="1" smtClean="0"/>
              <a:t>DNA</a:t>
            </a:r>
            <a:r>
              <a:rPr lang="pt-BR" baseline="-25000" dirty="0" err="1" smtClean="0"/>
              <a:t>t</a:t>
            </a:r>
            <a:r>
              <a:rPr lang="pt-BR" baseline="-25000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(</a:t>
            </a:r>
            <a:r>
              <a:rPr lang="pt-BR" dirty="0" err="1" smtClean="0"/>
              <a:t>DT</a:t>
            </a:r>
            <a:r>
              <a:rPr lang="pt-BR" baseline="-25000" dirty="0" err="1"/>
              <a:t>t</a:t>
            </a:r>
            <a:r>
              <a:rPr lang="pt-BR" dirty="0" smtClean="0"/>
              <a:t> – </a:t>
            </a:r>
            <a:r>
              <a:rPr lang="pt-BR" dirty="0" err="1" smtClean="0"/>
              <a:t>DA</a:t>
            </a:r>
            <a:r>
              <a:rPr lang="pt-BR" baseline="-25000" dirty="0" err="1" smtClean="0"/>
              <a:t>t</a:t>
            </a:r>
            <a:r>
              <a:rPr lang="pt-BR" dirty="0" smtClean="0"/>
              <a:t>)</a:t>
            </a:r>
            <a:r>
              <a:rPr lang="pt-BR" baseline="-25000" dirty="0" smtClean="0"/>
              <a:t> </a:t>
            </a:r>
            <a:r>
              <a:rPr lang="pt-BR" dirty="0" smtClean="0"/>
              <a:t>= (</a:t>
            </a:r>
            <a:r>
              <a:rPr lang="pt-BR" dirty="0" err="1" smtClean="0">
                <a:sym typeface="Wingdings" pitchFamily="2" charset="2"/>
              </a:rPr>
              <a:t>DA</a:t>
            </a:r>
            <a:r>
              <a:rPr lang="pt-BR" baseline="-25000" dirty="0" err="1" smtClean="0"/>
              <a:t>t</a:t>
            </a:r>
            <a:r>
              <a:rPr lang="pt-BR" dirty="0" smtClean="0">
                <a:sym typeface="Wingdings" pitchFamily="2" charset="2"/>
              </a:rPr>
              <a:t>/E - </a:t>
            </a:r>
            <a:r>
              <a:rPr lang="pt-BR" dirty="0" err="1"/>
              <a:t>DA</a:t>
            </a:r>
            <a:r>
              <a:rPr lang="pt-BR" baseline="-25000" dirty="0" err="1"/>
              <a:t>t</a:t>
            </a:r>
            <a:r>
              <a:rPr lang="pt-BR" dirty="0"/>
              <a:t>)</a:t>
            </a:r>
            <a:r>
              <a:rPr lang="pt-BR" baseline="-25000" dirty="0"/>
              <a:t> </a:t>
            </a:r>
            <a:endParaRPr lang="pt-BR" dirty="0" smtClean="0"/>
          </a:p>
          <a:p>
            <a:r>
              <a:rPr lang="pt-BR" dirty="0" err="1" smtClean="0"/>
              <a:t>DNA</a:t>
            </a:r>
            <a:r>
              <a:rPr lang="pt-BR" baseline="-25000" dirty="0" err="1" smtClean="0"/>
              <a:t>t</a:t>
            </a:r>
            <a:r>
              <a:rPr lang="pt-BR" dirty="0" smtClean="0"/>
              <a:t>  = (1/E – 1)*</a:t>
            </a:r>
            <a:r>
              <a:rPr lang="pt-BR" dirty="0" err="1" smtClean="0"/>
              <a:t>DA</a:t>
            </a:r>
            <a:r>
              <a:rPr lang="pt-BR" baseline="-25000" dirty="0" err="1" smtClean="0"/>
              <a:t>t</a:t>
            </a:r>
            <a:endParaRPr lang="pt-BR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1010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632"/>
            <a:ext cx="7776864" cy="576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51520" y="602128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especialistas que trabalham com dados de diferentes países utilizam valor para o coeficiente de </a:t>
            </a:r>
            <a:r>
              <a:rPr lang="pt-BR" dirty="0" err="1" smtClean="0"/>
              <a:t>Engel</a:t>
            </a:r>
            <a:r>
              <a:rPr lang="pt-BR" dirty="0" smtClean="0"/>
              <a:t>  de 0,5.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Quais valores?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Ideia: são pobres aqueles que não tem renda suficiente para satisfazer suas necessidades básicas como comer, se vestir, morar, ter lazer,...</a:t>
            </a:r>
          </a:p>
          <a:p>
            <a:r>
              <a:rPr lang="pt-BR" sz="2800" dirty="0" smtClean="0"/>
              <a:t>Dentro desta definição ‘maior’, temos um subgrupo que não consegue satisfazer as necessidades relacionadas a uma alimentação adequada:</a:t>
            </a:r>
          </a:p>
          <a:p>
            <a:pPr lvl="1"/>
            <a:r>
              <a:rPr lang="pt-BR" dirty="0" smtClean="0"/>
              <a:t>Indigentes: aqueles que não tem renda para comprar uma cesta de alimentos suficiente para satisfazer as necessidades nutricionais que o organismo necessita</a:t>
            </a:r>
          </a:p>
          <a:p>
            <a:r>
              <a:rPr lang="pt-BR" sz="2800" dirty="0" smtClean="0"/>
              <a:t>Duas formas de estabelecer esses valores: de forma arbitrária ou a partir da observação.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Consumo não alimentar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Outra possibilidade, utilizada por Rocha: </a:t>
            </a:r>
          </a:p>
          <a:p>
            <a:r>
              <a:rPr lang="pt-BR" dirty="0" smtClean="0"/>
              <a:t>Utilizar as despesas não-alimentares das famílias que estão na classe de renda para a qual as necessidades energéticas </a:t>
            </a:r>
            <a:r>
              <a:rPr lang="pt-BR" dirty="0" smtClean="0">
                <a:solidFill>
                  <a:srgbClr val="FF0000"/>
                </a:solidFill>
              </a:rPr>
              <a:t>mínimas</a:t>
            </a:r>
            <a:r>
              <a:rPr lang="pt-BR" dirty="0" smtClean="0"/>
              <a:t> foram atingidas.</a:t>
            </a:r>
          </a:p>
          <a:p>
            <a:endParaRPr lang="pt-BR" dirty="0" smtClean="0"/>
          </a:p>
          <a:p>
            <a:r>
              <a:rPr lang="pt-BR" dirty="0" smtClean="0"/>
              <a:t>É possível trabalhar com as despesas não alimentares desagregadas nos grupos de produtos adotadas no SNIPC: i) habitação, ii) artigos de residência, iii) vestuário, iv) transporte/comunicação, v) saúde e cuidados pessoais, vi) despesas pessoais e vii) outras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0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995363"/>
            <a:ext cx="90106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deflacionar esses 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Utilizam-se os valores dos índices de preços específicos para cada grupo de metrópole.</a:t>
            </a:r>
          </a:p>
          <a:p>
            <a:endParaRPr lang="pt-BR" dirty="0"/>
          </a:p>
          <a:p>
            <a:r>
              <a:rPr lang="pt-BR" dirty="0" smtClean="0"/>
              <a:t>Utilizei os </a:t>
            </a:r>
            <a:r>
              <a:rPr lang="pt-BR" dirty="0"/>
              <a:t>í</a:t>
            </a:r>
            <a:r>
              <a:rPr lang="pt-BR" dirty="0" smtClean="0"/>
              <a:t>ndices de preços por grupos, mas para o Brasil como um todo.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86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45739"/>
              </p:ext>
            </p:extLst>
          </p:nvPr>
        </p:nvGraphicFramePr>
        <p:xfrm>
          <a:off x="251520" y="692692"/>
          <a:ext cx="8712968" cy="5795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752"/>
                <a:gridCol w="801349"/>
                <a:gridCol w="1113738"/>
                <a:gridCol w="747020"/>
                <a:gridCol w="814931"/>
                <a:gridCol w="828513"/>
                <a:gridCol w="1049223"/>
                <a:gridCol w="828513"/>
                <a:gridCol w="896424"/>
                <a:gridCol w="682505"/>
              </a:tblGrid>
              <a:tr h="82760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Regiões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 smtClean="0">
                          <a:effectLst/>
                        </a:rPr>
                        <a:t>Habita-ção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artigos de </a:t>
                      </a:r>
                      <a:r>
                        <a:rPr lang="pt-BR" sz="1600" u="none" strike="noStrike" dirty="0" smtClean="0">
                          <a:effectLst/>
                        </a:rPr>
                        <a:t>residência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 smtClean="0">
                          <a:effectLst/>
                        </a:rPr>
                        <a:t>Vestuá-rio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Transpor-te*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saúde  e cuidados pessoais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despesas pessoais</a:t>
                      </a:r>
                      <a:endParaRPr lang="pt-BR" sz="1600" b="1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Outras&amp;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1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r>
                        <a:rPr lang="pt-BR" sz="1600" u="none" strike="noStrike" dirty="0" smtClean="0">
                          <a:effectLst/>
                        </a:rPr>
                        <a:t>**</a:t>
                      </a:r>
                      <a:endParaRPr lang="pt-BR" sz="16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Belem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65,95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4,42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9,65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22,79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46,34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37,11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10,39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196,65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133,56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Fortaleza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60,96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6,03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10,57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35,28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34,04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41,38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24,41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212,66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155,57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Recife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58,69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7,71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18,10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56,48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51,45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48,78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31,24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272,44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212,03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Salvador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90,65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7,82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18,05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49,20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60,48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91,95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43,38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361,53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261,47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9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Belo Horizonte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89,84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7,27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12,00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46,88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49,23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79,36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43,09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327,67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229,70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9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Rio de Janeiro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104,30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10,46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18,07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51,09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58,97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79,37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36,35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358,61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260,44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São Paulo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139,95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10,44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17,55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66,11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77,45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57,41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35,33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404,23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279,91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Curitiba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87,88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14,02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14,68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49,98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52,96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30,66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40,44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290,62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228,40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9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Porto Alegre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64,10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3,11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5,75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36,77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30,38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36,80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13,55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190,46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122,45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Goiania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120,49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11,19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22,03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80,53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68,21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65,34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43,62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411,41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301,83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Brasilia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161,99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12,78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17,26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99,00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63,45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76,02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37,51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468,01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319,68</a:t>
                      </a:r>
                      <a:endParaRPr lang="pt-BR" sz="16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72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 texto se refere a transporte e comunicação: mas até </a:t>
                      </a:r>
                      <a:r>
                        <a:rPr lang="pt-BR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/1995 só está disponível a variação separada para transporte, então utilizei apenas esse.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472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= corrigi usando o INPC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geral.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472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r>
                        <a:rPr lang="pt-BR" sz="1600" u="none" strike="noStrike" dirty="0" smtClean="0">
                          <a:effectLst/>
                        </a:rPr>
                        <a:t>** </a:t>
                      </a:r>
                      <a:r>
                        <a:rPr lang="pt-BR" sz="1600" u="none" strike="noStrike" dirty="0">
                          <a:effectLst/>
                        </a:rPr>
                        <a:t>= peguei a despesa total e corrigi pelo INPC geral.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8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75853"/>
              </p:ext>
            </p:extLst>
          </p:nvPr>
        </p:nvGraphicFramePr>
        <p:xfrm>
          <a:off x="179512" y="692696"/>
          <a:ext cx="8640960" cy="5185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776"/>
                <a:gridCol w="994736"/>
                <a:gridCol w="1194965"/>
                <a:gridCol w="1137220"/>
                <a:gridCol w="1167355"/>
                <a:gridCol w="1109611"/>
                <a:gridCol w="1065007"/>
                <a:gridCol w="918290"/>
              </a:tblGrid>
              <a:tr h="61581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Regiões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habitação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artigos de </a:t>
                      </a:r>
                      <a:r>
                        <a:rPr lang="pt-BR" sz="1800" u="none" strike="noStrike" dirty="0" smtClean="0">
                          <a:effectLst/>
                        </a:rPr>
                        <a:t>residência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vestuário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transporte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saúde e cuidados pessoais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despesas pessoais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outras</a:t>
                      </a:r>
                      <a:endParaRPr lang="pt-BR" sz="1800" b="1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Belem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33,5%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4,9%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23,6%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18,9%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5,3%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Fortaleza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2,8%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5,0%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16,0%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19,5%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11,5%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Recife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21,5%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2,8%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6,6%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20,7%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18,9%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17,9%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11,5%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Salvador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25,1%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5,0%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25,4%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12,0%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1581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Belo Horizonte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27,4%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14,3%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15,0%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24,2%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1581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Rio de Janeiro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29,1%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2,9%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5,0%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16,4%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22,1%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10,1%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São Paulo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34,6%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4,3%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16,4%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14,2%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Curitiba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30,2%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4,8%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5,1%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17,2%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18,2%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10,5%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13,9%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1581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Porto Alegre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33,7%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3,0%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19,3%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15,9%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19,3%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7,1%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Goiania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29,3%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5,4%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15,9%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316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Brasilia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34,6%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3,7%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21,2%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13,6%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16,2%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8,0%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6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Linha de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Linha de pobreza é a soma entre o consumo alimentar mínimo (linha de indigência ou extrema pobreza) e o consumo não alimentar para as famílias que tinham renda suficiente para suprir suas necessidades alimentares.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5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Linhas de pobreza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94716"/>
              </p:ext>
            </p:extLst>
          </p:nvPr>
        </p:nvGraphicFramePr>
        <p:xfrm>
          <a:off x="611560" y="1556794"/>
          <a:ext cx="7848872" cy="4176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6384"/>
                <a:gridCol w="1669642"/>
                <a:gridCol w="1851689"/>
                <a:gridCol w="1560411"/>
                <a:gridCol w="1310746"/>
              </a:tblGrid>
              <a:tr h="90868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Regiões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despesas alimentares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despesas não alimentares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Linha de pobreza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Engel</a:t>
                      </a:r>
                      <a:endParaRPr lang="pt-BR" sz="1800" b="1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Belem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131,59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196,65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328,24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0,4009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Fortaleza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127,83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212,66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340,49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0,3754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Recife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164,19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272,44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436,63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0,3760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Salvador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166,36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361,53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527,88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0,3151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Belo Horizonte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137,43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327,67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465,10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0,2955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Rio de Janeiro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190,57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358,61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549,18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0,3470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São Paulo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200,13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404,23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604,36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0,3311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Curitiba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156,68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290,62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447,29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0,3503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Porto Alegre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152,95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190,46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343,41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0,4454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Goiania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125,41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411,41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536,81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0,2336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Brasilia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132,04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468,01</a:t>
                      </a:r>
                      <a:endParaRPr lang="pt-BR" sz="1800" b="0" i="0" u="none" strike="noStrike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600,05</a:t>
                      </a:r>
                      <a:endParaRPr lang="pt-BR" sz="1800" b="1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0,2200</a:t>
                      </a:r>
                      <a:endParaRPr lang="pt-BR" sz="1800" b="0" i="0" u="none" strike="noStrike" dirty="0">
                        <a:solidFill>
                          <a:srgbClr val="36609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7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Bolsa Família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Quem pode </a:t>
            </a:r>
            <a:r>
              <a:rPr lang="pt-BR" b="1" dirty="0" smtClean="0"/>
              <a:t>participar</a:t>
            </a:r>
          </a:p>
          <a:p>
            <a:pPr marL="0" indent="0">
              <a:buNone/>
            </a:pPr>
            <a:endParaRPr lang="pt-BR" b="1" dirty="0"/>
          </a:p>
          <a:p>
            <a:r>
              <a:rPr lang="pt-BR" dirty="0" smtClean="0"/>
              <a:t>O </a:t>
            </a:r>
            <a:r>
              <a:rPr lang="pt-BR" dirty="0"/>
              <a:t>Programa Bolsa Família atende às famílias que vivem em situação de pobreza e de extrema pobreza. Foi utilizado um limite de renda para definir esses dois patamares. Assim, podem fazer parte do Programa</a:t>
            </a:r>
            <a:r>
              <a:rPr lang="pt-BR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Todas </a:t>
            </a:r>
            <a:r>
              <a:rPr lang="pt-BR" dirty="0"/>
              <a:t>as famílias com renda por pessoa de até R$ 77 mensais;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Famílias </a:t>
            </a:r>
            <a:r>
              <a:rPr lang="pt-BR" dirty="0"/>
              <a:t>com renda por pessoa entre R$ 77,01 e R$ 154 mensais, desde que tenham, em sua composição crianças ou adolescentes de 0 a 17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81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Benefícios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Autofit/>
          </a:bodyPr>
          <a:lstStyle/>
          <a:p>
            <a:r>
              <a:rPr lang="pt-BR" sz="2200" dirty="0"/>
              <a:t>O valor que a família recebe por mês é a soma de vários tipos de benefícios previstos no Programa Bolsa Família. Os tipos e as quantidades de benefícios que cada família recebe dependem da composição (número de pessoas, idades, presença de gestantes etc.) e da renda da família beneficiária.</a:t>
            </a:r>
          </a:p>
          <a:p>
            <a:r>
              <a:rPr lang="pt-BR" sz="2200" b="1" dirty="0" smtClean="0"/>
              <a:t>Benefício </a:t>
            </a:r>
            <a:r>
              <a:rPr lang="pt-BR" sz="2200" b="1" dirty="0"/>
              <a:t>Básico, no valor de R$ </a:t>
            </a:r>
            <a:r>
              <a:rPr lang="pt-BR" sz="2200" b="1" dirty="0" smtClean="0"/>
              <a:t>77,00</a:t>
            </a:r>
          </a:p>
          <a:p>
            <a:pPr marL="857250" lvl="1" indent="-514350">
              <a:buFont typeface="Wingdings" panose="05000000000000000000" pitchFamily="2" charset="2"/>
              <a:buChar char="Ø"/>
            </a:pPr>
            <a:r>
              <a:rPr lang="pt-BR" sz="2200" dirty="0" smtClean="0"/>
              <a:t>Pago </a:t>
            </a:r>
            <a:r>
              <a:rPr lang="pt-BR" sz="2200" dirty="0"/>
              <a:t>apenas a famílias extremamente pobres (renda mensal por pessoa de até R$ 77,00).</a:t>
            </a:r>
          </a:p>
          <a:p>
            <a:r>
              <a:rPr lang="pt-BR" sz="2200" b="1" dirty="0"/>
              <a:t>Benefícios Variáveis, no valor de R$ 35,00 cada um (até cinco por família</a:t>
            </a:r>
            <a:r>
              <a:rPr lang="pt-BR" sz="2200" b="1" dirty="0" smtClean="0"/>
              <a:t>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 smtClean="0"/>
              <a:t>Benefício </a:t>
            </a:r>
            <a:r>
              <a:rPr lang="pt-BR" sz="2200" dirty="0"/>
              <a:t>Variável Vinculado à Criança ou ao Adolescente de 0 a 15 anos</a:t>
            </a:r>
            <a:r>
              <a:rPr lang="pt-BR" sz="22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dirty="0" smtClean="0"/>
              <a:t>Pago </a:t>
            </a:r>
            <a:r>
              <a:rPr lang="pt-BR" sz="2200" dirty="0"/>
              <a:t>às famílias com renda mensal de até R$ 154,00 por pessoa e que tenham crianças ou adolescentes de 0 a 15 anos de idade em sua composição. É exigida frequência escolar das crianças e adolescentes entre 6 e 15 anos de </a:t>
            </a:r>
            <a:r>
              <a:rPr lang="pt-BR" sz="2200" dirty="0" smtClean="0"/>
              <a:t>idade.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05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Benefícios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62067"/>
          </a:xfrm>
        </p:spPr>
        <p:txBody>
          <a:bodyPr>
            <a:noAutofit/>
          </a:bodyPr>
          <a:lstStyle/>
          <a:p>
            <a:r>
              <a:rPr lang="pt-BR" sz="2200" b="1" dirty="0" smtClean="0"/>
              <a:t>Benefício </a:t>
            </a:r>
            <a:r>
              <a:rPr lang="pt-BR" sz="2200" b="1" dirty="0"/>
              <a:t>Variável Vinculado à Gestante.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dirty="0" smtClean="0"/>
              <a:t>Pago </a:t>
            </a:r>
            <a:r>
              <a:rPr lang="pt-BR" sz="2200" dirty="0"/>
              <a:t>às famílias com renda mensal de até R$ 154,00 por pessoa e que tenham grávidas em sua composição. </a:t>
            </a:r>
            <a:r>
              <a:rPr lang="pt-BR" sz="2200" dirty="0" smtClean="0"/>
              <a:t> O </a:t>
            </a:r>
            <a:r>
              <a:rPr lang="pt-BR" sz="2200" dirty="0"/>
              <a:t>Pagamento </a:t>
            </a:r>
            <a:r>
              <a:rPr lang="pt-BR" sz="2200" dirty="0" smtClean="0"/>
              <a:t>consiste de </a:t>
            </a:r>
            <a:r>
              <a:rPr lang="pt-BR" sz="2200" dirty="0"/>
              <a:t>nove parcelas mensais. O benefício só é pago se a gravidez for identificada pela área de saúde para que a </a:t>
            </a:r>
            <a:r>
              <a:rPr lang="pt-BR" sz="2200" dirty="0" smtClean="0"/>
              <a:t>informação </a:t>
            </a:r>
            <a:r>
              <a:rPr lang="pt-BR" sz="2200" dirty="0"/>
              <a:t>seja inserida no Sistema Bolsa Família na Saúde.</a:t>
            </a:r>
          </a:p>
          <a:p>
            <a:r>
              <a:rPr lang="pt-BR" sz="2200" b="1" dirty="0" smtClean="0"/>
              <a:t>Benefício </a:t>
            </a:r>
            <a:r>
              <a:rPr lang="pt-BR" sz="2200" b="1" dirty="0"/>
              <a:t>Variável Vinculado à Nutriz.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200" dirty="0" smtClean="0"/>
              <a:t>Pago </a:t>
            </a:r>
            <a:r>
              <a:rPr lang="pt-BR" sz="2200" dirty="0"/>
              <a:t>às famílias com renda mensal de até R$ 154,00 por pessoa e que tenham crianças com idade entre 0 e 6 meses em sua composição, para reforçar a alimentação do bebê, mesmo nos casos em que o bebê não more com a mãe. </a:t>
            </a:r>
            <a:r>
              <a:rPr lang="pt-BR" sz="2200" dirty="0" smtClean="0"/>
              <a:t>Pagamento </a:t>
            </a:r>
            <a:r>
              <a:rPr lang="pt-BR" sz="2200" dirty="0"/>
              <a:t>de seis parcelas mensais. Para que o benefício seja concedido, a criança precisa ter seus dados incluídos no Cadastro Único até o sexto mês de vida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276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Cestas arbitrárias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há garantia que seu valor seja realmente suficiente para o atendimento das necessidades básicas</a:t>
            </a:r>
          </a:p>
          <a:p>
            <a:r>
              <a:rPr lang="pt-BR" dirty="0" smtClean="0"/>
              <a:t>Exemplos clássicos: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U$S 1 ou U$S 2 ao dia, utilizado pelo Banco Mundial para comparações entre países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Uso do salário-mínimo no Brasil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6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Benefícios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/>
              <a:t>Benefício Variável Vinculado ao Adolescente, no valor de R$ 42,00 (até dois por família).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Pago </a:t>
            </a:r>
            <a:r>
              <a:rPr lang="pt-BR" dirty="0"/>
              <a:t>às famílias com renda mensal de até R$ 154,00 por pessoa e que tenham adolescentes entre 16 e 17 anos em sua composição. É exigida frequência escolar dos adolescentes.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Benefício para Superação da Extrema Pobreza, em valor calculado individualmente para cada família.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Pago </a:t>
            </a:r>
            <a:r>
              <a:rPr lang="pt-BR" dirty="0"/>
              <a:t>às famílias que continuem com renda mensal por pessoa inferior a R$ 77,00, mesmo após receberem os outros tipos de benefícios do Programa</a:t>
            </a:r>
            <a:r>
              <a:rPr lang="pt-BR" dirty="0" smtClean="0"/>
              <a:t>. </a:t>
            </a:r>
            <a:r>
              <a:rPr lang="pt-BR" dirty="0"/>
              <a:t>O valor do benefício é calculado de acordo com a renda e quantidade de pessoas da família, para garantir que a família ultrapasse o piso de R$ 77,00 de renda por pessoa.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78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Cálculo </a:t>
            </a:r>
            <a:r>
              <a:rPr lang="pt-BR" dirty="0" smtClean="0"/>
              <a:t>para as regiões não metropolitanas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pt-BR" dirty="0" smtClean="0"/>
              <a:t>Como tanto a POF de 1987/88 quanto a de 1995/96 investigaram apenas as áreas metropolitanas, para obter os valores para as áreas não metropolitanas, </a:t>
            </a:r>
            <a:r>
              <a:rPr lang="pt-BR" dirty="0"/>
              <a:t>Rocha (1993)</a:t>
            </a:r>
            <a:r>
              <a:rPr lang="pt-BR" dirty="0" smtClean="0"/>
              <a:t> optou por adotar os diferenciais observados por Fava (1983) com base no </a:t>
            </a:r>
            <a:r>
              <a:rPr lang="pt-BR" dirty="0" err="1" smtClean="0"/>
              <a:t>Endef</a:t>
            </a:r>
            <a:r>
              <a:rPr lang="pt-BR" dirty="0" smtClean="0"/>
              <a:t> 1974/75.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70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Urbana, rural </a:t>
            </a:r>
            <a:r>
              <a:rPr lang="pt-BR" dirty="0" smtClean="0"/>
              <a:t>x metropolitana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906675"/>
              </p:ext>
            </p:extLst>
          </p:nvPr>
        </p:nvGraphicFramePr>
        <p:xfrm>
          <a:off x="1152066" y="2097980"/>
          <a:ext cx="6732302" cy="2483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9744"/>
                <a:gridCol w="2258170"/>
                <a:gridCol w="2504388"/>
              </a:tblGrid>
              <a:tr h="540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São Paulo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  <a:latin typeface="+mn-lt"/>
                        </a:rPr>
                        <a:t>coeficiente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Linhas de pobreza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0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metropole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604,36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0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urbana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0,63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380,75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0061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rural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0,4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241,74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3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das linhas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 ideia é comparar o valor das linhas com a renda familiar per capita dos indivíduos para classificar um indivíduo (ou família) como pobre ou não pobre – renda familiar per capita vem das pesquisas domiciliares, por exemplo, PNAD.</a:t>
            </a:r>
          </a:p>
          <a:p>
            <a:r>
              <a:rPr lang="pt-BR" dirty="0" smtClean="0"/>
              <a:t>Com isso é possível caracterizar esse grupo de pessoas (por exemplo, localização geográfica) e monitorar como a pobreza evolui ao longo do tempo.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6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 deixem de ler!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Box: Opções metodológicas e valores das linhas de indigência (</a:t>
            </a:r>
            <a:r>
              <a:rPr lang="pt-BR" dirty="0" err="1" smtClean="0"/>
              <a:t>LIs</a:t>
            </a:r>
            <a:r>
              <a:rPr lang="pt-BR" dirty="0" smtClean="0"/>
              <a:t>) e de pobreza (LPs).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0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Linha de pobreza a partir do consumo observado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Se há disponibilidade de informações sobre a estrutura de consumo das famílias: essa é a melhor abordagem.</a:t>
            </a:r>
          </a:p>
          <a:p>
            <a:r>
              <a:rPr lang="pt-BR" dirty="0" smtClean="0"/>
              <a:t>Principal vantagem: </a:t>
            </a:r>
            <a:r>
              <a:rPr lang="pt-BR" dirty="0"/>
              <a:t>Possui uma base teórica. </a:t>
            </a:r>
            <a:r>
              <a:rPr lang="pt-BR" i="1" dirty="0"/>
              <a:t>A utilização das necessidades nutricionais para o estabelecimento da </a:t>
            </a:r>
            <a:r>
              <a:rPr lang="pt-BR" i="1" u="sng" dirty="0"/>
              <a:t>cesta alimentar básica</a:t>
            </a:r>
            <a:r>
              <a:rPr lang="pt-BR" i="1" dirty="0"/>
              <a:t> vem sendo mantida e aperfeiçoada ao longo do tempo por ser o fundamento conceitual mais sólido quando se trata da estimação de linhas de pobreza</a:t>
            </a:r>
            <a:r>
              <a:rPr lang="pt-BR" i="1" dirty="0" smtClean="0"/>
              <a:t>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Principal vantagem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256584"/>
          </a:xfrm>
        </p:spPr>
        <p:txBody>
          <a:bodyPr>
            <a:noAutofit/>
          </a:bodyPr>
          <a:lstStyle/>
          <a:p>
            <a:r>
              <a:rPr lang="pt-BR" sz="2800" i="1" dirty="0" smtClean="0"/>
              <a:t>Os parâmetros periodicamente divulgados pela FAO relativos </a:t>
            </a:r>
            <a:r>
              <a:rPr lang="pt-BR" sz="2800" i="1" dirty="0"/>
              <a:t>às necessidades </a:t>
            </a:r>
            <a:r>
              <a:rPr lang="pt-BR" sz="2800" i="1" dirty="0" smtClean="0"/>
              <a:t>nutricionais (calorias, proteínas e demais nutrientes) </a:t>
            </a:r>
            <a:r>
              <a:rPr lang="pt-BR" sz="2800" i="1" dirty="0"/>
              <a:t>dadas as características dos indivíduos tanto físicas (idade, sexo, peso/altura), como de atividade (conforme desempenhe atividade leve, moderada ou pesada), são </a:t>
            </a:r>
            <a:r>
              <a:rPr lang="pt-BR" sz="2800" i="1" dirty="0" smtClean="0"/>
              <a:t>universalmente aceitos para </a:t>
            </a:r>
            <a:r>
              <a:rPr lang="pt-BR" sz="2800" i="1" u="sng" dirty="0" smtClean="0"/>
              <a:t>o </a:t>
            </a:r>
            <a:r>
              <a:rPr lang="pt-BR" sz="2800" i="1" u="sng" dirty="0"/>
              <a:t>estabelecimento das necessidades  nutricionais médias da população que se deseja </a:t>
            </a:r>
            <a:r>
              <a:rPr lang="pt-BR" sz="2800" i="1" u="sng" dirty="0" smtClean="0"/>
              <a:t>estudar (no caso a população da base da distribuição de rendimento).</a:t>
            </a:r>
            <a:endParaRPr lang="pt-BR" sz="2800" i="1" u="sng" dirty="0"/>
          </a:p>
          <a:p>
            <a:endParaRPr lang="pt-BR" sz="2800" dirty="0" smtClean="0"/>
          </a:p>
          <a:p>
            <a:r>
              <a:rPr lang="pt-BR" sz="2800" i="1" dirty="0" smtClean="0"/>
              <a:t>FAO </a:t>
            </a:r>
            <a:r>
              <a:rPr lang="pt-BR" sz="2800" i="1" dirty="0"/>
              <a:t>- </a:t>
            </a:r>
            <a:r>
              <a:rPr lang="pt-BR" sz="2800" i="1" dirty="0" err="1" smtClean="0"/>
              <a:t>Food</a:t>
            </a:r>
            <a:r>
              <a:rPr lang="pt-BR" sz="2800" i="1" dirty="0" smtClean="0"/>
              <a:t> </a:t>
            </a:r>
            <a:r>
              <a:rPr lang="pt-BR" sz="2800" i="1" dirty="0" err="1"/>
              <a:t>and</a:t>
            </a:r>
            <a:r>
              <a:rPr lang="pt-BR" sz="2800" i="1" dirty="0"/>
              <a:t> </a:t>
            </a:r>
            <a:r>
              <a:rPr lang="pt-BR" sz="2800" i="1" dirty="0" err="1"/>
              <a:t>Agriculture</a:t>
            </a:r>
            <a:r>
              <a:rPr lang="pt-BR" sz="2800" i="1" dirty="0"/>
              <a:t> </a:t>
            </a:r>
            <a:r>
              <a:rPr lang="pt-BR" sz="2800" i="1" dirty="0" err="1"/>
              <a:t>Organization</a:t>
            </a:r>
            <a:r>
              <a:rPr lang="pt-BR" sz="2800" i="1" dirty="0"/>
              <a:t> </a:t>
            </a:r>
            <a:r>
              <a:rPr lang="pt-BR" sz="2800" i="1" dirty="0" err="1"/>
              <a:t>of</a:t>
            </a:r>
            <a:r>
              <a:rPr lang="pt-BR" sz="2800" i="1" dirty="0"/>
              <a:t> </a:t>
            </a:r>
            <a:r>
              <a:rPr lang="pt-BR" sz="2800" i="1" dirty="0" err="1"/>
              <a:t>the</a:t>
            </a:r>
            <a:r>
              <a:rPr lang="pt-BR" sz="2800" i="1" dirty="0"/>
              <a:t> United </a:t>
            </a:r>
            <a:r>
              <a:rPr lang="pt-BR" sz="2800" i="1" dirty="0" err="1" smtClean="0"/>
              <a:t>Nations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899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 vantagem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Comportamento observado: é possível captar as especificidades de cada localidade – dos gostos alimentares aos preços – além do mais, é possível captar as mudanças nas preferências dos indivíduos ao longo do tempo (exemplo: urbanização leva as pessoas a priorizarem alimentos de mais pronto consumo que por vezes são mais caros)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77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Endef</a:t>
            </a:r>
            <a:r>
              <a:rPr lang="pt-BR" dirty="0" smtClean="0"/>
              <a:t> 74-75 (Estudo Nacional da Despesa Familiar)  </a:t>
            </a:r>
            <a:r>
              <a:rPr lang="pt-BR" dirty="0" smtClean="0">
                <a:sym typeface="Wingdings" panose="05000000000000000000" pitchFamily="2" charset="2"/>
              </a:rPr>
              <a:t> primeira base com informações de consumo das famílias que permitiu que se fizessem os cálculos de linhas de pobreza para o Brasil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Thomas (1982) e Fava (1984): trabalhos pioneiros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Endef</a:t>
            </a:r>
            <a:r>
              <a:rPr lang="pt-BR" dirty="0" smtClean="0">
                <a:sym typeface="Wingdings" panose="05000000000000000000" pitchFamily="2" charset="2"/>
              </a:rPr>
              <a:t>  uso da própria despesa familiar para caracterizar a família como pobre ou não – vantagem por refletir em maior medida a renda permanente das famílias.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75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78098"/>
          </a:xfrm>
        </p:spPr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POF 1987/88 – Pesquisa de Orçamentos Familiares – nova base de dados sobre despesas das famílias – novas estimativas</a:t>
            </a:r>
          </a:p>
          <a:p>
            <a:r>
              <a:rPr lang="pt-BR" dirty="0" smtClean="0"/>
              <a:t>Problema: cobertura apenas das regiões metropolitanas (9 + Brasília e Goiânia) – recorreu-se aos parâmetros do </a:t>
            </a:r>
            <a:r>
              <a:rPr lang="pt-BR" dirty="0" err="1" smtClean="0"/>
              <a:t>Endef</a:t>
            </a:r>
            <a:r>
              <a:rPr lang="pt-BR" dirty="0" smtClean="0"/>
              <a:t> para estabelecimento de linhas para as áreas urbanas e rurais não metropolitanas </a:t>
            </a:r>
          </a:p>
          <a:p>
            <a:r>
              <a:rPr lang="pt-BR" dirty="0" smtClean="0"/>
              <a:t>Rocha (1993) é um exemplo de um estudo que usou a POF</a:t>
            </a:r>
            <a:r>
              <a:rPr lang="pt-BR" dirty="0"/>
              <a:t> </a:t>
            </a:r>
            <a:r>
              <a:rPr lang="pt-BR" dirty="0" smtClean="0"/>
              <a:t>1987/88 para calcular as linhas de pobreza e indigência.</a:t>
            </a:r>
          </a:p>
          <a:p>
            <a:r>
              <a:rPr lang="pt-BR" dirty="0" smtClean="0"/>
              <a:t>POF 1995/96 ainda continua com cobertura apenas para as áreas metropolitanas</a:t>
            </a:r>
          </a:p>
          <a:p>
            <a:r>
              <a:rPr lang="pt-BR" dirty="0" err="1" smtClean="0"/>
              <a:t>POF’s</a:t>
            </a:r>
            <a:r>
              <a:rPr lang="pt-BR" dirty="0" smtClean="0"/>
              <a:t> dos anos 2002/2003 e 2008/2009 tem cobertura nacional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2884</Words>
  <Application>Microsoft Office PowerPoint</Application>
  <PresentationFormat>Apresentação na tela (4:3)</PresentationFormat>
  <Paragraphs>471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Medindo a pobreza: o conhecimento consolidado e as escolhas possíveis </vt:lpstr>
      <vt:lpstr>Porque usar a abordagem da linha de pobreza no Brasil?</vt:lpstr>
      <vt:lpstr>Quais valores?</vt:lpstr>
      <vt:lpstr>Cestas arbitrárias</vt:lpstr>
      <vt:lpstr>Linha de pobreza a partir do consumo observado</vt:lpstr>
      <vt:lpstr>Principal vantagem</vt:lpstr>
      <vt:lpstr>Outra vantagem</vt:lpstr>
      <vt:lpstr>Histórico</vt:lpstr>
      <vt:lpstr>Histórico</vt:lpstr>
      <vt:lpstr>Como calcular?</vt:lpstr>
      <vt:lpstr>Etapas</vt:lpstr>
      <vt:lpstr>Necessidades nutricionais como ponto de partida</vt:lpstr>
      <vt:lpstr>Necessidades nutricionais como ponto de partida</vt:lpstr>
      <vt:lpstr>Apresentação do PowerPoint</vt:lpstr>
      <vt:lpstr>Determinação da cesta alimentar</vt:lpstr>
      <vt:lpstr>Determinação da cesta alimentar</vt:lpstr>
      <vt:lpstr>Apresentação do PowerPoint</vt:lpstr>
      <vt:lpstr>Ideia</vt:lpstr>
      <vt:lpstr>Apresentação do PowerPoint</vt:lpstr>
      <vt:lpstr>Problema</vt:lpstr>
      <vt:lpstr>Problema</vt:lpstr>
      <vt:lpstr>Como ajustar?</vt:lpstr>
      <vt:lpstr>Apresentação do PowerPoint</vt:lpstr>
      <vt:lpstr>Como ajustar?</vt:lpstr>
      <vt:lpstr>Apresentação do PowerPoint</vt:lpstr>
      <vt:lpstr>Apresentação do PowerPoint</vt:lpstr>
      <vt:lpstr>Apresentação do PowerPoint</vt:lpstr>
      <vt:lpstr>Consumo não alimentar</vt:lpstr>
      <vt:lpstr>Apresentação do PowerPoint</vt:lpstr>
      <vt:lpstr>Consumo não alimentar</vt:lpstr>
      <vt:lpstr>Apresentação do PowerPoint</vt:lpstr>
      <vt:lpstr>Para deflacionar esses valores</vt:lpstr>
      <vt:lpstr>Apresentação do PowerPoint</vt:lpstr>
      <vt:lpstr>Apresentação do PowerPoint</vt:lpstr>
      <vt:lpstr>Linha de pobreza</vt:lpstr>
      <vt:lpstr>Linhas de pobreza</vt:lpstr>
      <vt:lpstr>Bolsa Família</vt:lpstr>
      <vt:lpstr>Benefícios</vt:lpstr>
      <vt:lpstr>Benefícios</vt:lpstr>
      <vt:lpstr>Benefícios</vt:lpstr>
      <vt:lpstr>Cálculo para as regiões não metropolitanas</vt:lpstr>
      <vt:lpstr>Urbana, rural x metropolitana</vt:lpstr>
      <vt:lpstr>Uso das linhas</vt:lpstr>
      <vt:lpstr>Não deixem de ler!</vt:lpstr>
    </vt:vector>
  </TitlesOfParts>
  <Company>FEARP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pobreza unidimensionais</dc:title>
  <dc:creator>elaine</dc:creator>
  <cp:lastModifiedBy>User</cp:lastModifiedBy>
  <cp:revision>76</cp:revision>
  <dcterms:created xsi:type="dcterms:W3CDTF">2013-03-06T21:59:56Z</dcterms:created>
  <dcterms:modified xsi:type="dcterms:W3CDTF">2016-03-01T16:56:38Z</dcterms:modified>
</cp:coreProperties>
</file>