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1" r:id="rId1"/>
  </p:sldMasterIdLst>
  <p:notesMasterIdLst>
    <p:notesMasterId r:id="rId45"/>
  </p:notesMasterIdLst>
  <p:handoutMasterIdLst>
    <p:handoutMasterId r:id="rId46"/>
  </p:handoutMasterIdLst>
  <p:sldIdLst>
    <p:sldId id="386" r:id="rId2"/>
    <p:sldId id="387" r:id="rId3"/>
    <p:sldId id="388" r:id="rId4"/>
    <p:sldId id="389" r:id="rId5"/>
    <p:sldId id="390" r:id="rId6"/>
    <p:sldId id="391" r:id="rId7"/>
    <p:sldId id="405" r:id="rId8"/>
    <p:sldId id="392" r:id="rId9"/>
    <p:sldId id="394" r:id="rId10"/>
    <p:sldId id="402" r:id="rId11"/>
    <p:sldId id="395" r:id="rId12"/>
    <p:sldId id="569" r:id="rId13"/>
    <p:sldId id="398" r:id="rId14"/>
    <p:sldId id="407" r:id="rId15"/>
    <p:sldId id="570" r:id="rId16"/>
    <p:sldId id="396" r:id="rId17"/>
    <p:sldId id="495" r:id="rId18"/>
    <p:sldId id="397" r:id="rId19"/>
    <p:sldId id="403" r:id="rId20"/>
    <p:sldId id="404" r:id="rId21"/>
    <p:sldId id="335" r:id="rId22"/>
    <p:sldId id="400" r:id="rId23"/>
    <p:sldId id="310" r:id="rId24"/>
    <p:sldId id="311" r:id="rId25"/>
    <p:sldId id="312" r:id="rId26"/>
    <p:sldId id="343" r:id="rId27"/>
    <p:sldId id="345" r:id="rId28"/>
    <p:sldId id="314" r:id="rId29"/>
    <p:sldId id="315" r:id="rId30"/>
    <p:sldId id="329" r:id="rId31"/>
    <p:sldId id="583" r:id="rId32"/>
    <p:sldId id="572" r:id="rId33"/>
    <p:sldId id="575" r:id="rId34"/>
    <p:sldId id="571" r:id="rId35"/>
    <p:sldId id="317" r:id="rId36"/>
    <p:sldId id="577" r:id="rId37"/>
    <p:sldId id="576" r:id="rId38"/>
    <p:sldId id="578" r:id="rId39"/>
    <p:sldId id="258" r:id="rId40"/>
    <p:sldId id="573" r:id="rId41"/>
    <p:sldId id="579" r:id="rId42"/>
    <p:sldId id="582" r:id="rId43"/>
    <p:sldId id="494" r:id="rId44"/>
  </p:sldIdLst>
  <p:sldSz cx="12192000" cy="6858000"/>
  <p:notesSz cx="9947275"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bmoldagem" initials="l" lastIdx="1" clrIdx="0"/>
  <p:cmAuthor id="2" name="Fabio Marin" initials="FM" lastIdx="2" clrIdx="1">
    <p:extLst>
      <p:ext uri="{19B8F6BF-5375-455C-9EA6-DF929625EA0E}">
        <p15:presenceInfo xmlns:p15="http://schemas.microsoft.com/office/powerpoint/2012/main" userId="9c4c8c5afec6792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5FE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Estilo Claro 3 - Ênfase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Estilo Claro 2 - Ênfase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Estilo Claro 1 - Ênfas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00" autoAdjust="0"/>
    <p:restoredTop sz="94660"/>
  </p:normalViewPr>
  <p:slideViewPr>
    <p:cSldViewPr>
      <p:cViewPr varScale="1">
        <p:scale>
          <a:sx n="105" d="100"/>
          <a:sy n="105" d="100"/>
        </p:scale>
        <p:origin x="1080" y="96"/>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C:\Fabio\PosDoc\Livro_Introducao_Biofisica_Agricola\FiguraInteracaoRadiacaoVegetacao.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7695687659892528"/>
          <c:y val="5.1400554097404488E-2"/>
          <c:w val="0.74257830076806175"/>
          <c:h val="0.76118802857976087"/>
        </c:manualLayout>
      </c:layout>
      <c:scatterChart>
        <c:scatterStyle val="smoothMarker"/>
        <c:varyColors val="0"/>
        <c:ser>
          <c:idx val="0"/>
          <c:order val="0"/>
          <c:tx>
            <c:strRef>
              <c:f>Sheet1!$L$2</c:f>
              <c:strCache>
                <c:ptCount val="1"/>
                <c:pt idx="0">
                  <c:v>Absorção</c:v>
                </c:pt>
              </c:strCache>
            </c:strRef>
          </c:tx>
          <c:spPr>
            <a:ln w="25400" cap="rnd">
              <a:noFill/>
              <a:round/>
            </a:ln>
            <a:effectLst/>
          </c:spPr>
          <c:marker>
            <c:symbol val="none"/>
          </c:marker>
          <c:trendline>
            <c:spPr>
              <a:ln w="19050" cap="rnd">
                <a:solidFill>
                  <a:schemeClr val="tx1"/>
                </a:solidFill>
                <a:prstDash val="solid"/>
              </a:ln>
              <a:effectLst/>
            </c:spPr>
            <c:trendlineType val="movingAvg"/>
            <c:period val="2"/>
            <c:dispRSqr val="0"/>
            <c:dispEq val="0"/>
          </c:trendline>
          <c:xVal>
            <c:numRef>
              <c:f>Sheet1!$K$3:$K$48</c:f>
              <c:numCache>
                <c:formatCode>General</c:formatCode>
                <c:ptCount val="46"/>
                <c:pt idx="0">
                  <c:v>400</c:v>
                </c:pt>
                <c:pt idx="1">
                  <c:v>410</c:v>
                </c:pt>
                <c:pt idx="2">
                  <c:v>420</c:v>
                </c:pt>
                <c:pt idx="3">
                  <c:v>430</c:v>
                </c:pt>
                <c:pt idx="4">
                  <c:v>440</c:v>
                </c:pt>
                <c:pt idx="5">
                  <c:v>450</c:v>
                </c:pt>
                <c:pt idx="6">
                  <c:v>460</c:v>
                </c:pt>
                <c:pt idx="7">
                  <c:v>470</c:v>
                </c:pt>
                <c:pt idx="8">
                  <c:v>480</c:v>
                </c:pt>
                <c:pt idx="9">
                  <c:v>490</c:v>
                </c:pt>
                <c:pt idx="10">
                  <c:v>500</c:v>
                </c:pt>
                <c:pt idx="11">
                  <c:v>510</c:v>
                </c:pt>
                <c:pt idx="12">
                  <c:v>520</c:v>
                </c:pt>
                <c:pt idx="13">
                  <c:v>530</c:v>
                </c:pt>
                <c:pt idx="14">
                  <c:v>540</c:v>
                </c:pt>
                <c:pt idx="15">
                  <c:v>550</c:v>
                </c:pt>
                <c:pt idx="16">
                  <c:v>560</c:v>
                </c:pt>
                <c:pt idx="17">
                  <c:v>570</c:v>
                </c:pt>
                <c:pt idx="18">
                  <c:v>580</c:v>
                </c:pt>
                <c:pt idx="19">
                  <c:v>590</c:v>
                </c:pt>
                <c:pt idx="20">
                  <c:v>600</c:v>
                </c:pt>
                <c:pt idx="21">
                  <c:v>610</c:v>
                </c:pt>
                <c:pt idx="22">
                  <c:v>620</c:v>
                </c:pt>
                <c:pt idx="23">
                  <c:v>630</c:v>
                </c:pt>
                <c:pt idx="24">
                  <c:v>640</c:v>
                </c:pt>
                <c:pt idx="25">
                  <c:v>650</c:v>
                </c:pt>
                <c:pt idx="26">
                  <c:v>660</c:v>
                </c:pt>
                <c:pt idx="27">
                  <c:v>670</c:v>
                </c:pt>
                <c:pt idx="28">
                  <c:v>680</c:v>
                </c:pt>
                <c:pt idx="29">
                  <c:v>690</c:v>
                </c:pt>
                <c:pt idx="30">
                  <c:v>700</c:v>
                </c:pt>
                <c:pt idx="31">
                  <c:v>710</c:v>
                </c:pt>
                <c:pt idx="32">
                  <c:v>720</c:v>
                </c:pt>
                <c:pt idx="33">
                  <c:v>730</c:v>
                </c:pt>
                <c:pt idx="34">
                  <c:v>740</c:v>
                </c:pt>
                <c:pt idx="35">
                  <c:v>750</c:v>
                </c:pt>
                <c:pt idx="36">
                  <c:v>760</c:v>
                </c:pt>
                <c:pt idx="37">
                  <c:v>770</c:v>
                </c:pt>
                <c:pt idx="38">
                  <c:v>780</c:v>
                </c:pt>
                <c:pt idx="39">
                  <c:v>790</c:v>
                </c:pt>
                <c:pt idx="40">
                  <c:v>800</c:v>
                </c:pt>
                <c:pt idx="41">
                  <c:v>810</c:v>
                </c:pt>
                <c:pt idx="42">
                  <c:v>820</c:v>
                </c:pt>
                <c:pt idx="43">
                  <c:v>830</c:v>
                </c:pt>
                <c:pt idx="44">
                  <c:v>840</c:v>
                </c:pt>
                <c:pt idx="45">
                  <c:v>850</c:v>
                </c:pt>
              </c:numCache>
            </c:numRef>
          </c:xVal>
          <c:yVal>
            <c:numRef>
              <c:f>Sheet1!$L$3:$L$48</c:f>
              <c:numCache>
                <c:formatCode>General</c:formatCode>
                <c:ptCount val="46"/>
                <c:pt idx="0">
                  <c:v>86</c:v>
                </c:pt>
                <c:pt idx="1">
                  <c:v>89</c:v>
                </c:pt>
                <c:pt idx="2">
                  <c:v>91</c:v>
                </c:pt>
                <c:pt idx="3">
                  <c:v>92</c:v>
                </c:pt>
                <c:pt idx="4">
                  <c:v>93</c:v>
                </c:pt>
                <c:pt idx="5">
                  <c:v>94</c:v>
                </c:pt>
                <c:pt idx="6">
                  <c:v>94</c:v>
                </c:pt>
                <c:pt idx="7">
                  <c:v>93</c:v>
                </c:pt>
                <c:pt idx="8">
                  <c:v>91</c:v>
                </c:pt>
                <c:pt idx="9">
                  <c:v>87</c:v>
                </c:pt>
                <c:pt idx="10">
                  <c:v>84</c:v>
                </c:pt>
                <c:pt idx="11">
                  <c:v>79</c:v>
                </c:pt>
                <c:pt idx="12">
                  <c:v>76</c:v>
                </c:pt>
                <c:pt idx="13">
                  <c:v>74</c:v>
                </c:pt>
                <c:pt idx="14">
                  <c:v>74</c:v>
                </c:pt>
                <c:pt idx="15">
                  <c:v>77</c:v>
                </c:pt>
                <c:pt idx="16">
                  <c:v>78</c:v>
                </c:pt>
                <c:pt idx="17">
                  <c:v>80</c:v>
                </c:pt>
                <c:pt idx="18">
                  <c:v>82</c:v>
                </c:pt>
                <c:pt idx="19">
                  <c:v>84</c:v>
                </c:pt>
                <c:pt idx="20">
                  <c:v>86</c:v>
                </c:pt>
                <c:pt idx="21">
                  <c:v>87</c:v>
                </c:pt>
                <c:pt idx="22">
                  <c:v>89</c:v>
                </c:pt>
                <c:pt idx="23">
                  <c:v>91</c:v>
                </c:pt>
                <c:pt idx="24">
                  <c:v>92</c:v>
                </c:pt>
                <c:pt idx="25">
                  <c:v>93</c:v>
                </c:pt>
                <c:pt idx="26">
                  <c:v>93</c:v>
                </c:pt>
                <c:pt idx="27">
                  <c:v>91</c:v>
                </c:pt>
                <c:pt idx="28">
                  <c:v>85</c:v>
                </c:pt>
                <c:pt idx="29">
                  <c:v>80</c:v>
                </c:pt>
                <c:pt idx="30">
                  <c:v>71</c:v>
                </c:pt>
                <c:pt idx="31">
                  <c:v>61</c:v>
                </c:pt>
                <c:pt idx="32">
                  <c:v>51</c:v>
                </c:pt>
                <c:pt idx="33">
                  <c:v>41</c:v>
                </c:pt>
                <c:pt idx="34">
                  <c:v>31</c:v>
                </c:pt>
                <c:pt idx="35">
                  <c:v>21</c:v>
                </c:pt>
                <c:pt idx="36">
                  <c:v>15</c:v>
                </c:pt>
                <c:pt idx="37">
                  <c:v>10</c:v>
                </c:pt>
                <c:pt idx="38">
                  <c:v>9</c:v>
                </c:pt>
                <c:pt idx="39">
                  <c:v>9</c:v>
                </c:pt>
                <c:pt idx="40">
                  <c:v>9</c:v>
                </c:pt>
                <c:pt idx="41">
                  <c:v>9</c:v>
                </c:pt>
                <c:pt idx="42">
                  <c:v>9</c:v>
                </c:pt>
                <c:pt idx="43">
                  <c:v>9</c:v>
                </c:pt>
                <c:pt idx="44">
                  <c:v>9</c:v>
                </c:pt>
                <c:pt idx="45">
                  <c:v>9</c:v>
                </c:pt>
              </c:numCache>
            </c:numRef>
          </c:yVal>
          <c:smooth val="0"/>
          <c:extLst>
            <c:ext xmlns:c16="http://schemas.microsoft.com/office/drawing/2014/chart" uri="{C3380CC4-5D6E-409C-BE32-E72D297353CC}">
              <c16:uniqueId val="{00000000-EDCF-4269-9C96-8F620EFC2FBA}"/>
            </c:ext>
          </c:extLst>
        </c:ser>
        <c:ser>
          <c:idx val="1"/>
          <c:order val="1"/>
          <c:tx>
            <c:strRef>
              <c:f>Sheet1!$M$2</c:f>
              <c:strCache>
                <c:ptCount val="1"/>
                <c:pt idx="0">
                  <c:v>Reflexão</c:v>
                </c:pt>
              </c:strCache>
            </c:strRef>
          </c:tx>
          <c:spPr>
            <a:ln w="25400" cap="rnd">
              <a:noFill/>
              <a:round/>
            </a:ln>
            <a:effectLst/>
          </c:spPr>
          <c:marker>
            <c:symbol val="none"/>
          </c:marker>
          <c:trendline>
            <c:spPr>
              <a:ln w="19050" cap="rnd">
                <a:solidFill>
                  <a:schemeClr val="bg1">
                    <a:lumMod val="65000"/>
                  </a:schemeClr>
                </a:solidFill>
                <a:prstDash val="solid"/>
              </a:ln>
              <a:effectLst/>
            </c:spPr>
            <c:trendlineType val="movingAvg"/>
            <c:period val="2"/>
            <c:dispRSqr val="0"/>
            <c:dispEq val="0"/>
          </c:trendline>
          <c:xVal>
            <c:numRef>
              <c:f>Sheet1!$K$3:$K$48</c:f>
              <c:numCache>
                <c:formatCode>General</c:formatCode>
                <c:ptCount val="46"/>
                <c:pt idx="0">
                  <c:v>400</c:v>
                </c:pt>
                <c:pt idx="1">
                  <c:v>410</c:v>
                </c:pt>
                <c:pt idx="2">
                  <c:v>420</c:v>
                </c:pt>
                <c:pt idx="3">
                  <c:v>430</c:v>
                </c:pt>
                <c:pt idx="4">
                  <c:v>440</c:v>
                </c:pt>
                <c:pt idx="5">
                  <c:v>450</c:v>
                </c:pt>
                <c:pt idx="6">
                  <c:v>460</c:v>
                </c:pt>
                <c:pt idx="7">
                  <c:v>470</c:v>
                </c:pt>
                <c:pt idx="8">
                  <c:v>480</c:v>
                </c:pt>
                <c:pt idx="9">
                  <c:v>490</c:v>
                </c:pt>
                <c:pt idx="10">
                  <c:v>500</c:v>
                </c:pt>
                <c:pt idx="11">
                  <c:v>510</c:v>
                </c:pt>
                <c:pt idx="12">
                  <c:v>520</c:v>
                </c:pt>
                <c:pt idx="13">
                  <c:v>530</c:v>
                </c:pt>
                <c:pt idx="14">
                  <c:v>540</c:v>
                </c:pt>
                <c:pt idx="15">
                  <c:v>550</c:v>
                </c:pt>
                <c:pt idx="16">
                  <c:v>560</c:v>
                </c:pt>
                <c:pt idx="17">
                  <c:v>570</c:v>
                </c:pt>
                <c:pt idx="18">
                  <c:v>580</c:v>
                </c:pt>
                <c:pt idx="19">
                  <c:v>590</c:v>
                </c:pt>
                <c:pt idx="20">
                  <c:v>600</c:v>
                </c:pt>
                <c:pt idx="21">
                  <c:v>610</c:v>
                </c:pt>
                <c:pt idx="22">
                  <c:v>620</c:v>
                </c:pt>
                <c:pt idx="23">
                  <c:v>630</c:v>
                </c:pt>
                <c:pt idx="24">
                  <c:v>640</c:v>
                </c:pt>
                <c:pt idx="25">
                  <c:v>650</c:v>
                </c:pt>
                <c:pt idx="26">
                  <c:v>660</c:v>
                </c:pt>
                <c:pt idx="27">
                  <c:v>670</c:v>
                </c:pt>
                <c:pt idx="28">
                  <c:v>680</c:v>
                </c:pt>
                <c:pt idx="29">
                  <c:v>690</c:v>
                </c:pt>
                <c:pt idx="30">
                  <c:v>700</c:v>
                </c:pt>
                <c:pt idx="31">
                  <c:v>710</c:v>
                </c:pt>
                <c:pt idx="32">
                  <c:v>720</c:v>
                </c:pt>
                <c:pt idx="33">
                  <c:v>730</c:v>
                </c:pt>
                <c:pt idx="34">
                  <c:v>740</c:v>
                </c:pt>
                <c:pt idx="35">
                  <c:v>750</c:v>
                </c:pt>
                <c:pt idx="36">
                  <c:v>760</c:v>
                </c:pt>
                <c:pt idx="37">
                  <c:v>770</c:v>
                </c:pt>
                <c:pt idx="38">
                  <c:v>780</c:v>
                </c:pt>
                <c:pt idx="39">
                  <c:v>790</c:v>
                </c:pt>
                <c:pt idx="40">
                  <c:v>800</c:v>
                </c:pt>
                <c:pt idx="41">
                  <c:v>810</c:v>
                </c:pt>
                <c:pt idx="42">
                  <c:v>820</c:v>
                </c:pt>
                <c:pt idx="43">
                  <c:v>830</c:v>
                </c:pt>
                <c:pt idx="44">
                  <c:v>840</c:v>
                </c:pt>
                <c:pt idx="45">
                  <c:v>850</c:v>
                </c:pt>
              </c:numCache>
            </c:numRef>
          </c:xVal>
          <c:yVal>
            <c:numRef>
              <c:f>Sheet1!$M$3:$M$48</c:f>
              <c:numCache>
                <c:formatCode>General</c:formatCode>
                <c:ptCount val="46"/>
                <c:pt idx="0">
                  <c:v>5</c:v>
                </c:pt>
                <c:pt idx="1">
                  <c:v>4</c:v>
                </c:pt>
                <c:pt idx="2">
                  <c:v>3</c:v>
                </c:pt>
                <c:pt idx="3">
                  <c:v>2</c:v>
                </c:pt>
                <c:pt idx="4">
                  <c:v>1</c:v>
                </c:pt>
                <c:pt idx="5">
                  <c:v>1</c:v>
                </c:pt>
                <c:pt idx="6">
                  <c:v>1</c:v>
                </c:pt>
                <c:pt idx="7">
                  <c:v>1</c:v>
                </c:pt>
                <c:pt idx="8">
                  <c:v>2</c:v>
                </c:pt>
                <c:pt idx="9">
                  <c:v>5</c:v>
                </c:pt>
                <c:pt idx="10">
                  <c:v>9</c:v>
                </c:pt>
                <c:pt idx="11">
                  <c:v>12</c:v>
                </c:pt>
                <c:pt idx="12">
                  <c:v>14</c:v>
                </c:pt>
                <c:pt idx="13">
                  <c:v>15</c:v>
                </c:pt>
                <c:pt idx="14">
                  <c:v>15</c:v>
                </c:pt>
                <c:pt idx="15">
                  <c:v>14</c:v>
                </c:pt>
                <c:pt idx="16">
                  <c:v>13</c:v>
                </c:pt>
                <c:pt idx="17">
                  <c:v>12</c:v>
                </c:pt>
                <c:pt idx="18">
                  <c:v>11</c:v>
                </c:pt>
                <c:pt idx="19">
                  <c:v>10</c:v>
                </c:pt>
                <c:pt idx="20">
                  <c:v>9</c:v>
                </c:pt>
                <c:pt idx="21">
                  <c:v>8</c:v>
                </c:pt>
                <c:pt idx="22">
                  <c:v>7</c:v>
                </c:pt>
                <c:pt idx="23">
                  <c:v>6</c:v>
                </c:pt>
                <c:pt idx="24">
                  <c:v>5</c:v>
                </c:pt>
                <c:pt idx="25">
                  <c:v>4</c:v>
                </c:pt>
                <c:pt idx="26">
                  <c:v>4</c:v>
                </c:pt>
                <c:pt idx="27">
                  <c:v>6</c:v>
                </c:pt>
                <c:pt idx="28">
                  <c:v>10</c:v>
                </c:pt>
                <c:pt idx="29">
                  <c:v>15</c:v>
                </c:pt>
                <c:pt idx="30">
                  <c:v>20</c:v>
                </c:pt>
                <c:pt idx="31">
                  <c:v>26</c:v>
                </c:pt>
                <c:pt idx="32">
                  <c:v>33</c:v>
                </c:pt>
                <c:pt idx="33">
                  <c:v>40</c:v>
                </c:pt>
                <c:pt idx="34">
                  <c:v>44</c:v>
                </c:pt>
                <c:pt idx="35">
                  <c:v>48</c:v>
                </c:pt>
                <c:pt idx="36">
                  <c:v>53</c:v>
                </c:pt>
                <c:pt idx="37">
                  <c:v>55</c:v>
                </c:pt>
                <c:pt idx="38">
                  <c:v>55</c:v>
                </c:pt>
                <c:pt idx="39">
                  <c:v>55</c:v>
                </c:pt>
                <c:pt idx="40">
                  <c:v>55</c:v>
                </c:pt>
                <c:pt idx="41">
                  <c:v>55</c:v>
                </c:pt>
                <c:pt idx="42">
                  <c:v>55</c:v>
                </c:pt>
                <c:pt idx="43">
                  <c:v>55</c:v>
                </c:pt>
                <c:pt idx="44">
                  <c:v>55</c:v>
                </c:pt>
                <c:pt idx="45">
                  <c:v>55</c:v>
                </c:pt>
              </c:numCache>
            </c:numRef>
          </c:yVal>
          <c:smooth val="1"/>
          <c:extLst>
            <c:ext xmlns:c16="http://schemas.microsoft.com/office/drawing/2014/chart" uri="{C3380CC4-5D6E-409C-BE32-E72D297353CC}">
              <c16:uniqueId val="{00000001-EDCF-4269-9C96-8F620EFC2FBA}"/>
            </c:ext>
          </c:extLst>
        </c:ser>
        <c:ser>
          <c:idx val="2"/>
          <c:order val="2"/>
          <c:tx>
            <c:strRef>
              <c:f>Sheet1!$N$2</c:f>
              <c:strCache>
                <c:ptCount val="1"/>
                <c:pt idx="0">
                  <c:v>Transmissão</c:v>
                </c:pt>
              </c:strCache>
            </c:strRef>
          </c:tx>
          <c:spPr>
            <a:ln w="25400" cap="rnd">
              <a:noFill/>
              <a:round/>
            </a:ln>
            <a:effectLst/>
          </c:spPr>
          <c:marker>
            <c:symbol val="none"/>
          </c:marker>
          <c:trendline>
            <c:spPr>
              <a:ln w="19050" cap="rnd">
                <a:solidFill>
                  <a:schemeClr val="dk1">
                    <a:tint val="75000"/>
                  </a:schemeClr>
                </a:solidFill>
                <a:prstDash val="sysDot"/>
              </a:ln>
              <a:effectLst/>
            </c:spPr>
            <c:trendlineType val="movingAvg"/>
            <c:period val="2"/>
            <c:dispRSqr val="0"/>
            <c:dispEq val="0"/>
          </c:trendline>
          <c:xVal>
            <c:numRef>
              <c:f>Sheet1!$K$3:$K$48</c:f>
              <c:numCache>
                <c:formatCode>General</c:formatCode>
                <c:ptCount val="46"/>
                <c:pt idx="0">
                  <c:v>400</c:v>
                </c:pt>
                <c:pt idx="1">
                  <c:v>410</c:v>
                </c:pt>
                <c:pt idx="2">
                  <c:v>420</c:v>
                </c:pt>
                <c:pt idx="3">
                  <c:v>430</c:v>
                </c:pt>
                <c:pt idx="4">
                  <c:v>440</c:v>
                </c:pt>
                <c:pt idx="5">
                  <c:v>450</c:v>
                </c:pt>
                <c:pt idx="6">
                  <c:v>460</c:v>
                </c:pt>
                <c:pt idx="7">
                  <c:v>470</c:v>
                </c:pt>
                <c:pt idx="8">
                  <c:v>480</c:v>
                </c:pt>
                <c:pt idx="9">
                  <c:v>490</c:v>
                </c:pt>
                <c:pt idx="10">
                  <c:v>500</c:v>
                </c:pt>
                <c:pt idx="11">
                  <c:v>510</c:v>
                </c:pt>
                <c:pt idx="12">
                  <c:v>520</c:v>
                </c:pt>
                <c:pt idx="13">
                  <c:v>530</c:v>
                </c:pt>
                <c:pt idx="14">
                  <c:v>540</c:v>
                </c:pt>
                <c:pt idx="15">
                  <c:v>550</c:v>
                </c:pt>
                <c:pt idx="16">
                  <c:v>560</c:v>
                </c:pt>
                <c:pt idx="17">
                  <c:v>570</c:v>
                </c:pt>
                <c:pt idx="18">
                  <c:v>580</c:v>
                </c:pt>
                <c:pt idx="19">
                  <c:v>590</c:v>
                </c:pt>
                <c:pt idx="20">
                  <c:v>600</c:v>
                </c:pt>
                <c:pt idx="21">
                  <c:v>610</c:v>
                </c:pt>
                <c:pt idx="22">
                  <c:v>620</c:v>
                </c:pt>
                <c:pt idx="23">
                  <c:v>630</c:v>
                </c:pt>
                <c:pt idx="24">
                  <c:v>640</c:v>
                </c:pt>
                <c:pt idx="25">
                  <c:v>650</c:v>
                </c:pt>
                <c:pt idx="26">
                  <c:v>660</c:v>
                </c:pt>
                <c:pt idx="27">
                  <c:v>670</c:v>
                </c:pt>
                <c:pt idx="28">
                  <c:v>680</c:v>
                </c:pt>
                <c:pt idx="29">
                  <c:v>690</c:v>
                </c:pt>
                <c:pt idx="30">
                  <c:v>700</c:v>
                </c:pt>
                <c:pt idx="31">
                  <c:v>710</c:v>
                </c:pt>
                <c:pt idx="32">
                  <c:v>720</c:v>
                </c:pt>
                <c:pt idx="33">
                  <c:v>730</c:v>
                </c:pt>
                <c:pt idx="34">
                  <c:v>740</c:v>
                </c:pt>
                <c:pt idx="35">
                  <c:v>750</c:v>
                </c:pt>
                <c:pt idx="36">
                  <c:v>760</c:v>
                </c:pt>
                <c:pt idx="37">
                  <c:v>770</c:v>
                </c:pt>
                <c:pt idx="38">
                  <c:v>780</c:v>
                </c:pt>
                <c:pt idx="39">
                  <c:v>790</c:v>
                </c:pt>
                <c:pt idx="40">
                  <c:v>800</c:v>
                </c:pt>
                <c:pt idx="41">
                  <c:v>810</c:v>
                </c:pt>
                <c:pt idx="42">
                  <c:v>820</c:v>
                </c:pt>
                <c:pt idx="43">
                  <c:v>830</c:v>
                </c:pt>
                <c:pt idx="44">
                  <c:v>840</c:v>
                </c:pt>
                <c:pt idx="45">
                  <c:v>850</c:v>
                </c:pt>
              </c:numCache>
            </c:numRef>
          </c:xVal>
          <c:yVal>
            <c:numRef>
              <c:f>Sheet1!$N$3:$N$48</c:f>
              <c:numCache>
                <c:formatCode>General</c:formatCode>
                <c:ptCount val="46"/>
                <c:pt idx="0">
                  <c:v>9</c:v>
                </c:pt>
                <c:pt idx="1">
                  <c:v>7</c:v>
                </c:pt>
                <c:pt idx="2">
                  <c:v>6</c:v>
                </c:pt>
                <c:pt idx="3">
                  <c:v>6</c:v>
                </c:pt>
                <c:pt idx="4">
                  <c:v>6</c:v>
                </c:pt>
                <c:pt idx="5">
                  <c:v>5</c:v>
                </c:pt>
                <c:pt idx="6">
                  <c:v>5</c:v>
                </c:pt>
                <c:pt idx="7">
                  <c:v>6</c:v>
                </c:pt>
                <c:pt idx="8">
                  <c:v>7</c:v>
                </c:pt>
                <c:pt idx="9">
                  <c:v>8</c:v>
                </c:pt>
                <c:pt idx="10">
                  <c:v>7</c:v>
                </c:pt>
                <c:pt idx="11">
                  <c:v>9</c:v>
                </c:pt>
                <c:pt idx="12">
                  <c:v>10</c:v>
                </c:pt>
                <c:pt idx="13">
                  <c:v>11</c:v>
                </c:pt>
                <c:pt idx="14">
                  <c:v>11</c:v>
                </c:pt>
                <c:pt idx="15">
                  <c:v>9</c:v>
                </c:pt>
                <c:pt idx="16">
                  <c:v>9</c:v>
                </c:pt>
                <c:pt idx="17">
                  <c:v>8</c:v>
                </c:pt>
                <c:pt idx="18">
                  <c:v>7</c:v>
                </c:pt>
                <c:pt idx="19">
                  <c:v>6</c:v>
                </c:pt>
                <c:pt idx="20">
                  <c:v>5</c:v>
                </c:pt>
                <c:pt idx="21">
                  <c:v>5</c:v>
                </c:pt>
                <c:pt idx="22">
                  <c:v>4</c:v>
                </c:pt>
                <c:pt idx="23">
                  <c:v>3</c:v>
                </c:pt>
                <c:pt idx="24">
                  <c:v>3</c:v>
                </c:pt>
                <c:pt idx="25">
                  <c:v>3</c:v>
                </c:pt>
                <c:pt idx="26">
                  <c:v>3</c:v>
                </c:pt>
                <c:pt idx="27">
                  <c:v>3</c:v>
                </c:pt>
                <c:pt idx="28">
                  <c:v>5</c:v>
                </c:pt>
                <c:pt idx="29">
                  <c:v>5</c:v>
                </c:pt>
                <c:pt idx="30">
                  <c:v>9</c:v>
                </c:pt>
                <c:pt idx="31">
                  <c:v>13</c:v>
                </c:pt>
                <c:pt idx="32">
                  <c:v>16</c:v>
                </c:pt>
                <c:pt idx="33">
                  <c:v>19</c:v>
                </c:pt>
                <c:pt idx="34">
                  <c:v>25</c:v>
                </c:pt>
                <c:pt idx="35">
                  <c:v>31</c:v>
                </c:pt>
                <c:pt idx="36">
                  <c:v>32</c:v>
                </c:pt>
                <c:pt idx="37">
                  <c:v>35</c:v>
                </c:pt>
                <c:pt idx="38">
                  <c:v>36</c:v>
                </c:pt>
                <c:pt idx="39">
                  <c:v>36</c:v>
                </c:pt>
                <c:pt idx="40">
                  <c:v>36</c:v>
                </c:pt>
                <c:pt idx="41">
                  <c:v>36</c:v>
                </c:pt>
                <c:pt idx="42">
                  <c:v>36</c:v>
                </c:pt>
                <c:pt idx="43">
                  <c:v>36</c:v>
                </c:pt>
                <c:pt idx="44">
                  <c:v>36</c:v>
                </c:pt>
                <c:pt idx="45">
                  <c:v>36</c:v>
                </c:pt>
              </c:numCache>
            </c:numRef>
          </c:yVal>
          <c:smooth val="1"/>
          <c:extLst>
            <c:ext xmlns:c16="http://schemas.microsoft.com/office/drawing/2014/chart" uri="{C3380CC4-5D6E-409C-BE32-E72D297353CC}">
              <c16:uniqueId val="{00000002-EDCF-4269-9C96-8F620EFC2FBA}"/>
            </c:ext>
          </c:extLst>
        </c:ser>
        <c:dLbls>
          <c:showLegendKey val="0"/>
          <c:showVal val="0"/>
          <c:showCatName val="0"/>
          <c:showSerName val="0"/>
          <c:showPercent val="0"/>
          <c:showBubbleSize val="0"/>
        </c:dLbls>
        <c:axId val="191667640"/>
        <c:axId val="191666072"/>
      </c:scatterChart>
      <c:valAx>
        <c:axId val="191667640"/>
        <c:scaling>
          <c:orientation val="minMax"/>
          <c:max val="850"/>
          <c:min val="4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Comprimento de Onda (nm)</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pt-B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pt-BR"/>
          </a:p>
        </c:txPr>
        <c:crossAx val="191666072"/>
        <c:crosses val="autoZero"/>
        <c:crossBetween val="midCat"/>
        <c:majorUnit val="50"/>
      </c:valAx>
      <c:valAx>
        <c:axId val="191666072"/>
        <c:scaling>
          <c:orientation val="minMax"/>
          <c:max val="1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a:t>%</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pt-B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pt-BR"/>
          </a:p>
        </c:txPr>
        <c:crossAx val="191667640"/>
        <c:crosses val="autoZero"/>
        <c:crossBetween val="midCat"/>
        <c:majorUnit val="20"/>
      </c:valAx>
      <c:spPr>
        <a:noFill/>
        <a:ln>
          <a:noFill/>
        </a:ln>
        <a:effectLst/>
      </c:spPr>
    </c:plotArea>
    <c:plotVisOnly val="1"/>
    <c:dispBlanksAs val="gap"/>
    <c:showDLblsOverMax val="0"/>
  </c:chart>
  <c:spPr>
    <a:solidFill>
      <a:schemeClr val="bg1"/>
    </a:solidFill>
    <a:ln>
      <a:noFill/>
    </a:ln>
    <a:effectLst/>
  </c:spPr>
  <c:txPr>
    <a:bodyPr/>
    <a:lstStyle/>
    <a:p>
      <a:pPr>
        <a:defRPr sz="1800"/>
      </a:pPr>
      <a:endParaRPr lang="pt-BR"/>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_rels/data4.xml.rels><?xml version="1.0" encoding="UTF-8" standalone="yes"?>
<Relationships xmlns="http://schemas.openxmlformats.org/package/2006/relationships"><Relationship Id="rId1" Type="http://schemas.openxmlformats.org/officeDocument/2006/relationships/hyperlink" Target="http://www.ler.esalq.usp.br/aulas/lce306/MeteorAgricola_Apostila2007.pdf" TargetMode="External"/></Relationships>
</file>

<file path=ppt/diagrams/_rels/drawing4.xml.rels><?xml version="1.0" encoding="UTF-8" standalone="yes"?>
<Relationships xmlns="http://schemas.openxmlformats.org/package/2006/relationships"><Relationship Id="rId1" Type="http://schemas.openxmlformats.org/officeDocument/2006/relationships/hyperlink" Target="http://www.ler.esalq.usp.br/aulas/lce306/MeteorAgricola_Apostila2007.pdf" TargetMode="Externa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616B8E-402B-4B70-8CF2-AB499E82853C}" type="doc">
      <dgm:prSet loTypeId="urn:microsoft.com/office/officeart/2005/8/layout/hierarchy1" loCatId="hierarchy" qsTypeId="urn:microsoft.com/office/officeart/2005/8/quickstyle/simple4" qsCatId="simple" csTypeId="urn:microsoft.com/office/officeart/2005/8/colors/accent0_3" csCatId="mainScheme"/>
      <dgm:spPr/>
      <dgm:t>
        <a:bodyPr/>
        <a:lstStyle/>
        <a:p>
          <a:endParaRPr lang="en-US"/>
        </a:p>
      </dgm:t>
    </dgm:pt>
    <dgm:pt modelId="{FBE97887-E17A-4CC0-9451-62EFE50AAF36}">
      <dgm:prSet/>
      <dgm:spPr/>
      <dgm:t>
        <a:bodyPr/>
        <a:lstStyle/>
        <a:p>
          <a:r>
            <a:rPr lang="pt-BR"/>
            <a:t>a) Calcule a Declinação Solar para hoje em Piracicaba? </a:t>
          </a:r>
          <a:endParaRPr lang="en-US"/>
        </a:p>
      </dgm:t>
    </dgm:pt>
    <dgm:pt modelId="{2E8DB20A-369D-4DA6-8B68-002482D9808E}" type="parTrans" cxnId="{8A33FF5D-C778-4671-B0C8-FCC776164DB9}">
      <dgm:prSet/>
      <dgm:spPr/>
      <dgm:t>
        <a:bodyPr/>
        <a:lstStyle/>
        <a:p>
          <a:endParaRPr lang="en-US"/>
        </a:p>
      </dgm:t>
    </dgm:pt>
    <dgm:pt modelId="{05A27F16-F544-4A40-BF61-020142DCC8EA}" type="sibTrans" cxnId="{8A33FF5D-C778-4671-B0C8-FCC776164DB9}">
      <dgm:prSet/>
      <dgm:spPr/>
      <dgm:t>
        <a:bodyPr/>
        <a:lstStyle/>
        <a:p>
          <a:endParaRPr lang="en-US"/>
        </a:p>
      </dgm:t>
    </dgm:pt>
    <dgm:pt modelId="{2AE53E4B-4B12-40AD-BAE5-4E0ABE2A6B9A}">
      <dgm:prSet/>
      <dgm:spPr/>
      <dgm:t>
        <a:bodyPr/>
        <a:lstStyle/>
        <a:p>
          <a:r>
            <a:rPr lang="pt-BR"/>
            <a:t>b) Calcule a Ângulo Zenital ao meio dia para Hoje em Piracicaba? </a:t>
          </a:r>
          <a:endParaRPr lang="en-US"/>
        </a:p>
      </dgm:t>
    </dgm:pt>
    <dgm:pt modelId="{AE1E146D-1EA3-496A-B98D-0942CDE271C7}" type="parTrans" cxnId="{66CF0E61-0661-4B89-89EC-ACB31DC71A18}">
      <dgm:prSet/>
      <dgm:spPr/>
      <dgm:t>
        <a:bodyPr/>
        <a:lstStyle/>
        <a:p>
          <a:endParaRPr lang="en-US"/>
        </a:p>
      </dgm:t>
    </dgm:pt>
    <dgm:pt modelId="{89BEF01E-033B-4092-ADBF-351B02304F59}" type="sibTrans" cxnId="{66CF0E61-0661-4B89-89EC-ACB31DC71A18}">
      <dgm:prSet/>
      <dgm:spPr/>
      <dgm:t>
        <a:bodyPr/>
        <a:lstStyle/>
        <a:p>
          <a:endParaRPr lang="en-US"/>
        </a:p>
      </dgm:t>
    </dgm:pt>
    <dgm:pt modelId="{00BA05A8-AA49-4702-BF76-64DD166D966A}" type="pres">
      <dgm:prSet presAssocID="{FE616B8E-402B-4B70-8CF2-AB499E82853C}" presName="hierChild1" presStyleCnt="0">
        <dgm:presLayoutVars>
          <dgm:chPref val="1"/>
          <dgm:dir/>
          <dgm:animOne val="branch"/>
          <dgm:animLvl val="lvl"/>
          <dgm:resizeHandles/>
        </dgm:presLayoutVars>
      </dgm:prSet>
      <dgm:spPr/>
    </dgm:pt>
    <dgm:pt modelId="{2357275F-0D55-46DA-935A-B30C0DFA0C2E}" type="pres">
      <dgm:prSet presAssocID="{FBE97887-E17A-4CC0-9451-62EFE50AAF36}" presName="hierRoot1" presStyleCnt="0"/>
      <dgm:spPr/>
    </dgm:pt>
    <dgm:pt modelId="{3B93DA3D-015D-4554-8686-7D8CA3DECF85}" type="pres">
      <dgm:prSet presAssocID="{FBE97887-E17A-4CC0-9451-62EFE50AAF36}" presName="composite" presStyleCnt="0"/>
      <dgm:spPr/>
    </dgm:pt>
    <dgm:pt modelId="{5F445EBB-5A1D-47C7-8ADF-83E15BEFB879}" type="pres">
      <dgm:prSet presAssocID="{FBE97887-E17A-4CC0-9451-62EFE50AAF36}" presName="background" presStyleLbl="node0" presStyleIdx="0" presStyleCnt="2"/>
      <dgm:spPr/>
    </dgm:pt>
    <dgm:pt modelId="{E18DC8BB-5426-4125-AB11-A5913DAE9963}" type="pres">
      <dgm:prSet presAssocID="{FBE97887-E17A-4CC0-9451-62EFE50AAF36}" presName="text" presStyleLbl="fgAcc0" presStyleIdx="0" presStyleCnt="2">
        <dgm:presLayoutVars>
          <dgm:chPref val="3"/>
        </dgm:presLayoutVars>
      </dgm:prSet>
      <dgm:spPr/>
    </dgm:pt>
    <dgm:pt modelId="{C042FB54-DECB-4F95-9A33-9FFC4D1201B4}" type="pres">
      <dgm:prSet presAssocID="{FBE97887-E17A-4CC0-9451-62EFE50AAF36}" presName="hierChild2" presStyleCnt="0"/>
      <dgm:spPr/>
    </dgm:pt>
    <dgm:pt modelId="{567D8D3E-688E-4127-9643-A3B345AAF73A}" type="pres">
      <dgm:prSet presAssocID="{2AE53E4B-4B12-40AD-BAE5-4E0ABE2A6B9A}" presName="hierRoot1" presStyleCnt="0"/>
      <dgm:spPr/>
    </dgm:pt>
    <dgm:pt modelId="{2499611D-FE80-4689-80D0-C945CB2D0110}" type="pres">
      <dgm:prSet presAssocID="{2AE53E4B-4B12-40AD-BAE5-4E0ABE2A6B9A}" presName="composite" presStyleCnt="0"/>
      <dgm:spPr/>
    </dgm:pt>
    <dgm:pt modelId="{820F7928-817B-4244-9557-930CD5086717}" type="pres">
      <dgm:prSet presAssocID="{2AE53E4B-4B12-40AD-BAE5-4E0ABE2A6B9A}" presName="background" presStyleLbl="node0" presStyleIdx="1" presStyleCnt="2"/>
      <dgm:spPr/>
    </dgm:pt>
    <dgm:pt modelId="{97637291-882D-4836-BACF-86AF32BD6BA4}" type="pres">
      <dgm:prSet presAssocID="{2AE53E4B-4B12-40AD-BAE5-4E0ABE2A6B9A}" presName="text" presStyleLbl="fgAcc0" presStyleIdx="1" presStyleCnt="2">
        <dgm:presLayoutVars>
          <dgm:chPref val="3"/>
        </dgm:presLayoutVars>
      </dgm:prSet>
      <dgm:spPr/>
    </dgm:pt>
    <dgm:pt modelId="{FACA51A9-494C-4AB6-ABF1-6EC62940CF96}" type="pres">
      <dgm:prSet presAssocID="{2AE53E4B-4B12-40AD-BAE5-4E0ABE2A6B9A}" presName="hierChild2" presStyleCnt="0"/>
      <dgm:spPr/>
    </dgm:pt>
  </dgm:ptLst>
  <dgm:cxnLst>
    <dgm:cxn modelId="{788C3F2E-5741-4C31-8800-475C6D814772}" type="presOf" srcId="{2AE53E4B-4B12-40AD-BAE5-4E0ABE2A6B9A}" destId="{97637291-882D-4836-BACF-86AF32BD6BA4}" srcOrd="0" destOrd="0" presId="urn:microsoft.com/office/officeart/2005/8/layout/hierarchy1"/>
    <dgm:cxn modelId="{8A33FF5D-C778-4671-B0C8-FCC776164DB9}" srcId="{FE616B8E-402B-4B70-8CF2-AB499E82853C}" destId="{FBE97887-E17A-4CC0-9451-62EFE50AAF36}" srcOrd="0" destOrd="0" parTransId="{2E8DB20A-369D-4DA6-8B68-002482D9808E}" sibTransId="{05A27F16-F544-4A40-BF61-020142DCC8EA}"/>
    <dgm:cxn modelId="{66CF0E61-0661-4B89-89EC-ACB31DC71A18}" srcId="{FE616B8E-402B-4B70-8CF2-AB499E82853C}" destId="{2AE53E4B-4B12-40AD-BAE5-4E0ABE2A6B9A}" srcOrd="1" destOrd="0" parTransId="{AE1E146D-1EA3-496A-B98D-0942CDE271C7}" sibTransId="{89BEF01E-033B-4092-ADBF-351B02304F59}"/>
    <dgm:cxn modelId="{C39AF980-9030-45A3-9F6E-5F13FA4356B6}" type="presOf" srcId="{FBE97887-E17A-4CC0-9451-62EFE50AAF36}" destId="{E18DC8BB-5426-4125-AB11-A5913DAE9963}" srcOrd="0" destOrd="0" presId="urn:microsoft.com/office/officeart/2005/8/layout/hierarchy1"/>
    <dgm:cxn modelId="{FAA30FE6-1BAB-4273-8AEC-F8978A91B86F}" type="presOf" srcId="{FE616B8E-402B-4B70-8CF2-AB499E82853C}" destId="{00BA05A8-AA49-4702-BF76-64DD166D966A}" srcOrd="0" destOrd="0" presId="urn:microsoft.com/office/officeart/2005/8/layout/hierarchy1"/>
    <dgm:cxn modelId="{45DD0C63-AA51-43C5-AF1E-3B42731CE4B3}" type="presParOf" srcId="{00BA05A8-AA49-4702-BF76-64DD166D966A}" destId="{2357275F-0D55-46DA-935A-B30C0DFA0C2E}" srcOrd="0" destOrd="0" presId="urn:microsoft.com/office/officeart/2005/8/layout/hierarchy1"/>
    <dgm:cxn modelId="{19773875-055D-48BF-8D41-989E27F4F36A}" type="presParOf" srcId="{2357275F-0D55-46DA-935A-B30C0DFA0C2E}" destId="{3B93DA3D-015D-4554-8686-7D8CA3DECF85}" srcOrd="0" destOrd="0" presId="urn:microsoft.com/office/officeart/2005/8/layout/hierarchy1"/>
    <dgm:cxn modelId="{7D26B715-5E7B-4F0C-B2BE-D5743867ACD4}" type="presParOf" srcId="{3B93DA3D-015D-4554-8686-7D8CA3DECF85}" destId="{5F445EBB-5A1D-47C7-8ADF-83E15BEFB879}" srcOrd="0" destOrd="0" presId="urn:microsoft.com/office/officeart/2005/8/layout/hierarchy1"/>
    <dgm:cxn modelId="{60EB72A8-DF8B-42B6-944F-B45151075E04}" type="presParOf" srcId="{3B93DA3D-015D-4554-8686-7D8CA3DECF85}" destId="{E18DC8BB-5426-4125-AB11-A5913DAE9963}" srcOrd="1" destOrd="0" presId="urn:microsoft.com/office/officeart/2005/8/layout/hierarchy1"/>
    <dgm:cxn modelId="{8A2D130F-BA6B-4DF9-884B-290F90AA3BE7}" type="presParOf" srcId="{2357275F-0D55-46DA-935A-B30C0DFA0C2E}" destId="{C042FB54-DECB-4F95-9A33-9FFC4D1201B4}" srcOrd="1" destOrd="0" presId="urn:microsoft.com/office/officeart/2005/8/layout/hierarchy1"/>
    <dgm:cxn modelId="{056AE46C-BDBA-4CEA-B891-6E92F88AB6AE}" type="presParOf" srcId="{00BA05A8-AA49-4702-BF76-64DD166D966A}" destId="{567D8D3E-688E-4127-9643-A3B345AAF73A}" srcOrd="1" destOrd="0" presId="urn:microsoft.com/office/officeart/2005/8/layout/hierarchy1"/>
    <dgm:cxn modelId="{622B1304-D908-4F34-8847-471C57CC6C55}" type="presParOf" srcId="{567D8D3E-688E-4127-9643-A3B345AAF73A}" destId="{2499611D-FE80-4689-80D0-C945CB2D0110}" srcOrd="0" destOrd="0" presId="urn:microsoft.com/office/officeart/2005/8/layout/hierarchy1"/>
    <dgm:cxn modelId="{9B29F8FE-8A0C-4ED6-9EC3-5538E53650D5}" type="presParOf" srcId="{2499611D-FE80-4689-80D0-C945CB2D0110}" destId="{820F7928-817B-4244-9557-930CD5086717}" srcOrd="0" destOrd="0" presId="urn:microsoft.com/office/officeart/2005/8/layout/hierarchy1"/>
    <dgm:cxn modelId="{2518C005-8D3A-44DA-BAD0-8A220DD7FA45}" type="presParOf" srcId="{2499611D-FE80-4689-80D0-C945CB2D0110}" destId="{97637291-882D-4836-BACF-86AF32BD6BA4}" srcOrd="1" destOrd="0" presId="urn:microsoft.com/office/officeart/2005/8/layout/hierarchy1"/>
    <dgm:cxn modelId="{CC239629-77C2-43D9-B789-4F3A41556B6B}" type="presParOf" srcId="{567D8D3E-688E-4127-9643-A3B345AAF73A}" destId="{FACA51A9-494C-4AB6-ABF1-6EC62940CF96}"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21073B-00B9-488F-9535-7EBA1C52B089}"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3F319261-462A-4D63-8106-1D1291479E23}">
      <dgm:prSet custT="1"/>
      <dgm:spPr/>
      <dgm:t>
        <a:bodyPr/>
        <a:lstStyle/>
        <a:p>
          <a:r>
            <a:rPr lang="pt-BR" sz="1800"/>
            <a:t>Distância Terra-Sol: 1,5 10</a:t>
          </a:r>
          <a:r>
            <a:rPr lang="pt-BR" sz="1800" baseline="30000"/>
            <a:t>8</a:t>
          </a:r>
          <a:r>
            <a:rPr lang="pt-BR" sz="1800"/>
            <a:t> km</a:t>
          </a:r>
          <a:endParaRPr lang="en-US" sz="1800"/>
        </a:p>
      </dgm:t>
    </dgm:pt>
    <dgm:pt modelId="{B67A7F89-3278-4DBF-B1F1-210E4E25FDD5}" type="parTrans" cxnId="{29404D7A-D6BB-487E-98DF-53EC25E0FEC8}">
      <dgm:prSet/>
      <dgm:spPr/>
      <dgm:t>
        <a:bodyPr/>
        <a:lstStyle/>
        <a:p>
          <a:endParaRPr lang="en-US"/>
        </a:p>
      </dgm:t>
    </dgm:pt>
    <dgm:pt modelId="{2BA226D6-4297-4920-B407-55786586B28B}" type="sibTrans" cxnId="{29404D7A-D6BB-487E-98DF-53EC25E0FEC8}">
      <dgm:prSet/>
      <dgm:spPr/>
      <dgm:t>
        <a:bodyPr/>
        <a:lstStyle/>
        <a:p>
          <a:endParaRPr lang="en-US"/>
        </a:p>
      </dgm:t>
    </dgm:pt>
    <dgm:pt modelId="{B9801C3C-BE41-484C-AB37-F0F802893BED}">
      <dgm:prSet custT="1"/>
      <dgm:spPr/>
      <dgm:t>
        <a:bodyPr/>
        <a:lstStyle/>
        <a:p>
          <a:r>
            <a:rPr lang="pt-BR" sz="1800"/>
            <a:t>Potência do Sol: 3,87 10</a:t>
          </a:r>
          <a:r>
            <a:rPr lang="pt-BR" sz="1800" baseline="30000"/>
            <a:t>26</a:t>
          </a:r>
          <a:r>
            <a:rPr lang="pt-BR" sz="1800"/>
            <a:t> W</a:t>
          </a:r>
          <a:endParaRPr lang="en-US" sz="1800"/>
        </a:p>
      </dgm:t>
    </dgm:pt>
    <dgm:pt modelId="{CFDEDFE9-9CA4-4994-909F-043EA0671F97}" type="parTrans" cxnId="{41722037-0741-4E21-8951-8BDE8A192504}">
      <dgm:prSet/>
      <dgm:spPr/>
      <dgm:t>
        <a:bodyPr/>
        <a:lstStyle/>
        <a:p>
          <a:endParaRPr lang="en-US"/>
        </a:p>
      </dgm:t>
    </dgm:pt>
    <dgm:pt modelId="{B4737365-3C12-4CB9-90FF-0A820292EF96}" type="sibTrans" cxnId="{41722037-0741-4E21-8951-8BDE8A192504}">
      <dgm:prSet/>
      <dgm:spPr/>
      <dgm:t>
        <a:bodyPr/>
        <a:lstStyle/>
        <a:p>
          <a:endParaRPr lang="en-US"/>
        </a:p>
      </dgm:t>
    </dgm:pt>
    <dgm:pt modelId="{59ADD476-8696-4EE3-9F49-574C57D48E07}">
      <dgm:prSet custT="1"/>
      <dgm:spPr/>
      <dgm:t>
        <a:bodyPr/>
        <a:lstStyle/>
        <a:p>
          <a:r>
            <a:rPr lang="pt-BR" sz="1800"/>
            <a:t>Área da esfera: 4 * </a:t>
          </a:r>
          <a:r>
            <a:rPr lang="pt-BR" sz="1800">
              <a:sym typeface="Symbol" panose="05050102010706020507" pitchFamily="18" charset="2"/>
            </a:rPr>
            <a:t></a:t>
          </a:r>
          <a:r>
            <a:rPr lang="pt-BR" sz="1800"/>
            <a:t> * r</a:t>
          </a:r>
          <a:r>
            <a:rPr lang="pt-BR" sz="1800" baseline="30000"/>
            <a:t>2 = </a:t>
          </a:r>
          <a:r>
            <a:rPr lang="pt-BR" sz="1800"/>
            <a:t>2,83.10</a:t>
          </a:r>
          <a:r>
            <a:rPr lang="pt-BR" sz="1800" baseline="30000"/>
            <a:t>23</a:t>
          </a:r>
          <a:r>
            <a:rPr lang="pt-BR" sz="1800"/>
            <a:t> m</a:t>
          </a:r>
          <a:r>
            <a:rPr lang="pt-BR" sz="1800" baseline="30000"/>
            <a:t>2 </a:t>
          </a:r>
          <a:endParaRPr lang="en-US" sz="1800"/>
        </a:p>
      </dgm:t>
    </dgm:pt>
    <dgm:pt modelId="{2F03983C-BD3F-4BAC-B17D-16C318A1C577}" type="parTrans" cxnId="{6E9E70F6-6B4C-4467-B37D-B64A28F3251E}">
      <dgm:prSet/>
      <dgm:spPr/>
      <dgm:t>
        <a:bodyPr/>
        <a:lstStyle/>
        <a:p>
          <a:endParaRPr lang="en-US"/>
        </a:p>
      </dgm:t>
    </dgm:pt>
    <dgm:pt modelId="{1BE60F59-DF0B-4774-909F-04293CA0CB24}" type="sibTrans" cxnId="{6E9E70F6-6B4C-4467-B37D-B64A28F3251E}">
      <dgm:prSet/>
      <dgm:spPr/>
      <dgm:t>
        <a:bodyPr/>
        <a:lstStyle/>
        <a:p>
          <a:endParaRPr lang="en-US"/>
        </a:p>
      </dgm:t>
    </dgm:pt>
    <dgm:pt modelId="{00F94EEE-8CB4-444A-A30E-0A32BFB602F3}">
      <dgm:prSet custT="1"/>
      <dgm:spPr/>
      <dgm:t>
        <a:bodyPr/>
        <a:lstStyle/>
        <a:p>
          <a:r>
            <a:rPr lang="pt-BR" sz="1600" b="0" u="none" dirty="0" err="1"/>
            <a:t>Jo</a:t>
          </a:r>
          <a:r>
            <a:rPr lang="pt-BR" sz="1600" b="0" u="none" dirty="0"/>
            <a:t> = 3,87 10</a:t>
          </a:r>
          <a:r>
            <a:rPr lang="pt-BR" sz="1600" b="0" u="none" baseline="30000" dirty="0"/>
            <a:t>26</a:t>
          </a:r>
          <a:r>
            <a:rPr lang="pt-BR" sz="1600" b="0" u="none" dirty="0"/>
            <a:t> W / 2,83.10</a:t>
          </a:r>
          <a:r>
            <a:rPr lang="pt-BR" sz="1600" b="0" u="none" baseline="30000" dirty="0"/>
            <a:t>23</a:t>
          </a:r>
          <a:r>
            <a:rPr lang="pt-BR" sz="1600" b="0" u="none" dirty="0"/>
            <a:t> m</a:t>
          </a:r>
          <a:r>
            <a:rPr lang="pt-BR" sz="1600" b="0" u="none" baseline="30000" dirty="0"/>
            <a:t>2 </a:t>
          </a:r>
        </a:p>
        <a:p>
          <a:endParaRPr lang="pt-BR" sz="1600" b="0" u="none" dirty="0"/>
        </a:p>
        <a:p>
          <a:r>
            <a:rPr lang="pt-BR" sz="2600" b="1" u="sng" dirty="0" err="1"/>
            <a:t>Jo</a:t>
          </a:r>
          <a:r>
            <a:rPr lang="pt-BR" sz="2600" b="1" u="sng" dirty="0"/>
            <a:t> = 1370 W/ m</a:t>
          </a:r>
          <a:r>
            <a:rPr lang="pt-BR" sz="2600" b="1" u="sng" baseline="30000" dirty="0"/>
            <a:t>2  </a:t>
          </a:r>
          <a:r>
            <a:rPr lang="pt-BR" sz="2600" dirty="0"/>
            <a:t>ou </a:t>
          </a:r>
          <a:r>
            <a:rPr lang="pt-BR" sz="2600" b="1" u="sng" dirty="0"/>
            <a:t>118,11 MJ/m</a:t>
          </a:r>
          <a:r>
            <a:rPr lang="pt-BR" sz="2600" b="1" u="sng" baseline="30000" dirty="0"/>
            <a:t>2</a:t>
          </a:r>
          <a:r>
            <a:rPr lang="pt-BR" sz="2600" b="1" u="sng" dirty="0"/>
            <a:t>.d</a:t>
          </a:r>
          <a:endParaRPr lang="en-US" sz="2600" b="1" u="sng" dirty="0"/>
        </a:p>
      </dgm:t>
    </dgm:pt>
    <dgm:pt modelId="{EAD947B2-9DDA-4E5C-9FDF-F2B7E30929A5}" type="parTrans" cxnId="{C38354A9-C3DA-427D-9F6D-6898B25F2D2C}">
      <dgm:prSet/>
      <dgm:spPr/>
      <dgm:t>
        <a:bodyPr/>
        <a:lstStyle/>
        <a:p>
          <a:endParaRPr lang="en-US"/>
        </a:p>
      </dgm:t>
    </dgm:pt>
    <dgm:pt modelId="{D2F575FE-661C-4978-8417-156101300286}" type="sibTrans" cxnId="{C38354A9-C3DA-427D-9F6D-6898B25F2D2C}">
      <dgm:prSet/>
      <dgm:spPr/>
      <dgm:t>
        <a:bodyPr/>
        <a:lstStyle/>
        <a:p>
          <a:endParaRPr lang="en-US"/>
        </a:p>
      </dgm:t>
    </dgm:pt>
    <dgm:pt modelId="{CFC2C742-3380-42C7-8B67-EB26D26E981E}" type="pres">
      <dgm:prSet presAssocID="{4C21073B-00B9-488F-9535-7EBA1C52B089}" presName="CompostProcess" presStyleCnt="0">
        <dgm:presLayoutVars>
          <dgm:dir/>
          <dgm:resizeHandles val="exact"/>
        </dgm:presLayoutVars>
      </dgm:prSet>
      <dgm:spPr/>
    </dgm:pt>
    <dgm:pt modelId="{A09295A7-9227-4263-B731-DCB802806D2F}" type="pres">
      <dgm:prSet presAssocID="{4C21073B-00B9-488F-9535-7EBA1C52B089}" presName="arrow" presStyleLbl="bgShp" presStyleIdx="0" presStyleCnt="1"/>
      <dgm:spPr/>
    </dgm:pt>
    <dgm:pt modelId="{9C5FE2EB-39E9-4D95-A538-FB78D7A18034}" type="pres">
      <dgm:prSet presAssocID="{4C21073B-00B9-488F-9535-7EBA1C52B089}" presName="linearProcess" presStyleCnt="0"/>
      <dgm:spPr/>
    </dgm:pt>
    <dgm:pt modelId="{5B94E78C-2CA1-4A84-8016-762F8DA055EC}" type="pres">
      <dgm:prSet presAssocID="{3F319261-462A-4D63-8106-1D1291479E23}" presName="textNode" presStyleLbl="node1" presStyleIdx="0" presStyleCnt="4">
        <dgm:presLayoutVars>
          <dgm:bulletEnabled val="1"/>
        </dgm:presLayoutVars>
      </dgm:prSet>
      <dgm:spPr/>
    </dgm:pt>
    <dgm:pt modelId="{18018A5F-0917-44E4-B27D-541793710B89}" type="pres">
      <dgm:prSet presAssocID="{2BA226D6-4297-4920-B407-55786586B28B}" presName="sibTrans" presStyleCnt="0"/>
      <dgm:spPr/>
    </dgm:pt>
    <dgm:pt modelId="{2CDFDF64-C09E-42FC-836E-8F2305E76B43}" type="pres">
      <dgm:prSet presAssocID="{B9801C3C-BE41-484C-AB37-F0F802893BED}" presName="textNode" presStyleLbl="node1" presStyleIdx="1" presStyleCnt="4" custLinFactX="91208" custLinFactNeighborX="100000">
        <dgm:presLayoutVars>
          <dgm:bulletEnabled val="1"/>
        </dgm:presLayoutVars>
      </dgm:prSet>
      <dgm:spPr/>
    </dgm:pt>
    <dgm:pt modelId="{C914B74D-F585-4F61-934A-2D7C7A016958}" type="pres">
      <dgm:prSet presAssocID="{B4737365-3C12-4CB9-90FF-0A820292EF96}" presName="sibTrans" presStyleCnt="0"/>
      <dgm:spPr/>
    </dgm:pt>
    <dgm:pt modelId="{40CCE5B5-49CE-4FF2-B2A4-0166EB894686}" type="pres">
      <dgm:prSet presAssocID="{59ADD476-8696-4EE3-9F49-574C57D48E07}" presName="textNode" presStyleLbl="node1" presStyleIdx="2" presStyleCnt="4" custLinFactX="-100000" custLinFactNeighborX="-144304">
        <dgm:presLayoutVars>
          <dgm:bulletEnabled val="1"/>
        </dgm:presLayoutVars>
      </dgm:prSet>
      <dgm:spPr/>
    </dgm:pt>
    <dgm:pt modelId="{91857ECE-6749-43A4-8E41-70E8611C182A}" type="pres">
      <dgm:prSet presAssocID="{1BE60F59-DF0B-4774-909F-04293CA0CB24}" presName="sibTrans" presStyleCnt="0"/>
      <dgm:spPr/>
    </dgm:pt>
    <dgm:pt modelId="{510FFDD6-C121-4C3C-8EFF-3067BF1291A7}" type="pres">
      <dgm:prSet presAssocID="{00F94EEE-8CB4-444A-A30E-0A32BFB602F3}" presName="textNode" presStyleLbl="node1" presStyleIdx="3" presStyleCnt="4" custScaleX="235234">
        <dgm:presLayoutVars>
          <dgm:bulletEnabled val="1"/>
        </dgm:presLayoutVars>
      </dgm:prSet>
      <dgm:spPr/>
    </dgm:pt>
  </dgm:ptLst>
  <dgm:cxnLst>
    <dgm:cxn modelId="{2F0FB309-4BD6-4BAC-B118-203DAB3461A9}" type="presOf" srcId="{B9801C3C-BE41-484C-AB37-F0F802893BED}" destId="{2CDFDF64-C09E-42FC-836E-8F2305E76B43}" srcOrd="0" destOrd="0" presId="urn:microsoft.com/office/officeart/2005/8/layout/hProcess9"/>
    <dgm:cxn modelId="{40AA8D35-CDB8-48D1-8B0F-64E7F5B944F6}" type="presOf" srcId="{59ADD476-8696-4EE3-9F49-574C57D48E07}" destId="{40CCE5B5-49CE-4FF2-B2A4-0166EB894686}" srcOrd="0" destOrd="0" presId="urn:microsoft.com/office/officeart/2005/8/layout/hProcess9"/>
    <dgm:cxn modelId="{41722037-0741-4E21-8951-8BDE8A192504}" srcId="{4C21073B-00B9-488F-9535-7EBA1C52B089}" destId="{B9801C3C-BE41-484C-AB37-F0F802893BED}" srcOrd="1" destOrd="0" parTransId="{CFDEDFE9-9CA4-4994-909F-043EA0671F97}" sibTransId="{B4737365-3C12-4CB9-90FF-0A820292EF96}"/>
    <dgm:cxn modelId="{0D39AA70-AC61-4B63-B897-999F29F42EB1}" type="presOf" srcId="{4C21073B-00B9-488F-9535-7EBA1C52B089}" destId="{CFC2C742-3380-42C7-8B67-EB26D26E981E}" srcOrd="0" destOrd="0" presId="urn:microsoft.com/office/officeart/2005/8/layout/hProcess9"/>
    <dgm:cxn modelId="{29404D7A-D6BB-487E-98DF-53EC25E0FEC8}" srcId="{4C21073B-00B9-488F-9535-7EBA1C52B089}" destId="{3F319261-462A-4D63-8106-1D1291479E23}" srcOrd="0" destOrd="0" parTransId="{B67A7F89-3278-4DBF-B1F1-210E4E25FDD5}" sibTransId="{2BA226D6-4297-4920-B407-55786586B28B}"/>
    <dgm:cxn modelId="{4250D999-98BE-40BA-9283-75F9CF0F8639}" type="presOf" srcId="{3F319261-462A-4D63-8106-1D1291479E23}" destId="{5B94E78C-2CA1-4A84-8016-762F8DA055EC}" srcOrd="0" destOrd="0" presId="urn:microsoft.com/office/officeart/2005/8/layout/hProcess9"/>
    <dgm:cxn modelId="{C38354A9-C3DA-427D-9F6D-6898B25F2D2C}" srcId="{4C21073B-00B9-488F-9535-7EBA1C52B089}" destId="{00F94EEE-8CB4-444A-A30E-0A32BFB602F3}" srcOrd="3" destOrd="0" parTransId="{EAD947B2-9DDA-4E5C-9FDF-F2B7E30929A5}" sibTransId="{D2F575FE-661C-4978-8417-156101300286}"/>
    <dgm:cxn modelId="{4865CBDB-6092-4F92-839F-70A8F9211173}" type="presOf" srcId="{00F94EEE-8CB4-444A-A30E-0A32BFB602F3}" destId="{510FFDD6-C121-4C3C-8EFF-3067BF1291A7}" srcOrd="0" destOrd="0" presId="urn:microsoft.com/office/officeart/2005/8/layout/hProcess9"/>
    <dgm:cxn modelId="{6E9E70F6-6B4C-4467-B37D-B64A28F3251E}" srcId="{4C21073B-00B9-488F-9535-7EBA1C52B089}" destId="{59ADD476-8696-4EE3-9F49-574C57D48E07}" srcOrd="2" destOrd="0" parTransId="{2F03983C-BD3F-4BAC-B17D-16C318A1C577}" sibTransId="{1BE60F59-DF0B-4774-909F-04293CA0CB24}"/>
    <dgm:cxn modelId="{AC448529-2423-4D24-8540-7B4D938CEBD8}" type="presParOf" srcId="{CFC2C742-3380-42C7-8B67-EB26D26E981E}" destId="{A09295A7-9227-4263-B731-DCB802806D2F}" srcOrd="0" destOrd="0" presId="urn:microsoft.com/office/officeart/2005/8/layout/hProcess9"/>
    <dgm:cxn modelId="{A2DDDFE3-715D-4D0B-B509-DD3E53DD3991}" type="presParOf" srcId="{CFC2C742-3380-42C7-8B67-EB26D26E981E}" destId="{9C5FE2EB-39E9-4D95-A538-FB78D7A18034}" srcOrd="1" destOrd="0" presId="urn:microsoft.com/office/officeart/2005/8/layout/hProcess9"/>
    <dgm:cxn modelId="{35467A8F-6CFC-4FCB-8B9F-2CAB31BB8D4E}" type="presParOf" srcId="{9C5FE2EB-39E9-4D95-A538-FB78D7A18034}" destId="{5B94E78C-2CA1-4A84-8016-762F8DA055EC}" srcOrd="0" destOrd="0" presId="urn:microsoft.com/office/officeart/2005/8/layout/hProcess9"/>
    <dgm:cxn modelId="{F194DC30-084D-4DC3-9642-AF8594C49B4E}" type="presParOf" srcId="{9C5FE2EB-39E9-4D95-A538-FB78D7A18034}" destId="{18018A5F-0917-44E4-B27D-541793710B89}" srcOrd="1" destOrd="0" presId="urn:microsoft.com/office/officeart/2005/8/layout/hProcess9"/>
    <dgm:cxn modelId="{13CDF15A-FB32-44F8-9465-550F115D49FA}" type="presParOf" srcId="{9C5FE2EB-39E9-4D95-A538-FB78D7A18034}" destId="{2CDFDF64-C09E-42FC-836E-8F2305E76B43}" srcOrd="2" destOrd="0" presId="urn:microsoft.com/office/officeart/2005/8/layout/hProcess9"/>
    <dgm:cxn modelId="{7B99A831-4C09-47FE-B374-312414732F8B}" type="presParOf" srcId="{9C5FE2EB-39E9-4D95-A538-FB78D7A18034}" destId="{C914B74D-F585-4F61-934A-2D7C7A016958}" srcOrd="3" destOrd="0" presId="urn:microsoft.com/office/officeart/2005/8/layout/hProcess9"/>
    <dgm:cxn modelId="{F2293DD6-D89E-4523-B337-E4A03ED0F02F}" type="presParOf" srcId="{9C5FE2EB-39E9-4D95-A538-FB78D7A18034}" destId="{40CCE5B5-49CE-4FF2-B2A4-0166EB894686}" srcOrd="4" destOrd="0" presId="urn:microsoft.com/office/officeart/2005/8/layout/hProcess9"/>
    <dgm:cxn modelId="{A21E3882-FFF1-46A9-B9D6-7716AF76D449}" type="presParOf" srcId="{9C5FE2EB-39E9-4D95-A538-FB78D7A18034}" destId="{91857ECE-6749-43A4-8E41-70E8611C182A}" srcOrd="5" destOrd="0" presId="urn:microsoft.com/office/officeart/2005/8/layout/hProcess9"/>
    <dgm:cxn modelId="{5AEDDABB-9900-4197-9B21-6777B7B14123}" type="presParOf" srcId="{9C5FE2EB-39E9-4D95-A538-FB78D7A18034}" destId="{510FFDD6-C121-4C3C-8EFF-3067BF1291A7}"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65017E-557C-4A9E-A3A6-42D653BB4E86}" type="doc">
      <dgm:prSet loTypeId="urn:microsoft.com/office/officeart/2005/8/layout/hierarchy1" loCatId="hierarchy" qsTypeId="urn:microsoft.com/office/officeart/2005/8/quickstyle/simple4" qsCatId="simple" csTypeId="urn:microsoft.com/office/officeart/2005/8/colors/colorful2" csCatId="colorful" phldr="1"/>
      <dgm:spPr/>
      <dgm:t>
        <a:bodyPr/>
        <a:lstStyle/>
        <a:p>
          <a:endParaRPr lang="en-US"/>
        </a:p>
      </dgm:t>
    </dgm:pt>
    <dgm:pt modelId="{67B89930-4542-47E1-AC9C-A178B85559E1}">
      <dgm:prSet/>
      <dgm:spPr/>
      <dgm:t>
        <a:bodyPr/>
        <a:lstStyle/>
        <a:p>
          <a:r>
            <a:rPr lang="pt-BR"/>
            <a:t>Calcule o valor de Jo’ para hoje?</a:t>
          </a:r>
          <a:endParaRPr lang="en-US"/>
        </a:p>
      </dgm:t>
    </dgm:pt>
    <dgm:pt modelId="{FE806C78-970B-4A8A-88AD-E306B956E8C4}" type="parTrans" cxnId="{43D4C598-E39B-49CD-89D9-EA5B6F5D6BF5}">
      <dgm:prSet/>
      <dgm:spPr/>
      <dgm:t>
        <a:bodyPr/>
        <a:lstStyle/>
        <a:p>
          <a:endParaRPr lang="en-US"/>
        </a:p>
      </dgm:t>
    </dgm:pt>
    <dgm:pt modelId="{A87376C0-F55F-4E55-B452-A36414BA9528}" type="sibTrans" cxnId="{43D4C598-E39B-49CD-89D9-EA5B6F5D6BF5}">
      <dgm:prSet/>
      <dgm:spPr/>
      <dgm:t>
        <a:bodyPr/>
        <a:lstStyle/>
        <a:p>
          <a:endParaRPr lang="en-US"/>
        </a:p>
      </dgm:t>
    </dgm:pt>
    <dgm:pt modelId="{CB0DC436-5F6A-476E-9E2B-0749E0847AD8}">
      <dgm:prSet/>
      <dgm:spPr/>
      <dgm:t>
        <a:bodyPr/>
        <a:lstStyle/>
        <a:p>
          <a:r>
            <a:rPr lang="pt-BR" dirty="0"/>
            <a:t>Calcule o fotoperíodo, o horário do nascer e o horário do pôr-do-sol para Piracicaba, no dia de hoje.</a:t>
          </a:r>
          <a:endParaRPr lang="en-US" dirty="0"/>
        </a:p>
      </dgm:t>
    </dgm:pt>
    <dgm:pt modelId="{BB2156A4-DA8D-44C4-B477-084549ACCF25}" type="parTrans" cxnId="{71F0ECB0-29A8-43D1-B7D8-B78BA1F142FA}">
      <dgm:prSet/>
      <dgm:spPr/>
      <dgm:t>
        <a:bodyPr/>
        <a:lstStyle/>
        <a:p>
          <a:endParaRPr lang="en-US"/>
        </a:p>
      </dgm:t>
    </dgm:pt>
    <dgm:pt modelId="{0E8E2B2D-0C0C-45E6-85E3-CD674171C113}" type="sibTrans" cxnId="{71F0ECB0-29A8-43D1-B7D8-B78BA1F142FA}">
      <dgm:prSet/>
      <dgm:spPr/>
      <dgm:t>
        <a:bodyPr/>
        <a:lstStyle/>
        <a:p>
          <a:endParaRPr lang="en-US"/>
        </a:p>
      </dgm:t>
    </dgm:pt>
    <dgm:pt modelId="{EF447416-0F47-42D8-9B72-0050109FDDC4}" type="pres">
      <dgm:prSet presAssocID="{0165017E-557C-4A9E-A3A6-42D653BB4E86}" presName="hierChild1" presStyleCnt="0">
        <dgm:presLayoutVars>
          <dgm:chPref val="1"/>
          <dgm:dir/>
          <dgm:animOne val="branch"/>
          <dgm:animLvl val="lvl"/>
          <dgm:resizeHandles/>
        </dgm:presLayoutVars>
      </dgm:prSet>
      <dgm:spPr/>
    </dgm:pt>
    <dgm:pt modelId="{747D2F01-5B4D-4D0A-A67D-A21F59AD27CC}" type="pres">
      <dgm:prSet presAssocID="{67B89930-4542-47E1-AC9C-A178B85559E1}" presName="hierRoot1" presStyleCnt="0"/>
      <dgm:spPr/>
    </dgm:pt>
    <dgm:pt modelId="{053250C9-F8E7-4026-9447-439F2A9D87B7}" type="pres">
      <dgm:prSet presAssocID="{67B89930-4542-47E1-AC9C-A178B85559E1}" presName="composite" presStyleCnt="0"/>
      <dgm:spPr/>
    </dgm:pt>
    <dgm:pt modelId="{8DFCB244-A660-4BC4-AC0D-0625FEF06CFE}" type="pres">
      <dgm:prSet presAssocID="{67B89930-4542-47E1-AC9C-A178B85559E1}" presName="background" presStyleLbl="node0" presStyleIdx="0" presStyleCnt="2"/>
      <dgm:spPr/>
    </dgm:pt>
    <dgm:pt modelId="{8BA5324D-CB00-410B-B8D0-C3D291ADCEBE}" type="pres">
      <dgm:prSet presAssocID="{67B89930-4542-47E1-AC9C-A178B85559E1}" presName="text" presStyleLbl="fgAcc0" presStyleIdx="0" presStyleCnt="2">
        <dgm:presLayoutVars>
          <dgm:chPref val="3"/>
        </dgm:presLayoutVars>
      </dgm:prSet>
      <dgm:spPr/>
    </dgm:pt>
    <dgm:pt modelId="{250071BA-F44F-4EE5-BB4F-3EBDB2411ECF}" type="pres">
      <dgm:prSet presAssocID="{67B89930-4542-47E1-AC9C-A178B85559E1}" presName="hierChild2" presStyleCnt="0"/>
      <dgm:spPr/>
    </dgm:pt>
    <dgm:pt modelId="{8A953F0D-4DA3-4AA2-AB4C-B36FB30D3463}" type="pres">
      <dgm:prSet presAssocID="{CB0DC436-5F6A-476E-9E2B-0749E0847AD8}" presName="hierRoot1" presStyleCnt="0"/>
      <dgm:spPr/>
    </dgm:pt>
    <dgm:pt modelId="{3E244C4A-9415-480E-8933-2D3E2A6AFE79}" type="pres">
      <dgm:prSet presAssocID="{CB0DC436-5F6A-476E-9E2B-0749E0847AD8}" presName="composite" presStyleCnt="0"/>
      <dgm:spPr/>
    </dgm:pt>
    <dgm:pt modelId="{8E4DDC20-91FC-4EE4-A2F3-26936C8CA5D0}" type="pres">
      <dgm:prSet presAssocID="{CB0DC436-5F6A-476E-9E2B-0749E0847AD8}" presName="background" presStyleLbl="node0" presStyleIdx="1" presStyleCnt="2"/>
      <dgm:spPr/>
    </dgm:pt>
    <dgm:pt modelId="{4FD7DCB7-3A99-4999-B31C-76F4590688D5}" type="pres">
      <dgm:prSet presAssocID="{CB0DC436-5F6A-476E-9E2B-0749E0847AD8}" presName="text" presStyleLbl="fgAcc0" presStyleIdx="1" presStyleCnt="2">
        <dgm:presLayoutVars>
          <dgm:chPref val="3"/>
        </dgm:presLayoutVars>
      </dgm:prSet>
      <dgm:spPr/>
    </dgm:pt>
    <dgm:pt modelId="{5ED6B790-9BDB-4079-9496-1043DEB0568C}" type="pres">
      <dgm:prSet presAssocID="{CB0DC436-5F6A-476E-9E2B-0749E0847AD8}" presName="hierChild2" presStyleCnt="0"/>
      <dgm:spPr/>
    </dgm:pt>
  </dgm:ptLst>
  <dgm:cxnLst>
    <dgm:cxn modelId="{8D2C7422-97B7-44BA-9A63-D7A3A4294D5F}" type="presOf" srcId="{CB0DC436-5F6A-476E-9E2B-0749E0847AD8}" destId="{4FD7DCB7-3A99-4999-B31C-76F4590688D5}" srcOrd="0" destOrd="0" presId="urn:microsoft.com/office/officeart/2005/8/layout/hierarchy1"/>
    <dgm:cxn modelId="{43D4C598-E39B-49CD-89D9-EA5B6F5D6BF5}" srcId="{0165017E-557C-4A9E-A3A6-42D653BB4E86}" destId="{67B89930-4542-47E1-AC9C-A178B85559E1}" srcOrd="0" destOrd="0" parTransId="{FE806C78-970B-4A8A-88AD-E306B956E8C4}" sibTransId="{A87376C0-F55F-4E55-B452-A36414BA9528}"/>
    <dgm:cxn modelId="{71F0ECB0-29A8-43D1-B7D8-B78BA1F142FA}" srcId="{0165017E-557C-4A9E-A3A6-42D653BB4E86}" destId="{CB0DC436-5F6A-476E-9E2B-0749E0847AD8}" srcOrd="1" destOrd="0" parTransId="{BB2156A4-DA8D-44C4-B477-084549ACCF25}" sibTransId="{0E8E2B2D-0C0C-45E6-85E3-CD674171C113}"/>
    <dgm:cxn modelId="{567229E2-87BD-4440-B33D-61C1812BE878}" type="presOf" srcId="{0165017E-557C-4A9E-A3A6-42D653BB4E86}" destId="{EF447416-0F47-42D8-9B72-0050109FDDC4}" srcOrd="0" destOrd="0" presId="urn:microsoft.com/office/officeart/2005/8/layout/hierarchy1"/>
    <dgm:cxn modelId="{F13319E9-E970-40F9-A4F3-8FFEE1B4393D}" type="presOf" srcId="{67B89930-4542-47E1-AC9C-A178B85559E1}" destId="{8BA5324D-CB00-410B-B8D0-C3D291ADCEBE}" srcOrd="0" destOrd="0" presId="urn:microsoft.com/office/officeart/2005/8/layout/hierarchy1"/>
    <dgm:cxn modelId="{C879F707-D709-44F2-8E20-C4C71B790319}" type="presParOf" srcId="{EF447416-0F47-42D8-9B72-0050109FDDC4}" destId="{747D2F01-5B4D-4D0A-A67D-A21F59AD27CC}" srcOrd="0" destOrd="0" presId="urn:microsoft.com/office/officeart/2005/8/layout/hierarchy1"/>
    <dgm:cxn modelId="{5449B99F-BD09-4126-9D7E-1ABC49C91992}" type="presParOf" srcId="{747D2F01-5B4D-4D0A-A67D-A21F59AD27CC}" destId="{053250C9-F8E7-4026-9447-439F2A9D87B7}" srcOrd="0" destOrd="0" presId="urn:microsoft.com/office/officeart/2005/8/layout/hierarchy1"/>
    <dgm:cxn modelId="{B7E58D5A-3AC3-43C4-BEBF-39B5B14EC52B}" type="presParOf" srcId="{053250C9-F8E7-4026-9447-439F2A9D87B7}" destId="{8DFCB244-A660-4BC4-AC0D-0625FEF06CFE}" srcOrd="0" destOrd="0" presId="urn:microsoft.com/office/officeart/2005/8/layout/hierarchy1"/>
    <dgm:cxn modelId="{B0572045-FC90-4E71-9A39-B8C423ECF9E1}" type="presParOf" srcId="{053250C9-F8E7-4026-9447-439F2A9D87B7}" destId="{8BA5324D-CB00-410B-B8D0-C3D291ADCEBE}" srcOrd="1" destOrd="0" presId="urn:microsoft.com/office/officeart/2005/8/layout/hierarchy1"/>
    <dgm:cxn modelId="{75366854-CAF5-4F57-9C56-F3678D3EE9BB}" type="presParOf" srcId="{747D2F01-5B4D-4D0A-A67D-A21F59AD27CC}" destId="{250071BA-F44F-4EE5-BB4F-3EBDB2411ECF}" srcOrd="1" destOrd="0" presId="urn:microsoft.com/office/officeart/2005/8/layout/hierarchy1"/>
    <dgm:cxn modelId="{8EB46B90-E808-4C76-9049-3B39E90E2FBA}" type="presParOf" srcId="{EF447416-0F47-42D8-9B72-0050109FDDC4}" destId="{8A953F0D-4DA3-4AA2-AB4C-B36FB30D3463}" srcOrd="1" destOrd="0" presId="urn:microsoft.com/office/officeart/2005/8/layout/hierarchy1"/>
    <dgm:cxn modelId="{5CD7B012-758C-4F25-A492-E58DB77A35A0}" type="presParOf" srcId="{8A953F0D-4DA3-4AA2-AB4C-B36FB30D3463}" destId="{3E244C4A-9415-480E-8933-2D3E2A6AFE79}" srcOrd="0" destOrd="0" presId="urn:microsoft.com/office/officeart/2005/8/layout/hierarchy1"/>
    <dgm:cxn modelId="{E3E6927C-0090-43CD-A741-1C5593A9D603}" type="presParOf" srcId="{3E244C4A-9415-480E-8933-2D3E2A6AFE79}" destId="{8E4DDC20-91FC-4EE4-A2F3-26936C8CA5D0}" srcOrd="0" destOrd="0" presId="urn:microsoft.com/office/officeart/2005/8/layout/hierarchy1"/>
    <dgm:cxn modelId="{2F518D0C-C9FD-4FF3-A63B-2D92D9FCBFF3}" type="presParOf" srcId="{3E244C4A-9415-480E-8933-2D3E2A6AFE79}" destId="{4FD7DCB7-3A99-4999-B31C-76F4590688D5}" srcOrd="1" destOrd="0" presId="urn:microsoft.com/office/officeart/2005/8/layout/hierarchy1"/>
    <dgm:cxn modelId="{D9DFA39A-D2C8-4795-8477-68C19F219910}" type="presParOf" srcId="{8A953F0D-4DA3-4AA2-AB4C-B36FB30D3463}" destId="{5ED6B790-9BDB-4079-9496-1043DEB0568C}"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56EBA72-3211-4264-A9EF-FD5881160FE8}" type="doc">
      <dgm:prSet loTypeId="urn:microsoft.com/office/officeart/2005/8/layout/vList2" loCatId="list" qsTypeId="urn:microsoft.com/office/officeart/2005/8/quickstyle/simple4" qsCatId="simple" csTypeId="urn:microsoft.com/office/officeart/2005/8/colors/accent6_2" csCatId="accent6" phldr="1"/>
      <dgm:spPr/>
      <dgm:t>
        <a:bodyPr/>
        <a:lstStyle/>
        <a:p>
          <a:endParaRPr lang="en-US"/>
        </a:p>
      </dgm:t>
    </dgm:pt>
    <dgm:pt modelId="{999C0578-F265-4BF0-8706-09842EE2C46C}">
      <dgm:prSet custT="1"/>
      <dgm:spPr/>
      <dgm:t>
        <a:bodyPr/>
        <a:lstStyle/>
        <a:p>
          <a:r>
            <a:rPr lang="pt-BR" sz="2500"/>
            <a:t>Obrigatória: </a:t>
          </a:r>
          <a:endParaRPr lang="pt-BR" sz="2500" dirty="0"/>
        </a:p>
        <a:p>
          <a:r>
            <a:rPr lang="en-US" sz="2500" dirty="0" err="1"/>
            <a:t>Apostila</a:t>
          </a:r>
          <a:r>
            <a:rPr lang="en-US" sz="2500" dirty="0"/>
            <a:t> de </a:t>
          </a:r>
          <a:r>
            <a:rPr lang="en-US" sz="2500" dirty="0" err="1"/>
            <a:t>Meteorologia</a:t>
          </a:r>
          <a:r>
            <a:rPr lang="en-US" sz="2500" dirty="0"/>
            <a:t> Agricola. ESALQ. 2007. Caps  5.</a:t>
          </a:r>
        </a:p>
        <a:p>
          <a:r>
            <a:rPr lang="en-US" sz="2000" dirty="0" err="1"/>
            <a:t>Disponível</a:t>
          </a:r>
          <a:r>
            <a:rPr lang="en-US" sz="2000" dirty="0"/>
            <a:t> </a:t>
          </a:r>
          <a:r>
            <a:rPr lang="en-US" sz="2000" dirty="0" err="1"/>
            <a:t>em</a:t>
          </a:r>
          <a:r>
            <a:rPr lang="en-US" sz="2000" dirty="0"/>
            <a:t> </a:t>
          </a:r>
          <a:r>
            <a:rPr lang="en-AU" sz="2000" dirty="0">
              <a:hlinkClick xmlns:r="http://schemas.openxmlformats.org/officeDocument/2006/relationships" r:id="rId1"/>
            </a:rPr>
            <a:t>http://www.ler.esalq.usp.br/aulas/lce306/MeteorAgricola_Apostila2007.pdf</a:t>
          </a:r>
          <a:r>
            <a:rPr lang="en-AU" sz="2000" dirty="0"/>
            <a:t> </a:t>
          </a:r>
          <a:endParaRPr lang="en-US" sz="2000" dirty="0"/>
        </a:p>
      </dgm:t>
    </dgm:pt>
    <dgm:pt modelId="{EF6F5B1A-D5BA-4CAD-82C7-45C7576F49B3}" type="parTrans" cxnId="{D3AC4DDF-C8A6-48C7-B5A2-CC83F6E0BFA4}">
      <dgm:prSet/>
      <dgm:spPr/>
      <dgm:t>
        <a:bodyPr/>
        <a:lstStyle/>
        <a:p>
          <a:endParaRPr lang="en-US" sz="2800"/>
        </a:p>
      </dgm:t>
    </dgm:pt>
    <dgm:pt modelId="{64E37BDC-F43C-4905-BCFA-AE246AB23CA4}" type="sibTrans" cxnId="{D3AC4DDF-C8A6-48C7-B5A2-CC83F6E0BFA4}">
      <dgm:prSet/>
      <dgm:spPr/>
      <dgm:t>
        <a:bodyPr/>
        <a:lstStyle/>
        <a:p>
          <a:endParaRPr lang="en-US"/>
        </a:p>
      </dgm:t>
    </dgm:pt>
    <dgm:pt modelId="{DA883147-D5B0-4877-BB04-2782BDFF906C}" type="pres">
      <dgm:prSet presAssocID="{356EBA72-3211-4264-A9EF-FD5881160FE8}" presName="linear" presStyleCnt="0">
        <dgm:presLayoutVars>
          <dgm:animLvl val="lvl"/>
          <dgm:resizeHandles val="exact"/>
        </dgm:presLayoutVars>
      </dgm:prSet>
      <dgm:spPr/>
    </dgm:pt>
    <dgm:pt modelId="{708E68E0-6F2A-465D-8EB3-6472D3921680}" type="pres">
      <dgm:prSet presAssocID="{999C0578-F265-4BF0-8706-09842EE2C46C}" presName="parentText" presStyleLbl="node1" presStyleIdx="0" presStyleCnt="1">
        <dgm:presLayoutVars>
          <dgm:chMax val="0"/>
          <dgm:bulletEnabled val="1"/>
        </dgm:presLayoutVars>
      </dgm:prSet>
      <dgm:spPr/>
    </dgm:pt>
  </dgm:ptLst>
  <dgm:cxnLst>
    <dgm:cxn modelId="{88EA9D8B-3E15-47DE-9C92-98DD70EC2260}" type="presOf" srcId="{356EBA72-3211-4264-A9EF-FD5881160FE8}" destId="{DA883147-D5B0-4877-BB04-2782BDFF906C}" srcOrd="0" destOrd="0" presId="urn:microsoft.com/office/officeart/2005/8/layout/vList2"/>
    <dgm:cxn modelId="{D3AC4DDF-C8A6-48C7-B5A2-CC83F6E0BFA4}" srcId="{356EBA72-3211-4264-A9EF-FD5881160FE8}" destId="{999C0578-F265-4BF0-8706-09842EE2C46C}" srcOrd="0" destOrd="0" parTransId="{EF6F5B1A-D5BA-4CAD-82C7-45C7576F49B3}" sibTransId="{64E37BDC-F43C-4905-BCFA-AE246AB23CA4}"/>
    <dgm:cxn modelId="{B4DDEBE3-B030-4600-90D1-9BB4B34BB3FD}" type="presOf" srcId="{999C0578-F265-4BF0-8706-09842EE2C46C}" destId="{708E68E0-6F2A-465D-8EB3-6472D3921680}" srcOrd="0" destOrd="0" presId="urn:microsoft.com/office/officeart/2005/8/layout/vList2"/>
    <dgm:cxn modelId="{0EAD8FC1-7535-4EA4-8E6E-809B9C4FEAB2}" type="presParOf" srcId="{DA883147-D5B0-4877-BB04-2782BDFF906C}" destId="{708E68E0-6F2A-465D-8EB3-6472D3921680}"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445EBB-5A1D-47C7-8ADF-83E15BEFB879}">
      <dsp:nvSpPr>
        <dsp:cNvPr id="0" name=""/>
        <dsp:cNvSpPr/>
      </dsp:nvSpPr>
      <dsp:spPr>
        <a:xfrm>
          <a:off x="130938" y="1393"/>
          <a:ext cx="4224635" cy="2682643"/>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18DC8BB-5426-4125-AB11-A5913DAE9963}">
      <dsp:nvSpPr>
        <dsp:cNvPr id="0" name=""/>
        <dsp:cNvSpPr/>
      </dsp:nvSpPr>
      <dsp:spPr>
        <a:xfrm>
          <a:off x="600342" y="447327"/>
          <a:ext cx="4224635" cy="2682643"/>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pt-BR" sz="3800" kern="1200"/>
            <a:t>a) Calcule a Declinação Solar para hoje em Piracicaba? </a:t>
          </a:r>
          <a:endParaRPr lang="en-US" sz="3800" kern="1200"/>
        </a:p>
      </dsp:txBody>
      <dsp:txXfrm>
        <a:off x="678914" y="525899"/>
        <a:ext cx="4067491" cy="2525499"/>
      </dsp:txXfrm>
    </dsp:sp>
    <dsp:sp modelId="{820F7928-817B-4244-9557-930CD5086717}">
      <dsp:nvSpPr>
        <dsp:cNvPr id="0" name=""/>
        <dsp:cNvSpPr/>
      </dsp:nvSpPr>
      <dsp:spPr>
        <a:xfrm>
          <a:off x="5294381" y="1393"/>
          <a:ext cx="4224635" cy="2682643"/>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7637291-882D-4836-BACF-86AF32BD6BA4}">
      <dsp:nvSpPr>
        <dsp:cNvPr id="0" name=""/>
        <dsp:cNvSpPr/>
      </dsp:nvSpPr>
      <dsp:spPr>
        <a:xfrm>
          <a:off x="5763785" y="447327"/>
          <a:ext cx="4224635" cy="2682643"/>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pt-BR" sz="3800" kern="1200"/>
            <a:t>b) Calcule a Ângulo Zenital ao meio dia para Hoje em Piracicaba? </a:t>
          </a:r>
          <a:endParaRPr lang="en-US" sz="3800" kern="1200"/>
        </a:p>
      </dsp:txBody>
      <dsp:txXfrm>
        <a:off x="5842357" y="525899"/>
        <a:ext cx="4067491" cy="25254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9295A7-9227-4263-B731-DCB802806D2F}">
      <dsp:nvSpPr>
        <dsp:cNvPr id="0" name=""/>
        <dsp:cNvSpPr/>
      </dsp:nvSpPr>
      <dsp:spPr>
        <a:xfrm>
          <a:off x="538638" y="0"/>
          <a:ext cx="6104572" cy="51054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94E78C-2CA1-4A84-8016-762F8DA055EC}">
      <dsp:nvSpPr>
        <dsp:cNvPr id="0" name=""/>
        <dsp:cNvSpPr/>
      </dsp:nvSpPr>
      <dsp:spPr>
        <a:xfrm>
          <a:off x="3272" y="1531620"/>
          <a:ext cx="1254697" cy="2042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kern="1200"/>
            <a:t>Distância Terra-Sol: 1,5 10</a:t>
          </a:r>
          <a:r>
            <a:rPr lang="pt-BR" sz="1800" kern="1200" baseline="30000"/>
            <a:t>8</a:t>
          </a:r>
          <a:r>
            <a:rPr lang="pt-BR" sz="1800" kern="1200"/>
            <a:t> km</a:t>
          </a:r>
          <a:endParaRPr lang="en-US" sz="1800" kern="1200"/>
        </a:p>
      </dsp:txBody>
      <dsp:txXfrm>
        <a:off x="64521" y="1592869"/>
        <a:ext cx="1132199" cy="1919662"/>
      </dsp:txXfrm>
    </dsp:sp>
    <dsp:sp modelId="{2CDFDF64-C09E-42FC-836E-8F2305E76B43}">
      <dsp:nvSpPr>
        <dsp:cNvPr id="0" name=""/>
        <dsp:cNvSpPr/>
      </dsp:nvSpPr>
      <dsp:spPr>
        <a:xfrm>
          <a:off x="2708845" y="1531620"/>
          <a:ext cx="1254697" cy="2042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kern="1200"/>
            <a:t>Potência do Sol: 3,87 10</a:t>
          </a:r>
          <a:r>
            <a:rPr lang="pt-BR" sz="1800" kern="1200" baseline="30000"/>
            <a:t>26</a:t>
          </a:r>
          <a:r>
            <a:rPr lang="pt-BR" sz="1800" kern="1200"/>
            <a:t> W</a:t>
          </a:r>
          <a:endParaRPr lang="en-US" sz="1800" kern="1200"/>
        </a:p>
      </dsp:txBody>
      <dsp:txXfrm>
        <a:off x="2770094" y="1592869"/>
        <a:ext cx="1132199" cy="1919662"/>
      </dsp:txXfrm>
    </dsp:sp>
    <dsp:sp modelId="{40CCE5B5-49CE-4FF2-B2A4-0166EB894686}">
      <dsp:nvSpPr>
        <dsp:cNvPr id="0" name=""/>
        <dsp:cNvSpPr/>
      </dsp:nvSpPr>
      <dsp:spPr>
        <a:xfrm>
          <a:off x="1343321" y="1531620"/>
          <a:ext cx="1254697" cy="2042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kern="1200"/>
            <a:t>Área da esfera: 4 * </a:t>
          </a:r>
          <a:r>
            <a:rPr lang="pt-BR" sz="1800" kern="1200">
              <a:sym typeface="Symbol" panose="05050102010706020507" pitchFamily="18" charset="2"/>
            </a:rPr>
            <a:t></a:t>
          </a:r>
          <a:r>
            <a:rPr lang="pt-BR" sz="1800" kern="1200"/>
            <a:t> * r</a:t>
          </a:r>
          <a:r>
            <a:rPr lang="pt-BR" sz="1800" kern="1200" baseline="30000"/>
            <a:t>2 = </a:t>
          </a:r>
          <a:r>
            <a:rPr lang="pt-BR" sz="1800" kern="1200"/>
            <a:t>2,83.10</a:t>
          </a:r>
          <a:r>
            <a:rPr lang="pt-BR" sz="1800" kern="1200" baseline="30000"/>
            <a:t>23</a:t>
          </a:r>
          <a:r>
            <a:rPr lang="pt-BR" sz="1800" kern="1200"/>
            <a:t> m</a:t>
          </a:r>
          <a:r>
            <a:rPr lang="pt-BR" sz="1800" kern="1200" baseline="30000"/>
            <a:t>2 </a:t>
          </a:r>
          <a:endParaRPr lang="en-US" sz="1800" kern="1200"/>
        </a:p>
      </dsp:txBody>
      <dsp:txXfrm>
        <a:off x="1404570" y="1592869"/>
        <a:ext cx="1132199" cy="1919662"/>
      </dsp:txXfrm>
    </dsp:sp>
    <dsp:sp modelId="{510FFDD6-C121-4C3C-8EFF-3067BF1291A7}">
      <dsp:nvSpPr>
        <dsp:cNvPr id="0" name=""/>
        <dsp:cNvSpPr/>
      </dsp:nvSpPr>
      <dsp:spPr>
        <a:xfrm>
          <a:off x="4227102" y="1531620"/>
          <a:ext cx="2951475" cy="2042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t-BR" sz="1600" b="0" u="none" kern="1200" dirty="0" err="1"/>
            <a:t>Jo</a:t>
          </a:r>
          <a:r>
            <a:rPr lang="pt-BR" sz="1600" b="0" u="none" kern="1200" dirty="0"/>
            <a:t> = 3,87 10</a:t>
          </a:r>
          <a:r>
            <a:rPr lang="pt-BR" sz="1600" b="0" u="none" kern="1200" baseline="30000" dirty="0"/>
            <a:t>26</a:t>
          </a:r>
          <a:r>
            <a:rPr lang="pt-BR" sz="1600" b="0" u="none" kern="1200" dirty="0"/>
            <a:t> W / 2,83.10</a:t>
          </a:r>
          <a:r>
            <a:rPr lang="pt-BR" sz="1600" b="0" u="none" kern="1200" baseline="30000" dirty="0"/>
            <a:t>23</a:t>
          </a:r>
          <a:r>
            <a:rPr lang="pt-BR" sz="1600" b="0" u="none" kern="1200" dirty="0"/>
            <a:t> m</a:t>
          </a:r>
          <a:r>
            <a:rPr lang="pt-BR" sz="1600" b="0" u="none" kern="1200" baseline="30000" dirty="0"/>
            <a:t>2 </a:t>
          </a:r>
        </a:p>
        <a:p>
          <a:pPr marL="0" lvl="0" indent="0" algn="ctr" defTabSz="711200">
            <a:lnSpc>
              <a:spcPct val="90000"/>
            </a:lnSpc>
            <a:spcBef>
              <a:spcPct val="0"/>
            </a:spcBef>
            <a:spcAft>
              <a:spcPct val="35000"/>
            </a:spcAft>
            <a:buNone/>
          </a:pPr>
          <a:endParaRPr lang="pt-BR" sz="1600" b="0" u="none" kern="1200" dirty="0"/>
        </a:p>
        <a:p>
          <a:pPr marL="0" lvl="0" indent="0" algn="ctr" defTabSz="711200">
            <a:lnSpc>
              <a:spcPct val="90000"/>
            </a:lnSpc>
            <a:spcBef>
              <a:spcPct val="0"/>
            </a:spcBef>
            <a:spcAft>
              <a:spcPct val="35000"/>
            </a:spcAft>
            <a:buNone/>
          </a:pPr>
          <a:r>
            <a:rPr lang="pt-BR" sz="2600" b="1" u="sng" kern="1200" dirty="0" err="1"/>
            <a:t>Jo</a:t>
          </a:r>
          <a:r>
            <a:rPr lang="pt-BR" sz="2600" b="1" u="sng" kern="1200" dirty="0"/>
            <a:t> = 1370 W/ m</a:t>
          </a:r>
          <a:r>
            <a:rPr lang="pt-BR" sz="2600" b="1" u="sng" kern="1200" baseline="30000" dirty="0"/>
            <a:t>2  </a:t>
          </a:r>
          <a:r>
            <a:rPr lang="pt-BR" sz="2600" kern="1200" dirty="0"/>
            <a:t>ou </a:t>
          </a:r>
          <a:r>
            <a:rPr lang="pt-BR" sz="2600" b="1" u="sng" kern="1200" dirty="0"/>
            <a:t>118,11 MJ/m</a:t>
          </a:r>
          <a:r>
            <a:rPr lang="pt-BR" sz="2600" b="1" u="sng" kern="1200" baseline="30000" dirty="0"/>
            <a:t>2</a:t>
          </a:r>
          <a:r>
            <a:rPr lang="pt-BR" sz="2600" b="1" u="sng" kern="1200" dirty="0"/>
            <a:t>.d</a:t>
          </a:r>
          <a:endParaRPr lang="en-US" sz="2600" b="1" u="sng" kern="1200" dirty="0"/>
        </a:p>
      </dsp:txBody>
      <dsp:txXfrm>
        <a:off x="4326792" y="1631310"/>
        <a:ext cx="2752095" cy="18427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FCB244-A660-4BC4-AC0D-0625FEF06CFE}">
      <dsp:nvSpPr>
        <dsp:cNvPr id="0" name=""/>
        <dsp:cNvSpPr/>
      </dsp:nvSpPr>
      <dsp:spPr>
        <a:xfrm>
          <a:off x="130938" y="1393"/>
          <a:ext cx="4224635" cy="268264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BA5324D-CB00-410B-B8D0-C3D291ADCEBE}">
      <dsp:nvSpPr>
        <dsp:cNvPr id="0" name=""/>
        <dsp:cNvSpPr/>
      </dsp:nvSpPr>
      <dsp:spPr>
        <a:xfrm>
          <a:off x="600342" y="447327"/>
          <a:ext cx="4224635" cy="268264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pt-BR" sz="3200" kern="1200"/>
            <a:t>Calcule o valor de Jo’ para hoje?</a:t>
          </a:r>
          <a:endParaRPr lang="en-US" sz="3200" kern="1200"/>
        </a:p>
      </dsp:txBody>
      <dsp:txXfrm>
        <a:off x="678914" y="525899"/>
        <a:ext cx="4067491" cy="2525499"/>
      </dsp:txXfrm>
    </dsp:sp>
    <dsp:sp modelId="{8E4DDC20-91FC-4EE4-A2F3-26936C8CA5D0}">
      <dsp:nvSpPr>
        <dsp:cNvPr id="0" name=""/>
        <dsp:cNvSpPr/>
      </dsp:nvSpPr>
      <dsp:spPr>
        <a:xfrm>
          <a:off x="5294381" y="1393"/>
          <a:ext cx="4224635" cy="268264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FD7DCB7-3A99-4999-B31C-76F4590688D5}">
      <dsp:nvSpPr>
        <dsp:cNvPr id="0" name=""/>
        <dsp:cNvSpPr/>
      </dsp:nvSpPr>
      <dsp:spPr>
        <a:xfrm>
          <a:off x="5763785" y="447327"/>
          <a:ext cx="4224635" cy="268264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pt-BR" sz="3200" kern="1200" dirty="0"/>
            <a:t>Calcule o fotoperíodo, o horário do nascer e o horário do pôr-do-sol para Piracicaba, no dia de hoje.</a:t>
          </a:r>
          <a:endParaRPr lang="en-US" sz="3200" kern="1200" dirty="0"/>
        </a:p>
      </dsp:txBody>
      <dsp:txXfrm>
        <a:off x="5842357" y="525899"/>
        <a:ext cx="4067491" cy="25254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8E68E0-6F2A-465D-8EB3-6472D3921680}">
      <dsp:nvSpPr>
        <dsp:cNvPr id="0" name=""/>
        <dsp:cNvSpPr/>
      </dsp:nvSpPr>
      <dsp:spPr>
        <a:xfrm>
          <a:off x="0" y="1377144"/>
          <a:ext cx="10515600" cy="159705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pt-BR" sz="2500" kern="1200"/>
            <a:t>Obrigatória: </a:t>
          </a:r>
          <a:endParaRPr lang="pt-BR" sz="2500" kern="1200" dirty="0"/>
        </a:p>
        <a:p>
          <a:pPr marL="0" lvl="0" indent="0" algn="l" defTabSz="1111250">
            <a:lnSpc>
              <a:spcPct val="90000"/>
            </a:lnSpc>
            <a:spcBef>
              <a:spcPct val="0"/>
            </a:spcBef>
            <a:spcAft>
              <a:spcPct val="35000"/>
            </a:spcAft>
            <a:buNone/>
          </a:pPr>
          <a:r>
            <a:rPr lang="en-US" sz="2500" kern="1200" dirty="0" err="1"/>
            <a:t>Apostila</a:t>
          </a:r>
          <a:r>
            <a:rPr lang="en-US" sz="2500" kern="1200" dirty="0"/>
            <a:t> de </a:t>
          </a:r>
          <a:r>
            <a:rPr lang="en-US" sz="2500" kern="1200" dirty="0" err="1"/>
            <a:t>Meteorologia</a:t>
          </a:r>
          <a:r>
            <a:rPr lang="en-US" sz="2500" kern="1200" dirty="0"/>
            <a:t> Agricola. ESALQ. 2007. Caps  5.</a:t>
          </a:r>
        </a:p>
        <a:p>
          <a:pPr marL="0" lvl="0" indent="0" algn="l" defTabSz="1111250">
            <a:lnSpc>
              <a:spcPct val="90000"/>
            </a:lnSpc>
            <a:spcBef>
              <a:spcPct val="0"/>
            </a:spcBef>
            <a:spcAft>
              <a:spcPct val="35000"/>
            </a:spcAft>
            <a:buNone/>
          </a:pPr>
          <a:r>
            <a:rPr lang="en-US" sz="2000" kern="1200" dirty="0" err="1"/>
            <a:t>Disponível</a:t>
          </a:r>
          <a:r>
            <a:rPr lang="en-US" sz="2000" kern="1200" dirty="0"/>
            <a:t> </a:t>
          </a:r>
          <a:r>
            <a:rPr lang="en-US" sz="2000" kern="1200" dirty="0" err="1"/>
            <a:t>em</a:t>
          </a:r>
          <a:r>
            <a:rPr lang="en-US" sz="2000" kern="1200" dirty="0"/>
            <a:t> </a:t>
          </a:r>
          <a:r>
            <a:rPr lang="en-AU" sz="2000" kern="1200" dirty="0">
              <a:hlinkClick xmlns:r="http://schemas.openxmlformats.org/officeDocument/2006/relationships" r:id="rId1"/>
            </a:rPr>
            <a:t>http://www.ler.esalq.usp.br/aulas/lce306/MeteorAgricola_Apostila2007.pdf</a:t>
          </a:r>
          <a:r>
            <a:rPr lang="en-AU" sz="2000" kern="1200" dirty="0"/>
            <a:t> </a:t>
          </a:r>
          <a:endParaRPr lang="en-US" sz="2000" kern="1200" dirty="0"/>
        </a:p>
      </dsp:txBody>
      <dsp:txXfrm>
        <a:off x="77962" y="1455106"/>
        <a:ext cx="10359676" cy="144112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48.png"/></Relationships>
</file>

<file path=ppt/drawings/drawing1.xml><?xml version="1.0" encoding="utf-8"?>
<c:userShapes xmlns:c="http://schemas.openxmlformats.org/drawingml/2006/chart">
  <cdr:relSizeAnchor xmlns:cdr="http://schemas.openxmlformats.org/drawingml/2006/chartDrawing">
    <cdr:from>
      <cdr:x>0.23008</cdr:x>
      <cdr:y>0.35669</cdr:y>
    </cdr:from>
    <cdr:to>
      <cdr:x>0.50017</cdr:x>
      <cdr:y>0.61687</cdr:y>
    </cdr:to>
    <cdr:pic>
      <cdr:nvPicPr>
        <cdr:cNvPr id="2" name="Picture 1">
          <a:extLst xmlns:a="http://schemas.openxmlformats.org/drawingml/2006/main">
            <a:ext uri="{FF2B5EF4-FFF2-40B4-BE49-F238E27FC236}">
              <a16:creationId xmlns:a16="http://schemas.microsoft.com/office/drawing/2014/main" id="{379E80BA-55E4-4A9F-917C-3F93B61C3B76}"/>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a:srcRect xmlns:a="http://schemas.openxmlformats.org/drawingml/2006/main"/>
        <a:stretch xmlns:a="http://schemas.openxmlformats.org/drawingml/2006/main">
          <a:fillRect/>
        </a:stretch>
      </cdr:blipFill>
      <cdr:spPr bwMode="auto">
        <a:xfrm xmlns:a="http://schemas.openxmlformats.org/drawingml/2006/main">
          <a:off x="796637" y="978477"/>
          <a:ext cx="935182" cy="713708"/>
        </a:xfrm>
        <a:prstGeom xmlns:a="http://schemas.openxmlformats.org/drawingml/2006/main" prst="rect">
          <a:avLst/>
        </a:prstGeom>
        <a:noFill xmlns:a="http://schemas.openxmlformats.org/drawingml/2006/main"/>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2" y="0"/>
            <a:ext cx="4310179" cy="342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38" tIns="46369" rIns="92738" bIns="46369" numCol="1" anchor="t" anchorCtr="0" compatLnSpc="1">
            <a:prstTxWarp prst="textNoShape">
              <a:avLst/>
            </a:prstTxWarp>
          </a:bodyPr>
          <a:lstStyle>
            <a:lvl1pPr>
              <a:defRPr sz="1200">
                <a:latin typeface="Arial" charset="0"/>
              </a:defRPr>
            </a:lvl1pPr>
          </a:lstStyle>
          <a:p>
            <a:pPr>
              <a:defRPr/>
            </a:pPr>
            <a:endParaRPr lang="pt-BR"/>
          </a:p>
        </p:txBody>
      </p:sp>
      <p:sp>
        <p:nvSpPr>
          <p:cNvPr id="31747" name="Rectangle 3"/>
          <p:cNvSpPr>
            <a:spLocks noGrp="1" noChangeArrowheads="1"/>
          </p:cNvSpPr>
          <p:nvPr>
            <p:ph type="dt" sz="quarter" idx="1"/>
          </p:nvPr>
        </p:nvSpPr>
        <p:spPr bwMode="auto">
          <a:xfrm>
            <a:off x="5634794" y="0"/>
            <a:ext cx="4310179" cy="342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38" tIns="46369" rIns="92738" bIns="46369" numCol="1" anchor="t" anchorCtr="0" compatLnSpc="1">
            <a:prstTxWarp prst="textNoShape">
              <a:avLst/>
            </a:prstTxWarp>
          </a:bodyPr>
          <a:lstStyle>
            <a:lvl1pPr algn="r">
              <a:defRPr sz="1200">
                <a:latin typeface="Arial" charset="0"/>
              </a:defRPr>
            </a:lvl1pPr>
          </a:lstStyle>
          <a:p>
            <a:pPr>
              <a:defRPr/>
            </a:pPr>
            <a:endParaRPr lang="pt-BR"/>
          </a:p>
        </p:txBody>
      </p:sp>
      <p:sp>
        <p:nvSpPr>
          <p:cNvPr id="31748" name="Rectangle 4"/>
          <p:cNvSpPr>
            <a:spLocks noGrp="1" noChangeArrowheads="1"/>
          </p:cNvSpPr>
          <p:nvPr>
            <p:ph type="ftr" sz="quarter" idx="2"/>
          </p:nvPr>
        </p:nvSpPr>
        <p:spPr bwMode="auto">
          <a:xfrm>
            <a:off x="2" y="6513924"/>
            <a:ext cx="4310179" cy="342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38" tIns="46369" rIns="92738" bIns="46369" numCol="1" anchor="b" anchorCtr="0" compatLnSpc="1">
            <a:prstTxWarp prst="textNoShape">
              <a:avLst/>
            </a:prstTxWarp>
          </a:bodyPr>
          <a:lstStyle>
            <a:lvl1pPr>
              <a:defRPr sz="1200">
                <a:latin typeface="Arial" charset="0"/>
              </a:defRPr>
            </a:lvl1pPr>
          </a:lstStyle>
          <a:p>
            <a:pPr>
              <a:defRPr/>
            </a:pPr>
            <a:endParaRPr lang="pt-BR"/>
          </a:p>
        </p:txBody>
      </p:sp>
      <p:sp>
        <p:nvSpPr>
          <p:cNvPr id="31749" name="Rectangle 5"/>
          <p:cNvSpPr>
            <a:spLocks noGrp="1" noChangeArrowheads="1"/>
          </p:cNvSpPr>
          <p:nvPr>
            <p:ph type="sldNum" sz="quarter" idx="3"/>
          </p:nvPr>
        </p:nvSpPr>
        <p:spPr bwMode="auto">
          <a:xfrm>
            <a:off x="5634794" y="6513924"/>
            <a:ext cx="4310179" cy="342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38" tIns="46369" rIns="92738" bIns="46369" numCol="1" anchor="b" anchorCtr="0" compatLnSpc="1">
            <a:prstTxWarp prst="textNoShape">
              <a:avLst/>
            </a:prstTxWarp>
          </a:bodyPr>
          <a:lstStyle>
            <a:lvl1pPr algn="r">
              <a:defRPr sz="1200"/>
            </a:lvl1pPr>
          </a:lstStyle>
          <a:p>
            <a:fld id="{1FB7C781-4B13-4CDE-86FB-A14586BCC3EA}" type="slidenum">
              <a:rPr lang="pt-BR"/>
              <a:pPr/>
              <a:t>‹nº›</a:t>
            </a:fld>
            <a:endParaRPr lang="pt-BR"/>
          </a:p>
        </p:txBody>
      </p:sp>
    </p:spTree>
    <p:extLst>
      <p:ext uri="{BB962C8B-B14F-4D97-AF65-F5344CB8AC3E}">
        <p14:creationId xmlns:p14="http://schemas.microsoft.com/office/powerpoint/2010/main" val="40733269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2" y="0"/>
            <a:ext cx="4310179" cy="342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38" tIns="46369" rIns="92738" bIns="46369" numCol="1" anchor="t" anchorCtr="0" compatLnSpc="1">
            <a:prstTxWarp prst="textNoShape">
              <a:avLst/>
            </a:prstTxWarp>
          </a:bodyPr>
          <a:lstStyle>
            <a:lvl1pPr>
              <a:defRPr sz="1200">
                <a:latin typeface="Arial" charset="0"/>
              </a:defRPr>
            </a:lvl1pPr>
          </a:lstStyle>
          <a:p>
            <a:pPr>
              <a:defRPr/>
            </a:pPr>
            <a:endParaRPr lang="pt-BR"/>
          </a:p>
        </p:txBody>
      </p:sp>
      <p:sp>
        <p:nvSpPr>
          <p:cNvPr id="36867" name="Rectangle 3"/>
          <p:cNvSpPr>
            <a:spLocks noGrp="1" noChangeArrowheads="1"/>
          </p:cNvSpPr>
          <p:nvPr>
            <p:ph type="dt" idx="1"/>
          </p:nvPr>
        </p:nvSpPr>
        <p:spPr bwMode="auto">
          <a:xfrm>
            <a:off x="5634794" y="0"/>
            <a:ext cx="4310179" cy="342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38" tIns="46369" rIns="92738" bIns="46369" numCol="1" anchor="t" anchorCtr="0" compatLnSpc="1">
            <a:prstTxWarp prst="textNoShape">
              <a:avLst/>
            </a:prstTxWarp>
          </a:bodyPr>
          <a:lstStyle>
            <a:lvl1pPr algn="r">
              <a:defRPr sz="1200">
                <a:latin typeface="Arial" charset="0"/>
              </a:defRPr>
            </a:lvl1pPr>
          </a:lstStyle>
          <a:p>
            <a:pPr>
              <a:defRPr/>
            </a:pPr>
            <a:endParaRPr lang="pt-BR"/>
          </a:p>
        </p:txBody>
      </p:sp>
      <p:sp>
        <p:nvSpPr>
          <p:cNvPr id="48132" name="Rectangle 4"/>
          <p:cNvSpPr>
            <a:spLocks noGrp="1" noRot="1" noChangeAspect="1" noChangeArrowheads="1" noTextEdit="1"/>
          </p:cNvSpPr>
          <p:nvPr>
            <p:ph type="sldImg" idx="2"/>
          </p:nvPr>
        </p:nvSpPr>
        <p:spPr bwMode="auto">
          <a:xfrm>
            <a:off x="2687638" y="514350"/>
            <a:ext cx="4572000" cy="25717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6869" name="Rectangle 5"/>
          <p:cNvSpPr>
            <a:spLocks noGrp="1" noChangeArrowheads="1"/>
          </p:cNvSpPr>
          <p:nvPr>
            <p:ph type="body" sz="quarter" idx="3"/>
          </p:nvPr>
        </p:nvSpPr>
        <p:spPr bwMode="auto">
          <a:xfrm>
            <a:off x="995190" y="3258083"/>
            <a:ext cx="7956899" cy="3085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38" tIns="46369" rIns="92738" bIns="46369" numCol="1" anchor="t" anchorCtr="0" compatLnSpc="1">
            <a:prstTxWarp prst="textNoShape">
              <a:avLst/>
            </a:prstTxWarp>
          </a:bodyPr>
          <a:lstStyle/>
          <a:p>
            <a:pPr lvl="0"/>
            <a:r>
              <a:rPr lang="pt-BR" noProof="0"/>
              <a:t>Clique para editar os estilos do texto mestre</a:t>
            </a:r>
          </a:p>
          <a:p>
            <a:pPr lvl="1"/>
            <a:r>
              <a:rPr lang="pt-BR" noProof="0"/>
              <a:t>Segundo nível</a:t>
            </a:r>
          </a:p>
          <a:p>
            <a:pPr lvl="2"/>
            <a:r>
              <a:rPr lang="pt-BR" noProof="0"/>
              <a:t>Terceiro nível</a:t>
            </a:r>
          </a:p>
          <a:p>
            <a:pPr lvl="3"/>
            <a:r>
              <a:rPr lang="pt-BR" noProof="0"/>
              <a:t>Quarto nível</a:t>
            </a:r>
          </a:p>
          <a:p>
            <a:pPr lvl="4"/>
            <a:r>
              <a:rPr lang="pt-BR" noProof="0"/>
              <a:t>Quinto nível</a:t>
            </a:r>
          </a:p>
        </p:txBody>
      </p:sp>
      <p:sp>
        <p:nvSpPr>
          <p:cNvPr id="36870" name="Rectangle 6"/>
          <p:cNvSpPr>
            <a:spLocks noGrp="1" noChangeArrowheads="1"/>
          </p:cNvSpPr>
          <p:nvPr>
            <p:ph type="ftr" sz="quarter" idx="4"/>
          </p:nvPr>
        </p:nvSpPr>
        <p:spPr bwMode="auto">
          <a:xfrm>
            <a:off x="2" y="6513924"/>
            <a:ext cx="4310179" cy="342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38" tIns="46369" rIns="92738" bIns="46369" numCol="1" anchor="b" anchorCtr="0" compatLnSpc="1">
            <a:prstTxWarp prst="textNoShape">
              <a:avLst/>
            </a:prstTxWarp>
          </a:bodyPr>
          <a:lstStyle>
            <a:lvl1pPr>
              <a:defRPr sz="1200">
                <a:latin typeface="Arial" charset="0"/>
              </a:defRPr>
            </a:lvl1pPr>
          </a:lstStyle>
          <a:p>
            <a:pPr>
              <a:defRPr/>
            </a:pPr>
            <a:endParaRPr lang="pt-BR"/>
          </a:p>
        </p:txBody>
      </p:sp>
      <p:sp>
        <p:nvSpPr>
          <p:cNvPr id="36871" name="Rectangle 7"/>
          <p:cNvSpPr>
            <a:spLocks noGrp="1" noChangeArrowheads="1"/>
          </p:cNvSpPr>
          <p:nvPr>
            <p:ph type="sldNum" sz="quarter" idx="5"/>
          </p:nvPr>
        </p:nvSpPr>
        <p:spPr bwMode="auto">
          <a:xfrm>
            <a:off x="5634794" y="6513924"/>
            <a:ext cx="4310179" cy="342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38" tIns="46369" rIns="92738" bIns="46369" numCol="1" anchor="b" anchorCtr="0" compatLnSpc="1">
            <a:prstTxWarp prst="textNoShape">
              <a:avLst/>
            </a:prstTxWarp>
          </a:bodyPr>
          <a:lstStyle>
            <a:lvl1pPr algn="r">
              <a:defRPr sz="1200"/>
            </a:lvl1pPr>
          </a:lstStyle>
          <a:p>
            <a:fld id="{B723F368-66D3-4002-A1F5-7E278FF8D1EB}" type="slidenum">
              <a:rPr lang="pt-BR"/>
              <a:pPr/>
              <a:t>‹nº›</a:t>
            </a:fld>
            <a:endParaRPr lang="pt-BR"/>
          </a:p>
        </p:txBody>
      </p:sp>
    </p:spTree>
    <p:extLst>
      <p:ext uri="{BB962C8B-B14F-4D97-AF65-F5344CB8AC3E}">
        <p14:creationId xmlns:p14="http://schemas.microsoft.com/office/powerpoint/2010/main" val="36359022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53500" indent="-289808" eaLnBrk="0" hangingPunct="0">
              <a:defRPr>
                <a:solidFill>
                  <a:schemeClr val="tx1"/>
                </a:solidFill>
                <a:latin typeface="Arial" panose="020B0604020202020204" pitchFamily="34" charset="0"/>
              </a:defRPr>
            </a:lvl2pPr>
            <a:lvl3pPr marL="1159231" indent="-231846" eaLnBrk="0" hangingPunct="0">
              <a:defRPr>
                <a:solidFill>
                  <a:schemeClr val="tx1"/>
                </a:solidFill>
                <a:latin typeface="Arial" panose="020B0604020202020204" pitchFamily="34" charset="0"/>
              </a:defRPr>
            </a:lvl3pPr>
            <a:lvl4pPr marL="1622923" indent="-231846" eaLnBrk="0" hangingPunct="0">
              <a:defRPr>
                <a:solidFill>
                  <a:schemeClr val="tx1"/>
                </a:solidFill>
                <a:latin typeface="Arial" panose="020B0604020202020204" pitchFamily="34" charset="0"/>
              </a:defRPr>
            </a:lvl4pPr>
            <a:lvl5pPr marL="2086615" indent="-231846" eaLnBrk="0" hangingPunct="0">
              <a:defRPr>
                <a:solidFill>
                  <a:schemeClr val="tx1"/>
                </a:solidFill>
                <a:latin typeface="Arial" panose="020B0604020202020204" pitchFamily="34" charset="0"/>
              </a:defRPr>
            </a:lvl5pPr>
            <a:lvl6pPr marL="2550307" indent="-231846" eaLnBrk="0" fontAlgn="base" hangingPunct="0">
              <a:spcBef>
                <a:spcPct val="0"/>
              </a:spcBef>
              <a:spcAft>
                <a:spcPct val="0"/>
              </a:spcAft>
              <a:defRPr>
                <a:solidFill>
                  <a:schemeClr val="tx1"/>
                </a:solidFill>
                <a:latin typeface="Arial" panose="020B0604020202020204" pitchFamily="34" charset="0"/>
              </a:defRPr>
            </a:lvl6pPr>
            <a:lvl7pPr marL="3014000" indent="-231846" eaLnBrk="0" fontAlgn="base" hangingPunct="0">
              <a:spcBef>
                <a:spcPct val="0"/>
              </a:spcBef>
              <a:spcAft>
                <a:spcPct val="0"/>
              </a:spcAft>
              <a:defRPr>
                <a:solidFill>
                  <a:schemeClr val="tx1"/>
                </a:solidFill>
                <a:latin typeface="Arial" panose="020B0604020202020204" pitchFamily="34" charset="0"/>
              </a:defRPr>
            </a:lvl7pPr>
            <a:lvl8pPr marL="3477692" indent="-231846" eaLnBrk="0" fontAlgn="base" hangingPunct="0">
              <a:spcBef>
                <a:spcPct val="0"/>
              </a:spcBef>
              <a:spcAft>
                <a:spcPct val="0"/>
              </a:spcAft>
              <a:defRPr>
                <a:solidFill>
                  <a:schemeClr val="tx1"/>
                </a:solidFill>
                <a:latin typeface="Arial" panose="020B0604020202020204" pitchFamily="34" charset="0"/>
              </a:defRPr>
            </a:lvl8pPr>
            <a:lvl9pPr marL="3941384" indent="-231846"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9D406FD-6359-4A35-8399-829DA45DB1CB}" type="slidenum">
              <a:rPr lang="en-GB"/>
              <a:pPr eaLnBrk="1" hangingPunct="1"/>
              <a:t>1</a:t>
            </a:fld>
            <a:endParaRPr lang="en-GB"/>
          </a:p>
        </p:txBody>
      </p:sp>
      <p:sp>
        <p:nvSpPr>
          <p:cNvPr id="49155" name="Text Box 1"/>
          <p:cNvSpPr txBox="1">
            <a:spLocks noChangeArrowheads="1"/>
          </p:cNvSpPr>
          <p:nvPr/>
        </p:nvSpPr>
        <p:spPr bwMode="auto">
          <a:xfrm>
            <a:off x="1449014" y="514435"/>
            <a:ext cx="7049250" cy="257217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738" tIns="46369" rIns="92738" bIns="46369"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49156" name="Rectangle 2"/>
          <p:cNvSpPr>
            <a:spLocks noGrp="1" noChangeArrowheads="1"/>
          </p:cNvSpPr>
          <p:nvPr>
            <p:ph type="body"/>
          </p:nvPr>
        </p:nvSpPr>
        <p:spPr>
          <a:xfrm>
            <a:off x="995190" y="3258083"/>
            <a:ext cx="7956899" cy="3087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endParaRPr lang="en-US">
              <a:latin typeface="Arial" panose="020B0604020202020204" pitchFamily="34" charset="0"/>
            </a:endParaRPr>
          </a:p>
        </p:txBody>
      </p:sp>
    </p:spTree>
    <p:extLst>
      <p:ext uri="{BB962C8B-B14F-4D97-AF65-F5344CB8AC3E}">
        <p14:creationId xmlns:p14="http://schemas.microsoft.com/office/powerpoint/2010/main" val="2324233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53500" indent="-289808" eaLnBrk="0" hangingPunct="0">
              <a:defRPr>
                <a:solidFill>
                  <a:schemeClr val="tx1"/>
                </a:solidFill>
                <a:latin typeface="Arial" panose="020B0604020202020204" pitchFamily="34" charset="0"/>
              </a:defRPr>
            </a:lvl2pPr>
            <a:lvl3pPr marL="1159231" indent="-231846" eaLnBrk="0" hangingPunct="0">
              <a:defRPr>
                <a:solidFill>
                  <a:schemeClr val="tx1"/>
                </a:solidFill>
                <a:latin typeface="Arial" panose="020B0604020202020204" pitchFamily="34" charset="0"/>
              </a:defRPr>
            </a:lvl3pPr>
            <a:lvl4pPr marL="1622923" indent="-231846" eaLnBrk="0" hangingPunct="0">
              <a:defRPr>
                <a:solidFill>
                  <a:schemeClr val="tx1"/>
                </a:solidFill>
                <a:latin typeface="Arial" panose="020B0604020202020204" pitchFamily="34" charset="0"/>
              </a:defRPr>
            </a:lvl4pPr>
            <a:lvl5pPr marL="2086615" indent="-231846" eaLnBrk="0" hangingPunct="0">
              <a:defRPr>
                <a:solidFill>
                  <a:schemeClr val="tx1"/>
                </a:solidFill>
                <a:latin typeface="Arial" panose="020B0604020202020204" pitchFamily="34" charset="0"/>
              </a:defRPr>
            </a:lvl5pPr>
            <a:lvl6pPr marL="2550307" indent="-231846" eaLnBrk="0" fontAlgn="base" hangingPunct="0">
              <a:spcBef>
                <a:spcPct val="0"/>
              </a:spcBef>
              <a:spcAft>
                <a:spcPct val="0"/>
              </a:spcAft>
              <a:defRPr>
                <a:solidFill>
                  <a:schemeClr val="tx1"/>
                </a:solidFill>
                <a:latin typeface="Arial" panose="020B0604020202020204" pitchFamily="34" charset="0"/>
              </a:defRPr>
            </a:lvl6pPr>
            <a:lvl7pPr marL="3014000" indent="-231846" eaLnBrk="0" fontAlgn="base" hangingPunct="0">
              <a:spcBef>
                <a:spcPct val="0"/>
              </a:spcBef>
              <a:spcAft>
                <a:spcPct val="0"/>
              </a:spcAft>
              <a:defRPr>
                <a:solidFill>
                  <a:schemeClr val="tx1"/>
                </a:solidFill>
                <a:latin typeface="Arial" panose="020B0604020202020204" pitchFamily="34" charset="0"/>
              </a:defRPr>
            </a:lvl7pPr>
            <a:lvl8pPr marL="3477692" indent="-231846" eaLnBrk="0" fontAlgn="base" hangingPunct="0">
              <a:spcBef>
                <a:spcPct val="0"/>
              </a:spcBef>
              <a:spcAft>
                <a:spcPct val="0"/>
              </a:spcAft>
              <a:defRPr>
                <a:solidFill>
                  <a:schemeClr val="tx1"/>
                </a:solidFill>
                <a:latin typeface="Arial" panose="020B0604020202020204" pitchFamily="34" charset="0"/>
              </a:defRPr>
            </a:lvl8pPr>
            <a:lvl9pPr marL="3941384" indent="-231846" eaLnBrk="0" fontAlgn="base" hangingPunct="0">
              <a:spcBef>
                <a:spcPct val="0"/>
              </a:spcBef>
              <a:spcAft>
                <a:spcPct val="0"/>
              </a:spcAft>
              <a:defRPr>
                <a:solidFill>
                  <a:schemeClr val="tx1"/>
                </a:solidFill>
                <a:latin typeface="Arial" panose="020B0604020202020204" pitchFamily="34" charset="0"/>
              </a:defRPr>
            </a:lvl9pPr>
          </a:lstStyle>
          <a:p>
            <a:fld id="{18F69693-19C0-4828-BAC0-B24A9D8F6BA1}" type="slidenum">
              <a:rPr lang="pt-BR">
                <a:latin typeface="Times New Roman" panose="02020603050405020304" pitchFamily="18" charset="0"/>
              </a:rPr>
              <a:pPr/>
              <a:t>16</a:t>
            </a:fld>
            <a:endParaRPr lang="pt-BR">
              <a:latin typeface="Times New Roman" panose="02020603050405020304" pitchFamily="18"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855795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53500" indent="-289808" eaLnBrk="0" hangingPunct="0">
              <a:defRPr>
                <a:solidFill>
                  <a:schemeClr val="tx1"/>
                </a:solidFill>
                <a:latin typeface="Arial" panose="020B0604020202020204" pitchFamily="34" charset="0"/>
              </a:defRPr>
            </a:lvl2pPr>
            <a:lvl3pPr marL="1159231" indent="-231846" eaLnBrk="0" hangingPunct="0">
              <a:defRPr>
                <a:solidFill>
                  <a:schemeClr val="tx1"/>
                </a:solidFill>
                <a:latin typeface="Arial" panose="020B0604020202020204" pitchFamily="34" charset="0"/>
              </a:defRPr>
            </a:lvl3pPr>
            <a:lvl4pPr marL="1622923" indent="-231846" eaLnBrk="0" hangingPunct="0">
              <a:defRPr>
                <a:solidFill>
                  <a:schemeClr val="tx1"/>
                </a:solidFill>
                <a:latin typeface="Arial" panose="020B0604020202020204" pitchFamily="34" charset="0"/>
              </a:defRPr>
            </a:lvl4pPr>
            <a:lvl5pPr marL="2086615" indent="-231846" eaLnBrk="0" hangingPunct="0">
              <a:defRPr>
                <a:solidFill>
                  <a:schemeClr val="tx1"/>
                </a:solidFill>
                <a:latin typeface="Arial" panose="020B0604020202020204" pitchFamily="34" charset="0"/>
              </a:defRPr>
            </a:lvl5pPr>
            <a:lvl6pPr marL="2550307" indent="-231846" eaLnBrk="0" fontAlgn="base" hangingPunct="0">
              <a:spcBef>
                <a:spcPct val="0"/>
              </a:spcBef>
              <a:spcAft>
                <a:spcPct val="0"/>
              </a:spcAft>
              <a:defRPr>
                <a:solidFill>
                  <a:schemeClr val="tx1"/>
                </a:solidFill>
                <a:latin typeface="Arial" panose="020B0604020202020204" pitchFamily="34" charset="0"/>
              </a:defRPr>
            </a:lvl6pPr>
            <a:lvl7pPr marL="3014000" indent="-231846" eaLnBrk="0" fontAlgn="base" hangingPunct="0">
              <a:spcBef>
                <a:spcPct val="0"/>
              </a:spcBef>
              <a:spcAft>
                <a:spcPct val="0"/>
              </a:spcAft>
              <a:defRPr>
                <a:solidFill>
                  <a:schemeClr val="tx1"/>
                </a:solidFill>
                <a:latin typeface="Arial" panose="020B0604020202020204" pitchFamily="34" charset="0"/>
              </a:defRPr>
            </a:lvl7pPr>
            <a:lvl8pPr marL="3477692" indent="-231846" eaLnBrk="0" fontAlgn="base" hangingPunct="0">
              <a:spcBef>
                <a:spcPct val="0"/>
              </a:spcBef>
              <a:spcAft>
                <a:spcPct val="0"/>
              </a:spcAft>
              <a:defRPr>
                <a:solidFill>
                  <a:schemeClr val="tx1"/>
                </a:solidFill>
                <a:latin typeface="Arial" panose="020B0604020202020204" pitchFamily="34" charset="0"/>
              </a:defRPr>
            </a:lvl8pPr>
            <a:lvl9pPr marL="3941384" indent="-231846" eaLnBrk="0" fontAlgn="base" hangingPunct="0">
              <a:spcBef>
                <a:spcPct val="0"/>
              </a:spcBef>
              <a:spcAft>
                <a:spcPct val="0"/>
              </a:spcAft>
              <a:defRPr>
                <a:solidFill>
                  <a:schemeClr val="tx1"/>
                </a:solidFill>
                <a:latin typeface="Arial" panose="020B0604020202020204" pitchFamily="34" charset="0"/>
              </a:defRPr>
            </a:lvl9pPr>
          </a:lstStyle>
          <a:p>
            <a:fld id="{18F69693-19C0-4828-BAC0-B24A9D8F6BA1}" type="slidenum">
              <a:rPr lang="pt-BR">
                <a:latin typeface="Times New Roman" panose="02020603050405020304" pitchFamily="18" charset="0"/>
              </a:rPr>
              <a:pPr/>
              <a:t>17</a:t>
            </a:fld>
            <a:endParaRPr lang="pt-BR">
              <a:latin typeface="Times New Roman" panose="02020603050405020304" pitchFamily="18"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1585401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53500" indent="-289808" eaLnBrk="0" hangingPunct="0">
              <a:defRPr>
                <a:solidFill>
                  <a:schemeClr val="tx1"/>
                </a:solidFill>
                <a:latin typeface="Arial" panose="020B0604020202020204" pitchFamily="34" charset="0"/>
              </a:defRPr>
            </a:lvl2pPr>
            <a:lvl3pPr marL="1159231" indent="-231846" eaLnBrk="0" hangingPunct="0">
              <a:defRPr>
                <a:solidFill>
                  <a:schemeClr val="tx1"/>
                </a:solidFill>
                <a:latin typeface="Arial" panose="020B0604020202020204" pitchFamily="34" charset="0"/>
              </a:defRPr>
            </a:lvl3pPr>
            <a:lvl4pPr marL="1622923" indent="-231846" eaLnBrk="0" hangingPunct="0">
              <a:defRPr>
                <a:solidFill>
                  <a:schemeClr val="tx1"/>
                </a:solidFill>
                <a:latin typeface="Arial" panose="020B0604020202020204" pitchFamily="34" charset="0"/>
              </a:defRPr>
            </a:lvl4pPr>
            <a:lvl5pPr marL="2086615" indent="-231846" eaLnBrk="0" hangingPunct="0">
              <a:defRPr>
                <a:solidFill>
                  <a:schemeClr val="tx1"/>
                </a:solidFill>
                <a:latin typeface="Arial" panose="020B0604020202020204" pitchFamily="34" charset="0"/>
              </a:defRPr>
            </a:lvl5pPr>
            <a:lvl6pPr marL="2550307" indent="-231846" eaLnBrk="0" fontAlgn="base" hangingPunct="0">
              <a:spcBef>
                <a:spcPct val="0"/>
              </a:spcBef>
              <a:spcAft>
                <a:spcPct val="0"/>
              </a:spcAft>
              <a:defRPr>
                <a:solidFill>
                  <a:schemeClr val="tx1"/>
                </a:solidFill>
                <a:latin typeface="Arial" panose="020B0604020202020204" pitchFamily="34" charset="0"/>
              </a:defRPr>
            </a:lvl6pPr>
            <a:lvl7pPr marL="3014000" indent="-231846" eaLnBrk="0" fontAlgn="base" hangingPunct="0">
              <a:spcBef>
                <a:spcPct val="0"/>
              </a:spcBef>
              <a:spcAft>
                <a:spcPct val="0"/>
              </a:spcAft>
              <a:defRPr>
                <a:solidFill>
                  <a:schemeClr val="tx1"/>
                </a:solidFill>
                <a:latin typeface="Arial" panose="020B0604020202020204" pitchFamily="34" charset="0"/>
              </a:defRPr>
            </a:lvl7pPr>
            <a:lvl8pPr marL="3477692" indent="-231846" eaLnBrk="0" fontAlgn="base" hangingPunct="0">
              <a:spcBef>
                <a:spcPct val="0"/>
              </a:spcBef>
              <a:spcAft>
                <a:spcPct val="0"/>
              </a:spcAft>
              <a:defRPr>
                <a:solidFill>
                  <a:schemeClr val="tx1"/>
                </a:solidFill>
                <a:latin typeface="Arial" panose="020B0604020202020204" pitchFamily="34" charset="0"/>
              </a:defRPr>
            </a:lvl8pPr>
            <a:lvl9pPr marL="3941384" indent="-231846" eaLnBrk="0" fontAlgn="base" hangingPunct="0">
              <a:spcBef>
                <a:spcPct val="0"/>
              </a:spcBef>
              <a:spcAft>
                <a:spcPct val="0"/>
              </a:spcAft>
              <a:defRPr>
                <a:solidFill>
                  <a:schemeClr val="tx1"/>
                </a:solidFill>
                <a:latin typeface="Arial" panose="020B0604020202020204" pitchFamily="34" charset="0"/>
              </a:defRPr>
            </a:lvl9pPr>
          </a:lstStyle>
          <a:p>
            <a:fld id="{99F268FA-8D89-493C-A112-5A7F4DA7EC31}" type="slidenum">
              <a:rPr lang="pt-BR">
                <a:latin typeface="Times New Roman" panose="02020603050405020304" pitchFamily="18" charset="0"/>
              </a:rPr>
              <a:pPr/>
              <a:t>18</a:t>
            </a:fld>
            <a:endParaRPr lang="pt-BR">
              <a:latin typeface="Times New Roman" panose="02020603050405020304" pitchFamily="18"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3230430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93732E-396E-45FC-B7A1-55227A31DB4B}" type="slidenum">
              <a:rPr lang="pt-BR"/>
              <a:pPr/>
              <a:t>27</a:t>
            </a:fld>
            <a:endParaRPr lang="pt-BR"/>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p:txBody>
          <a:bodyPr/>
          <a:lstStyle/>
          <a:p>
            <a:endParaRPr lang="pt-BR"/>
          </a:p>
        </p:txBody>
      </p:sp>
    </p:spTree>
    <p:extLst>
      <p:ext uri="{BB962C8B-B14F-4D97-AF65-F5344CB8AC3E}">
        <p14:creationId xmlns:p14="http://schemas.microsoft.com/office/powerpoint/2010/main" val="2926773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60FC79-37AE-4D8E-BBA6-DA4519A82D78}" type="slidenum">
              <a:rPr lang="pt-BR"/>
              <a:pPr/>
              <a:t>38</a:t>
            </a:fld>
            <a:endParaRPr lang="pt-B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p:txBody>
          <a:bodyPr/>
          <a:lstStyle/>
          <a:p>
            <a:endParaRPr lang="pt-BR"/>
          </a:p>
        </p:txBody>
      </p:sp>
    </p:spTree>
    <p:extLst>
      <p:ext uri="{BB962C8B-B14F-4D97-AF65-F5344CB8AC3E}">
        <p14:creationId xmlns:p14="http://schemas.microsoft.com/office/powerpoint/2010/main" val="3742934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EA10B3-F52E-4F6B-A7C3-8AC2862BBA4C}"/>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endParaRPr lang="en-AU"/>
          </a:p>
        </p:txBody>
      </p:sp>
      <p:sp>
        <p:nvSpPr>
          <p:cNvPr id="3" name="Subtítulo 2">
            <a:extLst>
              <a:ext uri="{FF2B5EF4-FFF2-40B4-BE49-F238E27FC236}">
                <a16:creationId xmlns:a16="http://schemas.microsoft.com/office/drawing/2014/main" id="{518A4961-E068-4F20-87BD-614FCDCF1E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AU"/>
          </a:p>
        </p:txBody>
      </p:sp>
      <p:sp>
        <p:nvSpPr>
          <p:cNvPr id="4" name="Espaço Reservado para Data 3">
            <a:extLst>
              <a:ext uri="{FF2B5EF4-FFF2-40B4-BE49-F238E27FC236}">
                <a16:creationId xmlns:a16="http://schemas.microsoft.com/office/drawing/2014/main" id="{230E826B-7A71-4D58-B680-E49781A4C6F0}"/>
              </a:ext>
            </a:extLst>
          </p:cNvPr>
          <p:cNvSpPr>
            <a:spLocks noGrp="1"/>
          </p:cNvSpPr>
          <p:nvPr>
            <p:ph type="dt" sz="half" idx="10"/>
          </p:nvPr>
        </p:nvSpPr>
        <p:spPr/>
        <p:txBody>
          <a:bodyPr/>
          <a:lstStyle/>
          <a:p>
            <a:pPr>
              <a:defRPr/>
            </a:pPr>
            <a:endParaRPr lang="pt-BR"/>
          </a:p>
        </p:txBody>
      </p:sp>
      <p:sp>
        <p:nvSpPr>
          <p:cNvPr id="5" name="Espaço Reservado para Rodapé 4">
            <a:extLst>
              <a:ext uri="{FF2B5EF4-FFF2-40B4-BE49-F238E27FC236}">
                <a16:creationId xmlns:a16="http://schemas.microsoft.com/office/drawing/2014/main" id="{ACEDA6D2-C5FC-421A-B7AA-FAEF31AAE06D}"/>
              </a:ext>
            </a:extLst>
          </p:cNvPr>
          <p:cNvSpPr>
            <a:spLocks noGrp="1"/>
          </p:cNvSpPr>
          <p:nvPr>
            <p:ph type="ftr" sz="quarter" idx="11"/>
          </p:nvPr>
        </p:nvSpPr>
        <p:spPr/>
        <p:txBody>
          <a:bodyPr/>
          <a:lstStyle/>
          <a:p>
            <a:pPr>
              <a:defRPr/>
            </a:pPr>
            <a:endParaRPr lang="pt-BR" dirty="0"/>
          </a:p>
        </p:txBody>
      </p:sp>
      <p:sp>
        <p:nvSpPr>
          <p:cNvPr id="6" name="Espaço Reservado para Número de Slide 5">
            <a:extLst>
              <a:ext uri="{FF2B5EF4-FFF2-40B4-BE49-F238E27FC236}">
                <a16:creationId xmlns:a16="http://schemas.microsoft.com/office/drawing/2014/main" id="{C1D222A0-F227-45ED-9CF2-83BA1E2A08D0}"/>
              </a:ext>
            </a:extLst>
          </p:cNvPr>
          <p:cNvSpPr>
            <a:spLocks noGrp="1"/>
          </p:cNvSpPr>
          <p:nvPr>
            <p:ph type="sldNum" sz="quarter" idx="12"/>
          </p:nvPr>
        </p:nvSpPr>
        <p:spPr/>
        <p:txBody>
          <a:bodyPr/>
          <a:lstStyle/>
          <a:p>
            <a:fld id="{78DAC0F9-6FF6-4A0C-9260-C81CECE707D3}" type="slidenum">
              <a:rPr lang="pt-BR" smtClean="0"/>
              <a:pPr/>
              <a:t>‹nº›</a:t>
            </a:fld>
            <a:endParaRPr lang="pt-BR" dirty="0"/>
          </a:p>
        </p:txBody>
      </p:sp>
    </p:spTree>
    <p:extLst>
      <p:ext uri="{BB962C8B-B14F-4D97-AF65-F5344CB8AC3E}">
        <p14:creationId xmlns:p14="http://schemas.microsoft.com/office/powerpoint/2010/main" val="1582709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C3F87F-9310-4888-959D-8671262C146F}"/>
              </a:ext>
            </a:extLst>
          </p:cNvPr>
          <p:cNvSpPr>
            <a:spLocks noGrp="1"/>
          </p:cNvSpPr>
          <p:nvPr>
            <p:ph type="title"/>
          </p:nvPr>
        </p:nvSpPr>
        <p:spPr/>
        <p:txBody>
          <a:bodyPr/>
          <a:lstStyle/>
          <a:p>
            <a:r>
              <a:rPr lang="pt-BR"/>
              <a:t>Clique para editar o título Mestre</a:t>
            </a:r>
            <a:endParaRPr lang="en-AU"/>
          </a:p>
        </p:txBody>
      </p:sp>
      <p:sp>
        <p:nvSpPr>
          <p:cNvPr id="3" name="Espaço Reservado para Texto Vertical 2">
            <a:extLst>
              <a:ext uri="{FF2B5EF4-FFF2-40B4-BE49-F238E27FC236}">
                <a16:creationId xmlns:a16="http://schemas.microsoft.com/office/drawing/2014/main" id="{9DCFB5A3-B259-4AD3-BE43-8E221D0483AD}"/>
              </a:ext>
            </a:extLst>
          </p:cNvPr>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AU"/>
          </a:p>
        </p:txBody>
      </p:sp>
      <p:sp>
        <p:nvSpPr>
          <p:cNvPr id="4" name="Espaço Reservado para Data 3">
            <a:extLst>
              <a:ext uri="{FF2B5EF4-FFF2-40B4-BE49-F238E27FC236}">
                <a16:creationId xmlns:a16="http://schemas.microsoft.com/office/drawing/2014/main" id="{14A5E829-DBFC-473E-BB16-1057FD122BC7}"/>
              </a:ext>
            </a:extLst>
          </p:cNvPr>
          <p:cNvSpPr>
            <a:spLocks noGrp="1"/>
          </p:cNvSpPr>
          <p:nvPr>
            <p:ph type="dt" sz="half" idx="10"/>
          </p:nvPr>
        </p:nvSpPr>
        <p:spPr/>
        <p:txBody>
          <a:bodyPr/>
          <a:lstStyle/>
          <a:p>
            <a:pPr>
              <a:defRPr/>
            </a:pPr>
            <a:endParaRPr lang="pt-BR"/>
          </a:p>
        </p:txBody>
      </p:sp>
      <p:sp>
        <p:nvSpPr>
          <p:cNvPr id="5" name="Espaço Reservado para Rodapé 4">
            <a:extLst>
              <a:ext uri="{FF2B5EF4-FFF2-40B4-BE49-F238E27FC236}">
                <a16:creationId xmlns:a16="http://schemas.microsoft.com/office/drawing/2014/main" id="{BFC2C071-55D5-4AAC-9A9D-754F17C5C2BF}"/>
              </a:ext>
            </a:extLst>
          </p:cNvPr>
          <p:cNvSpPr>
            <a:spLocks noGrp="1"/>
          </p:cNvSpPr>
          <p:nvPr>
            <p:ph type="ftr" sz="quarter" idx="11"/>
          </p:nvPr>
        </p:nvSpPr>
        <p:spPr/>
        <p:txBody>
          <a:bodyPr/>
          <a:lstStyle/>
          <a:p>
            <a:pPr>
              <a:defRPr/>
            </a:pPr>
            <a:endParaRPr lang="pt-BR" dirty="0"/>
          </a:p>
        </p:txBody>
      </p:sp>
      <p:sp>
        <p:nvSpPr>
          <p:cNvPr id="6" name="Espaço Reservado para Número de Slide 5">
            <a:extLst>
              <a:ext uri="{FF2B5EF4-FFF2-40B4-BE49-F238E27FC236}">
                <a16:creationId xmlns:a16="http://schemas.microsoft.com/office/drawing/2014/main" id="{AB7527F5-4B85-4AA8-93E0-2E55F8C28B34}"/>
              </a:ext>
            </a:extLst>
          </p:cNvPr>
          <p:cNvSpPr>
            <a:spLocks noGrp="1"/>
          </p:cNvSpPr>
          <p:nvPr>
            <p:ph type="sldNum" sz="quarter" idx="12"/>
          </p:nvPr>
        </p:nvSpPr>
        <p:spPr/>
        <p:txBody>
          <a:bodyPr/>
          <a:lstStyle/>
          <a:p>
            <a:fld id="{78DAC0F9-6FF6-4A0C-9260-C81CECE707D3}" type="slidenum">
              <a:rPr lang="pt-BR" smtClean="0"/>
              <a:pPr/>
              <a:t>‹nº›</a:t>
            </a:fld>
            <a:endParaRPr lang="pt-BR" dirty="0"/>
          </a:p>
        </p:txBody>
      </p:sp>
    </p:spTree>
    <p:extLst>
      <p:ext uri="{BB962C8B-B14F-4D97-AF65-F5344CB8AC3E}">
        <p14:creationId xmlns:p14="http://schemas.microsoft.com/office/powerpoint/2010/main" val="202544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4E11107-8C2F-4F16-AACA-3E11743966E7}"/>
              </a:ext>
            </a:extLst>
          </p:cNvPr>
          <p:cNvSpPr>
            <a:spLocks noGrp="1"/>
          </p:cNvSpPr>
          <p:nvPr>
            <p:ph type="title" orient="vert"/>
          </p:nvPr>
        </p:nvSpPr>
        <p:spPr>
          <a:xfrm>
            <a:off x="8724900" y="365125"/>
            <a:ext cx="2628900" cy="5811838"/>
          </a:xfrm>
        </p:spPr>
        <p:txBody>
          <a:bodyPr vert="eaVert"/>
          <a:lstStyle/>
          <a:p>
            <a:r>
              <a:rPr lang="pt-BR"/>
              <a:t>Clique para editar o título Mestre</a:t>
            </a:r>
            <a:endParaRPr lang="en-AU"/>
          </a:p>
        </p:txBody>
      </p:sp>
      <p:sp>
        <p:nvSpPr>
          <p:cNvPr id="3" name="Espaço Reservado para Texto Vertical 2">
            <a:extLst>
              <a:ext uri="{FF2B5EF4-FFF2-40B4-BE49-F238E27FC236}">
                <a16:creationId xmlns:a16="http://schemas.microsoft.com/office/drawing/2014/main" id="{E4B718B0-4DD4-41A5-BB5D-3E523236AFC9}"/>
              </a:ext>
            </a:extLst>
          </p:cNvPr>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AU"/>
          </a:p>
        </p:txBody>
      </p:sp>
      <p:sp>
        <p:nvSpPr>
          <p:cNvPr id="4" name="Espaço Reservado para Data 3">
            <a:extLst>
              <a:ext uri="{FF2B5EF4-FFF2-40B4-BE49-F238E27FC236}">
                <a16:creationId xmlns:a16="http://schemas.microsoft.com/office/drawing/2014/main" id="{F62AD014-EBC2-46B6-8929-181CB8FBBF00}"/>
              </a:ext>
            </a:extLst>
          </p:cNvPr>
          <p:cNvSpPr>
            <a:spLocks noGrp="1"/>
          </p:cNvSpPr>
          <p:nvPr>
            <p:ph type="dt" sz="half" idx="10"/>
          </p:nvPr>
        </p:nvSpPr>
        <p:spPr/>
        <p:txBody>
          <a:bodyPr/>
          <a:lstStyle/>
          <a:p>
            <a:pPr>
              <a:defRPr/>
            </a:pPr>
            <a:endParaRPr lang="pt-BR"/>
          </a:p>
        </p:txBody>
      </p:sp>
      <p:sp>
        <p:nvSpPr>
          <p:cNvPr id="5" name="Espaço Reservado para Rodapé 4">
            <a:extLst>
              <a:ext uri="{FF2B5EF4-FFF2-40B4-BE49-F238E27FC236}">
                <a16:creationId xmlns:a16="http://schemas.microsoft.com/office/drawing/2014/main" id="{7BE726A8-C02B-4007-8F55-2479B9206317}"/>
              </a:ext>
            </a:extLst>
          </p:cNvPr>
          <p:cNvSpPr>
            <a:spLocks noGrp="1"/>
          </p:cNvSpPr>
          <p:nvPr>
            <p:ph type="ftr" sz="quarter" idx="11"/>
          </p:nvPr>
        </p:nvSpPr>
        <p:spPr/>
        <p:txBody>
          <a:bodyPr/>
          <a:lstStyle/>
          <a:p>
            <a:pPr>
              <a:defRPr/>
            </a:pPr>
            <a:endParaRPr lang="pt-BR" dirty="0"/>
          </a:p>
        </p:txBody>
      </p:sp>
      <p:sp>
        <p:nvSpPr>
          <p:cNvPr id="6" name="Espaço Reservado para Número de Slide 5">
            <a:extLst>
              <a:ext uri="{FF2B5EF4-FFF2-40B4-BE49-F238E27FC236}">
                <a16:creationId xmlns:a16="http://schemas.microsoft.com/office/drawing/2014/main" id="{738D6082-5237-44E8-94AF-3927958AF33C}"/>
              </a:ext>
            </a:extLst>
          </p:cNvPr>
          <p:cNvSpPr>
            <a:spLocks noGrp="1"/>
          </p:cNvSpPr>
          <p:nvPr>
            <p:ph type="sldNum" sz="quarter" idx="12"/>
          </p:nvPr>
        </p:nvSpPr>
        <p:spPr/>
        <p:txBody>
          <a:bodyPr/>
          <a:lstStyle/>
          <a:p>
            <a:fld id="{78DAC0F9-6FF6-4A0C-9260-C81CECE707D3}" type="slidenum">
              <a:rPr lang="pt-BR" smtClean="0"/>
              <a:pPr/>
              <a:t>‹nº›</a:t>
            </a:fld>
            <a:endParaRPr lang="pt-BR" dirty="0"/>
          </a:p>
        </p:txBody>
      </p:sp>
    </p:spTree>
    <p:extLst>
      <p:ext uri="{BB962C8B-B14F-4D97-AF65-F5344CB8AC3E}">
        <p14:creationId xmlns:p14="http://schemas.microsoft.com/office/powerpoint/2010/main" val="20562141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p>
            <a:r>
              <a:rPr lang="pt-BR"/>
              <a:t>Clique para editar o título mestre</a:t>
            </a:r>
            <a:endParaRPr lang="en-US"/>
          </a:p>
        </p:txBody>
      </p:sp>
      <p:sp>
        <p:nvSpPr>
          <p:cNvPr id="3" name="Espaço Reservado para Texto 2"/>
          <p:cNvSpPr>
            <a:spLocks noGrp="1"/>
          </p:cNvSpPr>
          <p:nvPr>
            <p:ph type="body" sz="half" idx="1"/>
          </p:nvPr>
        </p:nvSpPr>
        <p:spPr>
          <a:xfrm>
            <a:off x="609600" y="1600201"/>
            <a:ext cx="5384800" cy="4525963"/>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Conteúdo 3"/>
          <p:cNvSpPr>
            <a:spLocks noGrp="1"/>
          </p:cNvSpPr>
          <p:nvPr>
            <p:ph sz="half" idx="2"/>
          </p:nvPr>
        </p:nvSpPr>
        <p:spPr>
          <a:xfrm>
            <a:off x="6197600" y="1600201"/>
            <a:ext cx="5384800" cy="4525963"/>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fld id="{388D5684-5534-416C-9DC9-D48534BA08D9}" type="slidenum">
              <a:rPr lang="pt-BR"/>
              <a:pPr/>
              <a:t>‹nº›</a:t>
            </a:fld>
            <a:endParaRPr lang="pt-BR"/>
          </a:p>
        </p:txBody>
      </p:sp>
    </p:spTree>
    <p:extLst>
      <p:ext uri="{BB962C8B-B14F-4D97-AF65-F5344CB8AC3E}">
        <p14:creationId xmlns:p14="http://schemas.microsoft.com/office/powerpoint/2010/main" val="1465149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15F6F4-F3E9-4D77-9B0D-9A7AF6ADB8A5}"/>
              </a:ext>
            </a:extLst>
          </p:cNvPr>
          <p:cNvSpPr>
            <a:spLocks noGrp="1"/>
          </p:cNvSpPr>
          <p:nvPr>
            <p:ph type="title"/>
          </p:nvPr>
        </p:nvSpPr>
        <p:spPr/>
        <p:txBody>
          <a:bodyPr/>
          <a:lstStyle/>
          <a:p>
            <a:r>
              <a:rPr lang="pt-BR"/>
              <a:t>Clique para editar o título Mestre</a:t>
            </a:r>
            <a:endParaRPr lang="en-AU"/>
          </a:p>
        </p:txBody>
      </p:sp>
      <p:sp>
        <p:nvSpPr>
          <p:cNvPr id="3" name="Espaço Reservado para Conteúdo 2">
            <a:extLst>
              <a:ext uri="{FF2B5EF4-FFF2-40B4-BE49-F238E27FC236}">
                <a16:creationId xmlns:a16="http://schemas.microsoft.com/office/drawing/2014/main" id="{270DB105-8CF3-41F8-9A06-7C6BC2854AB7}"/>
              </a:ext>
            </a:extLst>
          </p:cNvPr>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AU"/>
          </a:p>
        </p:txBody>
      </p:sp>
      <p:sp>
        <p:nvSpPr>
          <p:cNvPr id="4" name="Espaço Reservado para Data 3">
            <a:extLst>
              <a:ext uri="{FF2B5EF4-FFF2-40B4-BE49-F238E27FC236}">
                <a16:creationId xmlns:a16="http://schemas.microsoft.com/office/drawing/2014/main" id="{355A9057-8983-45A0-B5E7-C724119AFC81}"/>
              </a:ext>
            </a:extLst>
          </p:cNvPr>
          <p:cNvSpPr>
            <a:spLocks noGrp="1"/>
          </p:cNvSpPr>
          <p:nvPr>
            <p:ph type="dt" sz="half" idx="10"/>
          </p:nvPr>
        </p:nvSpPr>
        <p:spPr/>
        <p:txBody>
          <a:bodyPr/>
          <a:lstStyle/>
          <a:p>
            <a:pPr>
              <a:defRPr/>
            </a:pPr>
            <a:endParaRPr lang="pt-BR"/>
          </a:p>
        </p:txBody>
      </p:sp>
      <p:sp>
        <p:nvSpPr>
          <p:cNvPr id="5" name="Espaço Reservado para Rodapé 4">
            <a:extLst>
              <a:ext uri="{FF2B5EF4-FFF2-40B4-BE49-F238E27FC236}">
                <a16:creationId xmlns:a16="http://schemas.microsoft.com/office/drawing/2014/main" id="{598333AD-DE66-4171-8EA7-668DF3772452}"/>
              </a:ext>
            </a:extLst>
          </p:cNvPr>
          <p:cNvSpPr>
            <a:spLocks noGrp="1"/>
          </p:cNvSpPr>
          <p:nvPr>
            <p:ph type="ftr" sz="quarter" idx="11"/>
          </p:nvPr>
        </p:nvSpPr>
        <p:spPr/>
        <p:txBody>
          <a:bodyPr/>
          <a:lstStyle/>
          <a:p>
            <a:pPr>
              <a:defRPr/>
            </a:pPr>
            <a:endParaRPr lang="pt-BR" dirty="0"/>
          </a:p>
        </p:txBody>
      </p:sp>
      <p:sp>
        <p:nvSpPr>
          <p:cNvPr id="6" name="Espaço Reservado para Número de Slide 5">
            <a:extLst>
              <a:ext uri="{FF2B5EF4-FFF2-40B4-BE49-F238E27FC236}">
                <a16:creationId xmlns:a16="http://schemas.microsoft.com/office/drawing/2014/main" id="{3C47F481-8EE9-4B02-829B-D13F1D00FA56}"/>
              </a:ext>
            </a:extLst>
          </p:cNvPr>
          <p:cNvSpPr>
            <a:spLocks noGrp="1"/>
          </p:cNvSpPr>
          <p:nvPr>
            <p:ph type="sldNum" sz="quarter" idx="12"/>
          </p:nvPr>
        </p:nvSpPr>
        <p:spPr/>
        <p:txBody>
          <a:bodyPr/>
          <a:lstStyle/>
          <a:p>
            <a:fld id="{78DAC0F9-6FF6-4A0C-9260-C81CECE707D3}" type="slidenum">
              <a:rPr lang="pt-BR" smtClean="0"/>
              <a:pPr/>
              <a:t>‹nº›</a:t>
            </a:fld>
            <a:endParaRPr lang="pt-BR" dirty="0"/>
          </a:p>
        </p:txBody>
      </p:sp>
    </p:spTree>
    <p:extLst>
      <p:ext uri="{BB962C8B-B14F-4D97-AF65-F5344CB8AC3E}">
        <p14:creationId xmlns:p14="http://schemas.microsoft.com/office/powerpoint/2010/main" val="2067608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4F6557-0333-4F37-92C7-F9D5083FD010}"/>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endParaRPr lang="en-AU"/>
          </a:p>
        </p:txBody>
      </p:sp>
      <p:sp>
        <p:nvSpPr>
          <p:cNvPr id="3" name="Espaço Reservado para Texto 2">
            <a:extLst>
              <a:ext uri="{FF2B5EF4-FFF2-40B4-BE49-F238E27FC236}">
                <a16:creationId xmlns:a16="http://schemas.microsoft.com/office/drawing/2014/main" id="{8D0C1286-ECCD-4950-9B25-487DBE119C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a:extLst>
              <a:ext uri="{FF2B5EF4-FFF2-40B4-BE49-F238E27FC236}">
                <a16:creationId xmlns:a16="http://schemas.microsoft.com/office/drawing/2014/main" id="{F68D7BD9-1B44-4F0A-A289-42427C8E056B}"/>
              </a:ext>
            </a:extLst>
          </p:cNvPr>
          <p:cNvSpPr>
            <a:spLocks noGrp="1"/>
          </p:cNvSpPr>
          <p:nvPr>
            <p:ph type="dt" sz="half" idx="10"/>
          </p:nvPr>
        </p:nvSpPr>
        <p:spPr/>
        <p:txBody>
          <a:bodyPr/>
          <a:lstStyle/>
          <a:p>
            <a:pPr>
              <a:defRPr/>
            </a:pPr>
            <a:endParaRPr lang="pt-BR"/>
          </a:p>
        </p:txBody>
      </p:sp>
      <p:sp>
        <p:nvSpPr>
          <p:cNvPr id="5" name="Espaço Reservado para Rodapé 4">
            <a:extLst>
              <a:ext uri="{FF2B5EF4-FFF2-40B4-BE49-F238E27FC236}">
                <a16:creationId xmlns:a16="http://schemas.microsoft.com/office/drawing/2014/main" id="{5CFC62C6-65EB-4E08-B73A-BD6471247B8C}"/>
              </a:ext>
            </a:extLst>
          </p:cNvPr>
          <p:cNvSpPr>
            <a:spLocks noGrp="1"/>
          </p:cNvSpPr>
          <p:nvPr>
            <p:ph type="ftr" sz="quarter" idx="11"/>
          </p:nvPr>
        </p:nvSpPr>
        <p:spPr/>
        <p:txBody>
          <a:bodyPr/>
          <a:lstStyle/>
          <a:p>
            <a:pPr>
              <a:defRPr/>
            </a:pPr>
            <a:endParaRPr lang="pt-BR"/>
          </a:p>
        </p:txBody>
      </p:sp>
      <p:sp>
        <p:nvSpPr>
          <p:cNvPr id="6" name="Espaço Reservado para Número de Slide 5">
            <a:extLst>
              <a:ext uri="{FF2B5EF4-FFF2-40B4-BE49-F238E27FC236}">
                <a16:creationId xmlns:a16="http://schemas.microsoft.com/office/drawing/2014/main" id="{F1EFC6A9-0FF1-47BF-B6EB-487FEFF4DF4B}"/>
              </a:ext>
            </a:extLst>
          </p:cNvPr>
          <p:cNvSpPr>
            <a:spLocks noGrp="1"/>
          </p:cNvSpPr>
          <p:nvPr>
            <p:ph type="sldNum" sz="quarter" idx="12"/>
          </p:nvPr>
        </p:nvSpPr>
        <p:spPr/>
        <p:txBody>
          <a:bodyPr/>
          <a:lstStyle/>
          <a:p>
            <a:fld id="{360F89F1-53A6-449F-AF8C-817C6BC15A73}" type="slidenum">
              <a:rPr lang="pt-BR" smtClean="0"/>
              <a:pPr/>
              <a:t>‹nº›</a:t>
            </a:fld>
            <a:endParaRPr lang="pt-BR"/>
          </a:p>
        </p:txBody>
      </p:sp>
    </p:spTree>
    <p:extLst>
      <p:ext uri="{BB962C8B-B14F-4D97-AF65-F5344CB8AC3E}">
        <p14:creationId xmlns:p14="http://schemas.microsoft.com/office/powerpoint/2010/main" val="2236713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E2EC9C-38B0-40F3-859D-8C1A9EE198AD}"/>
              </a:ext>
            </a:extLst>
          </p:cNvPr>
          <p:cNvSpPr>
            <a:spLocks noGrp="1"/>
          </p:cNvSpPr>
          <p:nvPr>
            <p:ph type="title"/>
          </p:nvPr>
        </p:nvSpPr>
        <p:spPr/>
        <p:txBody>
          <a:bodyPr/>
          <a:lstStyle/>
          <a:p>
            <a:r>
              <a:rPr lang="pt-BR"/>
              <a:t>Clique para editar o título Mestre</a:t>
            </a:r>
            <a:endParaRPr lang="en-AU"/>
          </a:p>
        </p:txBody>
      </p:sp>
      <p:sp>
        <p:nvSpPr>
          <p:cNvPr id="3" name="Espaço Reservado para Conteúdo 2">
            <a:extLst>
              <a:ext uri="{FF2B5EF4-FFF2-40B4-BE49-F238E27FC236}">
                <a16:creationId xmlns:a16="http://schemas.microsoft.com/office/drawing/2014/main" id="{E4E0649C-9C59-4ACE-90C1-695DA71D7761}"/>
              </a:ext>
            </a:extLst>
          </p:cNvPr>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AU"/>
          </a:p>
        </p:txBody>
      </p:sp>
      <p:sp>
        <p:nvSpPr>
          <p:cNvPr id="4" name="Espaço Reservado para Conteúdo 3">
            <a:extLst>
              <a:ext uri="{FF2B5EF4-FFF2-40B4-BE49-F238E27FC236}">
                <a16:creationId xmlns:a16="http://schemas.microsoft.com/office/drawing/2014/main" id="{F92D2BC1-BB0F-431A-9CF9-5917DDA06B34}"/>
              </a:ext>
            </a:extLst>
          </p:cNvPr>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AU"/>
          </a:p>
        </p:txBody>
      </p:sp>
      <p:sp>
        <p:nvSpPr>
          <p:cNvPr id="5" name="Espaço Reservado para Data 4">
            <a:extLst>
              <a:ext uri="{FF2B5EF4-FFF2-40B4-BE49-F238E27FC236}">
                <a16:creationId xmlns:a16="http://schemas.microsoft.com/office/drawing/2014/main" id="{992741C9-2680-47AA-9946-4A9273E863AE}"/>
              </a:ext>
            </a:extLst>
          </p:cNvPr>
          <p:cNvSpPr>
            <a:spLocks noGrp="1"/>
          </p:cNvSpPr>
          <p:nvPr>
            <p:ph type="dt" sz="half" idx="10"/>
          </p:nvPr>
        </p:nvSpPr>
        <p:spPr/>
        <p:txBody>
          <a:bodyPr/>
          <a:lstStyle/>
          <a:p>
            <a:pPr>
              <a:defRPr/>
            </a:pPr>
            <a:endParaRPr lang="pt-BR"/>
          </a:p>
        </p:txBody>
      </p:sp>
      <p:sp>
        <p:nvSpPr>
          <p:cNvPr id="6" name="Espaço Reservado para Rodapé 5">
            <a:extLst>
              <a:ext uri="{FF2B5EF4-FFF2-40B4-BE49-F238E27FC236}">
                <a16:creationId xmlns:a16="http://schemas.microsoft.com/office/drawing/2014/main" id="{D13E5B76-6427-465C-AC52-EA179FD64427}"/>
              </a:ext>
            </a:extLst>
          </p:cNvPr>
          <p:cNvSpPr>
            <a:spLocks noGrp="1"/>
          </p:cNvSpPr>
          <p:nvPr>
            <p:ph type="ftr" sz="quarter" idx="11"/>
          </p:nvPr>
        </p:nvSpPr>
        <p:spPr/>
        <p:txBody>
          <a:bodyPr/>
          <a:lstStyle/>
          <a:p>
            <a:pPr>
              <a:defRPr/>
            </a:pPr>
            <a:endParaRPr lang="pt-BR"/>
          </a:p>
        </p:txBody>
      </p:sp>
      <p:sp>
        <p:nvSpPr>
          <p:cNvPr id="7" name="Espaço Reservado para Número de Slide 6">
            <a:extLst>
              <a:ext uri="{FF2B5EF4-FFF2-40B4-BE49-F238E27FC236}">
                <a16:creationId xmlns:a16="http://schemas.microsoft.com/office/drawing/2014/main" id="{18E13A33-605E-4339-8FA3-E8B327DA8FAE}"/>
              </a:ext>
            </a:extLst>
          </p:cNvPr>
          <p:cNvSpPr>
            <a:spLocks noGrp="1"/>
          </p:cNvSpPr>
          <p:nvPr>
            <p:ph type="sldNum" sz="quarter" idx="12"/>
          </p:nvPr>
        </p:nvSpPr>
        <p:spPr/>
        <p:txBody>
          <a:bodyPr/>
          <a:lstStyle/>
          <a:p>
            <a:fld id="{EDE7F8CC-6297-47C3-AFEB-66617E1747F6}" type="slidenum">
              <a:rPr lang="pt-BR" smtClean="0"/>
              <a:pPr/>
              <a:t>‹nº›</a:t>
            </a:fld>
            <a:endParaRPr lang="pt-BR"/>
          </a:p>
        </p:txBody>
      </p:sp>
    </p:spTree>
    <p:extLst>
      <p:ext uri="{BB962C8B-B14F-4D97-AF65-F5344CB8AC3E}">
        <p14:creationId xmlns:p14="http://schemas.microsoft.com/office/powerpoint/2010/main" val="989432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DC404C-F625-4B29-8FDC-D967A71450E9}"/>
              </a:ext>
            </a:extLst>
          </p:cNvPr>
          <p:cNvSpPr>
            <a:spLocks noGrp="1"/>
          </p:cNvSpPr>
          <p:nvPr>
            <p:ph type="title"/>
          </p:nvPr>
        </p:nvSpPr>
        <p:spPr>
          <a:xfrm>
            <a:off x="839788" y="365125"/>
            <a:ext cx="10515600" cy="1325563"/>
          </a:xfrm>
        </p:spPr>
        <p:txBody>
          <a:bodyPr/>
          <a:lstStyle/>
          <a:p>
            <a:r>
              <a:rPr lang="pt-BR"/>
              <a:t>Clique para editar o título Mestre</a:t>
            </a:r>
            <a:endParaRPr lang="en-AU"/>
          </a:p>
        </p:txBody>
      </p:sp>
      <p:sp>
        <p:nvSpPr>
          <p:cNvPr id="3" name="Espaço Reservado para Texto 2">
            <a:extLst>
              <a:ext uri="{FF2B5EF4-FFF2-40B4-BE49-F238E27FC236}">
                <a16:creationId xmlns:a16="http://schemas.microsoft.com/office/drawing/2014/main" id="{290D5570-88BB-4402-8C5B-A8BAE9E8E0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a:extLst>
              <a:ext uri="{FF2B5EF4-FFF2-40B4-BE49-F238E27FC236}">
                <a16:creationId xmlns:a16="http://schemas.microsoft.com/office/drawing/2014/main" id="{267D278E-456D-462A-ACE4-2C1C5E606CC7}"/>
              </a:ext>
            </a:extLst>
          </p:cNvPr>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AU"/>
          </a:p>
        </p:txBody>
      </p:sp>
      <p:sp>
        <p:nvSpPr>
          <p:cNvPr id="5" name="Espaço Reservado para Texto 4">
            <a:extLst>
              <a:ext uri="{FF2B5EF4-FFF2-40B4-BE49-F238E27FC236}">
                <a16:creationId xmlns:a16="http://schemas.microsoft.com/office/drawing/2014/main" id="{919268BA-D733-432F-AAE6-E913820C99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a:extLst>
              <a:ext uri="{FF2B5EF4-FFF2-40B4-BE49-F238E27FC236}">
                <a16:creationId xmlns:a16="http://schemas.microsoft.com/office/drawing/2014/main" id="{A4EDBFED-46E8-44BC-A420-DBDC9901C885}"/>
              </a:ext>
            </a:extLst>
          </p:cNvPr>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AU"/>
          </a:p>
        </p:txBody>
      </p:sp>
      <p:sp>
        <p:nvSpPr>
          <p:cNvPr id="7" name="Espaço Reservado para Data 6">
            <a:extLst>
              <a:ext uri="{FF2B5EF4-FFF2-40B4-BE49-F238E27FC236}">
                <a16:creationId xmlns:a16="http://schemas.microsoft.com/office/drawing/2014/main" id="{4545D29E-32FB-4244-8468-B62363BD8C29}"/>
              </a:ext>
            </a:extLst>
          </p:cNvPr>
          <p:cNvSpPr>
            <a:spLocks noGrp="1"/>
          </p:cNvSpPr>
          <p:nvPr>
            <p:ph type="dt" sz="half" idx="10"/>
          </p:nvPr>
        </p:nvSpPr>
        <p:spPr/>
        <p:txBody>
          <a:bodyPr/>
          <a:lstStyle/>
          <a:p>
            <a:pPr>
              <a:defRPr/>
            </a:pPr>
            <a:endParaRPr lang="pt-BR"/>
          </a:p>
        </p:txBody>
      </p:sp>
      <p:sp>
        <p:nvSpPr>
          <p:cNvPr id="8" name="Espaço Reservado para Rodapé 7">
            <a:extLst>
              <a:ext uri="{FF2B5EF4-FFF2-40B4-BE49-F238E27FC236}">
                <a16:creationId xmlns:a16="http://schemas.microsoft.com/office/drawing/2014/main" id="{DCC08E89-64AD-4BB0-8557-826200BDCEF1}"/>
              </a:ext>
            </a:extLst>
          </p:cNvPr>
          <p:cNvSpPr>
            <a:spLocks noGrp="1"/>
          </p:cNvSpPr>
          <p:nvPr>
            <p:ph type="ftr" sz="quarter" idx="11"/>
          </p:nvPr>
        </p:nvSpPr>
        <p:spPr/>
        <p:txBody>
          <a:bodyPr/>
          <a:lstStyle/>
          <a:p>
            <a:pPr>
              <a:defRPr/>
            </a:pPr>
            <a:endParaRPr lang="pt-BR"/>
          </a:p>
        </p:txBody>
      </p:sp>
      <p:sp>
        <p:nvSpPr>
          <p:cNvPr id="9" name="Espaço Reservado para Número de Slide 8">
            <a:extLst>
              <a:ext uri="{FF2B5EF4-FFF2-40B4-BE49-F238E27FC236}">
                <a16:creationId xmlns:a16="http://schemas.microsoft.com/office/drawing/2014/main" id="{EB08AA1A-92E9-4AD9-A800-FD10B8E7CEDB}"/>
              </a:ext>
            </a:extLst>
          </p:cNvPr>
          <p:cNvSpPr>
            <a:spLocks noGrp="1"/>
          </p:cNvSpPr>
          <p:nvPr>
            <p:ph type="sldNum" sz="quarter" idx="12"/>
          </p:nvPr>
        </p:nvSpPr>
        <p:spPr/>
        <p:txBody>
          <a:bodyPr/>
          <a:lstStyle/>
          <a:p>
            <a:fld id="{7280F96E-5B4A-4077-8A36-57C296DFC35D}" type="slidenum">
              <a:rPr lang="pt-BR" smtClean="0"/>
              <a:pPr/>
              <a:t>‹nº›</a:t>
            </a:fld>
            <a:endParaRPr lang="pt-BR"/>
          </a:p>
        </p:txBody>
      </p:sp>
    </p:spTree>
    <p:extLst>
      <p:ext uri="{BB962C8B-B14F-4D97-AF65-F5344CB8AC3E}">
        <p14:creationId xmlns:p14="http://schemas.microsoft.com/office/powerpoint/2010/main" val="2058654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83C8C3-9B81-4EA5-9C3D-A3DB4D9044F8}"/>
              </a:ext>
            </a:extLst>
          </p:cNvPr>
          <p:cNvSpPr>
            <a:spLocks noGrp="1"/>
          </p:cNvSpPr>
          <p:nvPr>
            <p:ph type="title"/>
          </p:nvPr>
        </p:nvSpPr>
        <p:spPr/>
        <p:txBody>
          <a:bodyPr/>
          <a:lstStyle/>
          <a:p>
            <a:r>
              <a:rPr lang="pt-BR"/>
              <a:t>Clique para editar o título Mestre</a:t>
            </a:r>
            <a:endParaRPr lang="en-AU"/>
          </a:p>
        </p:txBody>
      </p:sp>
      <p:sp>
        <p:nvSpPr>
          <p:cNvPr id="3" name="Espaço Reservado para Data 2">
            <a:extLst>
              <a:ext uri="{FF2B5EF4-FFF2-40B4-BE49-F238E27FC236}">
                <a16:creationId xmlns:a16="http://schemas.microsoft.com/office/drawing/2014/main" id="{6DED446F-0395-4FF3-AEBB-88E1A7664F4B}"/>
              </a:ext>
            </a:extLst>
          </p:cNvPr>
          <p:cNvSpPr>
            <a:spLocks noGrp="1"/>
          </p:cNvSpPr>
          <p:nvPr>
            <p:ph type="dt" sz="half" idx="10"/>
          </p:nvPr>
        </p:nvSpPr>
        <p:spPr/>
        <p:txBody>
          <a:bodyPr/>
          <a:lstStyle/>
          <a:p>
            <a:pPr>
              <a:defRPr/>
            </a:pPr>
            <a:endParaRPr lang="pt-BR"/>
          </a:p>
        </p:txBody>
      </p:sp>
      <p:sp>
        <p:nvSpPr>
          <p:cNvPr id="4" name="Espaço Reservado para Rodapé 3">
            <a:extLst>
              <a:ext uri="{FF2B5EF4-FFF2-40B4-BE49-F238E27FC236}">
                <a16:creationId xmlns:a16="http://schemas.microsoft.com/office/drawing/2014/main" id="{C1CC9F8C-4A07-41AD-BCA1-142F0378E308}"/>
              </a:ext>
            </a:extLst>
          </p:cNvPr>
          <p:cNvSpPr>
            <a:spLocks noGrp="1"/>
          </p:cNvSpPr>
          <p:nvPr>
            <p:ph type="ftr" sz="quarter" idx="11"/>
          </p:nvPr>
        </p:nvSpPr>
        <p:spPr/>
        <p:txBody>
          <a:bodyPr/>
          <a:lstStyle/>
          <a:p>
            <a:pPr>
              <a:defRPr/>
            </a:pPr>
            <a:endParaRPr lang="pt-BR" dirty="0"/>
          </a:p>
        </p:txBody>
      </p:sp>
      <p:sp>
        <p:nvSpPr>
          <p:cNvPr id="5" name="Espaço Reservado para Número de Slide 4">
            <a:extLst>
              <a:ext uri="{FF2B5EF4-FFF2-40B4-BE49-F238E27FC236}">
                <a16:creationId xmlns:a16="http://schemas.microsoft.com/office/drawing/2014/main" id="{B75E2D6C-F201-4F1E-B2E2-6F939E83FDA6}"/>
              </a:ext>
            </a:extLst>
          </p:cNvPr>
          <p:cNvSpPr>
            <a:spLocks noGrp="1"/>
          </p:cNvSpPr>
          <p:nvPr>
            <p:ph type="sldNum" sz="quarter" idx="12"/>
          </p:nvPr>
        </p:nvSpPr>
        <p:spPr/>
        <p:txBody>
          <a:bodyPr/>
          <a:lstStyle/>
          <a:p>
            <a:fld id="{78DAC0F9-6FF6-4A0C-9260-C81CECE707D3}" type="slidenum">
              <a:rPr lang="pt-BR" smtClean="0"/>
              <a:pPr/>
              <a:t>‹nº›</a:t>
            </a:fld>
            <a:endParaRPr lang="pt-BR" dirty="0"/>
          </a:p>
        </p:txBody>
      </p:sp>
    </p:spTree>
    <p:extLst>
      <p:ext uri="{BB962C8B-B14F-4D97-AF65-F5344CB8AC3E}">
        <p14:creationId xmlns:p14="http://schemas.microsoft.com/office/powerpoint/2010/main" val="2506244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D0E06490-5FE6-4244-BAAE-000FD7F6D757}"/>
              </a:ext>
            </a:extLst>
          </p:cNvPr>
          <p:cNvSpPr>
            <a:spLocks noGrp="1"/>
          </p:cNvSpPr>
          <p:nvPr>
            <p:ph type="dt" sz="half" idx="10"/>
          </p:nvPr>
        </p:nvSpPr>
        <p:spPr/>
        <p:txBody>
          <a:bodyPr/>
          <a:lstStyle/>
          <a:p>
            <a:pPr>
              <a:defRPr/>
            </a:pPr>
            <a:endParaRPr lang="pt-BR"/>
          </a:p>
        </p:txBody>
      </p:sp>
      <p:sp>
        <p:nvSpPr>
          <p:cNvPr id="3" name="Espaço Reservado para Rodapé 2">
            <a:extLst>
              <a:ext uri="{FF2B5EF4-FFF2-40B4-BE49-F238E27FC236}">
                <a16:creationId xmlns:a16="http://schemas.microsoft.com/office/drawing/2014/main" id="{49858945-FC59-4CFC-9357-AB125DA286C2}"/>
              </a:ext>
            </a:extLst>
          </p:cNvPr>
          <p:cNvSpPr>
            <a:spLocks noGrp="1"/>
          </p:cNvSpPr>
          <p:nvPr>
            <p:ph type="ftr" sz="quarter" idx="11"/>
          </p:nvPr>
        </p:nvSpPr>
        <p:spPr/>
        <p:txBody>
          <a:bodyPr/>
          <a:lstStyle/>
          <a:p>
            <a:pPr>
              <a:defRPr/>
            </a:pPr>
            <a:endParaRPr lang="pt-BR" dirty="0"/>
          </a:p>
        </p:txBody>
      </p:sp>
      <p:sp>
        <p:nvSpPr>
          <p:cNvPr id="4" name="Espaço Reservado para Número de Slide 3">
            <a:extLst>
              <a:ext uri="{FF2B5EF4-FFF2-40B4-BE49-F238E27FC236}">
                <a16:creationId xmlns:a16="http://schemas.microsoft.com/office/drawing/2014/main" id="{8FC56D20-605C-4894-8D0F-87389968140B}"/>
              </a:ext>
            </a:extLst>
          </p:cNvPr>
          <p:cNvSpPr>
            <a:spLocks noGrp="1"/>
          </p:cNvSpPr>
          <p:nvPr>
            <p:ph type="sldNum" sz="quarter" idx="12"/>
          </p:nvPr>
        </p:nvSpPr>
        <p:spPr/>
        <p:txBody>
          <a:bodyPr/>
          <a:lstStyle/>
          <a:p>
            <a:fld id="{78DAC0F9-6FF6-4A0C-9260-C81CECE707D3}" type="slidenum">
              <a:rPr lang="pt-BR" smtClean="0"/>
              <a:pPr/>
              <a:t>‹nº›</a:t>
            </a:fld>
            <a:endParaRPr lang="pt-BR" dirty="0"/>
          </a:p>
        </p:txBody>
      </p:sp>
    </p:spTree>
    <p:extLst>
      <p:ext uri="{BB962C8B-B14F-4D97-AF65-F5344CB8AC3E}">
        <p14:creationId xmlns:p14="http://schemas.microsoft.com/office/powerpoint/2010/main" val="2174548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7EF9AC-3297-488D-B68B-8751C8382DEC}"/>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AU"/>
          </a:p>
        </p:txBody>
      </p:sp>
      <p:sp>
        <p:nvSpPr>
          <p:cNvPr id="3" name="Espaço Reservado para Conteúdo 2">
            <a:extLst>
              <a:ext uri="{FF2B5EF4-FFF2-40B4-BE49-F238E27FC236}">
                <a16:creationId xmlns:a16="http://schemas.microsoft.com/office/drawing/2014/main" id="{B7CF966A-2CF4-4157-8C8D-7B3F2253F2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AU"/>
          </a:p>
        </p:txBody>
      </p:sp>
      <p:sp>
        <p:nvSpPr>
          <p:cNvPr id="4" name="Espaço Reservado para Texto 3">
            <a:extLst>
              <a:ext uri="{FF2B5EF4-FFF2-40B4-BE49-F238E27FC236}">
                <a16:creationId xmlns:a16="http://schemas.microsoft.com/office/drawing/2014/main" id="{790D035F-A15A-414F-A037-E7F5605FDD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300CD711-15FB-4667-920F-C1BDD0373BE9}"/>
              </a:ext>
            </a:extLst>
          </p:cNvPr>
          <p:cNvSpPr>
            <a:spLocks noGrp="1"/>
          </p:cNvSpPr>
          <p:nvPr>
            <p:ph type="dt" sz="half" idx="10"/>
          </p:nvPr>
        </p:nvSpPr>
        <p:spPr/>
        <p:txBody>
          <a:bodyPr/>
          <a:lstStyle/>
          <a:p>
            <a:pPr>
              <a:defRPr/>
            </a:pPr>
            <a:endParaRPr lang="pt-BR"/>
          </a:p>
        </p:txBody>
      </p:sp>
      <p:sp>
        <p:nvSpPr>
          <p:cNvPr id="6" name="Espaço Reservado para Rodapé 5">
            <a:extLst>
              <a:ext uri="{FF2B5EF4-FFF2-40B4-BE49-F238E27FC236}">
                <a16:creationId xmlns:a16="http://schemas.microsoft.com/office/drawing/2014/main" id="{5FFC8CC9-148C-4A46-808B-9DDA089088C6}"/>
              </a:ext>
            </a:extLst>
          </p:cNvPr>
          <p:cNvSpPr>
            <a:spLocks noGrp="1"/>
          </p:cNvSpPr>
          <p:nvPr>
            <p:ph type="ftr" sz="quarter" idx="11"/>
          </p:nvPr>
        </p:nvSpPr>
        <p:spPr/>
        <p:txBody>
          <a:bodyPr/>
          <a:lstStyle/>
          <a:p>
            <a:pPr>
              <a:defRPr/>
            </a:pPr>
            <a:endParaRPr lang="pt-BR"/>
          </a:p>
        </p:txBody>
      </p:sp>
      <p:sp>
        <p:nvSpPr>
          <p:cNvPr id="7" name="Espaço Reservado para Número de Slide 6">
            <a:extLst>
              <a:ext uri="{FF2B5EF4-FFF2-40B4-BE49-F238E27FC236}">
                <a16:creationId xmlns:a16="http://schemas.microsoft.com/office/drawing/2014/main" id="{C7AE8DF9-1079-4F82-93F0-69030CE89E3D}"/>
              </a:ext>
            </a:extLst>
          </p:cNvPr>
          <p:cNvSpPr>
            <a:spLocks noGrp="1"/>
          </p:cNvSpPr>
          <p:nvPr>
            <p:ph type="sldNum" sz="quarter" idx="12"/>
          </p:nvPr>
        </p:nvSpPr>
        <p:spPr/>
        <p:txBody>
          <a:bodyPr/>
          <a:lstStyle/>
          <a:p>
            <a:fld id="{77E9F378-4CC0-4891-BDA6-DA1E7232440D}" type="slidenum">
              <a:rPr lang="pt-BR" smtClean="0"/>
              <a:pPr/>
              <a:t>‹nº›</a:t>
            </a:fld>
            <a:endParaRPr lang="pt-BR"/>
          </a:p>
        </p:txBody>
      </p:sp>
    </p:spTree>
    <p:extLst>
      <p:ext uri="{BB962C8B-B14F-4D97-AF65-F5344CB8AC3E}">
        <p14:creationId xmlns:p14="http://schemas.microsoft.com/office/powerpoint/2010/main" val="743516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07DDB8-4E44-4EE8-8AE3-612C87EAD9EF}"/>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AU"/>
          </a:p>
        </p:txBody>
      </p:sp>
      <p:sp>
        <p:nvSpPr>
          <p:cNvPr id="3" name="Espaço Reservado para Imagem 2">
            <a:extLst>
              <a:ext uri="{FF2B5EF4-FFF2-40B4-BE49-F238E27FC236}">
                <a16:creationId xmlns:a16="http://schemas.microsoft.com/office/drawing/2014/main" id="{8C7F9D29-B497-475E-B6A6-C7871CF14B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Espaço Reservado para Texto 3">
            <a:extLst>
              <a:ext uri="{FF2B5EF4-FFF2-40B4-BE49-F238E27FC236}">
                <a16:creationId xmlns:a16="http://schemas.microsoft.com/office/drawing/2014/main" id="{888A8B1A-568C-4EBC-B67B-98C59A8FBE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FD27A840-2B22-4FEC-8A41-58FEF35884CF}"/>
              </a:ext>
            </a:extLst>
          </p:cNvPr>
          <p:cNvSpPr>
            <a:spLocks noGrp="1"/>
          </p:cNvSpPr>
          <p:nvPr>
            <p:ph type="dt" sz="half" idx="10"/>
          </p:nvPr>
        </p:nvSpPr>
        <p:spPr/>
        <p:txBody>
          <a:bodyPr/>
          <a:lstStyle/>
          <a:p>
            <a:pPr>
              <a:defRPr/>
            </a:pPr>
            <a:endParaRPr lang="pt-BR"/>
          </a:p>
        </p:txBody>
      </p:sp>
      <p:sp>
        <p:nvSpPr>
          <p:cNvPr id="6" name="Espaço Reservado para Rodapé 5">
            <a:extLst>
              <a:ext uri="{FF2B5EF4-FFF2-40B4-BE49-F238E27FC236}">
                <a16:creationId xmlns:a16="http://schemas.microsoft.com/office/drawing/2014/main" id="{6FD5E08E-D855-4A4D-993A-68E19E8E5E46}"/>
              </a:ext>
            </a:extLst>
          </p:cNvPr>
          <p:cNvSpPr>
            <a:spLocks noGrp="1"/>
          </p:cNvSpPr>
          <p:nvPr>
            <p:ph type="ftr" sz="quarter" idx="11"/>
          </p:nvPr>
        </p:nvSpPr>
        <p:spPr/>
        <p:txBody>
          <a:bodyPr/>
          <a:lstStyle/>
          <a:p>
            <a:pPr>
              <a:defRPr/>
            </a:pPr>
            <a:endParaRPr lang="pt-BR"/>
          </a:p>
        </p:txBody>
      </p:sp>
      <p:sp>
        <p:nvSpPr>
          <p:cNvPr id="7" name="Espaço Reservado para Número de Slide 6">
            <a:extLst>
              <a:ext uri="{FF2B5EF4-FFF2-40B4-BE49-F238E27FC236}">
                <a16:creationId xmlns:a16="http://schemas.microsoft.com/office/drawing/2014/main" id="{90DB3A93-85F9-453A-A1FA-829649030CC4}"/>
              </a:ext>
            </a:extLst>
          </p:cNvPr>
          <p:cNvSpPr>
            <a:spLocks noGrp="1"/>
          </p:cNvSpPr>
          <p:nvPr>
            <p:ph type="sldNum" sz="quarter" idx="12"/>
          </p:nvPr>
        </p:nvSpPr>
        <p:spPr/>
        <p:txBody>
          <a:bodyPr/>
          <a:lstStyle/>
          <a:p>
            <a:fld id="{7A7E4868-9316-4657-985C-C6BC4CB7F8CE}" type="slidenum">
              <a:rPr lang="pt-BR" smtClean="0"/>
              <a:pPr/>
              <a:t>‹nº›</a:t>
            </a:fld>
            <a:endParaRPr lang="pt-BR"/>
          </a:p>
        </p:txBody>
      </p:sp>
    </p:spTree>
    <p:extLst>
      <p:ext uri="{BB962C8B-B14F-4D97-AF65-F5344CB8AC3E}">
        <p14:creationId xmlns:p14="http://schemas.microsoft.com/office/powerpoint/2010/main" val="3251405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002BBB3F-82D3-4BD0-B853-1F7D795CDE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endParaRPr lang="en-AU"/>
          </a:p>
        </p:txBody>
      </p:sp>
      <p:sp>
        <p:nvSpPr>
          <p:cNvPr id="3" name="Espaço Reservado para Texto 2">
            <a:extLst>
              <a:ext uri="{FF2B5EF4-FFF2-40B4-BE49-F238E27FC236}">
                <a16:creationId xmlns:a16="http://schemas.microsoft.com/office/drawing/2014/main" id="{EDB82F55-C665-4662-94CE-30F0E01D05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AU"/>
          </a:p>
        </p:txBody>
      </p:sp>
      <p:sp>
        <p:nvSpPr>
          <p:cNvPr id="4" name="Espaço Reservado para Data 3">
            <a:extLst>
              <a:ext uri="{FF2B5EF4-FFF2-40B4-BE49-F238E27FC236}">
                <a16:creationId xmlns:a16="http://schemas.microsoft.com/office/drawing/2014/main" id="{46912D0F-8100-4E67-B149-9519E9FFCE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pt-BR"/>
          </a:p>
        </p:txBody>
      </p:sp>
      <p:sp>
        <p:nvSpPr>
          <p:cNvPr id="5" name="Espaço Reservado para Rodapé 4">
            <a:extLst>
              <a:ext uri="{FF2B5EF4-FFF2-40B4-BE49-F238E27FC236}">
                <a16:creationId xmlns:a16="http://schemas.microsoft.com/office/drawing/2014/main" id="{EAD55516-2951-4C54-B5DF-FB194D0DC0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pt-BR" dirty="0"/>
          </a:p>
        </p:txBody>
      </p:sp>
      <p:sp>
        <p:nvSpPr>
          <p:cNvPr id="6" name="Espaço Reservado para Número de Slide 5">
            <a:extLst>
              <a:ext uri="{FF2B5EF4-FFF2-40B4-BE49-F238E27FC236}">
                <a16:creationId xmlns:a16="http://schemas.microsoft.com/office/drawing/2014/main" id="{89D68E7E-2393-4E60-8462-9B1AB9AEEB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DAC0F9-6FF6-4A0C-9260-C81CECE707D3}" type="slidenum">
              <a:rPr lang="pt-BR" smtClean="0"/>
              <a:pPr/>
              <a:t>‹nº›</a:t>
            </a:fld>
            <a:endParaRPr lang="pt-BR" dirty="0"/>
          </a:p>
        </p:txBody>
      </p:sp>
      <p:sp>
        <p:nvSpPr>
          <p:cNvPr id="7" name="Retângulo 6">
            <a:extLst>
              <a:ext uri="{FF2B5EF4-FFF2-40B4-BE49-F238E27FC236}">
                <a16:creationId xmlns:a16="http://schemas.microsoft.com/office/drawing/2014/main" id="{AD6E341B-B674-4EA4-BA8E-241C1E6119E0}"/>
              </a:ext>
            </a:extLst>
          </p:cNvPr>
          <p:cNvSpPr/>
          <p:nvPr userDrawn="1"/>
        </p:nvSpPr>
        <p:spPr>
          <a:xfrm>
            <a:off x="4120236" y="6136700"/>
            <a:ext cx="4680519" cy="584775"/>
          </a:xfrm>
          <a:prstGeom prst="rect">
            <a:avLst/>
          </a:prstGeom>
        </p:spPr>
        <p:txBody>
          <a:bodyPr wrap="square">
            <a:spAutoFit/>
          </a:bodyPr>
          <a:lstStyle/>
          <a:p>
            <a:pPr algn="r"/>
            <a:r>
              <a:rPr lang="pt-BR" sz="1600" dirty="0">
                <a:cs typeface="Times New Roman" panose="02020603050405020304" pitchFamily="18" charset="0"/>
              </a:rPr>
              <a:t>LEB306 Meteorologia Agrícola </a:t>
            </a:r>
          </a:p>
          <a:p>
            <a:pPr algn="r"/>
            <a:r>
              <a:rPr lang="pt-BR" sz="1600" dirty="0">
                <a:cs typeface="Times New Roman" panose="02020603050405020304" pitchFamily="18" charset="0"/>
              </a:rPr>
              <a:t>Prof. Fabio Marin</a:t>
            </a:r>
          </a:p>
        </p:txBody>
      </p:sp>
      <p:pic>
        <p:nvPicPr>
          <p:cNvPr id="9" name="Picture 22">
            <a:extLst>
              <a:ext uri="{FF2B5EF4-FFF2-40B4-BE49-F238E27FC236}">
                <a16:creationId xmlns:a16="http://schemas.microsoft.com/office/drawing/2014/main" id="{101355B5-48B1-4CB3-8477-9E8D9284B4A3}"/>
              </a:ext>
            </a:extLst>
          </p:cNvPr>
          <p:cNvPicPr/>
          <p:nvPr userDrawn="1"/>
        </p:nvPicPr>
        <p:blipFill rotWithShape="1">
          <a:blip r:embed="rId14" cstate="print">
            <a:extLst>
              <a:ext uri="{28A0092B-C50C-407E-A947-70E740481C1C}">
                <a14:useLocalDpi xmlns:a14="http://schemas.microsoft.com/office/drawing/2010/main" val="0"/>
              </a:ext>
            </a:extLst>
          </a:blip>
          <a:srcRect l="7232" t="31090" r="50000" b="20399"/>
          <a:stretch/>
        </p:blipFill>
        <p:spPr>
          <a:xfrm>
            <a:off x="8832304" y="6021287"/>
            <a:ext cx="3339617" cy="842455"/>
          </a:xfrm>
          <a:prstGeom prst="rect">
            <a:avLst/>
          </a:prstGeom>
        </p:spPr>
      </p:pic>
    </p:spTree>
    <p:extLst>
      <p:ext uri="{BB962C8B-B14F-4D97-AF65-F5344CB8AC3E}">
        <p14:creationId xmlns:p14="http://schemas.microsoft.com/office/powerpoint/2010/main" val="3063035871"/>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 id="214748399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21.w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image" Target="../media/image22.jpeg"/><Relationship Id="rId1" Type="http://schemas.openxmlformats.org/officeDocument/2006/relationships/slideLayout" Target="../slideLayouts/slideLayout12.xml"/><Relationship Id="rId4" Type="http://schemas.openxmlformats.org/officeDocument/2006/relationships/image" Target="../media/image21.wmf"/></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image" Target="../media/image29.wmf"/><Relationship Id="rId7" Type="http://schemas.openxmlformats.org/officeDocument/2006/relationships/image" Target="../media/image31.wmf"/><Relationship Id="rId2" Type="http://schemas.openxmlformats.org/officeDocument/2006/relationships/oleObject" Target="../embeddings/oleObject8.bin"/><Relationship Id="rId1" Type="http://schemas.openxmlformats.org/officeDocument/2006/relationships/slideLayout" Target="../slideLayouts/slideLayout2.xml"/><Relationship Id="rId6" Type="http://schemas.openxmlformats.org/officeDocument/2006/relationships/oleObject" Target="../embeddings/oleObject10.bin"/><Relationship Id="rId5" Type="http://schemas.openxmlformats.org/officeDocument/2006/relationships/image" Target="../media/image30.wmf"/><Relationship Id="rId4" Type="http://schemas.openxmlformats.org/officeDocument/2006/relationships/oleObject" Target="../embeddings/oleObject9.bin"/><Relationship Id="rId9" Type="http://schemas.openxmlformats.org/officeDocument/2006/relationships/image" Target="../media/image6.wmf"/></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oleObject" Target="../embeddings/oleObject12.bin"/><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oleObject" Target="../embeddings/oleObject13.bin"/><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oleObject" Target="../embeddings/oleObject2.bin"/><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oleObject" Target="../embeddings/oleObject14.bin"/><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0.png"/><Relationship Id="rId1" Type="http://schemas.openxmlformats.org/officeDocument/2006/relationships/slideLayout" Target="../slideLayouts/slideLayout2.xml"/><Relationship Id="rId5" Type="http://schemas.openxmlformats.org/officeDocument/2006/relationships/image" Target="../media/image53.wmf"/><Relationship Id="rId4" Type="http://schemas.openxmlformats.org/officeDocument/2006/relationships/oleObject" Target="../embeddings/oleObject15.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430.png"/><Relationship Id="rId5" Type="http://schemas.openxmlformats.org/officeDocument/2006/relationships/image" Target="../media/image420.png"/><Relationship Id="rId4" Type="http://schemas.openxmlformats.org/officeDocument/2006/relationships/image" Target="../media/image54.jpeg"/></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oleObject" Target="../embeddings/oleObject5.bin"/><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E749D29E-5106-4ED0-A7AE-7130A443FC84}"/>
              </a:ext>
            </a:extLst>
          </p:cNvPr>
          <p:cNvPicPr>
            <a:picLocks noChangeAspect="1"/>
          </p:cNvPicPr>
          <p:nvPr/>
        </p:nvPicPr>
        <p:blipFill rotWithShape="1">
          <a:blip r:embed="rId3"/>
          <a:srcRect r="25252"/>
          <a:stretch/>
        </p:blipFill>
        <p:spPr>
          <a:xfrm rot="5400000">
            <a:off x="2647408" y="-2663207"/>
            <a:ext cx="6857998" cy="12184418"/>
          </a:xfrm>
          <a:prstGeom prst="rect">
            <a:avLst/>
          </a:prstGeom>
        </p:spPr>
      </p:pic>
      <p:sp>
        <p:nvSpPr>
          <p:cNvPr id="3074" name="Rectangle 1"/>
          <p:cNvSpPr>
            <a:spLocks noGrp="1" noChangeArrowheads="1"/>
          </p:cNvSpPr>
          <p:nvPr>
            <p:ph type="ctrTitle"/>
          </p:nvPr>
        </p:nvSpPr>
        <p:spPr>
          <a:xfrm>
            <a:off x="275692" y="413266"/>
            <a:ext cx="11640616" cy="3794395"/>
          </a:xfrm>
          <a:extLst>
            <a:ext uri="{91240B29-F687-4F45-9708-019B960494DF}">
              <a14:hiddenLine xmlns:a14="http://schemas.microsoft.com/office/drawing/2010/main" w="9525">
                <a:solidFill>
                  <a:srgbClr val="000000"/>
                </a:solidFill>
                <a:round/>
                <a:headEnd/>
                <a:tailEnd/>
              </a14:hiddenLine>
            </a:ext>
          </a:extLst>
        </p:spPr>
        <p:txBody>
          <a:bodyPr vert="horz" lIns="90000" tIns="46800" rIns="90000" bIns="46800" rtlCol="0" anchor="b">
            <a:normAutofit fontScale="90000"/>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solidFill>
                  <a:schemeClr val="bg1"/>
                </a:solidFill>
              </a:rPr>
              <a:t>Aula 2- </a:t>
            </a:r>
            <a:r>
              <a:rPr lang="en-AU" b="1" dirty="0">
                <a:solidFill>
                  <a:schemeClr val="bg1"/>
                </a:solidFill>
              </a:rPr>
              <a:t>RADIAÇÃO SOLAR</a:t>
            </a:r>
            <a:br>
              <a:rPr lang="en-AU" b="1" dirty="0">
                <a:solidFill>
                  <a:schemeClr val="bg1"/>
                </a:solidFill>
              </a:rPr>
            </a:br>
            <a:r>
              <a:rPr lang="en-AU" sz="4400" b="1" dirty="0" err="1">
                <a:solidFill>
                  <a:schemeClr val="bg1"/>
                </a:solidFill>
              </a:rPr>
              <a:t>Calculando</a:t>
            </a:r>
            <a:r>
              <a:rPr lang="en-AU" sz="4400" b="1" dirty="0">
                <a:solidFill>
                  <a:schemeClr val="bg1"/>
                </a:solidFill>
              </a:rPr>
              <a:t> o </a:t>
            </a:r>
            <a:r>
              <a:rPr lang="en-AU" sz="4400" b="1" dirty="0" err="1">
                <a:solidFill>
                  <a:schemeClr val="bg1"/>
                </a:solidFill>
              </a:rPr>
              <a:t>valor</a:t>
            </a:r>
            <a:r>
              <a:rPr lang="en-AU" sz="4400" b="1" dirty="0">
                <a:solidFill>
                  <a:schemeClr val="bg1"/>
                </a:solidFill>
              </a:rPr>
              <a:t> de </a:t>
            </a:r>
            <a:r>
              <a:rPr lang="en-AU" sz="4400" b="1" dirty="0" err="1">
                <a:solidFill>
                  <a:schemeClr val="bg1"/>
                </a:solidFill>
              </a:rPr>
              <a:t>Qo</a:t>
            </a:r>
            <a:r>
              <a:rPr lang="en-AU" sz="4400" b="1" dirty="0">
                <a:solidFill>
                  <a:schemeClr val="bg1"/>
                </a:solidFill>
              </a:rPr>
              <a:t>, </a:t>
            </a:r>
            <a:r>
              <a:rPr lang="en-AU" sz="4400" b="1" dirty="0" err="1">
                <a:solidFill>
                  <a:schemeClr val="bg1"/>
                </a:solidFill>
              </a:rPr>
              <a:t>Qg</a:t>
            </a:r>
            <a:r>
              <a:rPr lang="en-AU" sz="4400" b="1" dirty="0">
                <a:solidFill>
                  <a:schemeClr val="bg1"/>
                </a:solidFill>
              </a:rPr>
              <a:t> e PAR</a:t>
            </a:r>
            <a:br>
              <a:rPr lang="en-AU" sz="4400" b="1" dirty="0">
                <a:solidFill>
                  <a:schemeClr val="bg1"/>
                </a:solidFill>
              </a:rPr>
            </a:br>
            <a:r>
              <a:rPr lang="en-AU" sz="4400" b="1" dirty="0" err="1">
                <a:solidFill>
                  <a:schemeClr val="bg1"/>
                </a:solidFill>
              </a:rPr>
              <a:t>Conceituando</a:t>
            </a:r>
            <a:r>
              <a:rPr lang="en-AU" sz="4400" b="1" dirty="0">
                <a:solidFill>
                  <a:schemeClr val="bg1"/>
                </a:solidFill>
              </a:rPr>
              <a:t> a </a:t>
            </a:r>
            <a:r>
              <a:rPr lang="en-AU" sz="4400" b="1" dirty="0" err="1">
                <a:solidFill>
                  <a:schemeClr val="bg1"/>
                </a:solidFill>
              </a:rPr>
              <a:t>Produtividade</a:t>
            </a:r>
            <a:r>
              <a:rPr lang="en-AU" sz="4400" b="1" dirty="0">
                <a:solidFill>
                  <a:schemeClr val="bg1"/>
                </a:solidFill>
              </a:rPr>
              <a:t> </a:t>
            </a:r>
            <a:r>
              <a:rPr lang="en-AU" sz="4400" b="1" dirty="0" err="1">
                <a:solidFill>
                  <a:schemeClr val="bg1"/>
                </a:solidFill>
              </a:rPr>
              <a:t>Potencial</a:t>
            </a:r>
            <a:r>
              <a:rPr lang="en-AU" sz="4400" b="1" dirty="0">
                <a:solidFill>
                  <a:schemeClr val="bg1"/>
                </a:solidFill>
              </a:rPr>
              <a:t> </a:t>
            </a:r>
            <a:br>
              <a:rPr lang="en-GB" sz="7200" dirty="0">
                <a:solidFill>
                  <a:schemeClr val="bg1"/>
                </a:solidFill>
              </a:rPr>
            </a:br>
            <a:br>
              <a:rPr lang="en-GB" sz="7200" dirty="0">
                <a:solidFill>
                  <a:schemeClr val="bg1"/>
                </a:solidFill>
              </a:rPr>
            </a:br>
            <a:r>
              <a:rPr lang="en-GB" sz="3100" b="1" dirty="0">
                <a:solidFill>
                  <a:schemeClr val="bg1"/>
                </a:solidFill>
              </a:rPr>
              <a:t>Prof. Fábio Marin</a:t>
            </a:r>
            <a:br>
              <a:rPr lang="en-GB" sz="2400" dirty="0">
                <a:solidFill>
                  <a:schemeClr val="bg1"/>
                </a:solidFill>
              </a:rPr>
            </a:br>
            <a:br>
              <a:rPr lang="en-GB" sz="2400" dirty="0">
                <a:solidFill>
                  <a:schemeClr val="bg1"/>
                </a:solidFill>
              </a:rPr>
            </a:br>
            <a:endParaRPr lang="en-GB" sz="2400" dirty="0">
              <a:solidFill>
                <a:schemeClr val="bg1"/>
              </a:solidFill>
            </a:endParaRPr>
          </a:p>
        </p:txBody>
      </p:sp>
      <p:sp>
        <p:nvSpPr>
          <p:cNvPr id="3078" name="Rectangle 2"/>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2" name="Retângulo 1"/>
          <p:cNvSpPr/>
          <p:nvPr/>
        </p:nvSpPr>
        <p:spPr>
          <a:xfrm>
            <a:off x="3359696" y="5786524"/>
            <a:ext cx="5040560" cy="1077218"/>
          </a:xfrm>
          <a:prstGeom prst="rect">
            <a:avLst/>
          </a:prstGeom>
        </p:spPr>
        <p:txBody>
          <a:bodyPr wrap="square">
            <a:spAutoFit/>
          </a:bodyPr>
          <a:lstStyle/>
          <a:p>
            <a:pPr algn="r"/>
            <a:r>
              <a:rPr lang="pt-BR" sz="1600" dirty="0">
                <a:solidFill>
                  <a:schemeClr val="bg1"/>
                </a:solidFill>
                <a:ea typeface="Times New Roman" panose="02020603050405020304" pitchFamily="18" charset="0"/>
                <a:cs typeface="Times New Roman" panose="02020603050405020304" pitchFamily="18" charset="0"/>
              </a:rPr>
              <a:t>UNIVERSIDADE DE SÃO PAULO</a:t>
            </a:r>
          </a:p>
          <a:p>
            <a:pPr algn="r"/>
            <a:r>
              <a:rPr lang="pt-BR" sz="1600" dirty="0">
                <a:solidFill>
                  <a:schemeClr val="bg1"/>
                </a:solidFill>
                <a:ea typeface="Times New Roman" panose="02020603050405020304" pitchFamily="18" charset="0"/>
                <a:cs typeface="Times New Roman" panose="02020603050405020304" pitchFamily="18" charset="0"/>
              </a:rPr>
              <a:t>ESCOLA SUPERIOR DE AGRICULTURA "LUIZ DE QUEIROZ"</a:t>
            </a:r>
          </a:p>
          <a:p>
            <a:pPr algn="r"/>
            <a:r>
              <a:rPr lang="pt-BR" sz="1600" dirty="0">
                <a:solidFill>
                  <a:schemeClr val="bg1"/>
                </a:solidFill>
                <a:ea typeface="Times New Roman" panose="02020603050405020304" pitchFamily="18" charset="0"/>
                <a:cs typeface="Times New Roman" panose="02020603050405020304" pitchFamily="18" charset="0"/>
              </a:rPr>
              <a:t>Departamento de Engenharia de Biossistemas</a:t>
            </a:r>
          </a:p>
          <a:p>
            <a:pPr algn="r"/>
            <a:r>
              <a:rPr lang="pt-BR" sz="1600" dirty="0">
                <a:solidFill>
                  <a:schemeClr val="bg1"/>
                </a:solidFill>
                <a:cs typeface="Times New Roman" panose="02020603050405020304" pitchFamily="18" charset="0"/>
              </a:rPr>
              <a:t>LEB 306 – Meteorologia Agrícola</a:t>
            </a:r>
          </a:p>
        </p:txBody>
      </p:sp>
      <p:pic>
        <p:nvPicPr>
          <p:cNvPr id="7" name="Picture 22">
            <a:extLst>
              <a:ext uri="{FF2B5EF4-FFF2-40B4-BE49-F238E27FC236}">
                <a16:creationId xmlns:a16="http://schemas.microsoft.com/office/drawing/2014/main" id="{A1B04E7C-A5EE-45EB-8971-4103756C6354}"/>
              </a:ext>
            </a:extLst>
          </p:cNvPr>
          <p:cNvPicPr/>
          <p:nvPr/>
        </p:nvPicPr>
        <p:blipFill rotWithShape="1">
          <a:blip r:embed="rId4" cstate="print">
            <a:extLst>
              <a:ext uri="{28A0092B-C50C-407E-A947-70E740481C1C}">
                <a14:useLocalDpi xmlns:a14="http://schemas.microsoft.com/office/drawing/2010/main" val="0"/>
              </a:ext>
            </a:extLst>
          </a:blip>
          <a:srcRect l="7232" t="31090" r="50000" b="20399"/>
          <a:stretch/>
        </p:blipFill>
        <p:spPr>
          <a:xfrm>
            <a:off x="8400256" y="5786525"/>
            <a:ext cx="3771665" cy="1077218"/>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p:cNvSpPr>
            <a:spLocks noGrp="1"/>
          </p:cNvSpPr>
          <p:nvPr>
            <p:ph type="title"/>
          </p:nvPr>
        </p:nvSpPr>
        <p:spPr>
          <a:xfrm>
            <a:off x="1179226" y="826680"/>
            <a:ext cx="9833548" cy="1325563"/>
          </a:xfrm>
        </p:spPr>
        <p:txBody>
          <a:bodyPr>
            <a:normAutofit/>
          </a:bodyPr>
          <a:lstStyle/>
          <a:p>
            <a:pPr algn="ctr"/>
            <a:r>
              <a:rPr lang="pt-BR" sz="4000">
                <a:solidFill>
                  <a:srgbClr val="FFFFFF"/>
                </a:solidFill>
              </a:rPr>
              <a:t>Exercício Rápido</a:t>
            </a:r>
          </a:p>
        </p:txBody>
      </p:sp>
      <p:graphicFrame>
        <p:nvGraphicFramePr>
          <p:cNvPr id="5" name="Espaço Reservado para Conteúdo 2">
            <a:extLst>
              <a:ext uri="{FF2B5EF4-FFF2-40B4-BE49-F238E27FC236}">
                <a16:creationId xmlns:a16="http://schemas.microsoft.com/office/drawing/2014/main" id="{013F8F4A-F80A-4AFF-8132-E78B57092DC1}"/>
              </a:ext>
            </a:extLst>
          </p:cNvPr>
          <p:cNvGraphicFramePr>
            <a:graphicFrameLocks noGrp="1"/>
          </p:cNvGraphicFramePr>
          <p:nvPr>
            <p:ph idx="1"/>
            <p:extLst>
              <p:ext uri="{D42A27DB-BD31-4B8C-83A1-F6EECF244321}">
                <p14:modId xmlns:p14="http://schemas.microsoft.com/office/powerpoint/2010/main" val="4161731202"/>
              </p:ext>
            </p:extLst>
          </p:nvPr>
        </p:nvGraphicFramePr>
        <p:xfrm>
          <a:off x="1036320" y="2899956"/>
          <a:ext cx="10119360" cy="3131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03322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2" descr="Imagem relacionada">
            <a:extLst>
              <a:ext uri="{FF2B5EF4-FFF2-40B4-BE49-F238E27FC236}">
                <a16:creationId xmlns:a16="http://schemas.microsoft.com/office/drawing/2014/main" id="{48BEDF7A-9644-451A-BCE0-567BC544367C}"/>
              </a:ext>
            </a:extLst>
          </p:cNvPr>
          <p:cNvPicPr>
            <a:picLocks noChangeAspect="1" noChangeArrowheads="1"/>
          </p:cNvPicPr>
          <p:nvPr/>
        </p:nvPicPr>
        <p:blipFill rotWithShape="1">
          <a:blip r:embed="rId2">
            <a:duotone>
              <a:prstClr val="black"/>
              <a:schemeClr val="tx2">
                <a:tint val="45000"/>
                <a:satMod val="400000"/>
              </a:schemeClr>
            </a:duotone>
            <a:alphaModFix amt="35000"/>
            <a:extLst>
              <a:ext uri="{28A0092B-C50C-407E-A947-70E740481C1C}">
                <a14:useLocalDpi xmlns:a14="http://schemas.microsoft.com/office/drawing/2010/main" val="0"/>
              </a:ext>
            </a:extLst>
          </a:blip>
          <a:srcRect t="24356" r="2" b="19381"/>
          <a:stretch/>
        </p:blipFill>
        <p:spPr bwMode="auto">
          <a:xfrm>
            <a:off x="-17" y="10"/>
            <a:ext cx="12188952" cy="6857990"/>
          </a:xfrm>
          <a:prstGeom prst="rect">
            <a:avLst/>
          </a:prstGeom>
          <a:noFill/>
          <a:extLst>
            <a:ext uri="{909E8E84-426E-40DD-AFC4-6F175D3DCCD1}">
              <a14:hiddenFill xmlns:a14="http://schemas.microsoft.com/office/drawing/2010/main">
                <a:solidFill>
                  <a:srgbClr val="FFFFFF"/>
                </a:solidFill>
              </a14:hiddenFill>
            </a:ext>
          </a:extLst>
        </p:spPr>
      </p:pic>
      <p:sp>
        <p:nvSpPr>
          <p:cNvPr id="11267" name="Rectangle 2"/>
          <p:cNvSpPr>
            <a:spLocks noGrp="1" noChangeArrowheads="1"/>
          </p:cNvSpPr>
          <p:nvPr>
            <p:ph type="title"/>
          </p:nvPr>
        </p:nvSpPr>
        <p:spPr>
          <a:xfrm>
            <a:off x="6053668" y="803325"/>
            <a:ext cx="5314536" cy="1325563"/>
          </a:xfrm>
        </p:spPr>
        <p:txBody>
          <a:bodyPr vert="horz" lIns="91440" tIns="45720" rIns="91440" bIns="45720" rtlCol="0" anchor="ctr">
            <a:normAutofit/>
          </a:bodyPr>
          <a:lstStyle/>
          <a:p>
            <a:r>
              <a:rPr lang="en-US" kern="1200">
                <a:solidFill>
                  <a:schemeClr val="tx1"/>
                </a:solidFill>
                <a:latin typeface="+mj-lt"/>
                <a:ea typeface="+mj-ea"/>
                <a:cs typeface="+mj-cs"/>
              </a:rPr>
              <a:t>Ângulo Horário</a:t>
            </a:r>
          </a:p>
        </p:txBody>
      </p:sp>
      <p:sp>
        <p:nvSpPr>
          <p:cNvPr id="75" name="Freeform: Shape 74">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26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5316" r="-1" b="-1"/>
          <a:stretch/>
        </p:blipFill>
        <p:spPr bwMode="auto">
          <a:xfrm>
            <a:off x="-2317" y="-2"/>
            <a:ext cx="5441859" cy="5654940"/>
          </a:xfrm>
          <a:custGeom>
            <a:avLst/>
            <a:gdLst>
              <a:gd name="connsiteX0" fmla="*/ 0 w 5067519"/>
              <a:gd name="connsiteY0" fmla="*/ 0 h 5265942"/>
              <a:gd name="connsiteX1" fmla="*/ 4097786 w 5067519"/>
              <a:gd name="connsiteY1" fmla="*/ 0 h 5265942"/>
              <a:gd name="connsiteX2" fmla="*/ 4176264 w 5067519"/>
              <a:gd name="connsiteY2" fmla="*/ 71326 h 5265942"/>
              <a:gd name="connsiteX3" fmla="*/ 5067519 w 5067519"/>
              <a:gd name="connsiteY3" fmla="*/ 2223006 h 5265942"/>
              <a:gd name="connsiteX4" fmla="*/ 2024583 w 5067519"/>
              <a:gd name="connsiteY4" fmla="*/ 5265942 h 5265942"/>
              <a:gd name="connsiteX5" fmla="*/ 145914 w 5067519"/>
              <a:gd name="connsiteY5" fmla="*/ 4616926 h 5265942"/>
              <a:gd name="connsiteX6" fmla="*/ 0 w 5067519"/>
              <a:gd name="connsiteY6" fmla="*/ 4489006 h 526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7519" h="5265942">
                <a:moveTo>
                  <a:pt x="0" y="0"/>
                </a:moveTo>
                <a:lnTo>
                  <a:pt x="4097786" y="0"/>
                </a:lnTo>
                <a:lnTo>
                  <a:pt x="4176264" y="71326"/>
                </a:lnTo>
                <a:cubicBezTo>
                  <a:pt x="4726927" y="621989"/>
                  <a:pt x="5067519" y="1382723"/>
                  <a:pt x="5067519" y="2223006"/>
                </a:cubicBezTo>
                <a:cubicBezTo>
                  <a:pt x="5067519" y="3903573"/>
                  <a:pt x="3705150" y="5265942"/>
                  <a:pt x="2024583" y="5265942"/>
                </a:cubicBezTo>
                <a:cubicBezTo>
                  <a:pt x="1315594" y="5265942"/>
                  <a:pt x="663237" y="5023470"/>
                  <a:pt x="145914" y="4616926"/>
                </a:cubicBezTo>
                <a:lnTo>
                  <a:pt x="0" y="4489006"/>
                </a:ln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9" name="Text Box 5"/>
          <p:cNvSpPr txBox="1">
            <a:spLocks noChangeArrowheads="1"/>
          </p:cNvSpPr>
          <p:nvPr/>
        </p:nvSpPr>
        <p:spPr bwMode="auto">
          <a:xfrm>
            <a:off x="6053667" y="2279018"/>
            <a:ext cx="5314543" cy="337592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t">
            <a:norm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228600" eaLnBrk="1" hangingPunct="1">
              <a:lnSpc>
                <a:spcPct val="90000"/>
              </a:lnSpc>
              <a:buFont typeface="Arial" panose="020B0604020202020204" pitchFamily="34" charset="0"/>
              <a:buChar char="•"/>
            </a:pPr>
            <a:r>
              <a:rPr lang="en-US" dirty="0">
                <a:latin typeface="+mn-lt"/>
                <a:sym typeface="Symbol" panose="05050102010706020507" pitchFamily="18" charset="2"/>
              </a:rPr>
              <a:t>h é </a:t>
            </a:r>
            <a:r>
              <a:rPr lang="en-US" dirty="0" err="1">
                <a:latin typeface="+mn-lt"/>
                <a:sym typeface="Symbol" panose="05050102010706020507" pitchFamily="18" charset="2"/>
              </a:rPr>
              <a:t>ângulo</a:t>
            </a:r>
            <a:r>
              <a:rPr lang="en-US" dirty="0">
                <a:latin typeface="+mn-lt"/>
                <a:sym typeface="Symbol" panose="05050102010706020507" pitchFamily="18" charset="2"/>
              </a:rPr>
              <a:t> </a:t>
            </a:r>
            <a:r>
              <a:rPr lang="en-US" dirty="0" err="1">
                <a:latin typeface="+mn-lt"/>
                <a:sym typeface="Symbol" panose="05050102010706020507" pitchFamily="18" charset="2"/>
              </a:rPr>
              <a:t>horário</a:t>
            </a:r>
            <a:r>
              <a:rPr lang="en-US" dirty="0">
                <a:latin typeface="+mn-lt"/>
                <a:sym typeface="Symbol" panose="05050102010706020507" pitchFamily="18" charset="2"/>
              </a:rPr>
              <a:t> do sol – </a:t>
            </a:r>
            <a:r>
              <a:rPr lang="en-US" dirty="0" err="1">
                <a:latin typeface="+mn-lt"/>
                <a:sym typeface="Symbol" panose="05050102010706020507" pitchFamily="18" charset="2"/>
              </a:rPr>
              <a:t>ângulo</a:t>
            </a:r>
            <a:r>
              <a:rPr lang="en-US" dirty="0">
                <a:latin typeface="+mn-lt"/>
                <a:sym typeface="Symbol" panose="05050102010706020507" pitchFamily="18" charset="2"/>
              </a:rPr>
              <a:t> </a:t>
            </a:r>
            <a:r>
              <a:rPr lang="en-US" dirty="0" err="1">
                <a:latin typeface="+mn-lt"/>
                <a:sym typeface="Symbol" panose="05050102010706020507" pitchFamily="18" charset="2"/>
              </a:rPr>
              <a:t>formado</a:t>
            </a:r>
            <a:r>
              <a:rPr lang="en-US" dirty="0">
                <a:latin typeface="+mn-lt"/>
                <a:sym typeface="Symbol" panose="05050102010706020507" pitchFamily="18" charset="2"/>
              </a:rPr>
              <a:t> </a:t>
            </a:r>
            <a:r>
              <a:rPr lang="en-US" dirty="0" err="1">
                <a:latin typeface="+mn-lt"/>
                <a:sym typeface="Symbol" panose="05050102010706020507" pitchFamily="18" charset="2"/>
              </a:rPr>
              <a:t>pelo</a:t>
            </a:r>
            <a:r>
              <a:rPr lang="en-US" dirty="0">
                <a:latin typeface="+mn-lt"/>
                <a:sym typeface="Symbol" panose="05050102010706020507" pitchFamily="18" charset="2"/>
              </a:rPr>
              <a:t> </a:t>
            </a:r>
            <a:r>
              <a:rPr lang="en-US" dirty="0" err="1">
                <a:latin typeface="+mn-lt"/>
                <a:sym typeface="Symbol" panose="05050102010706020507" pitchFamily="18" charset="2"/>
              </a:rPr>
              <a:t>plano</a:t>
            </a:r>
            <a:r>
              <a:rPr lang="en-US" dirty="0">
                <a:latin typeface="+mn-lt"/>
                <a:sym typeface="Symbol" panose="05050102010706020507" pitchFamily="18" charset="2"/>
              </a:rPr>
              <a:t> </a:t>
            </a:r>
            <a:r>
              <a:rPr lang="en-US" dirty="0" err="1">
                <a:latin typeface="+mn-lt"/>
                <a:sym typeface="Symbol" panose="05050102010706020507" pitchFamily="18" charset="2"/>
              </a:rPr>
              <a:t>meridiano</a:t>
            </a:r>
            <a:r>
              <a:rPr lang="en-US" dirty="0">
                <a:latin typeface="+mn-lt"/>
                <a:sym typeface="Symbol" panose="05050102010706020507" pitchFamily="18" charset="2"/>
              </a:rPr>
              <a:t> do sol e o </a:t>
            </a:r>
            <a:r>
              <a:rPr lang="en-US" dirty="0" err="1">
                <a:latin typeface="+mn-lt"/>
                <a:sym typeface="Symbol" panose="05050102010706020507" pitchFamily="18" charset="2"/>
              </a:rPr>
              <a:t>plano</a:t>
            </a:r>
            <a:r>
              <a:rPr lang="en-US" dirty="0">
                <a:latin typeface="+mn-lt"/>
                <a:sym typeface="Symbol" panose="05050102010706020507" pitchFamily="18" charset="2"/>
              </a:rPr>
              <a:t> </a:t>
            </a:r>
            <a:r>
              <a:rPr lang="en-US" dirty="0" err="1">
                <a:latin typeface="+mn-lt"/>
                <a:sym typeface="Symbol" panose="05050102010706020507" pitchFamily="18" charset="2"/>
              </a:rPr>
              <a:t>meridiano</a:t>
            </a:r>
            <a:r>
              <a:rPr lang="en-US" dirty="0">
                <a:latin typeface="+mn-lt"/>
                <a:sym typeface="Symbol" panose="05050102010706020507" pitchFamily="18" charset="2"/>
              </a:rPr>
              <a:t> do </a:t>
            </a:r>
            <a:r>
              <a:rPr lang="en-US" dirty="0" err="1">
                <a:latin typeface="+mn-lt"/>
                <a:sym typeface="Symbol" panose="05050102010706020507" pitchFamily="18" charset="2"/>
              </a:rPr>
              <a:t>ponto</a:t>
            </a:r>
            <a:r>
              <a:rPr lang="en-US" dirty="0">
                <a:latin typeface="+mn-lt"/>
                <a:sym typeface="Symbol" panose="05050102010706020507" pitchFamily="18" charset="2"/>
              </a:rPr>
              <a:t> </a:t>
            </a:r>
            <a:r>
              <a:rPr lang="en-US" dirty="0" err="1">
                <a:latin typeface="+mn-lt"/>
                <a:sym typeface="Symbol" panose="05050102010706020507" pitchFamily="18" charset="2"/>
              </a:rPr>
              <a:t>onde</a:t>
            </a:r>
            <a:r>
              <a:rPr lang="en-US" dirty="0">
                <a:latin typeface="+mn-lt"/>
                <a:sym typeface="Symbol" panose="05050102010706020507" pitchFamily="18" charset="2"/>
              </a:rPr>
              <a:t> </a:t>
            </a:r>
            <a:r>
              <a:rPr lang="en-US" dirty="0" err="1">
                <a:latin typeface="+mn-lt"/>
                <a:sym typeface="Symbol" panose="05050102010706020507" pitchFamily="18" charset="2"/>
              </a:rPr>
              <a:t>está</a:t>
            </a:r>
            <a:r>
              <a:rPr lang="en-US" dirty="0">
                <a:latin typeface="+mn-lt"/>
                <a:sym typeface="Symbol" panose="05050102010706020507" pitchFamily="18" charset="2"/>
              </a:rPr>
              <a:t> o </a:t>
            </a:r>
            <a:r>
              <a:rPr lang="en-US" dirty="0" err="1">
                <a:latin typeface="+mn-lt"/>
                <a:sym typeface="Symbol" panose="05050102010706020507" pitchFamily="18" charset="2"/>
              </a:rPr>
              <a:t>observador</a:t>
            </a:r>
            <a:endParaRPr lang="en-US" dirty="0">
              <a:latin typeface="+mn-lt"/>
              <a:sym typeface="Symbol" panose="05050102010706020507" pitchFamily="18" charset="2"/>
            </a:endParaRPr>
          </a:p>
          <a:p>
            <a:pPr indent="-228600" eaLnBrk="1" hangingPunct="1">
              <a:lnSpc>
                <a:spcPct val="90000"/>
              </a:lnSpc>
              <a:buFont typeface="Arial" panose="020B0604020202020204" pitchFamily="34" charset="0"/>
              <a:buChar char="•"/>
            </a:pPr>
            <a:endParaRPr lang="en-US" dirty="0">
              <a:latin typeface="+mn-lt"/>
              <a:sym typeface="Symbol" panose="05050102010706020507" pitchFamily="18" charset="2"/>
            </a:endParaRPr>
          </a:p>
          <a:p>
            <a:pPr indent="-228600" eaLnBrk="1" hangingPunct="1">
              <a:lnSpc>
                <a:spcPct val="90000"/>
              </a:lnSpc>
              <a:buFont typeface="Arial" panose="020B0604020202020204" pitchFamily="34" charset="0"/>
              <a:buChar char="•"/>
            </a:pPr>
            <a:r>
              <a:rPr lang="en-US" dirty="0">
                <a:latin typeface="+mn-lt"/>
                <a:sym typeface="Symbol" panose="05050102010706020507" pitchFamily="18" charset="2"/>
              </a:rPr>
              <a:t>h = (hora local – 12) * 15º</a:t>
            </a:r>
          </a:p>
          <a:p>
            <a:pPr indent="-228600" eaLnBrk="1" hangingPunct="1">
              <a:lnSpc>
                <a:spcPct val="90000"/>
              </a:lnSpc>
              <a:buFont typeface="Arial" panose="020B0604020202020204" pitchFamily="34" charset="0"/>
              <a:buChar char="•"/>
            </a:pPr>
            <a:endParaRPr lang="en-US" dirty="0">
              <a:latin typeface="+mn-lt"/>
              <a:sym typeface="Symbol" panose="05050102010706020507" pitchFamily="18" charset="2"/>
            </a:endParaRPr>
          </a:p>
          <a:p>
            <a:pPr indent="-228600" eaLnBrk="1" hangingPunct="1">
              <a:lnSpc>
                <a:spcPct val="90000"/>
              </a:lnSpc>
              <a:spcBef>
                <a:spcPct val="50000"/>
              </a:spcBef>
              <a:buFont typeface="Arial" panose="020B0604020202020204" pitchFamily="34" charset="0"/>
              <a:buChar char="•"/>
            </a:pPr>
            <a:endParaRPr lang="en-US" dirty="0">
              <a:latin typeface="+mn-lt"/>
            </a:endParaRPr>
          </a:p>
        </p:txBody>
      </p:sp>
    </p:spTree>
    <p:extLst>
      <p:ext uri="{BB962C8B-B14F-4D97-AF65-F5344CB8AC3E}">
        <p14:creationId xmlns:p14="http://schemas.microsoft.com/office/powerpoint/2010/main" val="238647437"/>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FEDE9C75-B01B-4A25-8944-618C95372939}"/>
              </a:ext>
            </a:extLst>
          </p:cNvPr>
          <p:cNvPicPr>
            <a:picLocks noChangeAspect="1"/>
          </p:cNvPicPr>
          <p:nvPr/>
        </p:nvPicPr>
        <p:blipFill rotWithShape="1">
          <a:blip r:embed="rId2">
            <a:alphaModFix amt="15000"/>
          </a:blip>
          <a:srcRect b="44067"/>
          <a:stretch/>
        </p:blipFill>
        <p:spPr>
          <a:xfrm>
            <a:off x="-21888" y="26456"/>
            <a:ext cx="12213888" cy="6831544"/>
          </a:xfrm>
          <a:prstGeom prst="rect">
            <a:avLst/>
          </a:prstGeom>
        </p:spPr>
      </p:pic>
      <p:sp>
        <p:nvSpPr>
          <p:cNvPr id="9219" name="Rectangle 2"/>
          <p:cNvSpPr>
            <a:spLocks noGrp="1" noChangeArrowheads="1"/>
          </p:cNvSpPr>
          <p:nvPr>
            <p:ph type="title"/>
          </p:nvPr>
        </p:nvSpPr>
        <p:spPr>
          <a:xfrm>
            <a:off x="263352" y="263979"/>
            <a:ext cx="10225136" cy="617722"/>
          </a:xfrm>
        </p:spPr>
        <p:txBody>
          <a:bodyPr>
            <a:normAutofit fontScale="90000"/>
          </a:bodyPr>
          <a:lstStyle/>
          <a:p>
            <a:r>
              <a:rPr lang="pt-BR" dirty="0"/>
              <a:t>Estimando </a:t>
            </a:r>
            <a:r>
              <a:rPr lang="pt-BR" dirty="0" err="1"/>
              <a:t>Qo</a:t>
            </a:r>
            <a:r>
              <a:rPr lang="pt-BR" dirty="0"/>
              <a:t> - Calculando o Ângulo Horário ao nascer do Sol (</a:t>
            </a:r>
            <a:r>
              <a:rPr lang="pt-BR" i="1" dirty="0" err="1"/>
              <a:t>hn</a:t>
            </a:r>
            <a:r>
              <a:rPr lang="pt-BR" dirty="0"/>
              <a:t>)</a:t>
            </a:r>
          </a:p>
        </p:txBody>
      </p:sp>
      <p:sp>
        <p:nvSpPr>
          <p:cNvPr id="9221" name="Text Box 7"/>
          <p:cNvSpPr txBox="1">
            <a:spLocks noChangeArrowheads="1"/>
          </p:cNvSpPr>
          <p:nvPr/>
        </p:nvSpPr>
        <p:spPr bwMode="auto">
          <a:xfrm>
            <a:off x="767408" y="4221089"/>
            <a:ext cx="10225136"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pt-BR" sz="2400" dirty="0">
                <a:sym typeface="Symbol" panose="05050102010706020507" pitchFamily="18" charset="2"/>
              </a:rPr>
              <a:t> é a latitude do local (graus e décimos)</a:t>
            </a:r>
          </a:p>
          <a:p>
            <a:pPr eaLnBrk="1" hangingPunct="1">
              <a:spcBef>
                <a:spcPct val="50000"/>
              </a:spcBef>
              <a:buFont typeface="Symbol" panose="05050102010706020507" pitchFamily="18" charset="2"/>
              <a:buChar char="d"/>
            </a:pPr>
            <a:r>
              <a:rPr lang="pt-BR" sz="2400" dirty="0">
                <a:sym typeface="Symbol" panose="05050102010706020507" pitchFamily="18" charset="2"/>
              </a:rPr>
              <a:t> é a declinação do sol (graus e décimos)</a:t>
            </a:r>
          </a:p>
          <a:p>
            <a:pPr eaLnBrk="1" hangingPunct="1">
              <a:spcBef>
                <a:spcPct val="50000"/>
              </a:spcBef>
            </a:pPr>
            <a:r>
              <a:rPr lang="pt-BR" sz="2400" dirty="0" err="1">
                <a:sym typeface="Symbol" panose="05050102010706020507" pitchFamily="18" charset="2"/>
              </a:rPr>
              <a:t>Zh</a:t>
            </a:r>
            <a:r>
              <a:rPr lang="pt-BR" sz="2400" dirty="0">
                <a:sym typeface="Symbol" panose="05050102010706020507" pitchFamily="18" charset="2"/>
              </a:rPr>
              <a:t> é o ângulo zenital a cada hora </a:t>
            </a:r>
            <a:r>
              <a:rPr lang="pt-BR" sz="2400">
                <a:sym typeface="Symbol" panose="05050102010706020507" pitchFamily="18" charset="2"/>
              </a:rPr>
              <a:t>do dia</a:t>
            </a:r>
            <a:r>
              <a:rPr lang="pt-BR" sz="2400" dirty="0">
                <a:sym typeface="Symbol" panose="05050102010706020507" pitchFamily="18" charset="2"/>
              </a:rPr>
              <a:t>. No nosso caso, vamos calcular Z para o meio dia e extrapolar para o restante do dia.</a:t>
            </a:r>
          </a:p>
        </p:txBody>
      </p:sp>
      <p:graphicFrame>
        <p:nvGraphicFramePr>
          <p:cNvPr id="8" name="Object 6">
            <a:extLst>
              <a:ext uri="{FF2B5EF4-FFF2-40B4-BE49-F238E27FC236}">
                <a16:creationId xmlns:a16="http://schemas.microsoft.com/office/drawing/2014/main" id="{49F3B629-335A-4791-9A72-31EAC58266DD}"/>
              </a:ext>
            </a:extLst>
          </p:cNvPr>
          <p:cNvGraphicFramePr>
            <a:graphicFrameLocks noGrp="1" noChangeAspect="1"/>
          </p:cNvGraphicFramePr>
          <p:nvPr>
            <p:ph sz="half" idx="1"/>
            <p:extLst>
              <p:ext uri="{D42A27DB-BD31-4B8C-83A1-F6EECF244321}">
                <p14:modId xmlns:p14="http://schemas.microsoft.com/office/powerpoint/2010/main" val="651677720"/>
              </p:ext>
            </p:extLst>
          </p:nvPr>
        </p:nvGraphicFramePr>
        <p:xfrm>
          <a:off x="3071664" y="1388493"/>
          <a:ext cx="6048672" cy="2496836"/>
        </p:xfrm>
        <a:graphic>
          <a:graphicData uri="http://schemas.openxmlformats.org/presentationml/2006/ole">
            <mc:AlternateContent xmlns:mc="http://schemas.openxmlformats.org/markup-compatibility/2006">
              <mc:Choice xmlns:v="urn:schemas-microsoft-com:vml" Requires="v">
                <p:oleObj name="Equação" r:id="rId3" imgW="2184120" imgH="901440" progId="Equation.3">
                  <p:embed/>
                </p:oleObj>
              </mc:Choice>
              <mc:Fallback>
                <p:oleObj name="Equação" r:id="rId3" imgW="2184120" imgH="901440" progId="Equation.3">
                  <p:embed/>
                  <p:pic>
                    <p:nvPicPr>
                      <p:cNvPr id="14341" name="Object 6"/>
                      <p:cNvPicPr>
                        <a:picLocks noChangeAspect="1" noChangeArrowheads="1"/>
                      </p:cNvPicPr>
                      <p:nvPr/>
                    </p:nvPicPr>
                    <p:blipFill>
                      <a:blip r:embed="rId4"/>
                      <a:srcRect/>
                      <a:stretch>
                        <a:fillRect/>
                      </a:stretch>
                    </p:blipFill>
                    <p:spPr bwMode="auto">
                      <a:xfrm>
                        <a:off x="3071664" y="1388493"/>
                        <a:ext cx="6048672" cy="2496836"/>
                      </a:xfrm>
                      <a:prstGeom prst="rect">
                        <a:avLst/>
                      </a:prstGeom>
                      <a:solidFill>
                        <a:schemeClr val="bg1"/>
                      </a:solidFill>
                      <a:ln>
                        <a:noFill/>
                      </a:ln>
                      <a:effectLst/>
                    </p:spPr>
                  </p:pic>
                </p:oleObj>
              </mc:Fallback>
            </mc:AlternateContent>
          </a:graphicData>
        </a:graphic>
      </p:graphicFrame>
    </p:spTree>
    <p:extLst>
      <p:ext uri="{BB962C8B-B14F-4D97-AF65-F5344CB8AC3E}">
        <p14:creationId xmlns:p14="http://schemas.microsoft.com/office/powerpoint/2010/main" val="276633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descr="Resultado de imagem para sun">
            <a:extLst>
              <a:ext uri="{FF2B5EF4-FFF2-40B4-BE49-F238E27FC236}">
                <a16:creationId xmlns:a16="http://schemas.microsoft.com/office/drawing/2014/main" id="{267C5ABC-C26A-4321-AC07-53049B698CAA}"/>
              </a:ext>
            </a:extLst>
          </p:cNvPr>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5303912" y="5909"/>
            <a:ext cx="6888088" cy="6888088"/>
          </a:xfrm>
          <a:prstGeom prst="rect">
            <a:avLst/>
          </a:prstGeom>
          <a:noFill/>
          <a:extLst>
            <a:ext uri="{909E8E84-426E-40DD-AFC4-6F175D3DCCD1}">
              <a14:hiddenFill xmlns:a14="http://schemas.microsoft.com/office/drawing/2010/main">
                <a:solidFill>
                  <a:srgbClr val="FFFFFF"/>
                </a:solidFill>
              </a14:hiddenFill>
            </a:ext>
          </a:extLst>
        </p:spPr>
      </p:pic>
      <p:sp>
        <p:nvSpPr>
          <p:cNvPr id="14339" name="Rectangle 2"/>
          <p:cNvSpPr>
            <a:spLocks noGrp="1" noChangeArrowheads="1"/>
          </p:cNvSpPr>
          <p:nvPr>
            <p:ph type="title"/>
          </p:nvPr>
        </p:nvSpPr>
        <p:spPr>
          <a:xfrm>
            <a:off x="0" y="0"/>
            <a:ext cx="5303912" cy="796585"/>
          </a:xfrm>
        </p:spPr>
        <p:txBody>
          <a:bodyPr>
            <a:noAutofit/>
          </a:bodyPr>
          <a:lstStyle/>
          <a:p>
            <a:pPr algn="ctr" eaLnBrk="1" hangingPunct="1"/>
            <a:r>
              <a:rPr lang="pt-BR" sz="3600" dirty="0"/>
              <a:t>Cálculo do Fotoperíodo (N)</a:t>
            </a:r>
          </a:p>
        </p:txBody>
      </p:sp>
      <p:sp>
        <p:nvSpPr>
          <p:cNvPr id="14340" name="Rectangle 3"/>
          <p:cNvSpPr>
            <a:spLocks noGrp="1" noChangeArrowheads="1"/>
          </p:cNvSpPr>
          <p:nvPr>
            <p:ph type="body" sz="half" idx="1"/>
          </p:nvPr>
        </p:nvSpPr>
        <p:spPr>
          <a:xfrm>
            <a:off x="191344" y="1412777"/>
            <a:ext cx="5112566" cy="4525963"/>
          </a:xfrm>
        </p:spPr>
        <p:txBody>
          <a:bodyPr>
            <a:normAutofit/>
          </a:bodyPr>
          <a:lstStyle/>
          <a:p>
            <a:pPr marL="0" indent="0" algn="ctr" eaLnBrk="1" hangingPunct="1">
              <a:buNone/>
            </a:pPr>
            <a:r>
              <a:rPr lang="pt-BR" sz="2000" dirty="0"/>
              <a:t>N = hora do pôr-do-sol – hora do nascer-do-sol</a:t>
            </a:r>
          </a:p>
          <a:p>
            <a:pPr marL="0" indent="0" eaLnBrk="1" hangingPunct="1">
              <a:buNone/>
            </a:pPr>
            <a:r>
              <a:rPr lang="pt-BR" sz="2400" dirty="0"/>
              <a:t>Considerando a trajetória simétrica do solo em relação ao meio-dia, podemos admitir que:</a:t>
            </a:r>
          </a:p>
          <a:p>
            <a:pPr marL="0" indent="0" algn="ctr" eaLnBrk="1" hangingPunct="1">
              <a:buNone/>
            </a:pPr>
            <a:r>
              <a:rPr lang="pt-BR" sz="2400" dirty="0"/>
              <a:t>N = 2 * </a:t>
            </a:r>
            <a:r>
              <a:rPr lang="pt-BR" sz="2400" dirty="0" err="1"/>
              <a:t>hn</a:t>
            </a:r>
            <a:r>
              <a:rPr lang="pt-BR" sz="2400" dirty="0"/>
              <a:t>/15 </a:t>
            </a:r>
          </a:p>
          <a:p>
            <a:pPr marL="0" indent="0" eaLnBrk="1" hangingPunct="1">
              <a:buNone/>
            </a:pPr>
            <a:r>
              <a:rPr lang="pt-BR" sz="2400" dirty="0"/>
              <a:t>sendo </a:t>
            </a:r>
            <a:r>
              <a:rPr lang="pt-BR" sz="2400" dirty="0" err="1"/>
              <a:t>hn</a:t>
            </a:r>
            <a:r>
              <a:rPr lang="pt-BR" sz="2400" dirty="0"/>
              <a:t> o ângulo horário no nascer do Sol)</a:t>
            </a:r>
          </a:p>
          <a:p>
            <a:pPr marL="0" indent="0" eaLnBrk="1" hangingPunct="1">
              <a:buNone/>
            </a:pPr>
            <a:endParaRPr lang="pt-BR" sz="2400" dirty="0"/>
          </a:p>
          <a:p>
            <a:pPr marL="0" indent="0" eaLnBrk="1" hangingPunct="1">
              <a:buNone/>
            </a:pPr>
            <a:r>
              <a:rPr lang="pt-BR" sz="2400" dirty="0"/>
              <a:t>Ao nascer, o ângulo zenital é 90 e cos90 = 0. Assim, isolando-se </a:t>
            </a:r>
            <a:r>
              <a:rPr lang="pt-BR" sz="2400" dirty="0" err="1"/>
              <a:t>hn</a:t>
            </a:r>
            <a:r>
              <a:rPr lang="pt-BR" sz="2400" dirty="0"/>
              <a:t> da eq. do ângulo zenital (slide 10), tem-se:</a:t>
            </a:r>
          </a:p>
          <a:p>
            <a:pPr eaLnBrk="1" hangingPunct="1"/>
            <a:endParaRPr lang="pt-BR" sz="2400" dirty="0"/>
          </a:p>
          <a:p>
            <a:pPr eaLnBrk="1" hangingPunct="1"/>
            <a:endParaRPr lang="pt-BR" sz="2400" dirty="0"/>
          </a:p>
        </p:txBody>
      </p:sp>
      <p:graphicFrame>
        <p:nvGraphicFramePr>
          <p:cNvPr id="14341" name="Object 6"/>
          <p:cNvGraphicFramePr>
            <a:graphicFrameLocks noGrp="1" noChangeAspect="1"/>
          </p:cNvGraphicFramePr>
          <p:nvPr>
            <p:ph sz="half" idx="2"/>
            <p:extLst>
              <p:ext uri="{D42A27DB-BD31-4B8C-83A1-F6EECF244321}">
                <p14:modId xmlns:p14="http://schemas.microsoft.com/office/powerpoint/2010/main" val="2608202121"/>
              </p:ext>
            </p:extLst>
          </p:nvPr>
        </p:nvGraphicFramePr>
        <p:xfrm>
          <a:off x="5291091" y="1710485"/>
          <a:ext cx="6900909" cy="2848424"/>
        </p:xfrm>
        <a:graphic>
          <a:graphicData uri="http://schemas.openxmlformats.org/presentationml/2006/ole">
            <mc:AlternateContent xmlns:mc="http://schemas.openxmlformats.org/markup-compatibility/2006">
              <mc:Choice xmlns:v="urn:schemas-microsoft-com:vml" Requires="v">
                <p:oleObj name="Equação" r:id="rId3" imgW="2184120" imgH="901440" progId="Equation.3">
                  <p:embed/>
                </p:oleObj>
              </mc:Choice>
              <mc:Fallback>
                <p:oleObj name="Equação" r:id="rId3" imgW="2184120" imgH="901440" progId="Equation.3">
                  <p:embed/>
                  <p:pic>
                    <p:nvPicPr>
                      <p:cNvPr id="14341" name="Object 6"/>
                      <p:cNvPicPr>
                        <a:picLocks noChangeAspect="1" noChangeArrowheads="1"/>
                      </p:cNvPicPr>
                      <p:nvPr/>
                    </p:nvPicPr>
                    <p:blipFill>
                      <a:blip r:embed="rId4"/>
                      <a:srcRect/>
                      <a:stretch>
                        <a:fillRect/>
                      </a:stretch>
                    </p:blipFill>
                    <p:spPr bwMode="auto">
                      <a:xfrm>
                        <a:off x="5291091" y="1710485"/>
                        <a:ext cx="6900909" cy="2848424"/>
                      </a:xfrm>
                      <a:prstGeom prst="rect">
                        <a:avLst/>
                      </a:prstGeom>
                      <a:solidFill>
                        <a:schemeClr val="bg1"/>
                      </a:solidFill>
                      <a:ln>
                        <a:noFill/>
                      </a:ln>
                      <a:effectLst/>
                    </p:spPr>
                  </p:pic>
                </p:oleObj>
              </mc:Fallback>
            </mc:AlternateContent>
          </a:graphicData>
        </a:graphic>
      </p:graphicFrame>
      <p:sp>
        <p:nvSpPr>
          <p:cNvPr id="2" name="Retângulo 1">
            <a:extLst>
              <a:ext uri="{FF2B5EF4-FFF2-40B4-BE49-F238E27FC236}">
                <a16:creationId xmlns:a16="http://schemas.microsoft.com/office/drawing/2014/main" id="{8987B636-EC8B-4370-A981-098E53D6C36C}"/>
              </a:ext>
            </a:extLst>
          </p:cNvPr>
          <p:cNvSpPr/>
          <p:nvPr/>
        </p:nvSpPr>
        <p:spPr>
          <a:xfrm>
            <a:off x="7334747" y="5292409"/>
            <a:ext cx="2826416" cy="646331"/>
          </a:xfrm>
          <a:prstGeom prst="rect">
            <a:avLst/>
          </a:prstGeom>
          <a:solidFill>
            <a:schemeClr val="bg1"/>
          </a:solidFill>
        </p:spPr>
        <p:txBody>
          <a:bodyPr wrap="none">
            <a:spAutoFit/>
          </a:bodyPr>
          <a:lstStyle/>
          <a:p>
            <a:pPr algn="ctr"/>
            <a:r>
              <a:rPr lang="pt-BR" sz="3600" dirty="0"/>
              <a:t>N = 2 * </a:t>
            </a:r>
            <a:r>
              <a:rPr lang="pt-BR" sz="3600" i="1" dirty="0" err="1"/>
              <a:t>hn</a:t>
            </a:r>
            <a:r>
              <a:rPr lang="pt-BR" sz="3600" dirty="0"/>
              <a:t>/15 </a:t>
            </a:r>
          </a:p>
        </p:txBody>
      </p:sp>
      <p:sp>
        <p:nvSpPr>
          <p:cNvPr id="3" name="CaixaDeTexto 2">
            <a:extLst>
              <a:ext uri="{FF2B5EF4-FFF2-40B4-BE49-F238E27FC236}">
                <a16:creationId xmlns:a16="http://schemas.microsoft.com/office/drawing/2014/main" id="{AAF7DE61-5C27-4F5C-AB63-7B66D86F9275}"/>
              </a:ext>
            </a:extLst>
          </p:cNvPr>
          <p:cNvSpPr txBox="1"/>
          <p:nvPr/>
        </p:nvSpPr>
        <p:spPr>
          <a:xfrm>
            <a:off x="5579235" y="790543"/>
            <a:ext cx="6337441" cy="646331"/>
          </a:xfrm>
          <a:prstGeom prst="rect">
            <a:avLst/>
          </a:prstGeom>
          <a:noFill/>
        </p:spPr>
        <p:txBody>
          <a:bodyPr wrap="none" rtlCol="0">
            <a:spAutoFit/>
          </a:bodyPr>
          <a:lstStyle/>
          <a:p>
            <a:r>
              <a:rPr lang="pt-BR" dirty="0"/>
              <a:t>Lembrando o que já vimos nos slides anteriores, ao nascer do Sol,</a:t>
            </a:r>
          </a:p>
          <a:p>
            <a:r>
              <a:rPr lang="pt-BR" dirty="0"/>
              <a:t>o ângulo zenital pode ser dado por: </a:t>
            </a:r>
            <a:endParaRPr lang="en-AU" dirty="0"/>
          </a:p>
        </p:txBody>
      </p:sp>
      <p:sp>
        <p:nvSpPr>
          <p:cNvPr id="8" name="CaixaDeTexto 7">
            <a:extLst>
              <a:ext uri="{FF2B5EF4-FFF2-40B4-BE49-F238E27FC236}">
                <a16:creationId xmlns:a16="http://schemas.microsoft.com/office/drawing/2014/main" id="{F2E7C328-FC19-4DBF-8B09-3EF07DE755C9}"/>
              </a:ext>
            </a:extLst>
          </p:cNvPr>
          <p:cNvSpPr txBox="1"/>
          <p:nvPr/>
        </p:nvSpPr>
        <p:spPr>
          <a:xfrm>
            <a:off x="5726562" y="4778183"/>
            <a:ext cx="3619196" cy="369332"/>
          </a:xfrm>
          <a:prstGeom prst="rect">
            <a:avLst/>
          </a:prstGeom>
          <a:noFill/>
        </p:spPr>
        <p:txBody>
          <a:bodyPr wrap="none" rtlCol="0">
            <a:spAutoFit/>
          </a:bodyPr>
          <a:lstStyle/>
          <a:p>
            <a:r>
              <a:rPr lang="pt-BR" dirty="0"/>
              <a:t>Assim, o fotoperíodo (N) é dado por:</a:t>
            </a:r>
            <a:endParaRPr lang="en-AU" dirty="0"/>
          </a:p>
        </p:txBody>
      </p:sp>
    </p:spTree>
    <p:extLst>
      <p:ext uri="{BB962C8B-B14F-4D97-AF65-F5344CB8AC3E}">
        <p14:creationId xmlns:p14="http://schemas.microsoft.com/office/powerpoint/2010/main" val="432977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643467" y="643467"/>
            <a:ext cx="3363974" cy="1597315"/>
          </a:xfrm>
          <a:noFill/>
          <a:ln w="19050">
            <a:solidFill>
              <a:schemeClr val="bg1"/>
            </a:solidFill>
          </a:ln>
        </p:spPr>
        <p:txBody>
          <a:bodyPr vert="horz" wrap="square" lIns="91440" tIns="45720" rIns="91440" bIns="45720" rtlCol="0" anchor="ctr">
            <a:normAutofit/>
          </a:bodyPr>
          <a:lstStyle/>
          <a:p>
            <a:pPr algn="ctr"/>
            <a:r>
              <a:rPr lang="en-US" sz="2800" kern="1200">
                <a:solidFill>
                  <a:schemeClr val="bg1"/>
                </a:solidFill>
                <a:latin typeface="+mj-lt"/>
                <a:ea typeface="+mj-ea"/>
                <a:cs typeface="+mj-cs"/>
              </a:rPr>
              <a:t>Horário do nascer e pôr-do-Sol</a:t>
            </a:r>
          </a:p>
        </p:txBody>
      </p:sp>
      <p:sp>
        <p:nvSpPr>
          <p:cNvPr id="3" name="Espaço Reservado para Texto 2"/>
          <p:cNvSpPr>
            <a:spLocks noGrp="1"/>
          </p:cNvSpPr>
          <p:nvPr>
            <p:ph type="body" sz="half" idx="1"/>
          </p:nvPr>
        </p:nvSpPr>
        <p:spPr>
          <a:xfrm>
            <a:off x="643468" y="2638044"/>
            <a:ext cx="3363974" cy="3415622"/>
          </a:xfrm>
        </p:spPr>
        <p:txBody>
          <a:bodyPr vert="horz" lIns="91440" tIns="45720" rIns="91440" bIns="45720" rtlCol="0">
            <a:normAutofit/>
          </a:bodyPr>
          <a:lstStyle/>
          <a:p>
            <a:pPr marL="0"/>
            <a:r>
              <a:rPr lang="en-US" sz="2000" dirty="0" err="1">
                <a:solidFill>
                  <a:schemeClr val="bg1"/>
                </a:solidFill>
              </a:rPr>
              <a:t>Horário</a:t>
            </a:r>
            <a:r>
              <a:rPr lang="en-US" sz="2000" dirty="0">
                <a:solidFill>
                  <a:schemeClr val="bg1"/>
                </a:solidFill>
              </a:rPr>
              <a:t> do </a:t>
            </a:r>
            <a:r>
              <a:rPr lang="en-US" sz="2000" dirty="0" err="1">
                <a:solidFill>
                  <a:schemeClr val="bg1"/>
                </a:solidFill>
              </a:rPr>
              <a:t>Nascer</a:t>
            </a:r>
            <a:r>
              <a:rPr lang="en-US" sz="2000" dirty="0">
                <a:solidFill>
                  <a:schemeClr val="bg1"/>
                </a:solidFill>
              </a:rPr>
              <a:t> do Sol (HNS)</a:t>
            </a:r>
          </a:p>
          <a:p>
            <a:pPr marL="0"/>
            <a:r>
              <a:rPr lang="en-US" sz="2000" dirty="0">
                <a:solidFill>
                  <a:schemeClr val="bg1"/>
                </a:solidFill>
              </a:rPr>
              <a:t>HNS = 12-N/2</a:t>
            </a:r>
          </a:p>
          <a:p>
            <a:endParaRPr lang="en-US" sz="2000" dirty="0">
              <a:solidFill>
                <a:schemeClr val="bg1"/>
              </a:solidFill>
            </a:endParaRPr>
          </a:p>
          <a:p>
            <a:endParaRPr lang="en-US" sz="2000" dirty="0">
              <a:solidFill>
                <a:schemeClr val="bg1"/>
              </a:solidFill>
            </a:endParaRPr>
          </a:p>
          <a:p>
            <a:pPr marL="0"/>
            <a:r>
              <a:rPr lang="en-US" sz="2000" dirty="0" err="1">
                <a:solidFill>
                  <a:schemeClr val="bg1"/>
                </a:solidFill>
              </a:rPr>
              <a:t>Horário</a:t>
            </a:r>
            <a:r>
              <a:rPr lang="en-US" sz="2000" dirty="0">
                <a:solidFill>
                  <a:schemeClr val="bg1"/>
                </a:solidFill>
              </a:rPr>
              <a:t> do </a:t>
            </a:r>
            <a:r>
              <a:rPr lang="en-US" sz="2000" dirty="0" err="1">
                <a:solidFill>
                  <a:schemeClr val="bg1"/>
                </a:solidFill>
              </a:rPr>
              <a:t>Pôr</a:t>
            </a:r>
            <a:r>
              <a:rPr lang="en-US" sz="2000" dirty="0">
                <a:solidFill>
                  <a:schemeClr val="bg1"/>
                </a:solidFill>
              </a:rPr>
              <a:t> do Sol (HPS)</a:t>
            </a:r>
          </a:p>
          <a:p>
            <a:pPr marL="0"/>
            <a:r>
              <a:rPr lang="en-US" sz="2000" dirty="0">
                <a:solidFill>
                  <a:schemeClr val="bg1"/>
                </a:solidFill>
              </a:rPr>
              <a:t>HPS = 12+N/2</a:t>
            </a:r>
          </a:p>
          <a:p>
            <a:endParaRPr lang="en-US" sz="2000" dirty="0">
              <a:solidFill>
                <a:schemeClr val="bg1"/>
              </a:solidFill>
            </a:endParaRPr>
          </a:p>
        </p:txBody>
      </p:sp>
      <p:pic>
        <p:nvPicPr>
          <p:cNvPr id="6" name="Imagem 5">
            <a:extLst>
              <a:ext uri="{FF2B5EF4-FFF2-40B4-BE49-F238E27FC236}">
                <a16:creationId xmlns:a16="http://schemas.microsoft.com/office/drawing/2014/main" id="{AC0EB4A5-9678-456B-9DE4-7CAF7D696512}"/>
              </a:ext>
            </a:extLst>
          </p:cNvPr>
          <p:cNvPicPr>
            <a:picLocks noChangeAspect="1"/>
          </p:cNvPicPr>
          <p:nvPr/>
        </p:nvPicPr>
        <p:blipFill>
          <a:blip r:embed="rId2"/>
          <a:stretch>
            <a:fillRect/>
          </a:stretch>
        </p:blipFill>
        <p:spPr>
          <a:xfrm>
            <a:off x="4650908" y="188640"/>
            <a:ext cx="7395878" cy="5483151"/>
          </a:xfrm>
          <a:prstGeom prst="rect">
            <a:avLst/>
          </a:prstGeom>
        </p:spPr>
      </p:pic>
      <p:sp>
        <p:nvSpPr>
          <p:cNvPr id="7" name="CaixaDeTexto 6">
            <a:extLst>
              <a:ext uri="{FF2B5EF4-FFF2-40B4-BE49-F238E27FC236}">
                <a16:creationId xmlns:a16="http://schemas.microsoft.com/office/drawing/2014/main" id="{55C554EB-5D06-45A2-9311-7571D7CCBDFE}"/>
              </a:ext>
            </a:extLst>
          </p:cNvPr>
          <p:cNvSpPr txBox="1"/>
          <p:nvPr/>
        </p:nvSpPr>
        <p:spPr>
          <a:xfrm>
            <a:off x="4650908" y="5471736"/>
            <a:ext cx="7493763" cy="400110"/>
          </a:xfrm>
          <a:prstGeom prst="rect">
            <a:avLst/>
          </a:prstGeom>
          <a:noFill/>
        </p:spPr>
        <p:txBody>
          <a:bodyPr wrap="square" rtlCol="0">
            <a:spAutoFit/>
          </a:bodyPr>
          <a:lstStyle/>
          <a:p>
            <a:pPr algn="ctr"/>
            <a:r>
              <a:rPr lang="pt-BR" sz="2000" b="1" dirty="0"/>
              <a:t>Exemplo de variação do fotoperíodo de locais no hemisfério </a:t>
            </a:r>
            <a:r>
              <a:rPr lang="pt-BR" sz="2000" b="1" u="sng" dirty="0"/>
              <a:t>Sul</a:t>
            </a:r>
            <a:r>
              <a:rPr lang="pt-BR" sz="2000" b="1" dirty="0"/>
              <a:t> </a:t>
            </a:r>
            <a:endParaRPr lang="en-AU" sz="2000" b="1" dirty="0"/>
          </a:p>
        </p:txBody>
      </p:sp>
    </p:spTree>
    <p:extLst>
      <p:ext uri="{BB962C8B-B14F-4D97-AF65-F5344CB8AC3E}">
        <p14:creationId xmlns:p14="http://schemas.microsoft.com/office/powerpoint/2010/main" val="2883587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643467" y="643467"/>
            <a:ext cx="3363974" cy="1597315"/>
          </a:xfrm>
          <a:noFill/>
          <a:ln w="19050">
            <a:solidFill>
              <a:schemeClr val="bg1"/>
            </a:solidFill>
          </a:ln>
        </p:spPr>
        <p:txBody>
          <a:bodyPr vert="horz" wrap="square" lIns="91440" tIns="45720" rIns="91440" bIns="45720" rtlCol="0" anchor="ctr">
            <a:normAutofit/>
          </a:bodyPr>
          <a:lstStyle/>
          <a:p>
            <a:pPr algn="ctr"/>
            <a:r>
              <a:rPr lang="en-US" sz="2800" kern="1200">
                <a:solidFill>
                  <a:schemeClr val="bg1"/>
                </a:solidFill>
                <a:latin typeface="+mj-lt"/>
                <a:ea typeface="+mj-ea"/>
                <a:cs typeface="+mj-cs"/>
              </a:rPr>
              <a:t>Horário do nascer e pôr-do-Sol</a:t>
            </a:r>
          </a:p>
        </p:txBody>
      </p:sp>
      <p:sp>
        <p:nvSpPr>
          <p:cNvPr id="3" name="Espaço Reservado para Texto 2"/>
          <p:cNvSpPr>
            <a:spLocks noGrp="1"/>
          </p:cNvSpPr>
          <p:nvPr>
            <p:ph type="body" sz="half" idx="1"/>
          </p:nvPr>
        </p:nvSpPr>
        <p:spPr>
          <a:xfrm>
            <a:off x="643468" y="2638044"/>
            <a:ext cx="3363974" cy="3415622"/>
          </a:xfrm>
        </p:spPr>
        <p:txBody>
          <a:bodyPr vert="horz" lIns="91440" tIns="45720" rIns="91440" bIns="45720" rtlCol="0">
            <a:normAutofit/>
          </a:bodyPr>
          <a:lstStyle/>
          <a:p>
            <a:pPr marL="0"/>
            <a:r>
              <a:rPr lang="en-US" sz="2000" dirty="0" err="1">
                <a:solidFill>
                  <a:schemeClr val="bg1"/>
                </a:solidFill>
              </a:rPr>
              <a:t>Horário</a:t>
            </a:r>
            <a:r>
              <a:rPr lang="en-US" sz="2000" dirty="0">
                <a:solidFill>
                  <a:schemeClr val="bg1"/>
                </a:solidFill>
              </a:rPr>
              <a:t> do </a:t>
            </a:r>
            <a:r>
              <a:rPr lang="en-US" sz="2000" dirty="0" err="1">
                <a:solidFill>
                  <a:schemeClr val="bg1"/>
                </a:solidFill>
              </a:rPr>
              <a:t>Nascer</a:t>
            </a:r>
            <a:r>
              <a:rPr lang="en-US" sz="2000" dirty="0">
                <a:solidFill>
                  <a:schemeClr val="bg1"/>
                </a:solidFill>
              </a:rPr>
              <a:t> do Sol (HNS)</a:t>
            </a:r>
          </a:p>
          <a:p>
            <a:pPr marL="0"/>
            <a:r>
              <a:rPr lang="en-US" sz="2000" dirty="0">
                <a:solidFill>
                  <a:schemeClr val="bg1"/>
                </a:solidFill>
              </a:rPr>
              <a:t>HNS = 12-N/2</a:t>
            </a:r>
          </a:p>
          <a:p>
            <a:endParaRPr lang="en-US" sz="2000" dirty="0">
              <a:solidFill>
                <a:schemeClr val="bg1"/>
              </a:solidFill>
            </a:endParaRPr>
          </a:p>
          <a:p>
            <a:endParaRPr lang="en-US" sz="2000" dirty="0">
              <a:solidFill>
                <a:schemeClr val="bg1"/>
              </a:solidFill>
            </a:endParaRPr>
          </a:p>
          <a:p>
            <a:pPr marL="0"/>
            <a:r>
              <a:rPr lang="en-US" sz="2000" dirty="0" err="1">
                <a:solidFill>
                  <a:schemeClr val="bg1"/>
                </a:solidFill>
              </a:rPr>
              <a:t>Horário</a:t>
            </a:r>
            <a:r>
              <a:rPr lang="en-US" sz="2000" dirty="0">
                <a:solidFill>
                  <a:schemeClr val="bg1"/>
                </a:solidFill>
              </a:rPr>
              <a:t> do </a:t>
            </a:r>
            <a:r>
              <a:rPr lang="en-US" sz="2000" dirty="0" err="1">
                <a:solidFill>
                  <a:schemeClr val="bg1"/>
                </a:solidFill>
              </a:rPr>
              <a:t>Pôr</a:t>
            </a:r>
            <a:r>
              <a:rPr lang="en-US" sz="2000" dirty="0">
                <a:solidFill>
                  <a:schemeClr val="bg1"/>
                </a:solidFill>
              </a:rPr>
              <a:t> do Sol (HPS)</a:t>
            </a:r>
          </a:p>
          <a:p>
            <a:pPr marL="0"/>
            <a:r>
              <a:rPr lang="en-US" sz="2000" dirty="0">
                <a:solidFill>
                  <a:schemeClr val="bg1"/>
                </a:solidFill>
              </a:rPr>
              <a:t>HPS = 12+N/2</a:t>
            </a:r>
          </a:p>
          <a:p>
            <a:endParaRPr lang="en-US" sz="2000" dirty="0">
              <a:solidFill>
                <a:schemeClr val="bg1"/>
              </a:solidFill>
            </a:endParaRPr>
          </a:p>
        </p:txBody>
      </p:sp>
      <p:pic>
        <p:nvPicPr>
          <p:cNvPr id="4" name="Imagem 3">
            <a:extLst>
              <a:ext uri="{FF2B5EF4-FFF2-40B4-BE49-F238E27FC236}">
                <a16:creationId xmlns:a16="http://schemas.microsoft.com/office/drawing/2014/main" id="{35229D87-8EAD-42BA-932E-0834C748BCE1}"/>
              </a:ext>
            </a:extLst>
          </p:cNvPr>
          <p:cNvPicPr>
            <a:picLocks noChangeAspect="1"/>
          </p:cNvPicPr>
          <p:nvPr/>
        </p:nvPicPr>
        <p:blipFill>
          <a:blip r:embed="rId2"/>
          <a:stretch>
            <a:fillRect/>
          </a:stretch>
        </p:blipFill>
        <p:spPr>
          <a:xfrm>
            <a:off x="4943872" y="332656"/>
            <a:ext cx="6858000" cy="5143500"/>
          </a:xfrm>
          <a:prstGeom prst="rect">
            <a:avLst/>
          </a:prstGeom>
        </p:spPr>
      </p:pic>
      <p:sp>
        <p:nvSpPr>
          <p:cNvPr id="6" name="CaixaDeTexto 5">
            <a:extLst>
              <a:ext uri="{FF2B5EF4-FFF2-40B4-BE49-F238E27FC236}">
                <a16:creationId xmlns:a16="http://schemas.microsoft.com/office/drawing/2014/main" id="{CCBD68C5-E0C9-4CFE-AFF2-208C90BB5228}"/>
              </a:ext>
            </a:extLst>
          </p:cNvPr>
          <p:cNvSpPr txBox="1"/>
          <p:nvPr/>
        </p:nvSpPr>
        <p:spPr>
          <a:xfrm>
            <a:off x="4650910" y="5443815"/>
            <a:ext cx="7541090" cy="400110"/>
          </a:xfrm>
          <a:prstGeom prst="rect">
            <a:avLst/>
          </a:prstGeom>
          <a:noFill/>
        </p:spPr>
        <p:txBody>
          <a:bodyPr wrap="square" rtlCol="0">
            <a:spAutoFit/>
          </a:bodyPr>
          <a:lstStyle/>
          <a:p>
            <a:pPr algn="ctr"/>
            <a:r>
              <a:rPr lang="pt-BR" sz="2000" b="1" dirty="0"/>
              <a:t>Exemplo de variação do fotoperíodo de locais no hemisfério </a:t>
            </a:r>
            <a:r>
              <a:rPr lang="pt-BR" sz="2000" b="1" u="sng" dirty="0"/>
              <a:t>Norte</a:t>
            </a:r>
            <a:endParaRPr lang="en-AU" sz="2000" b="1" u="sng" dirty="0"/>
          </a:p>
        </p:txBody>
      </p:sp>
    </p:spTree>
    <p:extLst>
      <p:ext uri="{BB962C8B-B14F-4D97-AF65-F5344CB8AC3E}">
        <p14:creationId xmlns:p14="http://schemas.microsoft.com/office/powerpoint/2010/main" val="39977377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CC3E66F3-8B84-4B68-9AB1-3DEF8CACEF9F}"/>
              </a:ext>
            </a:extLst>
          </p:cNvPr>
          <p:cNvPicPr>
            <a:picLocks noChangeAspect="1"/>
          </p:cNvPicPr>
          <p:nvPr/>
        </p:nvPicPr>
        <p:blipFill rotWithShape="1">
          <a:blip r:embed="rId3"/>
          <a:srcRect t="9445" b="8236"/>
          <a:stretch/>
        </p:blipFill>
        <p:spPr>
          <a:xfrm>
            <a:off x="-1" y="10"/>
            <a:ext cx="12192001" cy="4666928"/>
          </a:xfrm>
          <a:prstGeom prst="rect">
            <a:avLst/>
          </a:prstGeom>
        </p:spPr>
      </p:pic>
      <p:pic>
        <p:nvPicPr>
          <p:cNvPr id="73" name="Picture 72">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5" name="Oval 74">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1" name="Rectangle 2"/>
          <p:cNvSpPr>
            <a:spLocks noGrp="1" noChangeArrowheads="1"/>
          </p:cNvSpPr>
          <p:nvPr>
            <p:ph type="title"/>
          </p:nvPr>
        </p:nvSpPr>
        <p:spPr>
          <a:xfrm>
            <a:off x="804998" y="4551037"/>
            <a:ext cx="5021782" cy="1509931"/>
          </a:xfrm>
        </p:spPr>
        <p:txBody>
          <a:bodyPr>
            <a:normAutofit/>
          </a:bodyPr>
          <a:lstStyle/>
          <a:p>
            <a:pPr eaLnBrk="1" hangingPunct="1"/>
            <a:r>
              <a:rPr lang="pt-BR" sz="4000">
                <a:solidFill>
                  <a:srgbClr val="000000"/>
                </a:solidFill>
              </a:rPr>
              <a:t>Constante Solar</a:t>
            </a:r>
          </a:p>
        </p:txBody>
      </p:sp>
      <p:sp>
        <p:nvSpPr>
          <p:cNvPr id="12292" name="Rectangle 3"/>
          <p:cNvSpPr>
            <a:spLocks noGrp="1" noChangeArrowheads="1"/>
          </p:cNvSpPr>
          <p:nvPr>
            <p:ph type="body" idx="1"/>
          </p:nvPr>
        </p:nvSpPr>
        <p:spPr>
          <a:xfrm>
            <a:off x="6460591" y="4845269"/>
            <a:ext cx="4926411" cy="1509935"/>
          </a:xfrm>
        </p:spPr>
        <p:txBody>
          <a:bodyPr anchor="ctr">
            <a:normAutofit fontScale="92500" lnSpcReduction="10000"/>
          </a:bodyPr>
          <a:lstStyle/>
          <a:p>
            <a:pPr eaLnBrk="1" hangingPunct="1"/>
            <a:r>
              <a:rPr lang="pt-BR" sz="2400" dirty="0">
                <a:solidFill>
                  <a:srgbClr val="000000"/>
                </a:solidFill>
              </a:rPr>
              <a:t>Constante solar (</a:t>
            </a:r>
            <a:r>
              <a:rPr lang="pt-BR" sz="2400" dirty="0" err="1">
                <a:solidFill>
                  <a:srgbClr val="000000"/>
                </a:solidFill>
              </a:rPr>
              <a:t>Jo</a:t>
            </a:r>
            <a:r>
              <a:rPr lang="pt-BR" sz="2400" dirty="0">
                <a:solidFill>
                  <a:srgbClr val="000000"/>
                </a:solidFill>
              </a:rPr>
              <a:t>) é um valor que expressa a densidade de fluxo de radiação (energia/</a:t>
            </a:r>
            <a:r>
              <a:rPr lang="pt-BR" sz="2400" dirty="0" err="1">
                <a:solidFill>
                  <a:srgbClr val="000000"/>
                </a:solidFill>
              </a:rPr>
              <a:t>área.tempo</a:t>
            </a:r>
            <a:r>
              <a:rPr lang="pt-BR" sz="2400" dirty="0">
                <a:solidFill>
                  <a:srgbClr val="000000"/>
                </a:solidFill>
              </a:rPr>
              <a:t>) em uma superfície perpendicular aos raios solares, acima da atmosfera.</a:t>
            </a:r>
          </a:p>
          <a:p>
            <a:pPr eaLnBrk="1" hangingPunct="1">
              <a:buFontTx/>
              <a:buNone/>
            </a:pPr>
            <a:endParaRPr lang="pt-BR" sz="2400" baseline="30000" dirty="0">
              <a:solidFill>
                <a:srgbClr val="000000"/>
              </a:solidFill>
              <a:sym typeface="Symbol" panose="05050102010706020507" pitchFamily="18" charset="2"/>
            </a:endParaRPr>
          </a:p>
        </p:txBody>
      </p:sp>
    </p:spTree>
    <p:extLst>
      <p:ext uri="{BB962C8B-B14F-4D97-AF65-F5344CB8AC3E}">
        <p14:creationId xmlns:p14="http://schemas.microsoft.com/office/powerpoint/2010/main" val="37145204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2" name="Freeform: Shape 141">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4" name="Group 143">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45"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pt-BR"/>
            </a:p>
          </p:txBody>
        </p:sp>
        <p:sp>
          <p:nvSpPr>
            <p:cNvPr id="146"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txBody>
            <a:bodyPr/>
            <a:lstStyle/>
            <a:p>
              <a:endParaRPr lang="pt-BR"/>
            </a:p>
          </p:txBody>
        </p:sp>
        <p:sp>
          <p:nvSpPr>
            <p:cNvPr id="147"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txBody>
            <a:bodyPr/>
            <a:lstStyle/>
            <a:p>
              <a:endParaRPr lang="pt-BR"/>
            </a:p>
          </p:txBody>
        </p:sp>
        <p:sp>
          <p:nvSpPr>
            <p:cNvPr id="148"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pt-BR"/>
            </a:p>
          </p:txBody>
        </p:sp>
        <p:sp>
          <p:nvSpPr>
            <p:cNvPr id="149"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pt-BR"/>
            </a:p>
          </p:txBody>
        </p:sp>
        <p:sp>
          <p:nvSpPr>
            <p:cNvPr id="150"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txBody>
            <a:bodyPr/>
            <a:lstStyle/>
            <a:p>
              <a:endParaRPr lang="pt-BR"/>
            </a:p>
          </p:txBody>
        </p:sp>
      </p:grpSp>
      <p:sp>
        <p:nvSpPr>
          <p:cNvPr id="12291" name="Rectangle 2"/>
          <p:cNvSpPr>
            <a:spLocks noGrp="1" noChangeArrowheads="1"/>
          </p:cNvSpPr>
          <p:nvPr>
            <p:ph type="title"/>
          </p:nvPr>
        </p:nvSpPr>
        <p:spPr>
          <a:xfrm>
            <a:off x="535020" y="685800"/>
            <a:ext cx="2780271" cy="5105400"/>
          </a:xfrm>
        </p:spPr>
        <p:txBody>
          <a:bodyPr>
            <a:normAutofit/>
          </a:bodyPr>
          <a:lstStyle/>
          <a:p>
            <a:r>
              <a:rPr lang="pt-BR" sz="4000">
                <a:solidFill>
                  <a:srgbClr val="FFFFFF"/>
                </a:solidFill>
              </a:rPr>
              <a:t>Deduzindo o valor da </a:t>
            </a:r>
            <a:br>
              <a:rPr lang="en-AU" sz="4000">
                <a:solidFill>
                  <a:srgbClr val="FFFFFF"/>
                </a:solidFill>
              </a:rPr>
            </a:br>
            <a:r>
              <a:rPr lang="pt-BR" sz="4000">
                <a:solidFill>
                  <a:srgbClr val="FFFFFF"/>
                </a:solidFill>
              </a:rPr>
              <a:t>Constante Solar</a:t>
            </a:r>
          </a:p>
        </p:txBody>
      </p:sp>
      <p:graphicFrame>
        <p:nvGraphicFramePr>
          <p:cNvPr id="12297" name="Rectangle 3">
            <a:extLst>
              <a:ext uri="{FF2B5EF4-FFF2-40B4-BE49-F238E27FC236}">
                <a16:creationId xmlns:a16="http://schemas.microsoft.com/office/drawing/2014/main" id="{DD8110F1-E1F1-49D8-B0FE-26ABF3271C2E}"/>
              </a:ext>
            </a:extLst>
          </p:cNvPr>
          <p:cNvGraphicFramePr/>
          <p:nvPr>
            <p:extLst>
              <p:ext uri="{D42A27DB-BD31-4B8C-83A1-F6EECF244321}">
                <p14:modId xmlns:p14="http://schemas.microsoft.com/office/powerpoint/2010/main" val="944218220"/>
              </p:ext>
            </p:extLst>
          </p:nvPr>
        </p:nvGraphicFramePr>
        <p:xfrm>
          <a:off x="5010150" y="685800"/>
          <a:ext cx="718185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717771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838200" y="365125"/>
            <a:ext cx="10515600" cy="1325563"/>
          </a:xfrm>
        </p:spPr>
        <p:txBody>
          <a:bodyPr>
            <a:normAutofit/>
          </a:bodyPr>
          <a:lstStyle/>
          <a:p>
            <a:pPr eaLnBrk="1" hangingPunct="1"/>
            <a:r>
              <a:rPr lang="pt-BR"/>
              <a:t>Corrigindo a Constante Solar em função da distância Terra-Sol</a:t>
            </a:r>
            <a:endParaRPr lang="pt-BR" dirty="0"/>
          </a:p>
        </p:txBody>
      </p:sp>
      <p:sp>
        <p:nvSpPr>
          <p:cNvPr id="13316" name="Rectangle 3"/>
          <p:cNvSpPr>
            <a:spLocks noGrp="1" noChangeArrowheads="1"/>
          </p:cNvSpPr>
          <p:nvPr>
            <p:ph type="body" idx="1"/>
          </p:nvPr>
        </p:nvSpPr>
        <p:spPr>
          <a:xfrm>
            <a:off x="838199" y="1825625"/>
            <a:ext cx="6714067" cy="4351338"/>
          </a:xfrm>
        </p:spPr>
        <p:txBody>
          <a:bodyPr>
            <a:normAutofit fontScale="92500" lnSpcReduction="20000"/>
          </a:bodyPr>
          <a:lstStyle/>
          <a:p>
            <a:pPr marL="0" indent="0">
              <a:buNone/>
            </a:pPr>
            <a:r>
              <a:rPr lang="pt-BR" sz="2400" dirty="0"/>
              <a:t>É necessário corrigir </a:t>
            </a:r>
            <a:r>
              <a:rPr lang="pt-BR" sz="2400" dirty="0" err="1"/>
              <a:t>Jo</a:t>
            </a:r>
            <a:r>
              <a:rPr lang="pt-BR" sz="2400" dirty="0"/>
              <a:t> pois a Terra não tem uma órbita perfeitamente circular em torno do Sol. O valor médio, como já mencionamos, é de </a:t>
            </a:r>
            <a:r>
              <a:rPr lang="pt-BR" sz="2400" dirty="0" err="1"/>
              <a:t>Jo</a:t>
            </a:r>
            <a:r>
              <a:rPr lang="pt-BR" sz="2400" dirty="0"/>
              <a:t> = 1370 W/m</a:t>
            </a:r>
            <a:r>
              <a:rPr lang="pt-BR" sz="2400" baseline="30000" dirty="0"/>
              <a:t>2</a:t>
            </a:r>
            <a:r>
              <a:rPr lang="pt-BR" sz="2400" dirty="0"/>
              <a:t> ou 118,11 MJ/m</a:t>
            </a:r>
            <a:r>
              <a:rPr lang="pt-BR" sz="2400" baseline="30000" dirty="0"/>
              <a:t>2</a:t>
            </a:r>
            <a:r>
              <a:rPr lang="pt-BR" sz="2400" dirty="0"/>
              <a:t>.d, e para corrigir usamos a seguinte equação: </a:t>
            </a:r>
          </a:p>
          <a:p>
            <a:pPr marL="0" indent="0">
              <a:buNone/>
            </a:pPr>
            <a:r>
              <a:rPr lang="pt-BR" sz="2400" b="1" dirty="0"/>
              <a:t>Jo’ = Jo * (d/D)</a:t>
            </a:r>
            <a:r>
              <a:rPr lang="pt-BR" sz="2400" b="1" baseline="30000" dirty="0"/>
              <a:t>2</a:t>
            </a:r>
          </a:p>
          <a:p>
            <a:pPr marL="0" indent="0">
              <a:buNone/>
            </a:pPr>
            <a:endParaRPr lang="pt-BR" sz="2400" baseline="30000" dirty="0"/>
          </a:p>
          <a:p>
            <a:pPr marL="0" indent="0" eaLnBrk="1" hangingPunct="1">
              <a:lnSpc>
                <a:spcPct val="100000"/>
              </a:lnSpc>
              <a:buFontTx/>
              <a:buNone/>
            </a:pPr>
            <a:r>
              <a:rPr lang="pt-BR" sz="2400" dirty="0"/>
              <a:t>sendo que </a:t>
            </a:r>
            <a:r>
              <a:rPr lang="pt-BR" sz="2400" dirty="0" err="1"/>
              <a:t>Jo</a:t>
            </a:r>
            <a:r>
              <a:rPr lang="pt-BR" sz="2400" dirty="0"/>
              <a:t>’ o valor de </a:t>
            </a:r>
            <a:r>
              <a:rPr lang="pt-BR" sz="2400" dirty="0" err="1"/>
              <a:t>Jo</a:t>
            </a:r>
            <a:r>
              <a:rPr lang="pt-BR" sz="2400" dirty="0"/>
              <a:t> corrigido pela distância,  (d/D)</a:t>
            </a:r>
            <a:r>
              <a:rPr lang="pt-BR" sz="2400" baseline="30000" dirty="0"/>
              <a:t>2 </a:t>
            </a:r>
            <a:r>
              <a:rPr lang="pt-BR" sz="2400" dirty="0"/>
              <a:t> representar a razão entre a distância real (r) e a distância média (D) entre a terra e o Sol e pode ser calculado por </a:t>
            </a:r>
          </a:p>
          <a:p>
            <a:pPr marL="0" indent="0">
              <a:lnSpc>
                <a:spcPct val="100000"/>
              </a:lnSpc>
              <a:buNone/>
            </a:pPr>
            <a:r>
              <a:rPr lang="pt-BR" sz="3200" b="1" dirty="0"/>
              <a:t>(d/D)</a:t>
            </a:r>
            <a:r>
              <a:rPr lang="pt-BR" sz="3200" b="1" baseline="30000" dirty="0"/>
              <a:t>2  </a:t>
            </a:r>
            <a:r>
              <a:rPr lang="pt-BR" sz="3200" b="1" dirty="0"/>
              <a:t>=</a:t>
            </a:r>
            <a:r>
              <a:rPr lang="pt-BR" sz="3200" b="1" baseline="30000" dirty="0"/>
              <a:t> </a:t>
            </a:r>
            <a:r>
              <a:rPr lang="pt-BR" sz="3200" b="1" dirty="0"/>
              <a:t>1 + 0,033 * cos(NDA*360/365)</a:t>
            </a:r>
            <a:endParaRPr lang="pt-BR" sz="3200" b="1" baseline="30000" dirty="0"/>
          </a:p>
          <a:p>
            <a:pPr marL="0" indent="0" eaLnBrk="1" hangingPunct="1">
              <a:buNone/>
            </a:pPr>
            <a:endParaRPr lang="pt-BR" sz="2400" baseline="30000" dirty="0"/>
          </a:p>
          <a:p>
            <a:pPr marL="0" indent="0" eaLnBrk="1" hangingPunct="1">
              <a:buNone/>
            </a:pPr>
            <a:r>
              <a:rPr lang="pt-BR" sz="3000" baseline="30000" dirty="0"/>
              <a:t>Lembrando que NDA é o número do dia do ano e pode ser obtido a partir da Tabela disponível no slide 6</a:t>
            </a:r>
          </a:p>
        </p:txBody>
      </p:sp>
      <p:pic>
        <p:nvPicPr>
          <p:cNvPr id="13314" name="Picture 2" descr="Resultado de imagem para solar constant">
            <a:extLst>
              <a:ext uri="{FF2B5EF4-FFF2-40B4-BE49-F238E27FC236}">
                <a16:creationId xmlns:a16="http://schemas.microsoft.com/office/drawing/2014/main" id="{949EDD7F-93FC-4CEB-97D9-85CDE28F7B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96"/>
          <a:stretch/>
        </p:blipFill>
        <p:spPr bwMode="auto">
          <a:xfrm>
            <a:off x="8040216" y="1484784"/>
            <a:ext cx="3836071" cy="4196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6760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p:cNvSpPr>
            <a:spLocks noGrp="1"/>
          </p:cNvSpPr>
          <p:nvPr>
            <p:ph type="title"/>
          </p:nvPr>
        </p:nvSpPr>
        <p:spPr>
          <a:xfrm>
            <a:off x="1179226" y="826680"/>
            <a:ext cx="9833548" cy="1325563"/>
          </a:xfrm>
        </p:spPr>
        <p:txBody>
          <a:bodyPr>
            <a:normAutofit/>
          </a:bodyPr>
          <a:lstStyle/>
          <a:p>
            <a:pPr algn="ctr"/>
            <a:r>
              <a:rPr lang="pt-BR" sz="4000">
                <a:solidFill>
                  <a:srgbClr val="FFFFFF"/>
                </a:solidFill>
              </a:rPr>
              <a:t>Exercício Rápido</a:t>
            </a:r>
          </a:p>
        </p:txBody>
      </p:sp>
      <p:graphicFrame>
        <p:nvGraphicFramePr>
          <p:cNvPr id="5" name="Espaço Reservado para Conteúdo 2">
            <a:extLst>
              <a:ext uri="{FF2B5EF4-FFF2-40B4-BE49-F238E27FC236}">
                <a16:creationId xmlns:a16="http://schemas.microsoft.com/office/drawing/2014/main" id="{0AA230FC-C59E-43A1-8883-EC7E43413F6A}"/>
              </a:ext>
            </a:extLst>
          </p:cNvPr>
          <p:cNvGraphicFramePr>
            <a:graphicFrameLocks noGrp="1"/>
          </p:cNvGraphicFramePr>
          <p:nvPr>
            <p:ph idx="1"/>
            <p:extLst>
              <p:ext uri="{D42A27DB-BD31-4B8C-83A1-F6EECF244321}">
                <p14:modId xmlns:p14="http://schemas.microsoft.com/office/powerpoint/2010/main" val="2395365023"/>
              </p:ext>
            </p:extLst>
          </p:nvPr>
        </p:nvGraphicFramePr>
        <p:xfrm>
          <a:off x="1036320" y="2899956"/>
          <a:ext cx="10119360" cy="3131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86571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Line 12"/>
          <p:cNvSpPr>
            <a:spLocks noChangeShapeType="1"/>
          </p:cNvSpPr>
          <p:nvPr/>
        </p:nvSpPr>
        <p:spPr bwMode="auto">
          <a:xfrm flipH="1" flipV="1">
            <a:off x="3803394" y="3359898"/>
            <a:ext cx="441960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3076" name="Rectangle 2"/>
          <p:cNvSpPr>
            <a:spLocks noGrp="1" noChangeArrowheads="1"/>
          </p:cNvSpPr>
          <p:nvPr>
            <p:ph type="title"/>
          </p:nvPr>
        </p:nvSpPr>
        <p:spPr/>
        <p:txBody>
          <a:bodyPr/>
          <a:lstStyle/>
          <a:p>
            <a:pPr algn="l" eaLnBrk="1" hangingPunct="1"/>
            <a:r>
              <a:rPr lang="pt-BR" dirty="0"/>
              <a:t>De onde vem a radiação solar? </a:t>
            </a:r>
            <a:br>
              <a:rPr lang="pt-BR" dirty="0"/>
            </a:br>
            <a:r>
              <a:rPr lang="pt-BR" dirty="0"/>
              <a:t>Movimentos de rotação e translação</a:t>
            </a:r>
          </a:p>
        </p:txBody>
      </p:sp>
      <p:sp>
        <p:nvSpPr>
          <p:cNvPr id="3077" name="Rectangle 3"/>
          <p:cNvSpPr>
            <a:spLocks noGrp="1" noChangeArrowheads="1"/>
          </p:cNvSpPr>
          <p:nvPr>
            <p:ph type="body" idx="1"/>
          </p:nvPr>
        </p:nvSpPr>
        <p:spPr>
          <a:xfrm>
            <a:off x="1009394" y="1943054"/>
            <a:ext cx="8001000" cy="4113213"/>
          </a:xfrm>
        </p:spPr>
        <p:txBody>
          <a:bodyPr/>
          <a:lstStyle/>
          <a:p>
            <a:pPr eaLnBrk="1" hangingPunct="1"/>
            <a:r>
              <a:rPr lang="pt-BR" sz="2000" dirty="0"/>
              <a:t>Posição relativa Terra-Sol:</a:t>
            </a:r>
          </a:p>
          <a:p>
            <a:pPr eaLnBrk="1" hangingPunct="1">
              <a:lnSpc>
                <a:spcPct val="120000"/>
              </a:lnSpc>
            </a:pPr>
            <a:endParaRPr lang="pt-BR" sz="2000" dirty="0"/>
          </a:p>
          <a:p>
            <a:pPr eaLnBrk="1" hangingPunct="1">
              <a:lnSpc>
                <a:spcPct val="120000"/>
              </a:lnSpc>
            </a:pPr>
            <a:endParaRPr lang="pt-BR" sz="2000" dirty="0"/>
          </a:p>
          <a:p>
            <a:pPr eaLnBrk="1" hangingPunct="1">
              <a:lnSpc>
                <a:spcPct val="120000"/>
              </a:lnSpc>
            </a:pPr>
            <a:endParaRPr lang="pt-BR" sz="2000" dirty="0"/>
          </a:p>
        </p:txBody>
      </p:sp>
      <p:sp>
        <p:nvSpPr>
          <p:cNvPr id="3078" name="Oval 4"/>
          <p:cNvSpPr>
            <a:spLocks noChangeArrowheads="1"/>
          </p:cNvSpPr>
          <p:nvPr/>
        </p:nvSpPr>
        <p:spPr bwMode="auto">
          <a:xfrm>
            <a:off x="3574794" y="2521698"/>
            <a:ext cx="4724400" cy="29718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3079" name="Line 6"/>
          <p:cNvSpPr>
            <a:spLocks noChangeShapeType="1"/>
          </p:cNvSpPr>
          <p:nvPr/>
        </p:nvSpPr>
        <p:spPr bwMode="auto">
          <a:xfrm>
            <a:off x="5936994" y="2521698"/>
            <a:ext cx="0" cy="29718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3080" name="Line 7"/>
          <p:cNvSpPr>
            <a:spLocks noChangeShapeType="1"/>
          </p:cNvSpPr>
          <p:nvPr/>
        </p:nvSpPr>
        <p:spPr bwMode="auto">
          <a:xfrm>
            <a:off x="3574794" y="4007598"/>
            <a:ext cx="47244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3081" name="Line 8"/>
          <p:cNvSpPr>
            <a:spLocks noChangeShapeType="1"/>
          </p:cNvSpPr>
          <p:nvPr/>
        </p:nvSpPr>
        <p:spPr bwMode="auto">
          <a:xfrm flipV="1">
            <a:off x="6089394" y="2750298"/>
            <a:ext cx="990600" cy="2743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3082" name="Oval 5"/>
          <p:cNvSpPr>
            <a:spLocks noChangeArrowheads="1"/>
          </p:cNvSpPr>
          <p:nvPr/>
        </p:nvSpPr>
        <p:spPr bwMode="auto">
          <a:xfrm>
            <a:off x="6394194" y="3778998"/>
            <a:ext cx="457200" cy="4572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3083" name="Oval 9"/>
          <p:cNvSpPr>
            <a:spLocks noChangeArrowheads="1"/>
          </p:cNvSpPr>
          <p:nvPr/>
        </p:nvSpPr>
        <p:spPr bwMode="auto">
          <a:xfrm>
            <a:off x="4006594" y="4807698"/>
            <a:ext cx="381000" cy="381000"/>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3084" name="Text Box 10"/>
          <p:cNvSpPr txBox="1">
            <a:spLocks noChangeArrowheads="1"/>
          </p:cNvSpPr>
          <p:nvPr/>
        </p:nvSpPr>
        <p:spPr bwMode="auto">
          <a:xfrm>
            <a:off x="8324594" y="3804399"/>
            <a:ext cx="213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pt-BR" sz="2000">
                <a:latin typeface="Times New Roman" panose="02020603050405020304" pitchFamily="18" charset="0"/>
              </a:rPr>
              <a:t>Periélio (03/01)</a:t>
            </a:r>
          </a:p>
        </p:txBody>
      </p:sp>
      <p:sp>
        <p:nvSpPr>
          <p:cNvPr id="3085" name="Text Box 11"/>
          <p:cNvSpPr txBox="1">
            <a:spLocks noChangeArrowheads="1"/>
          </p:cNvSpPr>
          <p:nvPr/>
        </p:nvSpPr>
        <p:spPr bwMode="auto">
          <a:xfrm>
            <a:off x="1949194" y="3801224"/>
            <a:ext cx="1752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pt-BR" sz="2000">
                <a:latin typeface="Times New Roman" panose="02020603050405020304" pitchFamily="18" charset="0"/>
              </a:rPr>
              <a:t>Afélio (04/07)</a:t>
            </a:r>
          </a:p>
        </p:txBody>
      </p:sp>
      <p:sp>
        <p:nvSpPr>
          <p:cNvPr id="3086" name="Text Box 13"/>
          <p:cNvSpPr txBox="1">
            <a:spLocks noChangeArrowheads="1"/>
          </p:cNvSpPr>
          <p:nvPr/>
        </p:nvSpPr>
        <p:spPr bwMode="auto">
          <a:xfrm>
            <a:off x="2050794" y="2826498"/>
            <a:ext cx="2209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pt-BR" dirty="0">
                <a:latin typeface="Times New Roman" panose="02020603050405020304" pitchFamily="18" charset="0"/>
              </a:rPr>
              <a:t>Solstício de Inverno (23/06)</a:t>
            </a:r>
          </a:p>
        </p:txBody>
      </p:sp>
      <p:sp>
        <p:nvSpPr>
          <p:cNvPr id="3087" name="Text Box 14"/>
          <p:cNvSpPr txBox="1">
            <a:spLocks noChangeArrowheads="1"/>
          </p:cNvSpPr>
          <p:nvPr/>
        </p:nvSpPr>
        <p:spPr bwMode="auto">
          <a:xfrm>
            <a:off x="8222994" y="4350498"/>
            <a:ext cx="2209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pt-BR">
                <a:latin typeface="Times New Roman" panose="02020603050405020304" pitchFamily="18" charset="0"/>
              </a:rPr>
              <a:t>Solstício de Verão (22/12)</a:t>
            </a:r>
          </a:p>
        </p:txBody>
      </p:sp>
      <p:sp>
        <p:nvSpPr>
          <p:cNvPr id="3088" name="Line 15"/>
          <p:cNvSpPr>
            <a:spLocks noChangeShapeType="1"/>
          </p:cNvSpPr>
          <p:nvPr/>
        </p:nvSpPr>
        <p:spPr bwMode="auto">
          <a:xfrm>
            <a:off x="4336794" y="5188698"/>
            <a:ext cx="2286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3089" name="Text Box 16"/>
          <p:cNvSpPr txBox="1">
            <a:spLocks noChangeArrowheads="1"/>
          </p:cNvSpPr>
          <p:nvPr/>
        </p:nvSpPr>
        <p:spPr bwMode="auto">
          <a:xfrm>
            <a:off x="5251194" y="5493498"/>
            <a:ext cx="2209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pt-BR">
                <a:latin typeface="Times New Roman" panose="02020603050405020304" pitchFamily="18" charset="0"/>
              </a:rPr>
              <a:t>Equinócio de primavera (23/09)</a:t>
            </a:r>
          </a:p>
        </p:txBody>
      </p:sp>
      <p:sp>
        <p:nvSpPr>
          <p:cNvPr id="3090" name="Text Box 17"/>
          <p:cNvSpPr txBox="1">
            <a:spLocks noChangeArrowheads="1"/>
          </p:cNvSpPr>
          <p:nvPr/>
        </p:nvSpPr>
        <p:spPr bwMode="auto">
          <a:xfrm>
            <a:off x="6775194" y="2064498"/>
            <a:ext cx="2209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pt-BR">
                <a:latin typeface="Times New Roman" panose="02020603050405020304" pitchFamily="18" charset="0"/>
              </a:rPr>
              <a:t>Equinócio de Outono (23/03)</a:t>
            </a:r>
          </a:p>
        </p:txBody>
      </p:sp>
      <p:pic>
        <p:nvPicPr>
          <p:cNvPr id="2" name="Imagem 1">
            <a:extLst>
              <a:ext uri="{FF2B5EF4-FFF2-40B4-BE49-F238E27FC236}">
                <a16:creationId xmlns:a16="http://schemas.microsoft.com/office/drawing/2014/main" id="{8533D1C8-7FD5-4E3F-BA0F-341042C18432}"/>
              </a:ext>
            </a:extLst>
          </p:cNvPr>
          <p:cNvPicPr>
            <a:picLocks noChangeAspect="1"/>
          </p:cNvPicPr>
          <p:nvPr/>
        </p:nvPicPr>
        <p:blipFill rotWithShape="1">
          <a:blip r:embed="rId2">
            <a:alphaModFix amt="20000"/>
          </a:blip>
          <a:srcRect l="25464"/>
          <a:stretch/>
        </p:blipFill>
        <p:spPr>
          <a:xfrm rot="16200000">
            <a:off x="2686769" y="-2647231"/>
            <a:ext cx="6840538" cy="12169924"/>
          </a:xfrm>
          <a:prstGeom prst="rect">
            <a:avLst/>
          </a:prstGeom>
        </p:spPr>
      </p:pic>
    </p:spTree>
    <p:extLst>
      <p:ext uri="{BB962C8B-B14F-4D97-AF65-F5344CB8AC3E}">
        <p14:creationId xmlns:p14="http://schemas.microsoft.com/office/powerpoint/2010/main" val="298179982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557" name="Rectangle 191">
            <a:extLst>
              <a:ext uri="{FF2B5EF4-FFF2-40B4-BE49-F238E27FC236}">
                <a16:creationId xmlns:a16="http://schemas.microsoft.com/office/drawing/2014/main" id="{0AFE1151-0D14-4504-950C-EAFF3F3B9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3" name="Group 192">
            <a:extLst>
              <a:ext uri="{FF2B5EF4-FFF2-40B4-BE49-F238E27FC236}">
                <a16:creationId xmlns:a16="http://schemas.microsoft.com/office/drawing/2014/main" id="{F29F4DAE-D0C6-4D03-A1ED-A5F5C826A7E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94" name="Freeform 5">
              <a:extLst>
                <a:ext uri="{FF2B5EF4-FFF2-40B4-BE49-F238E27FC236}">
                  <a16:creationId xmlns:a16="http://schemas.microsoft.com/office/drawing/2014/main" id="{4F6D14CB-71F7-47ED-B06E-5FA262A1C20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5" name="Freeform 6">
              <a:extLst>
                <a:ext uri="{FF2B5EF4-FFF2-40B4-BE49-F238E27FC236}">
                  <a16:creationId xmlns:a16="http://schemas.microsoft.com/office/drawing/2014/main" id="{FF3E8156-726C-4AB4-9521-33E6A4C437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6" name="Freeform 7">
              <a:extLst>
                <a:ext uri="{FF2B5EF4-FFF2-40B4-BE49-F238E27FC236}">
                  <a16:creationId xmlns:a16="http://schemas.microsoft.com/office/drawing/2014/main" id="{FCA7C0D9-C629-4C86-8B54-07006FC1BD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7" name="Freeform 8">
              <a:extLst>
                <a:ext uri="{FF2B5EF4-FFF2-40B4-BE49-F238E27FC236}">
                  <a16:creationId xmlns:a16="http://schemas.microsoft.com/office/drawing/2014/main" id="{56B7AFD9-E249-432F-85FD-DC2F4E7684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8" name="Freeform 9">
              <a:extLst>
                <a:ext uri="{FF2B5EF4-FFF2-40B4-BE49-F238E27FC236}">
                  <a16:creationId xmlns:a16="http://schemas.microsoft.com/office/drawing/2014/main" id="{57C24C62-E9E6-4E0A-8855-A47F435BF2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9" name="Freeform 10">
              <a:extLst>
                <a:ext uri="{FF2B5EF4-FFF2-40B4-BE49-F238E27FC236}">
                  <a16:creationId xmlns:a16="http://schemas.microsoft.com/office/drawing/2014/main" id="{CFF628F9-597E-4120-9EEF-017B857A05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0" name="Freeform 11">
              <a:extLst>
                <a:ext uri="{FF2B5EF4-FFF2-40B4-BE49-F238E27FC236}">
                  <a16:creationId xmlns:a16="http://schemas.microsoft.com/office/drawing/2014/main" id="{0577406C-45C4-4C96-98FC-DBFA28B440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1" name="Freeform 12">
              <a:extLst>
                <a:ext uri="{FF2B5EF4-FFF2-40B4-BE49-F238E27FC236}">
                  <a16:creationId xmlns:a16="http://schemas.microsoft.com/office/drawing/2014/main" id="{026A26F9-274A-48EF-BB7D-E0C8EA2547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2" name="Freeform 13">
              <a:extLst>
                <a:ext uri="{FF2B5EF4-FFF2-40B4-BE49-F238E27FC236}">
                  <a16:creationId xmlns:a16="http://schemas.microsoft.com/office/drawing/2014/main" id="{06A55F0F-DF8C-41D3-A6F7-936F4889ED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3" name="Freeform 14">
              <a:extLst>
                <a:ext uri="{FF2B5EF4-FFF2-40B4-BE49-F238E27FC236}">
                  <a16:creationId xmlns:a16="http://schemas.microsoft.com/office/drawing/2014/main" id="{F52952BD-E81C-4422-9FC3-38921BEE09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4" name="Freeform 15">
              <a:extLst>
                <a:ext uri="{FF2B5EF4-FFF2-40B4-BE49-F238E27FC236}">
                  <a16:creationId xmlns:a16="http://schemas.microsoft.com/office/drawing/2014/main" id="{E547F221-63E0-44E1-AF13-8C8776FA72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5" name="Freeform 16">
              <a:extLst>
                <a:ext uri="{FF2B5EF4-FFF2-40B4-BE49-F238E27FC236}">
                  <a16:creationId xmlns:a16="http://schemas.microsoft.com/office/drawing/2014/main" id="{EA309391-0E7C-4A18-B861-19D1C76C4D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6" name="Freeform 17">
              <a:extLst>
                <a:ext uri="{FF2B5EF4-FFF2-40B4-BE49-F238E27FC236}">
                  <a16:creationId xmlns:a16="http://schemas.microsoft.com/office/drawing/2014/main" id="{1B4CD058-5549-4D4C-B804-E2C0D48E46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7" name="Freeform 18">
              <a:extLst>
                <a:ext uri="{FF2B5EF4-FFF2-40B4-BE49-F238E27FC236}">
                  <a16:creationId xmlns:a16="http://schemas.microsoft.com/office/drawing/2014/main" id="{4030C2E4-7A11-43C9-B699-68BFE37FE41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8" name="Freeform 19">
              <a:extLst>
                <a:ext uri="{FF2B5EF4-FFF2-40B4-BE49-F238E27FC236}">
                  <a16:creationId xmlns:a16="http://schemas.microsoft.com/office/drawing/2014/main" id="{7B5FED9E-3C99-4661-9D1D-4314A83E28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9" name="Freeform 20">
              <a:extLst>
                <a:ext uri="{FF2B5EF4-FFF2-40B4-BE49-F238E27FC236}">
                  <a16:creationId xmlns:a16="http://schemas.microsoft.com/office/drawing/2014/main" id="{E6A1647D-EF37-4A87-B92F-BE8AAD59D8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0" name="Freeform 21">
              <a:extLst>
                <a:ext uri="{FF2B5EF4-FFF2-40B4-BE49-F238E27FC236}">
                  <a16:creationId xmlns:a16="http://schemas.microsoft.com/office/drawing/2014/main" id="{B6131042-DFB6-4FEE-915B-06C44E4026B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1" name="Freeform 22">
              <a:extLst>
                <a:ext uri="{FF2B5EF4-FFF2-40B4-BE49-F238E27FC236}">
                  <a16:creationId xmlns:a16="http://schemas.microsoft.com/office/drawing/2014/main" id="{76E51552-16F9-47F1-BDD1-E4DB3D95B5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2" name="Freeform 23">
              <a:extLst>
                <a:ext uri="{FF2B5EF4-FFF2-40B4-BE49-F238E27FC236}">
                  <a16:creationId xmlns:a16="http://schemas.microsoft.com/office/drawing/2014/main" id="{36B8D369-7D22-49ED-AD82-0B7A460F493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3" name="Freeform 24">
              <a:extLst>
                <a:ext uri="{FF2B5EF4-FFF2-40B4-BE49-F238E27FC236}">
                  <a16:creationId xmlns:a16="http://schemas.microsoft.com/office/drawing/2014/main" id="{178DEAEF-5CE8-4AA3-9ACA-7C28589CB8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4" name="Freeform 25">
              <a:extLst>
                <a:ext uri="{FF2B5EF4-FFF2-40B4-BE49-F238E27FC236}">
                  <a16:creationId xmlns:a16="http://schemas.microsoft.com/office/drawing/2014/main" id="{5D27EAFD-D0DE-43D4-9D1B-9AEFBF14DCA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15" name="Group 214">
            <a:extLst>
              <a:ext uri="{FF2B5EF4-FFF2-40B4-BE49-F238E27FC236}">
                <a16:creationId xmlns:a16="http://schemas.microsoft.com/office/drawing/2014/main" id="{A24D3ABC-09C0-48E7-AA0A-0907A545D8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216" name="Rectangle 215">
              <a:extLst>
                <a:ext uri="{FF2B5EF4-FFF2-40B4-BE49-F238E27FC236}">
                  <a16:creationId xmlns:a16="http://schemas.microsoft.com/office/drawing/2014/main" id="{EE9ED457-A0AC-4B64-9428-D7AA91A698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Isosceles Triangle 22">
              <a:extLst>
                <a:ext uri="{FF2B5EF4-FFF2-40B4-BE49-F238E27FC236}">
                  <a16:creationId xmlns:a16="http://schemas.microsoft.com/office/drawing/2014/main" id="{3CCDDEAD-1A32-443F-ADEA-61F1AA0CCF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F12DAEA5-8744-49F1-9CF4-2110071FE6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555" name="Rectangle 2"/>
          <p:cNvSpPr>
            <a:spLocks noGrp="1" noChangeArrowheads="1"/>
          </p:cNvSpPr>
          <p:nvPr>
            <p:ph type="title"/>
          </p:nvPr>
        </p:nvSpPr>
        <p:spPr>
          <a:xfrm>
            <a:off x="888631" y="2358391"/>
            <a:ext cx="3498979" cy="2453676"/>
          </a:xfrm>
          <a:prstGeom prst="ellipse">
            <a:avLst/>
          </a:prstGeom>
        </p:spPr>
        <p:txBody>
          <a:bodyPr vert="horz" lIns="91440" tIns="45720" rIns="91440" bIns="45720" rtlCol="0" anchor="ctr">
            <a:normAutofit/>
          </a:bodyPr>
          <a:lstStyle/>
          <a:p>
            <a:pPr algn="ctr"/>
            <a:r>
              <a:rPr lang="en-US" sz="2300" kern="1200" dirty="0" err="1">
                <a:solidFill>
                  <a:srgbClr val="FFFFFF"/>
                </a:solidFill>
                <a:latin typeface="+mj-lt"/>
                <a:ea typeface="+mj-ea"/>
                <a:cs typeface="+mj-cs"/>
              </a:rPr>
              <a:t>Finalmente</a:t>
            </a:r>
            <a:r>
              <a:rPr lang="en-US" sz="2300" kern="1200" dirty="0">
                <a:solidFill>
                  <a:srgbClr val="FFFFFF"/>
                </a:solidFill>
                <a:latin typeface="+mj-lt"/>
                <a:ea typeface="+mj-ea"/>
                <a:cs typeface="+mj-cs"/>
              </a:rPr>
              <a:t>, agora </a:t>
            </a:r>
            <a:r>
              <a:rPr lang="en-US" sz="2300" kern="1200" dirty="0" err="1">
                <a:solidFill>
                  <a:srgbClr val="FFFFFF"/>
                </a:solidFill>
                <a:latin typeface="+mj-lt"/>
                <a:ea typeface="+mj-ea"/>
                <a:cs typeface="+mj-cs"/>
              </a:rPr>
              <a:t>podemos</a:t>
            </a:r>
            <a:r>
              <a:rPr lang="en-US" sz="2300" kern="1200" dirty="0">
                <a:solidFill>
                  <a:srgbClr val="FFFFFF"/>
                </a:solidFill>
                <a:latin typeface="+mj-lt"/>
                <a:ea typeface="+mj-ea"/>
                <a:cs typeface="+mj-cs"/>
              </a:rPr>
              <a:t> </a:t>
            </a:r>
            <a:r>
              <a:rPr lang="en-US" sz="2300" kern="1200" dirty="0" err="1">
                <a:solidFill>
                  <a:srgbClr val="FFFFFF"/>
                </a:solidFill>
                <a:latin typeface="+mj-lt"/>
                <a:ea typeface="+mj-ea"/>
                <a:cs typeface="+mj-cs"/>
              </a:rPr>
              <a:t>calcular</a:t>
            </a:r>
            <a:r>
              <a:rPr lang="en-US" sz="2300" kern="1200" dirty="0">
                <a:solidFill>
                  <a:srgbClr val="FFFFFF"/>
                </a:solidFill>
                <a:latin typeface="+mj-lt"/>
                <a:ea typeface="+mj-ea"/>
                <a:cs typeface="+mj-cs"/>
              </a:rPr>
              <a:t> o valor da </a:t>
            </a:r>
            <a:r>
              <a:rPr lang="en-US" sz="2300" kern="1200" dirty="0" err="1">
                <a:solidFill>
                  <a:srgbClr val="FFFFFF"/>
                </a:solidFill>
                <a:latin typeface="+mj-lt"/>
                <a:ea typeface="+mj-ea"/>
                <a:cs typeface="+mj-cs"/>
              </a:rPr>
              <a:t>Radiação</a:t>
            </a:r>
            <a:r>
              <a:rPr lang="en-US" sz="2300" kern="1200" dirty="0">
                <a:solidFill>
                  <a:srgbClr val="FFFFFF"/>
                </a:solidFill>
                <a:latin typeface="+mj-lt"/>
                <a:ea typeface="+mj-ea"/>
                <a:cs typeface="+mj-cs"/>
              </a:rPr>
              <a:t> Extra-</a:t>
            </a:r>
            <a:r>
              <a:rPr lang="en-US" sz="2300" kern="1200" dirty="0" err="1">
                <a:solidFill>
                  <a:srgbClr val="FFFFFF"/>
                </a:solidFill>
                <a:latin typeface="+mj-lt"/>
                <a:ea typeface="+mj-ea"/>
                <a:cs typeface="+mj-cs"/>
              </a:rPr>
              <a:t>Terrestre</a:t>
            </a:r>
            <a:r>
              <a:rPr lang="en-US" sz="2300" kern="1200" dirty="0">
                <a:solidFill>
                  <a:srgbClr val="FFFFFF"/>
                </a:solidFill>
                <a:latin typeface="+mj-lt"/>
                <a:ea typeface="+mj-ea"/>
                <a:cs typeface="+mj-cs"/>
              </a:rPr>
              <a:t> (</a:t>
            </a:r>
            <a:r>
              <a:rPr lang="en-US" sz="2300" kern="1200" dirty="0" err="1">
                <a:solidFill>
                  <a:srgbClr val="FFFFFF"/>
                </a:solidFill>
                <a:latin typeface="+mj-lt"/>
                <a:ea typeface="+mj-ea"/>
                <a:cs typeface="+mj-cs"/>
              </a:rPr>
              <a:t>Qo</a:t>
            </a:r>
            <a:r>
              <a:rPr lang="en-US" sz="2300" kern="1200" dirty="0">
                <a:solidFill>
                  <a:srgbClr val="FFFFFF"/>
                </a:solidFill>
                <a:latin typeface="+mj-lt"/>
                <a:ea typeface="+mj-ea"/>
                <a:cs typeface="+mj-cs"/>
              </a:rPr>
              <a:t>)</a:t>
            </a:r>
          </a:p>
        </p:txBody>
      </p:sp>
      <p:sp>
        <p:nvSpPr>
          <p:cNvPr id="23554" name="Espaço Reservado para Número de Slide 5"/>
          <p:cNvSpPr>
            <a:spLocks noGrp="1"/>
          </p:cNvSpPr>
          <p:nvPr>
            <p:ph type="sldNum" sz="quarter" idx="12"/>
          </p:nvPr>
        </p:nvSpPr>
        <p:spPr>
          <a:xfrm>
            <a:off x="10469880" y="320040"/>
            <a:ext cx="914400" cy="320040"/>
          </a:xfrm>
        </p:spPr>
        <p:txBody>
          <a:bodyPr vert="horz" lIns="91440" tIns="45720" rIns="91440" bIns="45720" rtlCol="0" anchor="ctr">
            <a:norm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600"/>
              </a:spcAft>
            </a:pPr>
            <a:fld id="{6607E939-5F09-4E81-8AA1-A570736B91AC}" type="slidenum">
              <a:rPr lang="en-US">
                <a:solidFill>
                  <a:schemeClr val="tx1">
                    <a:lumMod val="50000"/>
                    <a:lumOff val="50000"/>
                  </a:schemeClr>
                </a:solidFill>
                <a:latin typeface="+mn-lt"/>
              </a:rPr>
              <a:pPr eaLnBrk="1" hangingPunct="1">
                <a:spcAft>
                  <a:spcPts val="600"/>
                </a:spcAft>
              </a:pPr>
              <a:t>20</a:t>
            </a:fld>
            <a:endParaRPr lang="en-US">
              <a:solidFill>
                <a:schemeClr val="tx1">
                  <a:lumMod val="50000"/>
                  <a:lumOff val="50000"/>
                </a:schemeClr>
              </a:solidFill>
              <a:latin typeface="+mn-lt"/>
            </a:endParaRPr>
          </a:p>
        </p:txBody>
      </p:sp>
      <p:sp useBgFill="1">
        <p:nvSpPr>
          <p:cNvPr id="219" name="Rectangle 218">
            <a:extLst>
              <a:ext uri="{FF2B5EF4-FFF2-40B4-BE49-F238E27FC236}">
                <a16:creationId xmlns:a16="http://schemas.microsoft.com/office/drawing/2014/main" id="{66970A32-FB32-4881-8378-298B88BED5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264" y="803186"/>
            <a:ext cx="6269015" cy="2978319"/>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Espaço Reservado para Conteúdo 7">
            <a:extLst>
              <a:ext uri="{FF2B5EF4-FFF2-40B4-BE49-F238E27FC236}">
                <a16:creationId xmlns:a16="http://schemas.microsoft.com/office/drawing/2014/main" id="{CAF3B096-7291-4E0A-BDC7-075754A82E0C}"/>
              </a:ext>
            </a:extLst>
          </p:cNvPr>
          <p:cNvPicPr>
            <a:picLocks noGrp="1" noChangeAspect="1"/>
          </p:cNvPicPr>
          <p:nvPr>
            <p:ph idx="1"/>
          </p:nvPr>
        </p:nvPicPr>
        <p:blipFill>
          <a:blip r:embed="rId2"/>
          <a:stretch>
            <a:fillRect/>
          </a:stretch>
        </p:blipFill>
        <p:spPr>
          <a:xfrm>
            <a:off x="5273260" y="1837109"/>
            <a:ext cx="5953177" cy="907859"/>
          </a:xfrm>
          <a:prstGeom prst="rect">
            <a:avLst/>
          </a:prstGeom>
          <a:ln w="9525">
            <a:noFill/>
          </a:ln>
        </p:spPr>
      </p:pic>
      <p:sp>
        <p:nvSpPr>
          <p:cNvPr id="5" name="CaixaDeTexto 4">
            <a:extLst>
              <a:ext uri="{FF2B5EF4-FFF2-40B4-BE49-F238E27FC236}">
                <a16:creationId xmlns:a16="http://schemas.microsoft.com/office/drawing/2014/main" id="{D5FDB0E2-5433-410B-9FFB-74E057A440B9}"/>
              </a:ext>
            </a:extLst>
          </p:cNvPr>
          <p:cNvSpPr txBox="1"/>
          <p:nvPr/>
        </p:nvSpPr>
        <p:spPr>
          <a:xfrm>
            <a:off x="5118447" y="4267830"/>
            <a:ext cx="6281873" cy="1783977"/>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a:t>Lembrando que: Jo´ é a constante solar corrigida pela distância Terra-Sol, hn é o ângulo horário do nascer do Sol, e </a:t>
            </a:r>
            <a:r>
              <a:rPr lang="en-US">
                <a:sym typeface="Symbol" panose="05050102010706020507" pitchFamily="18" charset="2"/>
              </a:rPr>
              <a:t> é a latitude,  é a declinação solar </a:t>
            </a:r>
            <a:endParaRPr lang="en-US" dirty="0"/>
          </a:p>
        </p:txBody>
      </p:sp>
      <p:sp>
        <p:nvSpPr>
          <p:cNvPr id="2" name="CaixaDeTexto 1">
            <a:extLst>
              <a:ext uri="{FF2B5EF4-FFF2-40B4-BE49-F238E27FC236}">
                <a16:creationId xmlns:a16="http://schemas.microsoft.com/office/drawing/2014/main" id="{8984CFA4-3F87-4B94-BEA6-01FFA0F0A8E4}"/>
              </a:ext>
            </a:extLst>
          </p:cNvPr>
          <p:cNvSpPr txBox="1"/>
          <p:nvPr/>
        </p:nvSpPr>
        <p:spPr>
          <a:xfrm>
            <a:off x="7158529" y="1045203"/>
            <a:ext cx="2229136" cy="523220"/>
          </a:xfrm>
          <a:prstGeom prst="rect">
            <a:avLst/>
          </a:prstGeom>
          <a:noFill/>
        </p:spPr>
        <p:txBody>
          <a:bodyPr wrap="none" rtlCol="0">
            <a:spAutoFit/>
          </a:bodyPr>
          <a:lstStyle/>
          <a:p>
            <a:r>
              <a:rPr lang="pt-BR" sz="2800" b="1" dirty="0"/>
              <a:t>Equação Final</a:t>
            </a:r>
          </a:p>
        </p:txBody>
      </p:sp>
    </p:spTree>
    <p:extLst>
      <p:ext uri="{BB962C8B-B14F-4D97-AF65-F5344CB8AC3E}">
        <p14:creationId xmlns:p14="http://schemas.microsoft.com/office/powerpoint/2010/main" val="49153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ço Reservado para Número de Slide 5"/>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607E939-5F09-4E81-8AA1-A570736B91AC}" type="slidenum">
              <a:rPr lang="pt-BR"/>
              <a:pPr eaLnBrk="1" hangingPunct="1"/>
              <a:t>21</a:t>
            </a:fld>
            <a:endParaRPr lang="pt-BR"/>
          </a:p>
        </p:txBody>
      </p:sp>
      <p:sp>
        <p:nvSpPr>
          <p:cNvPr id="23555" name="Rectangle 2"/>
          <p:cNvSpPr>
            <a:spLocks noGrp="1" noChangeArrowheads="1"/>
          </p:cNvSpPr>
          <p:nvPr>
            <p:ph type="title"/>
          </p:nvPr>
        </p:nvSpPr>
        <p:spPr>
          <a:xfrm>
            <a:off x="407368" y="23194"/>
            <a:ext cx="6351363" cy="1143000"/>
          </a:xfrm>
        </p:spPr>
        <p:txBody>
          <a:bodyPr>
            <a:normAutofit/>
          </a:bodyPr>
          <a:lstStyle/>
          <a:p>
            <a:r>
              <a:rPr lang="pt-BR" sz="4000" dirty="0"/>
              <a:t>Revisando e resumindo - </a:t>
            </a:r>
            <a:r>
              <a:rPr lang="pt-BR" sz="4000" dirty="0" err="1"/>
              <a:t>Qo</a:t>
            </a:r>
            <a:endParaRPr lang="pt-BR" sz="4000" dirty="0"/>
          </a:p>
        </p:txBody>
      </p:sp>
      <p:graphicFrame>
        <p:nvGraphicFramePr>
          <p:cNvPr id="23556" name="Object 4"/>
          <p:cNvGraphicFramePr>
            <a:graphicFrameLocks noGrp="1" noChangeAspect="1"/>
          </p:cNvGraphicFramePr>
          <p:nvPr>
            <p:ph idx="1"/>
            <p:extLst>
              <p:ext uri="{D42A27DB-BD31-4B8C-83A1-F6EECF244321}">
                <p14:modId xmlns:p14="http://schemas.microsoft.com/office/powerpoint/2010/main" val="939679821"/>
              </p:ext>
            </p:extLst>
          </p:nvPr>
        </p:nvGraphicFramePr>
        <p:xfrm>
          <a:off x="2495550" y="2706689"/>
          <a:ext cx="7272338" cy="993775"/>
        </p:xfrm>
        <a:graphic>
          <a:graphicData uri="http://schemas.openxmlformats.org/presentationml/2006/ole">
            <mc:AlternateContent xmlns:mc="http://schemas.openxmlformats.org/markup-compatibility/2006">
              <mc:Choice xmlns:v="urn:schemas-microsoft-com:vml" Requires="v">
                <p:oleObj name="Equação" r:id="rId2" imgW="3530520" imgH="482400" progId="Equation.3">
                  <p:embed/>
                </p:oleObj>
              </mc:Choice>
              <mc:Fallback>
                <p:oleObj name="Equação" r:id="rId2" imgW="3530520" imgH="482400" progId="Equation.3">
                  <p:embed/>
                  <p:pic>
                    <p:nvPicPr>
                      <p:cNvPr id="23556" name="Object 4"/>
                      <p:cNvPicPr>
                        <a:picLocks noChangeAspect="1" noChangeArrowheads="1"/>
                      </p:cNvPicPr>
                      <p:nvPr/>
                    </p:nvPicPr>
                    <p:blipFill>
                      <a:blip r:embed="rId3"/>
                      <a:srcRect/>
                      <a:stretch>
                        <a:fillRect/>
                      </a:stretch>
                    </p:blipFill>
                    <p:spPr bwMode="auto">
                      <a:xfrm>
                        <a:off x="2495550" y="2706689"/>
                        <a:ext cx="7272338" cy="993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cxnSp>
        <p:nvCxnSpPr>
          <p:cNvPr id="3" name="Conector de Seta Reta 2"/>
          <p:cNvCxnSpPr/>
          <p:nvPr/>
        </p:nvCxnSpPr>
        <p:spPr>
          <a:xfrm flipV="1">
            <a:off x="3931641" y="3700465"/>
            <a:ext cx="8389" cy="5443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CaixaDeTexto 4"/>
          <p:cNvSpPr txBox="1"/>
          <p:nvPr/>
        </p:nvSpPr>
        <p:spPr>
          <a:xfrm>
            <a:off x="3017241" y="4244830"/>
            <a:ext cx="2038524" cy="830997"/>
          </a:xfrm>
          <a:prstGeom prst="rect">
            <a:avLst/>
          </a:prstGeom>
          <a:noFill/>
        </p:spPr>
        <p:txBody>
          <a:bodyPr wrap="square" rtlCol="0">
            <a:spAutoFit/>
          </a:bodyPr>
          <a:lstStyle/>
          <a:p>
            <a:r>
              <a:rPr lang="pt-BR" sz="1200" dirty="0"/>
              <a:t>Razão entre a distância Terra-Sol num determinado dia e a distância média Terra-Sol</a:t>
            </a:r>
            <a:endParaRPr lang="en-AU" sz="1200" dirty="0"/>
          </a:p>
        </p:txBody>
      </p:sp>
      <p:graphicFrame>
        <p:nvGraphicFramePr>
          <p:cNvPr id="10" name="Object 4"/>
          <p:cNvGraphicFramePr>
            <a:graphicFrameLocks noChangeAspect="1"/>
          </p:cNvGraphicFramePr>
          <p:nvPr/>
        </p:nvGraphicFramePr>
        <p:xfrm>
          <a:off x="2923614" y="4941170"/>
          <a:ext cx="2100524" cy="477036"/>
        </p:xfrm>
        <a:graphic>
          <a:graphicData uri="http://schemas.openxmlformats.org/presentationml/2006/ole">
            <mc:AlternateContent xmlns:mc="http://schemas.openxmlformats.org/markup-compatibility/2006">
              <mc:Choice xmlns:v="urn:schemas-microsoft-com:vml" Requires="v">
                <p:oleObj name="Equação" r:id="rId4" imgW="2070000" imgH="469800" progId="Equation.3">
                  <p:embed/>
                </p:oleObj>
              </mc:Choice>
              <mc:Fallback>
                <p:oleObj name="Equação" r:id="rId4" imgW="2070000" imgH="469800" progId="Equation.3">
                  <p:embed/>
                  <p:pic>
                    <p:nvPicPr>
                      <p:cNvPr id="10" name="Object 4"/>
                      <p:cNvPicPr>
                        <a:picLocks noChangeAspect="1" noChangeArrowheads="1"/>
                      </p:cNvPicPr>
                      <p:nvPr/>
                    </p:nvPicPr>
                    <p:blipFill>
                      <a:blip r:embed="rId5"/>
                      <a:srcRect/>
                      <a:stretch>
                        <a:fillRect/>
                      </a:stretch>
                    </p:blipFill>
                    <p:spPr bwMode="auto">
                      <a:xfrm>
                        <a:off x="2923614" y="4941170"/>
                        <a:ext cx="2100524" cy="477036"/>
                      </a:xfrm>
                      <a:prstGeom prst="rect">
                        <a:avLst/>
                      </a:prstGeom>
                      <a:noFill/>
                      <a:ln>
                        <a:noFill/>
                      </a:ln>
                      <a:effectLst/>
                    </p:spPr>
                  </p:pic>
                </p:oleObj>
              </mc:Fallback>
            </mc:AlternateContent>
          </a:graphicData>
        </a:graphic>
      </p:graphicFrame>
      <p:sp>
        <p:nvSpPr>
          <p:cNvPr id="12" name="CaixaDeTexto 11"/>
          <p:cNvSpPr txBox="1"/>
          <p:nvPr/>
        </p:nvSpPr>
        <p:spPr>
          <a:xfrm>
            <a:off x="2198446" y="1077184"/>
            <a:ext cx="2348917" cy="1261884"/>
          </a:xfrm>
          <a:prstGeom prst="rect">
            <a:avLst/>
          </a:prstGeom>
          <a:noFill/>
        </p:spPr>
        <p:txBody>
          <a:bodyPr wrap="square" rtlCol="0">
            <a:spAutoFit/>
          </a:bodyPr>
          <a:lstStyle/>
          <a:p>
            <a:r>
              <a:rPr lang="pt-BR" sz="1200" b="1" dirty="0"/>
              <a:t>Constante Solar </a:t>
            </a:r>
            <a:r>
              <a:rPr lang="pt-BR" sz="1200" dirty="0"/>
              <a:t>– máxima densidade de fluxo de radiação em uma superfície perpendicular aos raios solares, fora da atmosfera. Tem valor constante de 1370 W/m</a:t>
            </a:r>
            <a:r>
              <a:rPr lang="pt-BR" sz="1200" baseline="30000" dirty="0"/>
              <a:t>2</a:t>
            </a:r>
            <a:r>
              <a:rPr lang="pt-BR" sz="1200" dirty="0"/>
              <a:t> ou </a:t>
            </a:r>
            <a:r>
              <a:rPr lang="pt-BR" sz="1600" b="1" u="sng" dirty="0"/>
              <a:t>118,11</a:t>
            </a:r>
            <a:r>
              <a:rPr lang="pt-BR" sz="1200" dirty="0"/>
              <a:t> MJ/m</a:t>
            </a:r>
            <a:r>
              <a:rPr lang="pt-BR" sz="1200" baseline="30000" dirty="0"/>
              <a:t>2</a:t>
            </a:r>
            <a:r>
              <a:rPr lang="pt-BR" sz="1200" dirty="0"/>
              <a:t>.d</a:t>
            </a:r>
            <a:endParaRPr lang="en-AU" sz="1200" dirty="0"/>
          </a:p>
        </p:txBody>
      </p:sp>
      <p:cxnSp>
        <p:nvCxnSpPr>
          <p:cNvPr id="14" name="Conector de Seta Reta 13"/>
          <p:cNvCxnSpPr/>
          <p:nvPr/>
        </p:nvCxnSpPr>
        <p:spPr>
          <a:xfrm>
            <a:off x="3294078" y="2339068"/>
            <a:ext cx="75501" cy="4712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CaixaDeTexto 17"/>
          <p:cNvSpPr txBox="1"/>
          <p:nvPr/>
        </p:nvSpPr>
        <p:spPr>
          <a:xfrm>
            <a:off x="4696968" y="2075218"/>
            <a:ext cx="2348917" cy="461665"/>
          </a:xfrm>
          <a:prstGeom prst="rect">
            <a:avLst/>
          </a:prstGeom>
          <a:noFill/>
        </p:spPr>
        <p:txBody>
          <a:bodyPr wrap="square" rtlCol="0">
            <a:spAutoFit/>
          </a:bodyPr>
          <a:lstStyle/>
          <a:p>
            <a:r>
              <a:rPr lang="pt-BR" sz="1200" b="1" dirty="0"/>
              <a:t>Ângulo horário do nascer do Sol</a:t>
            </a:r>
            <a:endParaRPr lang="en-AU" sz="1200" dirty="0"/>
          </a:p>
        </p:txBody>
      </p:sp>
      <p:cxnSp>
        <p:nvCxnSpPr>
          <p:cNvPr id="19" name="Conector de Seta Reta 18"/>
          <p:cNvCxnSpPr/>
          <p:nvPr/>
        </p:nvCxnSpPr>
        <p:spPr>
          <a:xfrm flipH="1">
            <a:off x="5592661" y="2602042"/>
            <a:ext cx="16778" cy="5102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20" name="Object 6"/>
          <p:cNvGraphicFramePr>
            <a:graphicFrameLocks noChangeAspect="1"/>
          </p:cNvGraphicFramePr>
          <p:nvPr/>
        </p:nvGraphicFramePr>
        <p:xfrm>
          <a:off x="4991455" y="2325042"/>
          <a:ext cx="1610338" cy="251352"/>
        </p:xfrm>
        <a:graphic>
          <a:graphicData uri="http://schemas.openxmlformats.org/presentationml/2006/ole">
            <mc:AlternateContent xmlns:mc="http://schemas.openxmlformats.org/markup-compatibility/2006">
              <mc:Choice xmlns:v="urn:schemas-microsoft-com:vml" Requires="v">
                <p:oleObj name="Equação" r:id="rId6" imgW="1384200" imgH="215640" progId="Equation.3">
                  <p:embed/>
                </p:oleObj>
              </mc:Choice>
              <mc:Fallback>
                <p:oleObj name="Equação" r:id="rId6" imgW="1384200" imgH="215640" progId="Equation.3">
                  <p:embed/>
                  <p:pic>
                    <p:nvPicPr>
                      <p:cNvPr id="20" name="Object 6"/>
                      <p:cNvPicPr>
                        <a:picLocks noChangeAspect="1" noChangeArrowheads="1"/>
                      </p:cNvPicPr>
                      <p:nvPr/>
                    </p:nvPicPr>
                    <p:blipFill>
                      <a:blip r:embed="rId7"/>
                      <a:srcRect/>
                      <a:stretch>
                        <a:fillRect/>
                      </a:stretch>
                    </p:blipFill>
                    <p:spPr bwMode="auto">
                      <a:xfrm>
                        <a:off x="4991455" y="2325042"/>
                        <a:ext cx="1610338" cy="251352"/>
                      </a:xfrm>
                      <a:prstGeom prst="rect">
                        <a:avLst/>
                      </a:prstGeom>
                      <a:solidFill>
                        <a:schemeClr val="bg1"/>
                      </a:solidFill>
                      <a:ln>
                        <a:noFill/>
                      </a:ln>
                      <a:effectLst/>
                    </p:spPr>
                  </p:pic>
                </p:oleObj>
              </mc:Fallback>
            </mc:AlternateContent>
          </a:graphicData>
        </a:graphic>
      </p:graphicFrame>
      <p:sp>
        <p:nvSpPr>
          <p:cNvPr id="23" name="CaixaDeTexto 22"/>
          <p:cNvSpPr txBox="1"/>
          <p:nvPr/>
        </p:nvSpPr>
        <p:spPr>
          <a:xfrm>
            <a:off x="6047183" y="3830758"/>
            <a:ext cx="711548" cy="461665"/>
          </a:xfrm>
          <a:prstGeom prst="rect">
            <a:avLst/>
          </a:prstGeom>
          <a:noFill/>
        </p:spPr>
        <p:txBody>
          <a:bodyPr wrap="square" rtlCol="0">
            <a:spAutoFit/>
          </a:bodyPr>
          <a:lstStyle/>
          <a:p>
            <a:pPr algn="ctr"/>
            <a:r>
              <a:rPr lang="pt-BR" sz="1200" b="1" dirty="0"/>
              <a:t>Latitude</a:t>
            </a:r>
            <a:endParaRPr lang="en-AU" sz="1200" dirty="0"/>
          </a:p>
        </p:txBody>
      </p:sp>
      <p:cxnSp>
        <p:nvCxnSpPr>
          <p:cNvPr id="24" name="Conector de Seta Reta 23"/>
          <p:cNvCxnSpPr>
            <a:stCxn id="23" idx="0"/>
          </p:cNvCxnSpPr>
          <p:nvPr/>
        </p:nvCxnSpPr>
        <p:spPr>
          <a:xfrm flipH="1" flipV="1">
            <a:off x="6282075" y="3376491"/>
            <a:ext cx="120882" cy="4542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CaixaDeTexto 26"/>
          <p:cNvSpPr txBox="1"/>
          <p:nvPr/>
        </p:nvSpPr>
        <p:spPr>
          <a:xfrm>
            <a:off x="6910277" y="4496825"/>
            <a:ext cx="940321" cy="646331"/>
          </a:xfrm>
          <a:prstGeom prst="rect">
            <a:avLst/>
          </a:prstGeom>
          <a:noFill/>
        </p:spPr>
        <p:txBody>
          <a:bodyPr wrap="square" rtlCol="0">
            <a:spAutoFit/>
          </a:bodyPr>
          <a:lstStyle/>
          <a:p>
            <a:pPr algn="ctr"/>
            <a:r>
              <a:rPr lang="pt-BR" sz="1200" b="1" dirty="0"/>
              <a:t>Declinação </a:t>
            </a:r>
          </a:p>
          <a:p>
            <a:pPr algn="ctr"/>
            <a:r>
              <a:rPr lang="pt-BR" sz="1200" b="1" dirty="0"/>
              <a:t>Solar</a:t>
            </a:r>
            <a:endParaRPr lang="en-AU" sz="1200" dirty="0"/>
          </a:p>
        </p:txBody>
      </p:sp>
      <p:cxnSp>
        <p:nvCxnSpPr>
          <p:cNvPr id="28" name="Conector de Seta Reta 27"/>
          <p:cNvCxnSpPr>
            <a:stCxn id="27" idx="0"/>
          </p:cNvCxnSpPr>
          <p:nvPr/>
        </p:nvCxnSpPr>
        <p:spPr>
          <a:xfrm flipH="1" flipV="1">
            <a:off x="6976845" y="3376492"/>
            <a:ext cx="403592" cy="11203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31" name="Object 4"/>
          <p:cNvGraphicFramePr>
            <a:graphicFrameLocks noChangeAspect="1"/>
          </p:cNvGraphicFramePr>
          <p:nvPr/>
        </p:nvGraphicFramePr>
        <p:xfrm>
          <a:off x="7267790" y="4874225"/>
          <a:ext cx="1680594" cy="383386"/>
        </p:xfrm>
        <a:graphic>
          <a:graphicData uri="http://schemas.openxmlformats.org/presentationml/2006/ole">
            <mc:AlternateContent xmlns:mc="http://schemas.openxmlformats.org/markup-compatibility/2006">
              <mc:Choice xmlns:v="urn:schemas-microsoft-com:vml" Requires="v">
                <p:oleObj name="Equation" r:id="rId8" imgW="1892300" imgH="431800" progId="Equation.3">
                  <p:embed/>
                </p:oleObj>
              </mc:Choice>
              <mc:Fallback>
                <p:oleObj name="Equation" r:id="rId8" imgW="1892300" imgH="431800" progId="Equation.3">
                  <p:embed/>
                  <p:pic>
                    <p:nvPicPr>
                      <p:cNvPr id="31"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67790" y="4874225"/>
                        <a:ext cx="1680594" cy="383386"/>
                      </a:xfrm>
                      <a:prstGeom prst="rect">
                        <a:avLst/>
                      </a:prstGeom>
                      <a:noFill/>
                      <a:ln>
                        <a:noFill/>
                      </a:ln>
                      <a:effectLst/>
                    </p:spPr>
                  </p:pic>
                </p:oleObj>
              </mc:Fallback>
            </mc:AlternateContent>
          </a:graphicData>
        </a:graphic>
      </p:graphicFrame>
      <p:sp>
        <p:nvSpPr>
          <p:cNvPr id="34" name="CaixaDeTexto 33"/>
          <p:cNvSpPr txBox="1"/>
          <p:nvPr/>
        </p:nvSpPr>
        <p:spPr>
          <a:xfrm>
            <a:off x="8721672" y="2094210"/>
            <a:ext cx="1430491" cy="646331"/>
          </a:xfrm>
          <a:prstGeom prst="rect">
            <a:avLst/>
          </a:prstGeom>
          <a:noFill/>
        </p:spPr>
        <p:txBody>
          <a:bodyPr wrap="square" rtlCol="0">
            <a:spAutoFit/>
          </a:bodyPr>
          <a:lstStyle/>
          <a:p>
            <a:pPr algn="ctr"/>
            <a:r>
              <a:rPr lang="pt-BR" sz="1200" b="1" dirty="0"/>
              <a:t>Ângulo horário do </a:t>
            </a:r>
          </a:p>
          <a:p>
            <a:pPr algn="ctr"/>
            <a:r>
              <a:rPr lang="pt-BR" sz="1200" b="1" dirty="0"/>
              <a:t>nascer do Sol</a:t>
            </a:r>
            <a:endParaRPr lang="en-AU" sz="1200" dirty="0"/>
          </a:p>
        </p:txBody>
      </p:sp>
      <p:cxnSp>
        <p:nvCxnSpPr>
          <p:cNvPr id="35" name="Conector de Seta Reta 34"/>
          <p:cNvCxnSpPr/>
          <p:nvPr/>
        </p:nvCxnSpPr>
        <p:spPr>
          <a:xfrm flipH="1">
            <a:off x="9420139" y="2537728"/>
            <a:ext cx="16778" cy="5102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CaixaDeTexto 35"/>
          <p:cNvSpPr txBox="1"/>
          <p:nvPr/>
        </p:nvSpPr>
        <p:spPr>
          <a:xfrm>
            <a:off x="8383527" y="3851278"/>
            <a:ext cx="987153" cy="461665"/>
          </a:xfrm>
          <a:prstGeom prst="rect">
            <a:avLst/>
          </a:prstGeom>
          <a:noFill/>
        </p:spPr>
        <p:txBody>
          <a:bodyPr wrap="square" rtlCol="0">
            <a:spAutoFit/>
          </a:bodyPr>
          <a:lstStyle/>
          <a:p>
            <a:pPr algn="ctr"/>
            <a:r>
              <a:rPr lang="pt-BR" sz="1200" b="1" dirty="0"/>
              <a:t>Declinação</a:t>
            </a:r>
          </a:p>
          <a:p>
            <a:pPr algn="ctr"/>
            <a:r>
              <a:rPr lang="pt-BR" sz="1200" b="1" dirty="0"/>
              <a:t> Solar</a:t>
            </a:r>
            <a:endParaRPr lang="en-AU" sz="1200" dirty="0"/>
          </a:p>
        </p:txBody>
      </p:sp>
      <p:cxnSp>
        <p:nvCxnSpPr>
          <p:cNvPr id="37" name="Conector de Seta Reta 36"/>
          <p:cNvCxnSpPr/>
          <p:nvPr/>
        </p:nvCxnSpPr>
        <p:spPr>
          <a:xfrm flipH="1" flipV="1">
            <a:off x="8622388" y="3293114"/>
            <a:ext cx="209996" cy="5995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CaixaDeTexto 38"/>
          <p:cNvSpPr txBox="1"/>
          <p:nvPr/>
        </p:nvSpPr>
        <p:spPr>
          <a:xfrm>
            <a:off x="7501344" y="2487011"/>
            <a:ext cx="820193" cy="276999"/>
          </a:xfrm>
          <a:prstGeom prst="rect">
            <a:avLst/>
          </a:prstGeom>
          <a:noFill/>
        </p:spPr>
        <p:txBody>
          <a:bodyPr wrap="square" rtlCol="0">
            <a:spAutoFit/>
          </a:bodyPr>
          <a:lstStyle/>
          <a:p>
            <a:r>
              <a:rPr lang="pt-BR" sz="1200" b="1" dirty="0"/>
              <a:t>Latitude</a:t>
            </a:r>
            <a:endParaRPr lang="en-AU" sz="1200" dirty="0"/>
          </a:p>
        </p:txBody>
      </p:sp>
      <p:cxnSp>
        <p:nvCxnSpPr>
          <p:cNvPr id="40" name="Conector de Seta Reta 39"/>
          <p:cNvCxnSpPr/>
          <p:nvPr/>
        </p:nvCxnSpPr>
        <p:spPr>
          <a:xfrm>
            <a:off x="7832523" y="2764010"/>
            <a:ext cx="36151" cy="3271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CaixaDeTexto 44"/>
          <p:cNvSpPr txBox="1"/>
          <p:nvPr/>
        </p:nvSpPr>
        <p:spPr>
          <a:xfrm>
            <a:off x="8973679" y="4371897"/>
            <a:ext cx="960843" cy="461665"/>
          </a:xfrm>
          <a:prstGeom prst="rect">
            <a:avLst/>
          </a:prstGeom>
          <a:noFill/>
        </p:spPr>
        <p:txBody>
          <a:bodyPr wrap="square" rtlCol="0">
            <a:spAutoFit/>
          </a:bodyPr>
          <a:lstStyle/>
          <a:p>
            <a:r>
              <a:rPr lang="pt-BR" sz="1200" dirty="0"/>
              <a:t>Número do Dia do Ano</a:t>
            </a:r>
            <a:endParaRPr lang="en-AU" sz="1200" dirty="0"/>
          </a:p>
        </p:txBody>
      </p:sp>
      <p:cxnSp>
        <p:nvCxnSpPr>
          <p:cNvPr id="46" name="Conector de Seta Reta 45"/>
          <p:cNvCxnSpPr>
            <a:stCxn id="45" idx="1"/>
          </p:cNvCxnSpPr>
          <p:nvPr/>
        </p:nvCxnSpPr>
        <p:spPr>
          <a:xfrm flipH="1">
            <a:off x="8507302" y="4602730"/>
            <a:ext cx="466376" cy="2808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Arco 1">
            <a:extLst>
              <a:ext uri="{FF2B5EF4-FFF2-40B4-BE49-F238E27FC236}">
                <a16:creationId xmlns:a16="http://schemas.microsoft.com/office/drawing/2014/main" id="{F6BDC0C8-A2E5-448A-8984-639551D5726E}"/>
              </a:ext>
            </a:extLst>
          </p:cNvPr>
          <p:cNvSpPr/>
          <p:nvPr/>
        </p:nvSpPr>
        <p:spPr>
          <a:xfrm rot="14428799">
            <a:off x="6817979" y="4796328"/>
            <a:ext cx="694770" cy="477036"/>
          </a:xfrm>
          <a:prstGeom prst="arc">
            <a:avLst>
              <a:gd name="adj1" fmla="val 9343599"/>
              <a:gd name="adj2" fmla="val 0"/>
            </a:avLst>
          </a:prstGeom>
          <a:ln>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dirty="0"/>
          </a:p>
        </p:txBody>
      </p:sp>
    </p:spTree>
    <p:extLst>
      <p:ext uri="{BB962C8B-B14F-4D97-AF65-F5344CB8AC3E}">
        <p14:creationId xmlns:p14="http://schemas.microsoft.com/office/powerpoint/2010/main" val="16132902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0AFE1151-0D14-4504-950C-EAFF3F3B9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F29F4DAE-D0C6-4D03-A1ED-A5F5C826A7E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41" name="Freeform 5">
              <a:extLst>
                <a:ext uri="{FF2B5EF4-FFF2-40B4-BE49-F238E27FC236}">
                  <a16:creationId xmlns:a16="http://schemas.microsoft.com/office/drawing/2014/main" id="{4F6D14CB-71F7-47ED-B06E-5FA262A1C20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6">
              <a:extLst>
                <a:ext uri="{FF2B5EF4-FFF2-40B4-BE49-F238E27FC236}">
                  <a16:creationId xmlns:a16="http://schemas.microsoft.com/office/drawing/2014/main" id="{FF3E8156-726C-4AB4-9521-33E6A4C437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7">
              <a:extLst>
                <a:ext uri="{FF2B5EF4-FFF2-40B4-BE49-F238E27FC236}">
                  <a16:creationId xmlns:a16="http://schemas.microsoft.com/office/drawing/2014/main" id="{FCA7C0D9-C629-4C86-8B54-07006FC1BD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8">
              <a:extLst>
                <a:ext uri="{FF2B5EF4-FFF2-40B4-BE49-F238E27FC236}">
                  <a16:creationId xmlns:a16="http://schemas.microsoft.com/office/drawing/2014/main" id="{56B7AFD9-E249-432F-85FD-DC2F4E7684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9">
              <a:extLst>
                <a:ext uri="{FF2B5EF4-FFF2-40B4-BE49-F238E27FC236}">
                  <a16:creationId xmlns:a16="http://schemas.microsoft.com/office/drawing/2014/main" id="{57C24C62-E9E6-4E0A-8855-A47F435BF2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0">
              <a:extLst>
                <a:ext uri="{FF2B5EF4-FFF2-40B4-BE49-F238E27FC236}">
                  <a16:creationId xmlns:a16="http://schemas.microsoft.com/office/drawing/2014/main" id="{CFF628F9-597E-4120-9EEF-017B857A05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 name="Freeform 11">
              <a:extLst>
                <a:ext uri="{FF2B5EF4-FFF2-40B4-BE49-F238E27FC236}">
                  <a16:creationId xmlns:a16="http://schemas.microsoft.com/office/drawing/2014/main" id="{0577406C-45C4-4C96-98FC-DBFA28B440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 name="Freeform 12">
              <a:extLst>
                <a:ext uri="{FF2B5EF4-FFF2-40B4-BE49-F238E27FC236}">
                  <a16:creationId xmlns:a16="http://schemas.microsoft.com/office/drawing/2014/main" id="{026A26F9-274A-48EF-BB7D-E0C8EA2547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 name="Freeform 13">
              <a:extLst>
                <a:ext uri="{FF2B5EF4-FFF2-40B4-BE49-F238E27FC236}">
                  <a16:creationId xmlns:a16="http://schemas.microsoft.com/office/drawing/2014/main" id="{06A55F0F-DF8C-41D3-A6F7-936F4889ED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 name="Freeform 14">
              <a:extLst>
                <a:ext uri="{FF2B5EF4-FFF2-40B4-BE49-F238E27FC236}">
                  <a16:creationId xmlns:a16="http://schemas.microsoft.com/office/drawing/2014/main" id="{F52952BD-E81C-4422-9FC3-38921BEE09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Freeform 15">
              <a:extLst>
                <a:ext uri="{FF2B5EF4-FFF2-40B4-BE49-F238E27FC236}">
                  <a16:creationId xmlns:a16="http://schemas.microsoft.com/office/drawing/2014/main" id="{E547F221-63E0-44E1-AF13-8C8776FA72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 name="Freeform 16">
              <a:extLst>
                <a:ext uri="{FF2B5EF4-FFF2-40B4-BE49-F238E27FC236}">
                  <a16:creationId xmlns:a16="http://schemas.microsoft.com/office/drawing/2014/main" id="{EA309391-0E7C-4A18-B861-19D1C76C4D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Freeform 17">
              <a:extLst>
                <a:ext uri="{FF2B5EF4-FFF2-40B4-BE49-F238E27FC236}">
                  <a16:creationId xmlns:a16="http://schemas.microsoft.com/office/drawing/2014/main" id="{1B4CD058-5549-4D4C-B804-E2C0D48E46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 name="Freeform 18">
              <a:extLst>
                <a:ext uri="{FF2B5EF4-FFF2-40B4-BE49-F238E27FC236}">
                  <a16:creationId xmlns:a16="http://schemas.microsoft.com/office/drawing/2014/main" id="{4030C2E4-7A11-43C9-B699-68BFE37FE41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 name="Freeform 19">
              <a:extLst>
                <a:ext uri="{FF2B5EF4-FFF2-40B4-BE49-F238E27FC236}">
                  <a16:creationId xmlns:a16="http://schemas.microsoft.com/office/drawing/2014/main" id="{7B5FED9E-3C99-4661-9D1D-4314A83E28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 name="Freeform 20">
              <a:extLst>
                <a:ext uri="{FF2B5EF4-FFF2-40B4-BE49-F238E27FC236}">
                  <a16:creationId xmlns:a16="http://schemas.microsoft.com/office/drawing/2014/main" id="{E6A1647D-EF37-4A87-B92F-BE8AAD59D8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 name="Freeform 21">
              <a:extLst>
                <a:ext uri="{FF2B5EF4-FFF2-40B4-BE49-F238E27FC236}">
                  <a16:creationId xmlns:a16="http://schemas.microsoft.com/office/drawing/2014/main" id="{B6131042-DFB6-4FEE-915B-06C44E4026B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 name="Freeform 22">
              <a:extLst>
                <a:ext uri="{FF2B5EF4-FFF2-40B4-BE49-F238E27FC236}">
                  <a16:creationId xmlns:a16="http://schemas.microsoft.com/office/drawing/2014/main" id="{76E51552-16F9-47F1-BDD1-E4DB3D95B5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 name="Freeform 23">
              <a:extLst>
                <a:ext uri="{FF2B5EF4-FFF2-40B4-BE49-F238E27FC236}">
                  <a16:creationId xmlns:a16="http://schemas.microsoft.com/office/drawing/2014/main" id="{36B8D369-7D22-49ED-AD82-0B7A460F493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Freeform 24">
              <a:extLst>
                <a:ext uri="{FF2B5EF4-FFF2-40B4-BE49-F238E27FC236}">
                  <a16:creationId xmlns:a16="http://schemas.microsoft.com/office/drawing/2014/main" id="{178DEAEF-5CE8-4AA3-9ACA-7C28589CB8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 name="Freeform 25">
              <a:extLst>
                <a:ext uri="{FF2B5EF4-FFF2-40B4-BE49-F238E27FC236}">
                  <a16:creationId xmlns:a16="http://schemas.microsoft.com/office/drawing/2014/main" id="{5D27EAFD-D0DE-43D4-9D1B-9AEFBF14DCA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9" name="Group 68">
            <a:extLst>
              <a:ext uri="{FF2B5EF4-FFF2-40B4-BE49-F238E27FC236}">
                <a16:creationId xmlns:a16="http://schemas.microsoft.com/office/drawing/2014/main" id="{A24D3ABC-09C0-48E7-AA0A-0907A545D8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89" name="Rectangle 69">
              <a:extLst>
                <a:ext uri="{FF2B5EF4-FFF2-40B4-BE49-F238E27FC236}">
                  <a16:creationId xmlns:a16="http://schemas.microsoft.com/office/drawing/2014/main" id="{EE9ED457-A0AC-4B64-9428-D7AA91A698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Isosceles Triangle 22">
              <a:extLst>
                <a:ext uri="{FF2B5EF4-FFF2-40B4-BE49-F238E27FC236}">
                  <a16:creationId xmlns:a16="http://schemas.microsoft.com/office/drawing/2014/main" id="{3CCDDEAD-1A32-443F-ADEA-61F1AA0CCF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71">
              <a:extLst>
                <a:ext uri="{FF2B5EF4-FFF2-40B4-BE49-F238E27FC236}">
                  <a16:creationId xmlns:a16="http://schemas.microsoft.com/office/drawing/2014/main" id="{F12DAEA5-8744-49F1-9CF4-2110071FE6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ítulo 1"/>
          <p:cNvSpPr>
            <a:spLocks noGrp="1"/>
          </p:cNvSpPr>
          <p:nvPr>
            <p:ph type="title"/>
          </p:nvPr>
        </p:nvSpPr>
        <p:spPr>
          <a:xfrm>
            <a:off x="888631" y="2358391"/>
            <a:ext cx="3498979" cy="2453676"/>
          </a:xfrm>
        </p:spPr>
        <p:txBody>
          <a:bodyPr vert="horz" lIns="91440" tIns="45720" rIns="91440" bIns="45720" rtlCol="0" anchor="ctr">
            <a:normAutofit/>
          </a:bodyPr>
          <a:lstStyle/>
          <a:p>
            <a:pPr algn="ctr"/>
            <a:r>
              <a:rPr lang="en-US" sz="2500" kern="1200" dirty="0">
                <a:solidFill>
                  <a:srgbClr val="FFFFFF"/>
                </a:solidFill>
                <a:latin typeface="+mj-lt"/>
                <a:ea typeface="+mj-ea"/>
                <a:cs typeface="+mj-cs"/>
              </a:rPr>
              <a:t>Observe a </a:t>
            </a:r>
            <a:r>
              <a:rPr lang="en-US" sz="2500" kern="1200" dirty="0" err="1">
                <a:solidFill>
                  <a:srgbClr val="FFFFFF"/>
                </a:solidFill>
                <a:latin typeface="+mj-lt"/>
                <a:ea typeface="+mj-ea"/>
                <a:cs typeface="+mj-cs"/>
              </a:rPr>
              <a:t>variação</a:t>
            </a:r>
            <a:r>
              <a:rPr lang="en-US" sz="2500" kern="1200" dirty="0">
                <a:solidFill>
                  <a:srgbClr val="FFFFFF"/>
                </a:solidFill>
                <a:latin typeface="+mj-lt"/>
                <a:ea typeface="+mj-ea"/>
                <a:cs typeface="+mj-cs"/>
              </a:rPr>
              <a:t> da </a:t>
            </a:r>
            <a:r>
              <a:rPr lang="en-US" sz="2500" kern="1200" dirty="0" err="1">
                <a:solidFill>
                  <a:srgbClr val="FFFFFF"/>
                </a:solidFill>
                <a:latin typeface="+mj-lt"/>
                <a:ea typeface="+mj-ea"/>
                <a:cs typeface="+mj-cs"/>
              </a:rPr>
              <a:t>radiação</a:t>
            </a:r>
            <a:r>
              <a:rPr lang="en-US" sz="2500" kern="1200" dirty="0">
                <a:solidFill>
                  <a:srgbClr val="FFFFFF"/>
                </a:solidFill>
                <a:latin typeface="+mj-lt"/>
                <a:ea typeface="+mj-ea"/>
                <a:cs typeface="+mj-cs"/>
              </a:rPr>
              <a:t> solar extra-</a:t>
            </a:r>
            <a:r>
              <a:rPr lang="en-US" sz="2500" kern="1200" dirty="0" err="1">
                <a:solidFill>
                  <a:srgbClr val="FFFFFF"/>
                </a:solidFill>
                <a:latin typeface="+mj-lt"/>
                <a:ea typeface="+mj-ea"/>
                <a:cs typeface="+mj-cs"/>
              </a:rPr>
              <a:t>terrestre</a:t>
            </a:r>
            <a:r>
              <a:rPr lang="en-US" sz="2500" kern="1200" dirty="0">
                <a:solidFill>
                  <a:srgbClr val="FFFFFF"/>
                </a:solidFill>
                <a:latin typeface="+mj-lt"/>
                <a:ea typeface="+mj-ea"/>
                <a:cs typeface="+mj-cs"/>
              </a:rPr>
              <a:t> (Qo) para </a:t>
            </a:r>
            <a:r>
              <a:rPr lang="en-US" sz="2500" kern="1200" dirty="0" err="1">
                <a:solidFill>
                  <a:srgbClr val="FFFFFF"/>
                </a:solidFill>
                <a:latin typeface="+mj-lt"/>
                <a:ea typeface="+mj-ea"/>
                <a:cs typeface="+mj-cs"/>
              </a:rPr>
              <a:t>diferentes</a:t>
            </a:r>
            <a:r>
              <a:rPr lang="en-US" sz="2500" kern="1200" dirty="0">
                <a:solidFill>
                  <a:srgbClr val="FFFFFF"/>
                </a:solidFill>
                <a:latin typeface="+mj-lt"/>
                <a:ea typeface="+mj-ea"/>
                <a:cs typeface="+mj-cs"/>
              </a:rPr>
              <a:t> latitudes (</a:t>
            </a:r>
            <a:r>
              <a:rPr lang="en-US" sz="2500" kern="1200" dirty="0" err="1">
                <a:solidFill>
                  <a:srgbClr val="FFFFFF"/>
                </a:solidFill>
                <a:latin typeface="+mj-lt"/>
                <a:ea typeface="+mj-ea"/>
                <a:cs typeface="+mj-cs"/>
              </a:rPr>
              <a:t>linha</a:t>
            </a:r>
            <a:r>
              <a:rPr lang="en-US" sz="2500" kern="1200" dirty="0">
                <a:solidFill>
                  <a:srgbClr val="FFFFFF"/>
                </a:solidFill>
                <a:latin typeface="+mj-lt"/>
                <a:ea typeface="+mj-ea"/>
                <a:cs typeface="+mj-cs"/>
              </a:rPr>
              <a:t> </a:t>
            </a:r>
            <a:r>
              <a:rPr lang="en-US" sz="2500" kern="1200" dirty="0" err="1">
                <a:solidFill>
                  <a:srgbClr val="FFFFFF"/>
                </a:solidFill>
                <a:latin typeface="+mj-lt"/>
                <a:ea typeface="+mj-ea"/>
                <a:cs typeface="+mj-cs"/>
              </a:rPr>
              <a:t>cheia</a:t>
            </a:r>
            <a:r>
              <a:rPr lang="en-US" sz="2500" kern="1200" dirty="0">
                <a:solidFill>
                  <a:srgbClr val="FFFFFF"/>
                </a:solidFill>
                <a:latin typeface="+mj-lt"/>
                <a:ea typeface="+mj-ea"/>
                <a:cs typeface="+mj-cs"/>
              </a:rPr>
              <a:t>) e o valor </a:t>
            </a:r>
            <a:r>
              <a:rPr lang="en-US" sz="2500" kern="1200" dirty="0" err="1">
                <a:solidFill>
                  <a:srgbClr val="FFFFFF"/>
                </a:solidFill>
                <a:latin typeface="+mj-lt"/>
                <a:ea typeface="+mj-ea"/>
                <a:cs typeface="+mj-cs"/>
              </a:rPr>
              <a:t>médio</a:t>
            </a:r>
            <a:r>
              <a:rPr lang="en-US" sz="2500" kern="1200" dirty="0">
                <a:solidFill>
                  <a:srgbClr val="FFFFFF"/>
                </a:solidFill>
                <a:latin typeface="+mj-lt"/>
                <a:ea typeface="+mj-ea"/>
                <a:cs typeface="+mj-cs"/>
              </a:rPr>
              <a:t> </a:t>
            </a:r>
            <a:r>
              <a:rPr lang="en-US" sz="2500" kern="1200" dirty="0" err="1">
                <a:solidFill>
                  <a:srgbClr val="FFFFFF"/>
                </a:solidFill>
                <a:latin typeface="+mj-lt"/>
                <a:ea typeface="+mj-ea"/>
                <a:cs typeface="+mj-cs"/>
              </a:rPr>
              <a:t>anual</a:t>
            </a:r>
            <a:r>
              <a:rPr lang="en-US" sz="2500" kern="1200" dirty="0">
                <a:solidFill>
                  <a:srgbClr val="FFFFFF"/>
                </a:solidFill>
                <a:latin typeface="+mj-lt"/>
                <a:ea typeface="+mj-ea"/>
                <a:cs typeface="+mj-cs"/>
              </a:rPr>
              <a:t> (</a:t>
            </a:r>
            <a:r>
              <a:rPr lang="en-US" sz="2500" kern="1200" dirty="0" err="1">
                <a:solidFill>
                  <a:srgbClr val="FFFFFF"/>
                </a:solidFill>
                <a:latin typeface="+mj-lt"/>
                <a:ea typeface="+mj-ea"/>
                <a:cs typeface="+mj-cs"/>
              </a:rPr>
              <a:t>linhas</a:t>
            </a:r>
            <a:r>
              <a:rPr lang="en-US" sz="2500" kern="1200" dirty="0">
                <a:solidFill>
                  <a:srgbClr val="FFFFFF"/>
                </a:solidFill>
                <a:latin typeface="+mj-lt"/>
                <a:ea typeface="+mj-ea"/>
                <a:cs typeface="+mj-cs"/>
              </a:rPr>
              <a:t> </a:t>
            </a:r>
            <a:r>
              <a:rPr lang="en-US" sz="2500" kern="1200" dirty="0" err="1">
                <a:solidFill>
                  <a:srgbClr val="FFFFFF"/>
                </a:solidFill>
                <a:latin typeface="+mj-lt"/>
                <a:ea typeface="+mj-ea"/>
                <a:cs typeface="+mj-cs"/>
              </a:rPr>
              <a:t>pontilhadas</a:t>
            </a:r>
            <a:r>
              <a:rPr lang="en-US" sz="2500" kern="1200" dirty="0">
                <a:solidFill>
                  <a:srgbClr val="FFFFFF"/>
                </a:solidFill>
                <a:latin typeface="+mj-lt"/>
                <a:ea typeface="+mj-ea"/>
                <a:cs typeface="+mj-cs"/>
              </a:rPr>
              <a:t>)</a:t>
            </a:r>
          </a:p>
        </p:txBody>
      </p:sp>
      <p:sp useBgFill="1">
        <p:nvSpPr>
          <p:cNvPr id="92" name="Rectangle 73">
            <a:extLst>
              <a:ext uri="{FF2B5EF4-FFF2-40B4-BE49-F238E27FC236}">
                <a16:creationId xmlns:a16="http://schemas.microsoft.com/office/drawing/2014/main" id="{66970A32-FB32-4881-8378-298B88BED5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264" y="803186"/>
            <a:ext cx="6269015" cy="2978319"/>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7"/>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52715" y="636133"/>
            <a:ext cx="5863887" cy="3665719"/>
          </a:xfrm>
          <a:prstGeom prst="rect">
            <a:avLst/>
          </a:prstGeom>
          <a:noFill/>
          <a:ln w="9525">
            <a:noFill/>
          </a:ln>
        </p:spPr>
      </p:pic>
      <p:sp>
        <p:nvSpPr>
          <p:cNvPr id="3" name="CaixaDeTexto 2"/>
          <p:cNvSpPr txBox="1"/>
          <p:nvPr/>
        </p:nvSpPr>
        <p:spPr>
          <a:xfrm>
            <a:off x="5037257" y="4774806"/>
            <a:ext cx="6597305" cy="1154200"/>
          </a:xfrm>
          <a:prstGeom prst="rect">
            <a:avLst/>
          </a:prstGeom>
        </p:spPr>
        <p:txBody>
          <a:bodyPr vert="horz" lIns="91440" tIns="45720" rIns="91440" bIns="45720" rtlCol="0">
            <a:normAutofit/>
          </a:bodyPr>
          <a:lstStyle/>
          <a:p>
            <a:pPr algn="ctr">
              <a:lnSpc>
                <a:spcPct val="90000"/>
              </a:lnSpc>
              <a:spcAft>
                <a:spcPts val="600"/>
              </a:spcAft>
            </a:pPr>
            <a:r>
              <a:rPr lang="en-US" dirty="0" err="1"/>
              <a:t>Responda</a:t>
            </a:r>
            <a:r>
              <a:rPr lang="en-US" dirty="0"/>
              <a:t>: </a:t>
            </a:r>
            <a:r>
              <a:rPr lang="en-US" dirty="0" err="1"/>
              <a:t>em</a:t>
            </a:r>
            <a:r>
              <a:rPr lang="en-US" dirty="0"/>
              <a:t> qual dos </a:t>
            </a:r>
            <a:r>
              <a:rPr lang="en-US" dirty="0" err="1"/>
              <a:t>locais</a:t>
            </a:r>
            <a:r>
              <a:rPr lang="en-US" dirty="0"/>
              <a:t> a </a:t>
            </a:r>
            <a:r>
              <a:rPr lang="en-US" dirty="0" err="1"/>
              <a:t>produção</a:t>
            </a:r>
            <a:r>
              <a:rPr lang="en-US" dirty="0"/>
              <a:t> de </a:t>
            </a:r>
            <a:r>
              <a:rPr lang="en-US" dirty="0" err="1"/>
              <a:t>espécies</a:t>
            </a:r>
            <a:r>
              <a:rPr lang="en-US" dirty="0"/>
              <a:t> </a:t>
            </a:r>
            <a:r>
              <a:rPr lang="en-US" dirty="0" err="1"/>
              <a:t>perenes</a:t>
            </a:r>
            <a:r>
              <a:rPr lang="en-US" dirty="0"/>
              <a:t> é </a:t>
            </a:r>
            <a:r>
              <a:rPr lang="en-US" dirty="0" err="1"/>
              <a:t>mais</a:t>
            </a:r>
            <a:r>
              <a:rPr lang="en-US" dirty="0"/>
              <a:t> </a:t>
            </a:r>
            <a:r>
              <a:rPr lang="en-US" dirty="0" err="1"/>
              <a:t>indicada</a:t>
            </a:r>
            <a:r>
              <a:rPr lang="en-US" dirty="0"/>
              <a:t>? E das </a:t>
            </a:r>
            <a:r>
              <a:rPr lang="en-US" dirty="0" err="1"/>
              <a:t>culturas</a:t>
            </a:r>
            <a:r>
              <a:rPr lang="en-US" dirty="0"/>
              <a:t> </a:t>
            </a:r>
            <a:r>
              <a:rPr lang="en-US" dirty="0" err="1"/>
              <a:t>anuais</a:t>
            </a:r>
            <a:r>
              <a:rPr lang="en-US" dirty="0"/>
              <a:t>?</a:t>
            </a:r>
          </a:p>
        </p:txBody>
      </p:sp>
    </p:spTree>
    <p:extLst>
      <p:ext uri="{BB962C8B-B14F-4D97-AF65-F5344CB8AC3E}">
        <p14:creationId xmlns:p14="http://schemas.microsoft.com/office/powerpoint/2010/main" val="39620037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31" name="Rectangle 73">
            <a:extLst>
              <a:ext uri="{FF2B5EF4-FFF2-40B4-BE49-F238E27FC236}">
                <a16:creationId xmlns:a16="http://schemas.microsoft.com/office/drawing/2014/main" id="{E6BEB482-6CE7-4D6C-AC19-BDA4647308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33">
            <a:extLst>
              <a:ext uri="{FF2B5EF4-FFF2-40B4-BE49-F238E27FC236}">
                <a16:creationId xmlns:a16="http://schemas.microsoft.com/office/drawing/2014/main" id="{AB948C00-58B8-4380-A1A8-49F7136B15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662512" cy="6858000"/>
          </a:xfrm>
          <a:custGeom>
            <a:avLst/>
            <a:gdLst>
              <a:gd name="connsiteX0" fmla="*/ 0 w 7662512"/>
              <a:gd name="connsiteY0" fmla="*/ 0 h 6858000"/>
              <a:gd name="connsiteX1" fmla="*/ 1175396 w 7662512"/>
              <a:gd name="connsiteY1" fmla="*/ 0 h 6858000"/>
              <a:gd name="connsiteX2" fmla="*/ 3025507 w 7662512"/>
              <a:gd name="connsiteY2" fmla="*/ 0 h 6858000"/>
              <a:gd name="connsiteX3" fmla="*/ 7662512 w 7662512"/>
              <a:gd name="connsiteY3" fmla="*/ 0 h 6858000"/>
              <a:gd name="connsiteX4" fmla="*/ 7662512 w 7662512"/>
              <a:gd name="connsiteY4" fmla="*/ 1900238 h 6858000"/>
              <a:gd name="connsiteX5" fmla="*/ 7292096 w 7662512"/>
              <a:gd name="connsiteY5" fmla="*/ 2178050 h 6858000"/>
              <a:gd name="connsiteX6" fmla="*/ 7287862 w 7662512"/>
              <a:gd name="connsiteY6" fmla="*/ 2184400 h 6858000"/>
              <a:gd name="connsiteX7" fmla="*/ 7281512 w 7662512"/>
              <a:gd name="connsiteY7" fmla="*/ 2193925 h 6858000"/>
              <a:gd name="connsiteX8" fmla="*/ 7275162 w 7662512"/>
              <a:gd name="connsiteY8" fmla="*/ 2201863 h 6858000"/>
              <a:gd name="connsiteX9" fmla="*/ 7275162 w 7662512"/>
              <a:gd name="connsiteY9" fmla="*/ 2211388 h 6858000"/>
              <a:gd name="connsiteX10" fmla="*/ 7275162 w 7662512"/>
              <a:gd name="connsiteY10" fmla="*/ 2220913 h 6858000"/>
              <a:gd name="connsiteX11" fmla="*/ 7281512 w 7662512"/>
              <a:gd name="connsiteY11" fmla="*/ 2228850 h 6858000"/>
              <a:gd name="connsiteX12" fmla="*/ 7287862 w 7662512"/>
              <a:gd name="connsiteY12" fmla="*/ 2238375 h 6858000"/>
              <a:gd name="connsiteX13" fmla="*/ 7292096 w 7662512"/>
              <a:gd name="connsiteY13" fmla="*/ 2244725 h 6858000"/>
              <a:gd name="connsiteX14" fmla="*/ 7662512 w 7662512"/>
              <a:gd name="connsiteY14" fmla="*/ 2522538 h 6858000"/>
              <a:gd name="connsiteX15" fmla="*/ 7662512 w 7662512"/>
              <a:gd name="connsiteY15" fmla="*/ 6858000 h 6858000"/>
              <a:gd name="connsiteX16" fmla="*/ 3025507 w 7662512"/>
              <a:gd name="connsiteY16" fmla="*/ 6858000 h 6858000"/>
              <a:gd name="connsiteX17" fmla="*/ 1175396 w 7662512"/>
              <a:gd name="connsiteY17" fmla="*/ 6858000 h 6858000"/>
              <a:gd name="connsiteX18" fmla="*/ 0 w 7662512"/>
              <a:gd name="connsiteY1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662512" h="6858000">
                <a:moveTo>
                  <a:pt x="0" y="0"/>
                </a:moveTo>
                <a:lnTo>
                  <a:pt x="1175396" y="0"/>
                </a:lnTo>
                <a:lnTo>
                  <a:pt x="3025507" y="0"/>
                </a:lnTo>
                <a:lnTo>
                  <a:pt x="7662512" y="0"/>
                </a:lnTo>
                <a:lnTo>
                  <a:pt x="7662512" y="1900238"/>
                </a:lnTo>
                <a:lnTo>
                  <a:pt x="7292096" y="2178050"/>
                </a:lnTo>
                <a:lnTo>
                  <a:pt x="7287862" y="2184400"/>
                </a:lnTo>
                <a:lnTo>
                  <a:pt x="7281512" y="2193925"/>
                </a:lnTo>
                <a:lnTo>
                  <a:pt x="7275162" y="2201863"/>
                </a:lnTo>
                <a:lnTo>
                  <a:pt x="7275162" y="2211388"/>
                </a:lnTo>
                <a:lnTo>
                  <a:pt x="7275162" y="2220913"/>
                </a:lnTo>
                <a:lnTo>
                  <a:pt x="7281512" y="2228850"/>
                </a:lnTo>
                <a:lnTo>
                  <a:pt x="7287862" y="2238375"/>
                </a:lnTo>
                <a:lnTo>
                  <a:pt x="7292096" y="2244725"/>
                </a:lnTo>
                <a:lnTo>
                  <a:pt x="7662512" y="2522538"/>
                </a:lnTo>
                <a:lnTo>
                  <a:pt x="7662512" y="6858000"/>
                </a:lnTo>
                <a:lnTo>
                  <a:pt x="3025507" y="6858000"/>
                </a:lnTo>
                <a:lnTo>
                  <a:pt x="1175396"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27" name="Rectangle 2"/>
          <p:cNvSpPr>
            <a:spLocks noGrp="1" noChangeArrowheads="1"/>
          </p:cNvSpPr>
          <p:nvPr>
            <p:ph type="title"/>
          </p:nvPr>
        </p:nvSpPr>
        <p:spPr>
          <a:xfrm>
            <a:off x="838200" y="365125"/>
            <a:ext cx="5986112" cy="1325563"/>
          </a:xfrm>
        </p:spPr>
        <p:txBody>
          <a:bodyPr>
            <a:normAutofit/>
          </a:bodyPr>
          <a:lstStyle/>
          <a:p>
            <a:r>
              <a:rPr lang="en-US" sz="4000" b="1" u="sng" dirty="0" err="1"/>
              <a:t>Medida</a:t>
            </a:r>
            <a:r>
              <a:rPr lang="en-US" sz="4000" dirty="0"/>
              <a:t> da </a:t>
            </a:r>
            <a:r>
              <a:rPr lang="en-US" sz="4000" dirty="0" err="1"/>
              <a:t>Radiação</a:t>
            </a:r>
            <a:r>
              <a:rPr lang="en-US" sz="4000" dirty="0"/>
              <a:t> Solar Global</a:t>
            </a:r>
            <a:endParaRPr lang="pt-BR" sz="4000" dirty="0"/>
          </a:p>
        </p:txBody>
      </p:sp>
      <p:sp>
        <p:nvSpPr>
          <p:cNvPr id="26628" name="Rectangle 3"/>
          <p:cNvSpPr>
            <a:spLocks noGrp="1" noChangeArrowheads="1"/>
          </p:cNvSpPr>
          <p:nvPr>
            <p:ph type="body" idx="1"/>
          </p:nvPr>
        </p:nvSpPr>
        <p:spPr>
          <a:xfrm>
            <a:off x="838200" y="1825625"/>
            <a:ext cx="5986112" cy="4351338"/>
          </a:xfrm>
        </p:spPr>
        <p:txBody>
          <a:bodyPr>
            <a:normAutofit/>
          </a:bodyPr>
          <a:lstStyle/>
          <a:p>
            <a:r>
              <a:rPr lang="en-US" sz="2400"/>
              <a:t>Actinógrafo de Robitzch</a:t>
            </a:r>
          </a:p>
          <a:p>
            <a:r>
              <a:rPr lang="en-US" sz="2400"/>
              <a:t>Equipamento projetado em 1915 e constituído de duas placas metalicas pintadas de branco e preto. O aquecimento diferencial decorrente da absorcao de radiacao solar promove uma dilatacao diferenciada para transferida por um sistema de alavancas para uma pena. </a:t>
            </a:r>
            <a:endParaRPr lang="pt-BR" sz="2400"/>
          </a:p>
        </p:txBody>
      </p:sp>
      <p:sp>
        <p:nvSpPr>
          <p:cNvPr id="78" name="Rounded Rectangle 24">
            <a:extLst>
              <a:ext uri="{FF2B5EF4-FFF2-40B4-BE49-F238E27FC236}">
                <a16:creationId xmlns:a16="http://schemas.microsoft.com/office/drawing/2014/main" id="{AE6D64A5-8B93-4019-9FDC-75D3D7B87C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3746" y="958640"/>
            <a:ext cx="3354790" cy="4945244"/>
          </a:xfrm>
          <a:prstGeom prst="roundRect">
            <a:avLst>
              <a:gd name="adj" fmla="val 3513"/>
            </a:avLst>
          </a:prstGeom>
          <a:solidFill>
            <a:srgbClr val="FFFFFF"/>
          </a:solidFill>
          <a:ln w="158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629"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11263" r="-4" b="10365"/>
          <a:stretch/>
        </p:blipFill>
        <p:spPr bwMode="auto">
          <a:xfrm>
            <a:off x="8507487" y="1258529"/>
            <a:ext cx="2735071" cy="433020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6" name="Espaço Reservado para Número de Slide 5"/>
          <p:cNvSpPr>
            <a:spLocks noGrp="1"/>
          </p:cNvSpPr>
          <p:nvPr>
            <p:ph type="sldNum" sz="quarter" idx="12"/>
          </p:nvPr>
        </p:nvSpPr>
        <p:spPr>
          <a:xfrm>
            <a:off x="10554436" y="6356350"/>
            <a:ext cx="799364" cy="365125"/>
          </a:xfrm>
        </p:spPr>
        <p:txBody>
          <a:bodyPr>
            <a:norm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600"/>
              </a:spcAft>
            </a:pPr>
            <a:fld id="{024CC8E2-11DA-4010-9DBE-FC9A2FA697C7}" type="slidenum">
              <a:rPr lang="pt-BR">
                <a:solidFill>
                  <a:srgbClr val="FFFFFF"/>
                </a:solidFill>
              </a:rPr>
              <a:pPr eaLnBrk="1" hangingPunct="1">
                <a:spcAft>
                  <a:spcPts val="600"/>
                </a:spcAft>
              </a:pPr>
              <a:t>23</a:t>
            </a:fld>
            <a:endParaRPr lang="pt-BR">
              <a:solidFill>
                <a:srgbClr val="FFFFFF"/>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a:xfrm>
            <a:off x="1514292" y="513612"/>
            <a:ext cx="9894133" cy="1031216"/>
          </a:xfrm>
        </p:spPr>
        <p:txBody>
          <a:bodyPr anchor="b">
            <a:normAutofit/>
          </a:bodyPr>
          <a:lstStyle/>
          <a:p>
            <a:r>
              <a:rPr lang="en-US" b="1" u="sng" dirty="0" err="1"/>
              <a:t>Medida</a:t>
            </a:r>
            <a:r>
              <a:rPr lang="en-US" b="1" u="sng" dirty="0"/>
              <a:t> </a:t>
            </a:r>
            <a:r>
              <a:rPr lang="en-US" dirty="0"/>
              <a:t>da </a:t>
            </a:r>
            <a:r>
              <a:rPr lang="en-US" dirty="0" err="1"/>
              <a:t>Radiação</a:t>
            </a:r>
            <a:r>
              <a:rPr lang="en-US" dirty="0"/>
              <a:t> Solar Global</a:t>
            </a:r>
            <a:endParaRPr lang="pt-BR" dirty="0"/>
          </a:p>
        </p:txBody>
      </p:sp>
      <p:pic>
        <p:nvPicPr>
          <p:cNvPr id="2765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0319" y="2589086"/>
            <a:ext cx="4037330" cy="275547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 name="Freeform: Shape 73">
            <a:extLst>
              <a:ext uri="{FF2B5EF4-FFF2-40B4-BE49-F238E27FC236}">
                <a16:creationId xmlns:a16="http://schemas.microsoft.com/office/drawing/2014/main" id="{C607803A-4E99-444E-94F7-8785CDDF5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80154" y="1884045"/>
            <a:ext cx="3275668" cy="2853308"/>
          </a:xfrm>
          <a:custGeom>
            <a:avLst/>
            <a:gdLst>
              <a:gd name="connsiteX0" fmla="*/ 3275668 w 3275668"/>
              <a:gd name="connsiteY0" fmla="*/ 2853308 h 2853308"/>
              <a:gd name="connsiteX1" fmla="*/ 655 w 3275668"/>
              <a:gd name="connsiteY1" fmla="*/ 2853308 h 2853308"/>
              <a:gd name="connsiteX2" fmla="*/ 0 w 3275668"/>
              <a:gd name="connsiteY2" fmla="*/ 2467565 h 2853308"/>
              <a:gd name="connsiteX3" fmla="*/ 2869894 w 3275668"/>
              <a:gd name="connsiteY3" fmla="*/ 2468888 h 2853308"/>
              <a:gd name="connsiteX4" fmla="*/ 2869894 w 3275668"/>
              <a:gd name="connsiteY4" fmla="*/ 0 h 2853308"/>
              <a:gd name="connsiteX5" fmla="*/ 3275668 w 3275668"/>
              <a:gd name="connsiteY5" fmla="*/ 0 h 285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5668" h="2853308">
                <a:moveTo>
                  <a:pt x="3275668" y="2853308"/>
                </a:moveTo>
                <a:lnTo>
                  <a:pt x="655" y="2853308"/>
                </a:lnTo>
                <a:cubicBezTo>
                  <a:pt x="-655" y="2720171"/>
                  <a:pt x="1310" y="2600702"/>
                  <a:pt x="0" y="2467565"/>
                </a:cubicBezTo>
                <a:lnTo>
                  <a:pt x="2869894" y="2468888"/>
                </a:lnTo>
                <a:lnTo>
                  <a:pt x="2869894" y="0"/>
                </a:lnTo>
                <a:lnTo>
                  <a:pt x="3275668" y="0"/>
                </a:lnTo>
                <a:close/>
              </a:path>
            </a:pathLst>
          </a:custGeom>
          <a:solidFill>
            <a:srgbClr val="4C4C4C"/>
          </a:solidFill>
          <a:ln w="0">
            <a:noFill/>
            <a:prstDash val="solid"/>
            <a:round/>
            <a:headEnd/>
            <a:tailEnd/>
          </a:ln>
        </p:spPr>
        <p:txBody>
          <a:bodyPr/>
          <a:lstStyle/>
          <a:p>
            <a:endParaRPr lang="pt-BR"/>
          </a:p>
        </p:txBody>
      </p:sp>
      <p:sp>
        <p:nvSpPr>
          <p:cNvPr id="76" name="Freeform: Shape 75">
            <a:extLst>
              <a:ext uri="{FF2B5EF4-FFF2-40B4-BE49-F238E27FC236}">
                <a16:creationId xmlns:a16="http://schemas.microsoft.com/office/drawing/2014/main" id="{2989BE6A-C309-418E-8ADD-1616A9805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55822" y="3222529"/>
            <a:ext cx="3242952" cy="2828156"/>
          </a:xfrm>
          <a:custGeom>
            <a:avLst/>
            <a:gdLst>
              <a:gd name="connsiteX0" fmla="*/ 2837178 w 3242952"/>
              <a:gd name="connsiteY0" fmla="*/ 0 h 2828156"/>
              <a:gd name="connsiteX1" fmla="*/ 3242952 w 3242952"/>
              <a:gd name="connsiteY1" fmla="*/ 0 h 2828156"/>
              <a:gd name="connsiteX2" fmla="*/ 3242952 w 3242952"/>
              <a:gd name="connsiteY2" fmla="*/ 2828156 h 2828156"/>
              <a:gd name="connsiteX3" fmla="*/ 0 w 3242952"/>
              <a:gd name="connsiteY3" fmla="*/ 2828156 h 2828156"/>
              <a:gd name="connsiteX4" fmla="*/ 0 w 3242952"/>
              <a:gd name="connsiteY4" fmla="*/ 2442859 h 2828156"/>
              <a:gd name="connsiteX5" fmla="*/ 2837178 w 3242952"/>
              <a:gd name="connsiteY5" fmla="*/ 2443295 h 282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2952" h="2828156">
                <a:moveTo>
                  <a:pt x="2837178" y="0"/>
                </a:moveTo>
                <a:lnTo>
                  <a:pt x="3242952" y="0"/>
                </a:lnTo>
                <a:lnTo>
                  <a:pt x="3242952" y="2828156"/>
                </a:lnTo>
                <a:lnTo>
                  <a:pt x="0" y="2828156"/>
                </a:lnTo>
                <a:lnTo>
                  <a:pt x="0" y="2442859"/>
                </a:lnTo>
                <a:lnTo>
                  <a:pt x="2837178" y="2443295"/>
                </a:lnTo>
                <a:close/>
              </a:path>
            </a:pathLst>
          </a:custGeom>
          <a:solidFill>
            <a:srgbClr val="4C4C4C"/>
          </a:solidFill>
          <a:ln w="0">
            <a:noFill/>
            <a:prstDash val="solid"/>
            <a:round/>
            <a:headEnd/>
            <a:tailEnd/>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52" name="Rectangle 3"/>
          <p:cNvSpPr>
            <a:spLocks noGrp="1" noChangeArrowheads="1"/>
          </p:cNvSpPr>
          <p:nvPr>
            <p:ph type="body" idx="1"/>
          </p:nvPr>
        </p:nvSpPr>
        <p:spPr>
          <a:xfrm>
            <a:off x="7781373" y="2279151"/>
            <a:ext cx="3627063" cy="3387145"/>
          </a:xfrm>
        </p:spPr>
        <p:txBody>
          <a:bodyPr anchor="ctr">
            <a:normAutofit/>
          </a:bodyPr>
          <a:lstStyle/>
          <a:p>
            <a:r>
              <a:rPr lang="en-US" sz="2400"/>
              <a:t>Piranômetro de Termopar</a:t>
            </a:r>
          </a:p>
          <a:p>
            <a:r>
              <a:rPr lang="en-US" sz="2400"/>
              <a:t>O elemento sensor é uma placa com termopares, que geram uma corrente elétrica conforme a superfície se aquece, como consequência da incidência de radiação solar. </a:t>
            </a:r>
            <a:endParaRPr lang="pt-BR" sz="2400"/>
          </a:p>
        </p:txBody>
      </p:sp>
      <p:sp>
        <p:nvSpPr>
          <p:cNvPr id="27650" name="Espaço Reservado para Número de Slide 5"/>
          <p:cNvSpPr>
            <a:spLocks noGrp="1"/>
          </p:cNvSpPr>
          <p:nvPr>
            <p:ph type="sldNum" sz="quarter" idx="12"/>
          </p:nvPr>
        </p:nvSpPr>
        <p:spPr>
          <a:xfrm>
            <a:off x="8610600" y="6356350"/>
            <a:ext cx="2743200" cy="365125"/>
          </a:xfrm>
        </p:spPr>
        <p:txBody>
          <a:bodyPr>
            <a:norm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600"/>
              </a:spcAft>
            </a:pPr>
            <a:fld id="{19207CBF-7035-486A-8679-9ACBA327C1EB}" type="slidenum">
              <a:rPr lang="pt-BR">
                <a:solidFill>
                  <a:prstClr val="black">
                    <a:tint val="75000"/>
                  </a:prstClr>
                </a:solidFill>
              </a:rPr>
              <a:pPr eaLnBrk="1" hangingPunct="1">
                <a:spcAft>
                  <a:spcPts val="600"/>
                </a:spcAft>
              </a:pPr>
              <a:t>24</a:t>
            </a:fld>
            <a:endParaRPr lang="pt-BR">
              <a:solidFill>
                <a:prstClr val="black">
                  <a:tint val="75000"/>
                </a:prstClr>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a:xfrm>
            <a:off x="655320" y="365125"/>
            <a:ext cx="5120114" cy="1692794"/>
          </a:xfrm>
        </p:spPr>
        <p:txBody>
          <a:bodyPr>
            <a:normAutofit/>
          </a:bodyPr>
          <a:lstStyle/>
          <a:p>
            <a:r>
              <a:rPr lang="en-US" b="1" u="sng" dirty="0" err="1"/>
              <a:t>Medida</a:t>
            </a:r>
            <a:r>
              <a:rPr lang="en-US" dirty="0"/>
              <a:t> da </a:t>
            </a:r>
            <a:r>
              <a:rPr lang="en-US" dirty="0" err="1"/>
              <a:t>Radiação</a:t>
            </a:r>
            <a:r>
              <a:rPr lang="en-US" dirty="0"/>
              <a:t> Solar Global</a:t>
            </a:r>
            <a:endParaRPr lang="pt-BR" dirty="0"/>
          </a:p>
        </p:txBody>
      </p:sp>
      <p:cxnSp>
        <p:nvCxnSpPr>
          <p:cNvPr id="74" name="Straight Arrow Connector 73">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8676" name="Rectangle 3"/>
          <p:cNvSpPr>
            <a:spLocks noGrp="1" noChangeArrowheads="1"/>
          </p:cNvSpPr>
          <p:nvPr>
            <p:ph type="body" idx="1"/>
          </p:nvPr>
        </p:nvSpPr>
        <p:spPr>
          <a:xfrm>
            <a:off x="655321" y="2575034"/>
            <a:ext cx="5120113" cy="3462228"/>
          </a:xfrm>
        </p:spPr>
        <p:txBody>
          <a:bodyPr>
            <a:normAutofit/>
          </a:bodyPr>
          <a:lstStyle/>
          <a:p>
            <a:r>
              <a:rPr lang="en-US" sz="1800"/>
              <a:t>Piranômetro de Fotodiôdo de Silício </a:t>
            </a:r>
          </a:p>
          <a:p>
            <a:r>
              <a:rPr lang="en-US" sz="1800"/>
              <a:t>O sensor deste equipamento responde à absorção de radiação solar gerando uma corrente elétrica proporcional. </a:t>
            </a:r>
          </a:p>
          <a:p>
            <a:endParaRPr lang="en-US" sz="1800"/>
          </a:p>
        </p:txBody>
      </p:sp>
      <p:sp>
        <p:nvSpPr>
          <p:cNvPr id="28674" name="Espaço Reservado para Número de Slide 5"/>
          <p:cNvSpPr>
            <a:spLocks noGrp="1"/>
          </p:cNvSpPr>
          <p:nvPr>
            <p:ph type="sldNum" sz="quarter" idx="12"/>
          </p:nvPr>
        </p:nvSpPr>
        <p:spPr>
          <a:xfrm>
            <a:off x="6941820" y="6356350"/>
            <a:ext cx="1165860" cy="365125"/>
          </a:xfrm>
        </p:spPr>
        <p:txBody>
          <a:bodyPr>
            <a:norm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600"/>
              </a:spcAft>
            </a:pPr>
            <a:fld id="{73E652AC-74A6-495F-ADE6-2D07A62E814E}" type="slidenum">
              <a:rPr lang="pt-BR"/>
              <a:pPr eaLnBrk="1" hangingPunct="1">
                <a:spcAft>
                  <a:spcPts val="600"/>
                </a:spcAft>
              </a:pPr>
              <a:t>25</a:t>
            </a:fld>
            <a:endParaRPr lang="pt-BR"/>
          </a:p>
        </p:txBody>
      </p:sp>
      <p:pic>
        <p:nvPicPr>
          <p:cNvPr id="28677"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2087" b="8021"/>
          <a:stretch/>
        </p:blipFill>
        <p:spPr bwMode="auto">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a:xfrm>
            <a:off x="609600" y="274638"/>
            <a:ext cx="3974232" cy="1143000"/>
          </a:xfrm>
        </p:spPr>
        <p:txBody>
          <a:bodyPr/>
          <a:lstStyle/>
          <a:p>
            <a:r>
              <a:rPr lang="pt-BR" sz="3000" b="1" u="sng" dirty="0"/>
              <a:t>Estimativa </a:t>
            </a:r>
            <a:r>
              <a:rPr lang="pt-BR" sz="3000" dirty="0"/>
              <a:t>da Radiação Solar Global</a:t>
            </a:r>
          </a:p>
        </p:txBody>
      </p:sp>
      <p:sp>
        <p:nvSpPr>
          <p:cNvPr id="271363" name="Rectangle 3"/>
          <p:cNvSpPr>
            <a:spLocks noGrp="1" noChangeArrowheads="1"/>
          </p:cNvSpPr>
          <p:nvPr>
            <p:ph type="body" sz="half" idx="1"/>
          </p:nvPr>
        </p:nvSpPr>
        <p:spPr>
          <a:xfrm>
            <a:off x="6096000" y="692696"/>
            <a:ext cx="5832648" cy="4811142"/>
          </a:xfrm>
        </p:spPr>
        <p:txBody>
          <a:bodyPr>
            <a:normAutofit fontScale="92500" lnSpcReduction="10000"/>
          </a:bodyPr>
          <a:lstStyle/>
          <a:p>
            <a:pPr algn="just">
              <a:lnSpc>
                <a:spcPct val="130000"/>
              </a:lnSpc>
              <a:buFontTx/>
              <a:buNone/>
            </a:pPr>
            <a:r>
              <a:rPr lang="pt-BR" sz="1800" dirty="0"/>
              <a:t>Conhecendo-se a relação entre </a:t>
            </a:r>
            <a:r>
              <a:rPr lang="pt-BR" sz="1800" dirty="0" err="1"/>
              <a:t>Qg</a:t>
            </a:r>
            <a:r>
              <a:rPr lang="pt-BR" sz="1800" dirty="0"/>
              <a:t> e </a:t>
            </a:r>
            <a:r>
              <a:rPr lang="pt-BR" sz="1800" dirty="0" err="1"/>
              <a:t>Qo</a:t>
            </a:r>
            <a:r>
              <a:rPr lang="pt-BR" sz="1800" dirty="0"/>
              <a:t>, interação com a atmosfera (absorção e difusa) e insolação, podemos realizar como correção entre essas variáveis: </a:t>
            </a:r>
          </a:p>
          <a:p>
            <a:pPr algn="just">
              <a:buFontTx/>
              <a:buNone/>
            </a:pPr>
            <a:endParaRPr lang="en-US" sz="1800" i="1" dirty="0"/>
          </a:p>
          <a:p>
            <a:pPr algn="just">
              <a:buFontTx/>
              <a:buNone/>
            </a:pPr>
            <a:r>
              <a:rPr lang="en-US" sz="1800" b="1" i="1" dirty="0" err="1"/>
              <a:t>Equação</a:t>
            </a:r>
            <a:r>
              <a:rPr lang="en-US" sz="1800" b="1" i="1" dirty="0"/>
              <a:t> de Angstrom-Prescott</a:t>
            </a:r>
            <a:endParaRPr lang="en-US" sz="1800" b="1" dirty="0"/>
          </a:p>
          <a:p>
            <a:pPr algn="just">
              <a:buFontTx/>
              <a:buNone/>
            </a:pPr>
            <a:endParaRPr lang="en-US" sz="1800" dirty="0"/>
          </a:p>
          <a:p>
            <a:pPr algn="ctr">
              <a:buFontTx/>
              <a:buNone/>
            </a:pPr>
            <a:r>
              <a:rPr lang="en-US" sz="1800" dirty="0" err="1"/>
              <a:t>Qg</a:t>
            </a:r>
            <a:r>
              <a:rPr lang="en-US" sz="1800" dirty="0"/>
              <a:t>/</a:t>
            </a:r>
            <a:r>
              <a:rPr lang="en-US" sz="1800" dirty="0" err="1"/>
              <a:t>Qo</a:t>
            </a:r>
            <a:r>
              <a:rPr lang="en-US" sz="1800" dirty="0"/>
              <a:t> = (</a:t>
            </a:r>
            <a:r>
              <a:rPr lang="en-US" sz="1800" b="1" dirty="0">
                <a:solidFill>
                  <a:srgbClr val="FF0000"/>
                </a:solidFill>
              </a:rPr>
              <a:t>a</a:t>
            </a:r>
            <a:r>
              <a:rPr lang="en-US" sz="1800" dirty="0"/>
              <a:t> + </a:t>
            </a:r>
            <a:r>
              <a:rPr lang="en-US" sz="1800" b="1" dirty="0">
                <a:solidFill>
                  <a:srgbClr val="FF0000"/>
                </a:solidFill>
              </a:rPr>
              <a:t>b</a:t>
            </a:r>
            <a:r>
              <a:rPr lang="en-US" sz="1800" dirty="0"/>
              <a:t> *n/N)</a:t>
            </a:r>
            <a:endParaRPr lang="pt-BR" sz="1800" dirty="0"/>
          </a:p>
          <a:p>
            <a:pPr algn="ctr">
              <a:buFontTx/>
              <a:buNone/>
            </a:pPr>
            <a:endParaRPr lang="pt-BR" sz="1800" dirty="0"/>
          </a:p>
          <a:p>
            <a:pPr algn="ctr">
              <a:buFontTx/>
              <a:buNone/>
            </a:pPr>
            <a:r>
              <a:rPr lang="pt-BR" sz="2600" b="1" dirty="0" err="1"/>
              <a:t>Qg</a:t>
            </a:r>
            <a:r>
              <a:rPr lang="pt-BR" sz="2600" b="1" dirty="0"/>
              <a:t> = </a:t>
            </a:r>
            <a:r>
              <a:rPr lang="pt-BR" sz="2600" b="1" dirty="0" err="1"/>
              <a:t>Qo</a:t>
            </a:r>
            <a:r>
              <a:rPr lang="pt-BR" sz="2600" b="1" dirty="0"/>
              <a:t>*(</a:t>
            </a:r>
            <a:r>
              <a:rPr lang="pt-BR" sz="2600" b="1" dirty="0">
                <a:solidFill>
                  <a:srgbClr val="FF0000"/>
                </a:solidFill>
              </a:rPr>
              <a:t>a</a:t>
            </a:r>
            <a:r>
              <a:rPr lang="pt-BR" sz="2600" b="1" dirty="0"/>
              <a:t> + </a:t>
            </a:r>
            <a:r>
              <a:rPr lang="pt-BR" sz="2600" b="1" dirty="0">
                <a:solidFill>
                  <a:srgbClr val="FF0000"/>
                </a:solidFill>
              </a:rPr>
              <a:t>b</a:t>
            </a:r>
            <a:r>
              <a:rPr lang="pt-BR" sz="2600" b="1" dirty="0"/>
              <a:t>*n/N)</a:t>
            </a:r>
          </a:p>
          <a:p>
            <a:pPr algn="just">
              <a:buFontTx/>
              <a:buNone/>
            </a:pPr>
            <a:endParaRPr lang="pt-BR" sz="1800" dirty="0"/>
          </a:p>
          <a:p>
            <a:pPr algn="just">
              <a:buFontTx/>
              <a:buNone/>
            </a:pPr>
            <a:r>
              <a:rPr lang="pt-BR" sz="1800" dirty="0"/>
              <a:t>n é a </a:t>
            </a:r>
            <a:r>
              <a:rPr lang="pt-BR" sz="1800" u="sng" dirty="0"/>
              <a:t>insolação</a:t>
            </a:r>
            <a:r>
              <a:rPr lang="pt-BR" sz="1800" dirty="0"/>
              <a:t> (horas) – valores medidos;</a:t>
            </a:r>
          </a:p>
          <a:p>
            <a:pPr algn="just">
              <a:buFontTx/>
              <a:buNone/>
            </a:pPr>
            <a:r>
              <a:rPr lang="pt-BR" sz="1800" dirty="0"/>
              <a:t>N é o fotoperíodo (horas) – valores estimados;</a:t>
            </a:r>
          </a:p>
          <a:p>
            <a:pPr algn="just">
              <a:buFontTx/>
              <a:buNone/>
            </a:pPr>
            <a:r>
              <a:rPr lang="pt-BR" sz="1800" b="1" dirty="0">
                <a:solidFill>
                  <a:srgbClr val="FF0000"/>
                </a:solidFill>
              </a:rPr>
              <a:t>a</a:t>
            </a:r>
            <a:r>
              <a:rPr lang="pt-BR" sz="1800" dirty="0"/>
              <a:t> e</a:t>
            </a:r>
            <a:r>
              <a:rPr lang="pt-BR" sz="1800" b="1" dirty="0">
                <a:solidFill>
                  <a:srgbClr val="FF0000"/>
                </a:solidFill>
              </a:rPr>
              <a:t> b</a:t>
            </a:r>
            <a:r>
              <a:rPr lang="pt-BR" sz="1800" dirty="0"/>
              <a:t> são coeficientes dependentes da latitude e das condições atmosféricas do local.</a:t>
            </a:r>
          </a:p>
          <a:p>
            <a:pPr algn="just">
              <a:lnSpc>
                <a:spcPct val="130000"/>
              </a:lnSpc>
              <a:buFontTx/>
              <a:buNone/>
            </a:pPr>
            <a:endParaRPr lang="pt-BR" sz="1800" dirty="0"/>
          </a:p>
        </p:txBody>
      </p:sp>
      <p:graphicFrame>
        <p:nvGraphicFramePr>
          <p:cNvPr id="271364" name="Object 4"/>
          <p:cNvGraphicFramePr>
            <a:graphicFrameLocks noGrp="1" noChangeAspect="1"/>
          </p:cNvGraphicFramePr>
          <p:nvPr>
            <p:ph sz="half" idx="2"/>
            <p:extLst>
              <p:ext uri="{D42A27DB-BD31-4B8C-83A1-F6EECF244321}">
                <p14:modId xmlns:p14="http://schemas.microsoft.com/office/powerpoint/2010/main" val="3286838424"/>
              </p:ext>
            </p:extLst>
          </p:nvPr>
        </p:nvGraphicFramePr>
        <p:xfrm>
          <a:off x="609600" y="2060848"/>
          <a:ext cx="4680817" cy="3835778"/>
        </p:xfrm>
        <a:graphic>
          <a:graphicData uri="http://schemas.openxmlformats.org/presentationml/2006/ole">
            <mc:AlternateContent xmlns:mc="http://schemas.openxmlformats.org/markup-compatibility/2006">
              <mc:Choice xmlns:v="urn:schemas-microsoft-com:vml" Requires="v">
                <p:oleObj name="Gráfico" r:id="rId2" imgW="3533672" imgH="2895672" progId="Excel.Chart.8">
                  <p:embed/>
                </p:oleObj>
              </mc:Choice>
              <mc:Fallback>
                <p:oleObj name="Gráfico" r:id="rId2" imgW="3533672" imgH="2895672" progId="Excel.Chart.8">
                  <p:embed/>
                  <p:pic>
                    <p:nvPicPr>
                      <p:cNvPr id="271364"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060848"/>
                        <a:ext cx="4680817" cy="3835778"/>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0082672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Text Box 2"/>
          <p:cNvSpPr txBox="1">
            <a:spLocks noChangeArrowheads="1"/>
          </p:cNvSpPr>
          <p:nvPr/>
        </p:nvSpPr>
        <p:spPr bwMode="auto">
          <a:xfrm>
            <a:off x="2063751" y="620713"/>
            <a:ext cx="3744913" cy="2430462"/>
          </a:xfrm>
          <a:prstGeom prst="rect">
            <a:avLst/>
          </a:prstGeom>
          <a:noFill/>
          <a:ln w="9525">
            <a:noFill/>
            <a:miter lim="800000"/>
            <a:headEnd/>
            <a:tailEnd/>
          </a:ln>
          <a:effectLst/>
        </p:spPr>
        <p:txBody>
          <a:bodyPr>
            <a:spAutoFit/>
          </a:bodyPr>
          <a:lstStyle/>
          <a:p>
            <a:pPr algn="ctr">
              <a:spcBef>
                <a:spcPct val="50000"/>
              </a:spcBef>
            </a:pPr>
            <a:r>
              <a:rPr lang="pt-BR" b="1"/>
              <a:t>Exemplo:</a:t>
            </a:r>
          </a:p>
          <a:p>
            <a:pPr>
              <a:spcBef>
                <a:spcPct val="50000"/>
              </a:spcBef>
            </a:pPr>
            <a:r>
              <a:rPr lang="pt-BR"/>
              <a:t>Latitude = 27º21’25’’Sul</a:t>
            </a:r>
            <a:endParaRPr lang="pt-BR" baseline="30000"/>
          </a:p>
          <a:p>
            <a:pPr>
              <a:spcBef>
                <a:spcPct val="50000"/>
              </a:spcBef>
            </a:pPr>
            <a:r>
              <a:rPr lang="pt-BR">
                <a:sym typeface="Symbol" pitchFamily="18" charset="2"/>
              </a:rPr>
              <a:t>Qo = 35,54 MJ m</a:t>
            </a:r>
            <a:r>
              <a:rPr lang="pt-BR" baseline="30000">
                <a:sym typeface="Symbol" pitchFamily="18" charset="2"/>
              </a:rPr>
              <a:t>-2 </a:t>
            </a:r>
            <a:r>
              <a:rPr lang="pt-BR">
                <a:sym typeface="Symbol" pitchFamily="18" charset="2"/>
              </a:rPr>
              <a:t>d</a:t>
            </a:r>
            <a:r>
              <a:rPr lang="pt-BR" baseline="30000">
                <a:sym typeface="Symbol" pitchFamily="18" charset="2"/>
              </a:rPr>
              <a:t>-1</a:t>
            </a:r>
          </a:p>
          <a:p>
            <a:pPr>
              <a:spcBef>
                <a:spcPct val="50000"/>
              </a:spcBef>
            </a:pPr>
            <a:r>
              <a:rPr lang="pt-BR">
                <a:sym typeface="Symbol" pitchFamily="18" charset="2"/>
              </a:rPr>
              <a:t>N = 12h</a:t>
            </a:r>
          </a:p>
          <a:p>
            <a:pPr>
              <a:spcBef>
                <a:spcPct val="50000"/>
              </a:spcBef>
            </a:pPr>
            <a:r>
              <a:rPr lang="pt-BR">
                <a:sym typeface="Symbol" pitchFamily="18" charset="2"/>
              </a:rPr>
              <a:t>n = 8,5h</a:t>
            </a:r>
          </a:p>
          <a:p>
            <a:pPr>
              <a:spcBef>
                <a:spcPct val="50000"/>
              </a:spcBef>
            </a:pPr>
            <a:r>
              <a:rPr lang="pt-BR">
                <a:sym typeface="Symbol" pitchFamily="18" charset="2"/>
              </a:rPr>
              <a:t>Qg = ?</a:t>
            </a:r>
          </a:p>
        </p:txBody>
      </p:sp>
      <p:sp>
        <p:nvSpPr>
          <p:cNvPr id="221187" name="Rectangle 3"/>
          <p:cNvSpPr>
            <a:spLocks noGrp="1" noChangeArrowheads="1"/>
          </p:cNvSpPr>
          <p:nvPr>
            <p:ph type="title"/>
          </p:nvPr>
        </p:nvSpPr>
        <p:spPr>
          <a:xfrm>
            <a:off x="5210176" y="1033463"/>
            <a:ext cx="5508625" cy="1143000"/>
          </a:xfrm>
          <a:noFill/>
          <a:ln/>
        </p:spPr>
        <p:txBody>
          <a:bodyPr/>
          <a:lstStyle/>
          <a:p>
            <a:r>
              <a:rPr lang="pt-BR" sz="2000">
                <a:solidFill>
                  <a:srgbClr val="FF0000"/>
                </a:solidFill>
              </a:rPr>
              <a:t>Medida do número de horas de brilho solar (n)</a:t>
            </a:r>
          </a:p>
        </p:txBody>
      </p:sp>
      <p:pic>
        <p:nvPicPr>
          <p:cNvPr id="221188" name="Picture 4"/>
          <p:cNvPicPr>
            <a:picLocks noChangeAspect="1" noChangeArrowheads="1"/>
          </p:cNvPicPr>
          <p:nvPr/>
        </p:nvPicPr>
        <p:blipFill>
          <a:blip r:embed="rId3"/>
          <a:srcRect/>
          <a:stretch>
            <a:fillRect/>
          </a:stretch>
        </p:blipFill>
        <p:spPr bwMode="auto">
          <a:xfrm>
            <a:off x="5880101" y="2276475"/>
            <a:ext cx="3965575" cy="4248150"/>
          </a:xfrm>
          <a:prstGeom prst="rect">
            <a:avLst/>
          </a:prstGeom>
          <a:noFill/>
          <a:ln w="9525">
            <a:noFill/>
            <a:miter lim="800000"/>
            <a:headEnd/>
            <a:tailEnd/>
          </a:ln>
          <a:effectLst/>
        </p:spPr>
      </p:pic>
      <p:sp>
        <p:nvSpPr>
          <p:cNvPr id="221189" name="Text Box 5"/>
          <p:cNvSpPr txBox="1">
            <a:spLocks noChangeArrowheads="1"/>
          </p:cNvSpPr>
          <p:nvPr/>
        </p:nvSpPr>
        <p:spPr bwMode="auto">
          <a:xfrm>
            <a:off x="5735639" y="1844675"/>
            <a:ext cx="4319587" cy="336550"/>
          </a:xfrm>
          <a:prstGeom prst="rect">
            <a:avLst/>
          </a:prstGeom>
          <a:noFill/>
          <a:ln w="9525">
            <a:noFill/>
            <a:miter lim="800000"/>
            <a:headEnd/>
            <a:tailEnd/>
          </a:ln>
          <a:effectLst/>
        </p:spPr>
        <p:txBody>
          <a:bodyPr>
            <a:spAutoFit/>
          </a:bodyPr>
          <a:lstStyle/>
          <a:p>
            <a:pPr algn="ctr">
              <a:spcBef>
                <a:spcPct val="50000"/>
              </a:spcBef>
            </a:pPr>
            <a:r>
              <a:rPr lang="pt-BR" sz="1600" b="1">
                <a:solidFill>
                  <a:srgbClr val="FF0000"/>
                </a:solidFill>
              </a:rPr>
              <a:t>Heliógrafo - “Registro gráfico”</a:t>
            </a:r>
          </a:p>
        </p:txBody>
      </p:sp>
      <p:sp>
        <p:nvSpPr>
          <p:cNvPr id="221190" name="Freeform 6"/>
          <p:cNvSpPr>
            <a:spLocks/>
          </p:cNvSpPr>
          <p:nvPr/>
        </p:nvSpPr>
        <p:spPr bwMode="auto">
          <a:xfrm>
            <a:off x="3086100" y="2252664"/>
            <a:ext cx="2755900" cy="1025525"/>
          </a:xfrm>
          <a:custGeom>
            <a:avLst/>
            <a:gdLst/>
            <a:ahLst/>
            <a:cxnLst>
              <a:cxn ang="0">
                <a:pos x="0" y="194"/>
              </a:cxn>
              <a:cxn ang="0">
                <a:pos x="664" y="52"/>
              </a:cxn>
              <a:cxn ang="0">
                <a:pos x="1205" y="504"/>
              </a:cxn>
              <a:cxn ang="0">
                <a:pos x="1736" y="646"/>
              </a:cxn>
            </a:cxnLst>
            <a:rect l="0" t="0" r="r" b="b"/>
            <a:pathLst>
              <a:path w="1736" h="646">
                <a:moveTo>
                  <a:pt x="0" y="194"/>
                </a:moveTo>
                <a:cubicBezTo>
                  <a:pt x="111" y="170"/>
                  <a:pt x="463" y="0"/>
                  <a:pt x="664" y="52"/>
                </a:cubicBezTo>
                <a:cubicBezTo>
                  <a:pt x="865" y="104"/>
                  <a:pt x="1026" y="405"/>
                  <a:pt x="1205" y="504"/>
                </a:cubicBezTo>
                <a:cubicBezTo>
                  <a:pt x="1384" y="603"/>
                  <a:pt x="1625" y="616"/>
                  <a:pt x="1736" y="646"/>
                </a:cubicBezTo>
              </a:path>
            </a:pathLst>
          </a:custGeom>
          <a:noFill/>
          <a:ln w="9525">
            <a:solidFill>
              <a:schemeClr val="tx1"/>
            </a:solidFill>
            <a:round/>
            <a:headEnd type="none" w="med" len="med"/>
            <a:tailEnd type="triangle" w="med" len="med"/>
          </a:ln>
          <a:effectLst/>
        </p:spPr>
        <p:txBody>
          <a:bodyPr/>
          <a:lstStyle/>
          <a:p>
            <a:endParaRPr lang="pt-BR"/>
          </a:p>
        </p:txBody>
      </p:sp>
      <p:pic>
        <p:nvPicPr>
          <p:cNvPr id="221191" name="Picture 7" descr="bandas"/>
          <p:cNvPicPr>
            <a:picLocks noChangeAspect="1" noChangeArrowheads="1"/>
          </p:cNvPicPr>
          <p:nvPr/>
        </p:nvPicPr>
        <p:blipFill>
          <a:blip r:embed="rId4"/>
          <a:srcRect/>
          <a:stretch>
            <a:fillRect/>
          </a:stretch>
        </p:blipFill>
        <p:spPr bwMode="auto">
          <a:xfrm>
            <a:off x="1597025" y="3429000"/>
            <a:ext cx="4248150" cy="3263900"/>
          </a:xfrm>
          <a:prstGeom prst="rect">
            <a:avLst/>
          </a:prstGeom>
          <a:noFill/>
        </p:spPr>
      </p:pic>
    </p:spTree>
    <p:extLst>
      <p:ext uri="{BB962C8B-B14F-4D97-AF65-F5344CB8AC3E}">
        <p14:creationId xmlns:p14="http://schemas.microsoft.com/office/powerpoint/2010/main" val="39105340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a:xfrm>
            <a:off x="4965430" y="629268"/>
            <a:ext cx="6586491" cy="1286160"/>
          </a:xfrm>
        </p:spPr>
        <p:txBody>
          <a:bodyPr vert="horz" lIns="91440" tIns="45720" rIns="91440" bIns="45720" rtlCol="0" anchor="b">
            <a:normAutofit/>
          </a:bodyPr>
          <a:lstStyle/>
          <a:p>
            <a:r>
              <a:rPr lang="en-US" dirty="0"/>
              <a:t>a e b</a:t>
            </a:r>
          </a:p>
        </p:txBody>
      </p:sp>
      <p:pic>
        <p:nvPicPr>
          <p:cNvPr id="30724" name="Picture 4" descr="Digitalizar0001"/>
          <p:cNvPicPr>
            <a:picLocks noGrp="1" noChangeAspect="1" noChangeArrowheads="1"/>
          </p:cNvPicPr>
          <p:nvPr>
            <p:ph type="body" idx="1"/>
          </p:nvPr>
        </p:nvPicPr>
        <p:blipFill rotWithShape="1">
          <a:blip r:embed="rId2">
            <a:extLst>
              <a:ext uri="{28A0092B-C50C-407E-A947-70E740481C1C}">
                <a14:useLocalDpi xmlns:a14="http://schemas.microsoft.com/office/drawing/2010/main" val="0"/>
              </a:ext>
            </a:extLst>
          </a:blip>
          <a:srcRect r="9875"/>
          <a:stretch/>
        </p:blipFill>
        <p:spPr>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74" name="Straight Connector 7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0725" name="Text Box 5"/>
          <p:cNvSpPr txBox="1">
            <a:spLocks noChangeArrowheads="1"/>
          </p:cNvSpPr>
          <p:nvPr/>
        </p:nvSpPr>
        <p:spPr bwMode="auto">
          <a:xfrm>
            <a:off x="4965431" y="2438400"/>
            <a:ext cx="6586489" cy="378541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rm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228600" eaLnBrk="1" hangingPunct="1">
              <a:lnSpc>
                <a:spcPct val="90000"/>
              </a:lnSpc>
              <a:spcBef>
                <a:spcPct val="50000"/>
              </a:spcBef>
              <a:buFont typeface="Arial" panose="020B0604020202020204" pitchFamily="34" charset="0"/>
              <a:buChar char="•"/>
            </a:pPr>
            <a:r>
              <a:rPr lang="en-US" sz="2000" dirty="0">
                <a:latin typeface="+mn-lt"/>
              </a:rPr>
              <a:t>Nos </a:t>
            </a:r>
            <a:r>
              <a:rPr lang="en-US" sz="2000" dirty="0" err="1">
                <a:latin typeface="+mn-lt"/>
              </a:rPr>
              <a:t>locais</a:t>
            </a:r>
            <a:r>
              <a:rPr lang="en-US" sz="2000" dirty="0">
                <a:latin typeface="+mn-lt"/>
              </a:rPr>
              <a:t> </a:t>
            </a:r>
            <a:r>
              <a:rPr lang="en-US" sz="2000" dirty="0" err="1">
                <a:latin typeface="+mn-lt"/>
              </a:rPr>
              <a:t>onde</a:t>
            </a:r>
            <a:r>
              <a:rPr lang="en-US" sz="2000" dirty="0">
                <a:latin typeface="+mn-lt"/>
              </a:rPr>
              <a:t> </a:t>
            </a:r>
            <a:r>
              <a:rPr lang="en-US" sz="2000" dirty="0" err="1">
                <a:latin typeface="+mn-lt"/>
              </a:rPr>
              <a:t>não</a:t>
            </a:r>
            <a:r>
              <a:rPr lang="en-US" sz="2000" dirty="0">
                <a:latin typeface="+mn-lt"/>
              </a:rPr>
              <a:t> </a:t>
            </a:r>
            <a:r>
              <a:rPr lang="en-US" sz="2000" dirty="0" err="1">
                <a:latin typeface="+mn-lt"/>
              </a:rPr>
              <a:t>houver</a:t>
            </a:r>
            <a:r>
              <a:rPr lang="en-US" sz="2000" dirty="0">
                <a:latin typeface="+mn-lt"/>
              </a:rPr>
              <a:t> dados </a:t>
            </a:r>
            <a:r>
              <a:rPr lang="en-US" sz="2000" dirty="0" err="1">
                <a:latin typeface="+mn-lt"/>
              </a:rPr>
              <a:t>disponíveis</a:t>
            </a:r>
            <a:r>
              <a:rPr lang="en-US" sz="2000" dirty="0">
                <a:latin typeface="+mn-lt"/>
              </a:rPr>
              <a:t>, </a:t>
            </a:r>
            <a:r>
              <a:rPr lang="en-US" sz="2000" dirty="0" err="1">
                <a:latin typeface="+mn-lt"/>
              </a:rPr>
              <a:t>pode</a:t>
            </a:r>
            <a:r>
              <a:rPr lang="en-US" sz="2000" dirty="0">
                <a:latin typeface="+mn-lt"/>
              </a:rPr>
              <a:t>-se </a:t>
            </a:r>
            <a:r>
              <a:rPr lang="en-US" sz="2000" dirty="0" err="1">
                <a:latin typeface="+mn-lt"/>
              </a:rPr>
              <a:t>fazer</a:t>
            </a:r>
            <a:r>
              <a:rPr lang="en-US" sz="2000" dirty="0">
                <a:latin typeface="+mn-lt"/>
              </a:rPr>
              <a:t> a </a:t>
            </a:r>
            <a:r>
              <a:rPr lang="en-US" sz="2000" dirty="0" err="1">
                <a:latin typeface="+mn-lt"/>
              </a:rPr>
              <a:t>seguinte</a:t>
            </a:r>
            <a:r>
              <a:rPr lang="en-US" sz="2000" dirty="0">
                <a:latin typeface="+mn-lt"/>
              </a:rPr>
              <a:t> </a:t>
            </a:r>
            <a:r>
              <a:rPr lang="en-US" sz="2000" dirty="0" err="1">
                <a:latin typeface="+mn-lt"/>
              </a:rPr>
              <a:t>aproximação</a:t>
            </a:r>
            <a:r>
              <a:rPr lang="en-US" sz="2000" dirty="0">
                <a:latin typeface="+mn-lt"/>
              </a:rPr>
              <a:t>:</a:t>
            </a:r>
          </a:p>
          <a:p>
            <a:pPr indent="-228600" eaLnBrk="1" hangingPunct="1">
              <a:lnSpc>
                <a:spcPct val="90000"/>
              </a:lnSpc>
              <a:spcBef>
                <a:spcPct val="50000"/>
              </a:spcBef>
              <a:buFont typeface="Arial" panose="020B0604020202020204" pitchFamily="34" charset="0"/>
              <a:buChar char="•"/>
            </a:pPr>
            <a:r>
              <a:rPr lang="en-US" sz="2000" dirty="0">
                <a:latin typeface="+mn-lt"/>
              </a:rPr>
              <a:t>a = 0,29 * cos </a:t>
            </a:r>
            <a:r>
              <a:rPr lang="en-US" sz="2000" dirty="0">
                <a:latin typeface="+mn-lt"/>
                <a:sym typeface="Symbol" panose="05050102010706020507" pitchFamily="18" charset="2"/>
              </a:rPr>
              <a:t></a:t>
            </a:r>
          </a:p>
          <a:p>
            <a:pPr indent="-228600" eaLnBrk="1" hangingPunct="1">
              <a:lnSpc>
                <a:spcPct val="90000"/>
              </a:lnSpc>
              <a:spcBef>
                <a:spcPct val="50000"/>
              </a:spcBef>
              <a:buFont typeface="Arial" panose="020B0604020202020204" pitchFamily="34" charset="0"/>
              <a:buChar char="•"/>
            </a:pPr>
            <a:r>
              <a:rPr lang="en-US" sz="2000" dirty="0">
                <a:latin typeface="+mn-lt"/>
                <a:sym typeface="Symbol" panose="05050102010706020507" pitchFamily="18" charset="2"/>
              </a:rPr>
              <a:t>b = 0,52</a:t>
            </a:r>
          </a:p>
        </p:txBody>
      </p:sp>
      <p:sp>
        <p:nvSpPr>
          <p:cNvPr id="30722" name="Espaço Reservado para Número de Slide 5"/>
          <p:cNvSpPr>
            <a:spLocks noGrp="1"/>
          </p:cNvSpPr>
          <p:nvPr>
            <p:ph type="sldNum" sz="quarter" idx="12"/>
          </p:nvPr>
        </p:nvSpPr>
        <p:spPr>
          <a:xfrm>
            <a:off x="10167042" y="6356350"/>
            <a:ext cx="1186758" cy="365125"/>
          </a:xfrm>
        </p:spPr>
        <p:txBody>
          <a:bodyPr vert="horz" lIns="91440" tIns="45720" rIns="91440" bIns="45720" rtlCol="0" anchor="ctr">
            <a:norm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600"/>
              </a:spcAft>
              <a:defRPr/>
            </a:pPr>
            <a:fld id="{53547BA7-00B8-41C7-ABC2-82837312008E}" type="slidenum">
              <a:rPr lang="en-US">
                <a:solidFill>
                  <a:prstClr val="black">
                    <a:tint val="75000"/>
                  </a:prstClr>
                </a:solidFill>
                <a:latin typeface="Calibri" panose="020F0502020204030204"/>
              </a:rPr>
              <a:pPr eaLnBrk="1" hangingPunct="1">
                <a:spcAft>
                  <a:spcPts val="600"/>
                </a:spcAft>
                <a:defRPr/>
              </a:pPr>
              <a:t>28</a:t>
            </a:fld>
            <a:endParaRPr lang="en-US">
              <a:solidFill>
                <a:prstClr val="black">
                  <a:tint val="75000"/>
                </a:prstClr>
              </a:solidFill>
              <a:latin typeface="Calibri" panose="020F0502020204030204"/>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ço Reservado para Número de Slide 5"/>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B1507A9-9AF1-45B5-B5B9-6B292381A4D8}" type="slidenum">
              <a:rPr lang="pt-BR"/>
              <a:pPr eaLnBrk="1" hangingPunct="1"/>
              <a:t>29</a:t>
            </a:fld>
            <a:endParaRPr lang="pt-BR"/>
          </a:p>
        </p:txBody>
      </p:sp>
      <p:sp>
        <p:nvSpPr>
          <p:cNvPr id="31747" name="Rectangle 2"/>
          <p:cNvSpPr>
            <a:spLocks noGrp="1" noChangeArrowheads="1"/>
          </p:cNvSpPr>
          <p:nvPr>
            <p:ph type="title"/>
          </p:nvPr>
        </p:nvSpPr>
        <p:spPr/>
        <p:txBody>
          <a:bodyPr/>
          <a:lstStyle/>
          <a:p>
            <a:r>
              <a:rPr lang="pt-BR" sz="4000" dirty="0"/>
              <a:t>Estimativa da Radiação Solar Global</a:t>
            </a:r>
          </a:p>
        </p:txBody>
      </p:sp>
      <p:sp>
        <p:nvSpPr>
          <p:cNvPr id="31748" name="Rectangle 3"/>
          <p:cNvSpPr>
            <a:spLocks noGrp="1" noChangeArrowheads="1"/>
          </p:cNvSpPr>
          <p:nvPr>
            <p:ph type="body" idx="1"/>
          </p:nvPr>
        </p:nvSpPr>
        <p:spPr/>
        <p:txBody>
          <a:bodyPr/>
          <a:lstStyle/>
          <a:p>
            <a:pPr>
              <a:buFontTx/>
              <a:buNone/>
            </a:pPr>
            <a:r>
              <a:rPr lang="pt-BR" dirty="0"/>
              <a:t>Método de </a:t>
            </a:r>
            <a:r>
              <a:rPr lang="pt-BR" dirty="0" err="1"/>
              <a:t>Hargreaves</a:t>
            </a:r>
            <a:r>
              <a:rPr lang="pt-BR" dirty="0"/>
              <a:t> e </a:t>
            </a:r>
            <a:r>
              <a:rPr lang="pt-BR" dirty="0" err="1"/>
              <a:t>Samani</a:t>
            </a:r>
            <a:r>
              <a:rPr lang="pt-BR" dirty="0"/>
              <a:t> (1982):</a:t>
            </a:r>
          </a:p>
          <a:p>
            <a:pPr>
              <a:buFontTx/>
              <a:buNone/>
            </a:pPr>
            <a:endParaRPr lang="pt-BR" sz="2000" dirty="0"/>
          </a:p>
          <a:p>
            <a:pPr>
              <a:buFontTx/>
              <a:buNone/>
            </a:pPr>
            <a:r>
              <a:rPr lang="pt-BR" sz="2000" dirty="0"/>
              <a:t>A amplitude térmica diária tem relação com a incidência de radiação solar, assim:</a:t>
            </a:r>
          </a:p>
          <a:p>
            <a:pPr>
              <a:buFontTx/>
              <a:buNone/>
            </a:pPr>
            <a:endParaRPr lang="pt-BR" sz="2000" dirty="0"/>
          </a:p>
          <a:p>
            <a:pPr>
              <a:buFontTx/>
              <a:buNone/>
            </a:pPr>
            <a:endParaRPr lang="pt-BR" sz="2000" dirty="0"/>
          </a:p>
          <a:p>
            <a:pPr>
              <a:buFontTx/>
              <a:buNone/>
            </a:pPr>
            <a:r>
              <a:rPr lang="pt-BR" sz="2000" dirty="0"/>
              <a:t>k é um </a:t>
            </a:r>
            <a:r>
              <a:rPr lang="pt-BR" sz="2000" u="sng" dirty="0"/>
              <a:t>coeficiente de ajuste </a:t>
            </a:r>
            <a:r>
              <a:rPr lang="pt-BR" sz="2000" dirty="0"/>
              <a:t>variando entre </a:t>
            </a:r>
            <a:r>
              <a:rPr lang="pt-BR" sz="2000" b="1" dirty="0">
                <a:solidFill>
                  <a:srgbClr val="FF0000"/>
                </a:solidFill>
              </a:rPr>
              <a:t>0,16</a:t>
            </a:r>
            <a:r>
              <a:rPr lang="pt-BR" sz="2000" dirty="0"/>
              <a:t> </a:t>
            </a:r>
            <a:r>
              <a:rPr lang="pt-BR" sz="2000" baseline="30000" dirty="0"/>
              <a:t>o</a:t>
            </a:r>
            <a:r>
              <a:rPr lang="pt-BR" sz="2000" dirty="0"/>
              <a:t>C</a:t>
            </a:r>
            <a:r>
              <a:rPr lang="pt-BR" sz="2000" baseline="30000" dirty="0"/>
              <a:t>-0,5</a:t>
            </a:r>
            <a:r>
              <a:rPr lang="pt-BR" sz="2000" dirty="0"/>
              <a:t>, para localidades situadas no interior, distantes do oceano; e 0,19 </a:t>
            </a:r>
            <a:r>
              <a:rPr lang="pt-BR" sz="2000" baseline="30000" dirty="0"/>
              <a:t>o</a:t>
            </a:r>
            <a:r>
              <a:rPr lang="pt-BR" sz="2000" dirty="0"/>
              <a:t>C</a:t>
            </a:r>
            <a:r>
              <a:rPr lang="pt-BR" sz="2000" baseline="30000" dirty="0"/>
              <a:t>-0,5</a:t>
            </a:r>
            <a:r>
              <a:rPr lang="pt-BR" sz="2000" dirty="0"/>
              <a:t> e para localidades litorâneas ou próximas a grandes corpos de água. </a:t>
            </a:r>
          </a:p>
        </p:txBody>
      </p:sp>
      <p:sp>
        <p:nvSpPr>
          <p:cNvPr id="31749" name="Rectangle 5"/>
          <p:cNvSpPr>
            <a:spLocks noChangeArrowheads="1"/>
          </p:cNvSpPr>
          <p:nvPr/>
        </p:nvSpPr>
        <p:spPr bwMode="auto">
          <a:xfrm>
            <a:off x="1524001" y="29760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graphicFrame>
        <p:nvGraphicFramePr>
          <p:cNvPr id="31750" name="Object 4"/>
          <p:cNvGraphicFramePr>
            <a:graphicFrameLocks noChangeAspect="1"/>
          </p:cNvGraphicFramePr>
          <p:nvPr/>
        </p:nvGraphicFramePr>
        <p:xfrm>
          <a:off x="3647728" y="3137917"/>
          <a:ext cx="5310534" cy="789364"/>
        </p:xfrm>
        <a:graphic>
          <a:graphicData uri="http://schemas.openxmlformats.org/presentationml/2006/ole">
            <mc:AlternateContent xmlns:mc="http://schemas.openxmlformats.org/markup-compatibility/2006">
              <mc:Choice xmlns:v="urn:schemas-microsoft-com:vml" Requires="v">
                <p:oleObj name="Equation" r:id="rId2" imgW="1854200" imgH="279400" progId="Equation.3">
                  <p:embed/>
                </p:oleObj>
              </mc:Choice>
              <mc:Fallback>
                <p:oleObj name="Equation" r:id="rId2" imgW="1854200" imgH="279400" progId="Equation.3">
                  <p:embed/>
                  <p:pic>
                    <p:nvPicPr>
                      <p:cNvPr id="3175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7728" y="3137917"/>
                        <a:ext cx="5310534" cy="789364"/>
                      </a:xfrm>
                      <a:prstGeom prst="rect">
                        <a:avLst/>
                      </a:prstGeom>
                      <a:noFill/>
                      <a:ln>
                        <a:noFill/>
                      </a:ln>
                    </p:spPr>
                  </p:pic>
                </p:oleObj>
              </mc:Fallback>
            </mc:AlternateContent>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91357571-17DD-4883-9AEF-73A47988B4F8}"/>
              </a:ext>
            </a:extLst>
          </p:cNvPr>
          <p:cNvPicPr>
            <a:picLocks noChangeAspect="1"/>
          </p:cNvPicPr>
          <p:nvPr/>
        </p:nvPicPr>
        <p:blipFill rotWithShape="1">
          <a:blip r:embed="rId2">
            <a:alphaModFix amt="15000"/>
          </a:blip>
          <a:srcRect b="26901"/>
          <a:stretch/>
        </p:blipFill>
        <p:spPr>
          <a:xfrm>
            <a:off x="19280" y="6605"/>
            <a:ext cx="12153440" cy="6840729"/>
          </a:xfrm>
          <a:prstGeom prst="rect">
            <a:avLst/>
          </a:prstGeom>
        </p:spPr>
      </p:pic>
      <p:sp>
        <p:nvSpPr>
          <p:cNvPr id="4099" name="Rectangle 3"/>
          <p:cNvSpPr>
            <a:spLocks noGrp="1" noChangeArrowheads="1"/>
          </p:cNvSpPr>
          <p:nvPr>
            <p:ph type="title"/>
          </p:nvPr>
        </p:nvSpPr>
        <p:spPr>
          <a:xfrm>
            <a:off x="19280" y="10666"/>
            <a:ext cx="10515600" cy="855589"/>
          </a:xfrm>
        </p:spPr>
        <p:txBody>
          <a:bodyPr/>
          <a:lstStyle/>
          <a:p>
            <a:pPr algn="l" eaLnBrk="1" hangingPunct="1"/>
            <a:r>
              <a:rPr lang="pt-BR" dirty="0"/>
              <a:t>Estimando </a:t>
            </a:r>
            <a:r>
              <a:rPr lang="pt-BR" dirty="0" err="1"/>
              <a:t>Qo</a:t>
            </a:r>
            <a:r>
              <a:rPr lang="pt-BR" dirty="0"/>
              <a:t> - Estações do ano</a:t>
            </a:r>
          </a:p>
        </p:txBody>
      </p:sp>
      <p:sp>
        <p:nvSpPr>
          <p:cNvPr id="4100" name="Rectangle 4"/>
          <p:cNvSpPr>
            <a:spLocks noGrp="1" noChangeArrowheads="1"/>
          </p:cNvSpPr>
          <p:nvPr>
            <p:ph type="body" idx="1"/>
          </p:nvPr>
        </p:nvSpPr>
        <p:spPr>
          <a:xfrm>
            <a:off x="623392" y="1124744"/>
            <a:ext cx="9587408" cy="4113212"/>
          </a:xfrm>
        </p:spPr>
        <p:txBody>
          <a:bodyPr/>
          <a:lstStyle/>
          <a:p>
            <a:pPr eaLnBrk="1" hangingPunct="1"/>
            <a:r>
              <a:rPr lang="pt-BR" sz="2000"/>
              <a:t>Posição relativa Terra-Sol:</a:t>
            </a:r>
          </a:p>
          <a:p>
            <a:pPr eaLnBrk="1" hangingPunct="1">
              <a:lnSpc>
                <a:spcPct val="120000"/>
              </a:lnSpc>
            </a:pPr>
            <a:endParaRPr lang="pt-BR" sz="2000"/>
          </a:p>
          <a:p>
            <a:pPr eaLnBrk="1" hangingPunct="1">
              <a:lnSpc>
                <a:spcPct val="120000"/>
              </a:lnSpc>
            </a:pPr>
            <a:endParaRPr lang="pt-BR" sz="2000"/>
          </a:p>
          <a:p>
            <a:pPr eaLnBrk="1" hangingPunct="1">
              <a:lnSpc>
                <a:spcPct val="120000"/>
              </a:lnSpc>
            </a:pPr>
            <a:endParaRPr lang="pt-BR" sz="2000"/>
          </a:p>
        </p:txBody>
      </p:sp>
      <p:grpSp>
        <p:nvGrpSpPr>
          <p:cNvPr id="4101" name="Group 26"/>
          <p:cNvGrpSpPr>
            <a:grpSpLocks/>
          </p:cNvGrpSpPr>
          <p:nvPr/>
        </p:nvGrpSpPr>
        <p:grpSpPr bwMode="auto">
          <a:xfrm>
            <a:off x="2819400" y="2174081"/>
            <a:ext cx="1447800" cy="1447800"/>
            <a:chOff x="816" y="1824"/>
            <a:chExt cx="877" cy="912"/>
          </a:xfrm>
        </p:grpSpPr>
        <p:sp>
          <p:nvSpPr>
            <p:cNvPr id="4138" name="Line 19"/>
            <p:cNvSpPr>
              <a:spLocks noChangeShapeType="1"/>
            </p:cNvSpPr>
            <p:nvPr/>
          </p:nvSpPr>
          <p:spPr bwMode="auto">
            <a:xfrm>
              <a:off x="880" y="2112"/>
              <a:ext cx="720" cy="26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4139" name="Line 20"/>
            <p:cNvSpPr>
              <a:spLocks noChangeShapeType="1"/>
            </p:cNvSpPr>
            <p:nvPr/>
          </p:nvSpPr>
          <p:spPr bwMode="auto">
            <a:xfrm>
              <a:off x="1248" y="1824"/>
              <a:ext cx="0" cy="81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graphicFrame>
          <p:nvGraphicFramePr>
            <p:cNvPr id="4140" name="Object 23"/>
            <p:cNvGraphicFramePr>
              <a:graphicFrameLocks noChangeAspect="1"/>
            </p:cNvGraphicFramePr>
            <p:nvPr/>
          </p:nvGraphicFramePr>
          <p:xfrm>
            <a:off x="816" y="1824"/>
            <a:ext cx="877" cy="912"/>
          </p:xfrm>
          <a:graphic>
            <a:graphicData uri="http://schemas.openxmlformats.org/presentationml/2006/ole">
              <mc:AlternateContent xmlns:mc="http://schemas.openxmlformats.org/markup-compatibility/2006">
                <mc:Choice xmlns:v="urn:schemas-microsoft-com:vml" Requires="v">
                  <p:oleObj name="Imagem de bitmap" r:id="rId3" imgW="1190476" imgH="1238423" progId="Paint.Picture">
                    <p:embed/>
                  </p:oleObj>
                </mc:Choice>
                <mc:Fallback>
                  <p:oleObj name="Imagem de bitmap" r:id="rId3" imgW="1190476" imgH="1238423" progId="Paint.Picture">
                    <p:embed/>
                    <p:pic>
                      <p:nvPicPr>
                        <p:cNvPr id="4140" name="Object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 y="1824"/>
                          <a:ext cx="877" cy="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41" name="Line 24"/>
            <p:cNvSpPr>
              <a:spLocks noChangeShapeType="1"/>
            </p:cNvSpPr>
            <p:nvPr/>
          </p:nvSpPr>
          <p:spPr bwMode="auto">
            <a:xfrm>
              <a:off x="912" y="2112"/>
              <a:ext cx="672"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4142" name="Line 25"/>
            <p:cNvSpPr>
              <a:spLocks noChangeShapeType="1"/>
            </p:cNvSpPr>
            <p:nvPr/>
          </p:nvSpPr>
          <p:spPr bwMode="auto">
            <a:xfrm flipV="1">
              <a:off x="1104" y="1920"/>
              <a:ext cx="288" cy="72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grpSp>
      <p:grpSp>
        <p:nvGrpSpPr>
          <p:cNvPr id="4102" name="Group 37"/>
          <p:cNvGrpSpPr>
            <a:grpSpLocks/>
          </p:cNvGrpSpPr>
          <p:nvPr/>
        </p:nvGrpSpPr>
        <p:grpSpPr bwMode="auto">
          <a:xfrm>
            <a:off x="8382000" y="2174081"/>
            <a:ext cx="1371600" cy="1371600"/>
            <a:chOff x="3264" y="1872"/>
            <a:chExt cx="857" cy="864"/>
          </a:xfrm>
        </p:grpSpPr>
        <p:graphicFrame>
          <p:nvGraphicFramePr>
            <p:cNvPr id="4135" name="Object 34"/>
            <p:cNvGraphicFramePr>
              <a:graphicFrameLocks noChangeAspect="1"/>
            </p:cNvGraphicFramePr>
            <p:nvPr/>
          </p:nvGraphicFramePr>
          <p:xfrm>
            <a:off x="3264" y="1872"/>
            <a:ext cx="857" cy="864"/>
          </p:xfrm>
          <a:graphic>
            <a:graphicData uri="http://schemas.openxmlformats.org/presentationml/2006/ole">
              <mc:AlternateContent xmlns:mc="http://schemas.openxmlformats.org/markup-compatibility/2006">
                <mc:Choice xmlns:v="urn:schemas-microsoft-com:vml" Requires="v">
                  <p:oleObj name="Imagem de bitmap" r:id="rId5" imgW="1133633" imgH="1142857" progId="Paint.Picture">
                    <p:embed/>
                  </p:oleObj>
                </mc:Choice>
                <mc:Fallback>
                  <p:oleObj name="Imagem de bitmap" r:id="rId5" imgW="1133633" imgH="1142857" progId="Paint.Picture">
                    <p:embed/>
                    <p:pic>
                      <p:nvPicPr>
                        <p:cNvPr id="4135" name="Object 3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4" y="1872"/>
                          <a:ext cx="857" cy="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36" name="Line 35"/>
            <p:cNvSpPr>
              <a:spLocks noChangeShapeType="1"/>
            </p:cNvSpPr>
            <p:nvPr/>
          </p:nvSpPr>
          <p:spPr bwMode="auto">
            <a:xfrm>
              <a:off x="3312" y="2112"/>
              <a:ext cx="672"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4137" name="Line 36"/>
            <p:cNvSpPr>
              <a:spLocks noChangeShapeType="1"/>
            </p:cNvSpPr>
            <p:nvPr/>
          </p:nvSpPr>
          <p:spPr bwMode="auto">
            <a:xfrm flipV="1">
              <a:off x="3440" y="2000"/>
              <a:ext cx="432" cy="62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grpSp>
      <p:sp>
        <p:nvSpPr>
          <p:cNvPr id="4103" name="Oval 38"/>
          <p:cNvSpPr>
            <a:spLocks noChangeArrowheads="1"/>
          </p:cNvSpPr>
          <p:nvPr/>
        </p:nvSpPr>
        <p:spPr bwMode="auto">
          <a:xfrm>
            <a:off x="5791200" y="2478881"/>
            <a:ext cx="838200" cy="8382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4104" name="AutoShape 39"/>
          <p:cNvSpPr>
            <a:spLocks noChangeArrowheads="1"/>
          </p:cNvSpPr>
          <p:nvPr/>
        </p:nvSpPr>
        <p:spPr bwMode="auto">
          <a:xfrm>
            <a:off x="4495800" y="3240881"/>
            <a:ext cx="990600" cy="152400"/>
          </a:xfrm>
          <a:prstGeom prst="leftArrow">
            <a:avLst>
              <a:gd name="adj1" fmla="val 50000"/>
              <a:gd name="adj2" fmla="val 1625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4105" name="AutoShape 40"/>
          <p:cNvSpPr>
            <a:spLocks noChangeArrowheads="1"/>
          </p:cNvSpPr>
          <p:nvPr/>
        </p:nvSpPr>
        <p:spPr bwMode="auto">
          <a:xfrm>
            <a:off x="4495800" y="3012281"/>
            <a:ext cx="990600" cy="152400"/>
          </a:xfrm>
          <a:prstGeom prst="leftArrow">
            <a:avLst>
              <a:gd name="adj1" fmla="val 50000"/>
              <a:gd name="adj2" fmla="val 1625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4106" name="AutoShape 41"/>
          <p:cNvSpPr>
            <a:spLocks noChangeArrowheads="1"/>
          </p:cNvSpPr>
          <p:nvPr/>
        </p:nvSpPr>
        <p:spPr bwMode="auto">
          <a:xfrm>
            <a:off x="4495800" y="2707481"/>
            <a:ext cx="990600" cy="152400"/>
          </a:xfrm>
          <a:prstGeom prst="leftArrow">
            <a:avLst>
              <a:gd name="adj1" fmla="val 50000"/>
              <a:gd name="adj2" fmla="val 1625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4107" name="AutoShape 42"/>
          <p:cNvSpPr>
            <a:spLocks noChangeArrowheads="1"/>
          </p:cNvSpPr>
          <p:nvPr/>
        </p:nvSpPr>
        <p:spPr bwMode="auto">
          <a:xfrm>
            <a:off x="4495800" y="2478881"/>
            <a:ext cx="990600" cy="152400"/>
          </a:xfrm>
          <a:prstGeom prst="leftArrow">
            <a:avLst>
              <a:gd name="adj1" fmla="val 50000"/>
              <a:gd name="adj2" fmla="val 1625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4108" name="AutoShape 43"/>
          <p:cNvSpPr>
            <a:spLocks noChangeArrowheads="1"/>
          </p:cNvSpPr>
          <p:nvPr/>
        </p:nvSpPr>
        <p:spPr bwMode="auto">
          <a:xfrm flipH="1">
            <a:off x="7010400" y="3240881"/>
            <a:ext cx="990600" cy="152400"/>
          </a:xfrm>
          <a:prstGeom prst="leftArrow">
            <a:avLst>
              <a:gd name="adj1" fmla="val 50000"/>
              <a:gd name="adj2" fmla="val 1625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4109" name="AutoShape 44"/>
          <p:cNvSpPr>
            <a:spLocks noChangeArrowheads="1"/>
          </p:cNvSpPr>
          <p:nvPr/>
        </p:nvSpPr>
        <p:spPr bwMode="auto">
          <a:xfrm flipH="1">
            <a:off x="7010400" y="3012281"/>
            <a:ext cx="990600" cy="152400"/>
          </a:xfrm>
          <a:prstGeom prst="leftArrow">
            <a:avLst>
              <a:gd name="adj1" fmla="val 50000"/>
              <a:gd name="adj2" fmla="val 1625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4110" name="AutoShape 45"/>
          <p:cNvSpPr>
            <a:spLocks noChangeArrowheads="1"/>
          </p:cNvSpPr>
          <p:nvPr/>
        </p:nvSpPr>
        <p:spPr bwMode="auto">
          <a:xfrm flipH="1">
            <a:off x="7010400" y="2707481"/>
            <a:ext cx="990600" cy="152400"/>
          </a:xfrm>
          <a:prstGeom prst="leftArrow">
            <a:avLst>
              <a:gd name="adj1" fmla="val 50000"/>
              <a:gd name="adj2" fmla="val 1625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4111" name="AutoShape 46"/>
          <p:cNvSpPr>
            <a:spLocks noChangeArrowheads="1"/>
          </p:cNvSpPr>
          <p:nvPr/>
        </p:nvSpPr>
        <p:spPr bwMode="auto">
          <a:xfrm flipH="1">
            <a:off x="7010400" y="2478881"/>
            <a:ext cx="990600" cy="152400"/>
          </a:xfrm>
          <a:prstGeom prst="leftArrow">
            <a:avLst>
              <a:gd name="adj1" fmla="val 50000"/>
              <a:gd name="adj2" fmla="val 1625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4112" name="Text Box 47"/>
          <p:cNvSpPr txBox="1">
            <a:spLocks noChangeArrowheads="1"/>
          </p:cNvSpPr>
          <p:nvPr/>
        </p:nvSpPr>
        <p:spPr bwMode="auto">
          <a:xfrm>
            <a:off x="1828800" y="2631281"/>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pt-BR" sz="2400">
                <a:latin typeface="Times New Roman" panose="02020603050405020304" pitchFamily="18" charset="0"/>
              </a:rPr>
              <a:t>22/06</a:t>
            </a:r>
          </a:p>
        </p:txBody>
      </p:sp>
      <p:graphicFrame>
        <p:nvGraphicFramePr>
          <p:cNvPr id="4113" name="Object 48"/>
          <p:cNvGraphicFramePr>
            <a:graphicFrameLocks noChangeAspect="1"/>
          </p:cNvGraphicFramePr>
          <p:nvPr/>
        </p:nvGraphicFramePr>
        <p:xfrm>
          <a:off x="2895600" y="4231482"/>
          <a:ext cx="1447800" cy="1357313"/>
        </p:xfrm>
        <a:graphic>
          <a:graphicData uri="http://schemas.openxmlformats.org/presentationml/2006/ole">
            <mc:AlternateContent xmlns:mc="http://schemas.openxmlformats.org/markup-compatibility/2006">
              <mc:Choice xmlns:v="urn:schemas-microsoft-com:vml" Requires="v">
                <p:oleObj name="Imagem de bitmap" r:id="rId7" imgW="1133633" imgH="1142857" progId="Paint.Picture">
                  <p:embed/>
                </p:oleObj>
              </mc:Choice>
              <mc:Fallback>
                <p:oleObj name="Imagem de bitmap" r:id="rId7" imgW="1133633" imgH="1142857" progId="Paint.Picture">
                  <p:embed/>
                  <p:pic>
                    <p:nvPicPr>
                      <p:cNvPr id="4113" name="Object 4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4231482"/>
                        <a:ext cx="1447800" cy="1357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14" name="Object 49"/>
          <p:cNvGraphicFramePr>
            <a:graphicFrameLocks noChangeAspect="1"/>
          </p:cNvGraphicFramePr>
          <p:nvPr/>
        </p:nvGraphicFramePr>
        <p:xfrm>
          <a:off x="8229600" y="4307682"/>
          <a:ext cx="1447800" cy="1357313"/>
        </p:xfrm>
        <a:graphic>
          <a:graphicData uri="http://schemas.openxmlformats.org/presentationml/2006/ole">
            <mc:AlternateContent xmlns:mc="http://schemas.openxmlformats.org/markup-compatibility/2006">
              <mc:Choice xmlns:v="urn:schemas-microsoft-com:vml" Requires="v">
                <p:oleObj name="Imagem de bitmap" r:id="rId8" imgW="1133633" imgH="1142857" progId="Paint.Picture">
                  <p:embed/>
                </p:oleObj>
              </mc:Choice>
              <mc:Fallback>
                <p:oleObj name="Imagem de bitmap" r:id="rId8" imgW="1133633" imgH="1142857" progId="Paint.Picture">
                  <p:embed/>
                  <p:pic>
                    <p:nvPicPr>
                      <p:cNvPr id="4114" name="Object 4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9600" y="4307682"/>
                        <a:ext cx="1447800" cy="1357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15" name="Line 50"/>
          <p:cNvSpPr>
            <a:spLocks noChangeShapeType="1"/>
          </p:cNvSpPr>
          <p:nvPr/>
        </p:nvSpPr>
        <p:spPr bwMode="auto">
          <a:xfrm>
            <a:off x="2895600" y="4917281"/>
            <a:ext cx="1295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4116" name="Line 51"/>
          <p:cNvSpPr>
            <a:spLocks noChangeShapeType="1"/>
          </p:cNvSpPr>
          <p:nvPr/>
        </p:nvSpPr>
        <p:spPr bwMode="auto">
          <a:xfrm>
            <a:off x="8229600" y="4993481"/>
            <a:ext cx="1295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4117" name="Oval 52"/>
          <p:cNvSpPr>
            <a:spLocks noChangeArrowheads="1"/>
          </p:cNvSpPr>
          <p:nvPr/>
        </p:nvSpPr>
        <p:spPr bwMode="auto">
          <a:xfrm>
            <a:off x="5715000" y="4485481"/>
            <a:ext cx="825500" cy="8382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4118" name="AutoShape 53"/>
          <p:cNvSpPr>
            <a:spLocks noChangeArrowheads="1"/>
          </p:cNvSpPr>
          <p:nvPr/>
        </p:nvSpPr>
        <p:spPr bwMode="auto">
          <a:xfrm>
            <a:off x="4406900" y="5247481"/>
            <a:ext cx="990600" cy="152400"/>
          </a:xfrm>
          <a:prstGeom prst="leftArrow">
            <a:avLst>
              <a:gd name="adj1" fmla="val 50000"/>
              <a:gd name="adj2" fmla="val 1625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4119" name="AutoShape 54"/>
          <p:cNvSpPr>
            <a:spLocks noChangeArrowheads="1"/>
          </p:cNvSpPr>
          <p:nvPr/>
        </p:nvSpPr>
        <p:spPr bwMode="auto">
          <a:xfrm>
            <a:off x="4406900" y="5018881"/>
            <a:ext cx="990600" cy="152400"/>
          </a:xfrm>
          <a:prstGeom prst="leftArrow">
            <a:avLst>
              <a:gd name="adj1" fmla="val 50000"/>
              <a:gd name="adj2" fmla="val 1625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4120" name="AutoShape 55"/>
          <p:cNvSpPr>
            <a:spLocks noChangeArrowheads="1"/>
          </p:cNvSpPr>
          <p:nvPr/>
        </p:nvSpPr>
        <p:spPr bwMode="auto">
          <a:xfrm>
            <a:off x="4406900" y="4714081"/>
            <a:ext cx="990600" cy="152400"/>
          </a:xfrm>
          <a:prstGeom prst="leftArrow">
            <a:avLst>
              <a:gd name="adj1" fmla="val 50000"/>
              <a:gd name="adj2" fmla="val 1625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4121" name="AutoShape 56"/>
          <p:cNvSpPr>
            <a:spLocks noChangeArrowheads="1"/>
          </p:cNvSpPr>
          <p:nvPr/>
        </p:nvSpPr>
        <p:spPr bwMode="auto">
          <a:xfrm>
            <a:off x="4406900" y="4485481"/>
            <a:ext cx="990600" cy="152400"/>
          </a:xfrm>
          <a:prstGeom prst="leftArrow">
            <a:avLst>
              <a:gd name="adj1" fmla="val 50000"/>
              <a:gd name="adj2" fmla="val 1625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4122" name="AutoShape 57"/>
          <p:cNvSpPr>
            <a:spLocks noChangeArrowheads="1"/>
          </p:cNvSpPr>
          <p:nvPr/>
        </p:nvSpPr>
        <p:spPr bwMode="auto">
          <a:xfrm flipH="1">
            <a:off x="6921500" y="5247481"/>
            <a:ext cx="990600" cy="152400"/>
          </a:xfrm>
          <a:prstGeom prst="leftArrow">
            <a:avLst>
              <a:gd name="adj1" fmla="val 50000"/>
              <a:gd name="adj2" fmla="val 1625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4123" name="AutoShape 58"/>
          <p:cNvSpPr>
            <a:spLocks noChangeArrowheads="1"/>
          </p:cNvSpPr>
          <p:nvPr/>
        </p:nvSpPr>
        <p:spPr bwMode="auto">
          <a:xfrm flipH="1">
            <a:off x="6921500" y="5018881"/>
            <a:ext cx="990600" cy="152400"/>
          </a:xfrm>
          <a:prstGeom prst="leftArrow">
            <a:avLst>
              <a:gd name="adj1" fmla="val 50000"/>
              <a:gd name="adj2" fmla="val 1625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4124" name="AutoShape 59"/>
          <p:cNvSpPr>
            <a:spLocks noChangeArrowheads="1"/>
          </p:cNvSpPr>
          <p:nvPr/>
        </p:nvSpPr>
        <p:spPr bwMode="auto">
          <a:xfrm flipH="1">
            <a:off x="6921500" y="4714081"/>
            <a:ext cx="990600" cy="152400"/>
          </a:xfrm>
          <a:prstGeom prst="leftArrow">
            <a:avLst>
              <a:gd name="adj1" fmla="val 50000"/>
              <a:gd name="adj2" fmla="val 1625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4125" name="AutoShape 60"/>
          <p:cNvSpPr>
            <a:spLocks noChangeArrowheads="1"/>
          </p:cNvSpPr>
          <p:nvPr/>
        </p:nvSpPr>
        <p:spPr bwMode="auto">
          <a:xfrm flipH="1">
            <a:off x="6921500" y="4485481"/>
            <a:ext cx="990600" cy="152400"/>
          </a:xfrm>
          <a:prstGeom prst="leftArrow">
            <a:avLst>
              <a:gd name="adj1" fmla="val 50000"/>
              <a:gd name="adj2" fmla="val 1625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4126" name="Text Box 61"/>
          <p:cNvSpPr txBox="1">
            <a:spLocks noChangeArrowheads="1"/>
          </p:cNvSpPr>
          <p:nvPr/>
        </p:nvSpPr>
        <p:spPr bwMode="auto">
          <a:xfrm>
            <a:off x="9677400" y="2631281"/>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pt-BR" sz="2400">
                <a:latin typeface="Times New Roman" panose="02020603050405020304" pitchFamily="18" charset="0"/>
              </a:rPr>
              <a:t>22/12</a:t>
            </a:r>
          </a:p>
        </p:txBody>
      </p:sp>
      <p:sp>
        <p:nvSpPr>
          <p:cNvPr id="4127" name="Text Box 62"/>
          <p:cNvSpPr txBox="1">
            <a:spLocks noChangeArrowheads="1"/>
          </p:cNvSpPr>
          <p:nvPr/>
        </p:nvSpPr>
        <p:spPr bwMode="auto">
          <a:xfrm>
            <a:off x="9525000" y="4764881"/>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pt-BR" sz="2400">
                <a:latin typeface="Times New Roman" panose="02020603050405020304" pitchFamily="18" charset="0"/>
              </a:rPr>
              <a:t>22/03</a:t>
            </a:r>
          </a:p>
        </p:txBody>
      </p:sp>
      <p:sp>
        <p:nvSpPr>
          <p:cNvPr id="4128" name="Text Box 63"/>
          <p:cNvSpPr txBox="1">
            <a:spLocks noChangeArrowheads="1"/>
          </p:cNvSpPr>
          <p:nvPr/>
        </p:nvSpPr>
        <p:spPr bwMode="auto">
          <a:xfrm>
            <a:off x="1981200" y="4688681"/>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pt-BR" sz="2400">
                <a:latin typeface="Times New Roman" panose="02020603050405020304" pitchFamily="18" charset="0"/>
              </a:rPr>
              <a:t>23/09</a:t>
            </a:r>
          </a:p>
        </p:txBody>
      </p:sp>
      <p:sp>
        <p:nvSpPr>
          <p:cNvPr id="4129" name="Text Box 64"/>
          <p:cNvSpPr txBox="1">
            <a:spLocks noChangeArrowheads="1"/>
          </p:cNvSpPr>
          <p:nvPr/>
        </p:nvSpPr>
        <p:spPr bwMode="auto">
          <a:xfrm>
            <a:off x="5029200" y="3774281"/>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pt-BR" sz="2400">
                <a:latin typeface="Times New Roman" panose="02020603050405020304" pitchFamily="18" charset="0"/>
              </a:rPr>
              <a:t>Equinócios</a:t>
            </a:r>
          </a:p>
        </p:txBody>
      </p:sp>
      <p:sp>
        <p:nvSpPr>
          <p:cNvPr id="4130" name="Text Box 65"/>
          <p:cNvSpPr txBox="1">
            <a:spLocks noChangeArrowheads="1"/>
          </p:cNvSpPr>
          <p:nvPr/>
        </p:nvSpPr>
        <p:spPr bwMode="auto">
          <a:xfrm>
            <a:off x="5181600" y="1772444"/>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pt-BR" sz="2400">
                <a:latin typeface="Times New Roman" panose="02020603050405020304" pitchFamily="18" charset="0"/>
              </a:rPr>
              <a:t>Soltícios</a:t>
            </a:r>
          </a:p>
        </p:txBody>
      </p:sp>
      <p:sp>
        <p:nvSpPr>
          <p:cNvPr id="4131" name="Text Box 66"/>
          <p:cNvSpPr txBox="1">
            <a:spLocks noChangeArrowheads="1"/>
          </p:cNvSpPr>
          <p:nvPr/>
        </p:nvSpPr>
        <p:spPr bwMode="auto">
          <a:xfrm>
            <a:off x="2286000" y="3393282"/>
            <a:ext cx="2057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pt-BR" sz="2000">
                <a:latin typeface="Times New Roman" panose="02020603050405020304" pitchFamily="18" charset="0"/>
              </a:rPr>
              <a:t>Inverno</a:t>
            </a:r>
          </a:p>
        </p:txBody>
      </p:sp>
      <p:sp>
        <p:nvSpPr>
          <p:cNvPr id="4132" name="Text Box 67"/>
          <p:cNvSpPr txBox="1">
            <a:spLocks noChangeArrowheads="1"/>
          </p:cNvSpPr>
          <p:nvPr/>
        </p:nvSpPr>
        <p:spPr bwMode="auto">
          <a:xfrm>
            <a:off x="8001000" y="3453607"/>
            <a:ext cx="2057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spcBef>
                <a:spcPct val="50000"/>
              </a:spcBef>
            </a:pPr>
            <a:r>
              <a:rPr lang="pt-BR" sz="2000">
                <a:latin typeface="Times New Roman" panose="02020603050405020304" pitchFamily="18" charset="0"/>
              </a:rPr>
              <a:t>Verão</a:t>
            </a:r>
          </a:p>
        </p:txBody>
      </p:sp>
      <p:sp>
        <p:nvSpPr>
          <p:cNvPr id="4133" name="Text Box 68"/>
          <p:cNvSpPr txBox="1">
            <a:spLocks noChangeArrowheads="1"/>
          </p:cNvSpPr>
          <p:nvPr/>
        </p:nvSpPr>
        <p:spPr bwMode="auto">
          <a:xfrm>
            <a:off x="2133600" y="5374482"/>
            <a:ext cx="2057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pt-BR" sz="2000">
                <a:latin typeface="Times New Roman" panose="02020603050405020304" pitchFamily="18" charset="0"/>
              </a:rPr>
              <a:t>Primavera</a:t>
            </a:r>
          </a:p>
        </p:txBody>
      </p:sp>
      <p:sp>
        <p:nvSpPr>
          <p:cNvPr id="4134" name="Text Box 69"/>
          <p:cNvSpPr txBox="1">
            <a:spLocks noChangeArrowheads="1"/>
          </p:cNvSpPr>
          <p:nvPr/>
        </p:nvSpPr>
        <p:spPr bwMode="auto">
          <a:xfrm>
            <a:off x="8153400" y="5526882"/>
            <a:ext cx="2057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spcBef>
                <a:spcPct val="50000"/>
              </a:spcBef>
            </a:pPr>
            <a:r>
              <a:rPr lang="pt-BR" sz="2000">
                <a:latin typeface="Times New Roman" panose="02020603050405020304" pitchFamily="18" charset="0"/>
              </a:rPr>
              <a:t>Outono</a:t>
            </a:r>
          </a:p>
        </p:txBody>
      </p:sp>
    </p:spTree>
    <p:extLst>
      <p:ext uri="{BB962C8B-B14F-4D97-AF65-F5344CB8AC3E}">
        <p14:creationId xmlns:p14="http://schemas.microsoft.com/office/powerpoint/2010/main" val="144378994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ço Reservado para Número de Slide 5"/>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B1507A9-9AF1-45B5-B5B9-6B292381A4D8}" type="slidenum">
              <a:rPr lang="pt-BR"/>
              <a:pPr eaLnBrk="1" hangingPunct="1"/>
              <a:t>30</a:t>
            </a:fld>
            <a:endParaRPr lang="pt-BR"/>
          </a:p>
        </p:txBody>
      </p:sp>
      <p:sp>
        <p:nvSpPr>
          <p:cNvPr id="31747" name="Rectangle 2"/>
          <p:cNvSpPr>
            <a:spLocks noGrp="1" noChangeArrowheads="1"/>
          </p:cNvSpPr>
          <p:nvPr>
            <p:ph type="title"/>
          </p:nvPr>
        </p:nvSpPr>
        <p:spPr/>
        <p:txBody>
          <a:bodyPr/>
          <a:lstStyle/>
          <a:p>
            <a:r>
              <a:rPr lang="pt-BR" sz="4000" dirty="0"/>
              <a:t>Estimativa da Radiação Solar Global</a:t>
            </a:r>
          </a:p>
        </p:txBody>
      </p:sp>
      <p:sp>
        <p:nvSpPr>
          <p:cNvPr id="31748" name="Rectangle 3"/>
          <p:cNvSpPr>
            <a:spLocks noGrp="1" noChangeArrowheads="1"/>
          </p:cNvSpPr>
          <p:nvPr>
            <p:ph type="body" idx="1"/>
          </p:nvPr>
        </p:nvSpPr>
        <p:spPr/>
        <p:txBody>
          <a:bodyPr/>
          <a:lstStyle/>
          <a:p>
            <a:pPr>
              <a:buFontTx/>
              <a:buNone/>
            </a:pPr>
            <a:r>
              <a:rPr lang="pt-BR" sz="2800" dirty="0"/>
              <a:t>Método de Bristol &amp; </a:t>
            </a:r>
            <a:r>
              <a:rPr lang="pt-BR" sz="2800" dirty="0" err="1"/>
              <a:t>Campbel</a:t>
            </a:r>
            <a:r>
              <a:rPr lang="pt-BR" sz="2800" dirty="0"/>
              <a:t> (1982):</a:t>
            </a:r>
          </a:p>
          <a:p>
            <a:pPr>
              <a:buFontTx/>
              <a:buNone/>
            </a:pPr>
            <a:endParaRPr lang="pt-BR" sz="2000" dirty="0"/>
          </a:p>
          <a:p>
            <a:pPr>
              <a:buFontTx/>
              <a:buNone/>
            </a:pPr>
            <a:endParaRPr lang="pt-BR" sz="2000" dirty="0"/>
          </a:p>
          <a:p>
            <a:pPr>
              <a:buFontTx/>
              <a:buNone/>
            </a:pPr>
            <a:endParaRPr lang="pt-BR" sz="2000" dirty="0"/>
          </a:p>
          <a:p>
            <a:pPr>
              <a:buFontTx/>
              <a:buNone/>
            </a:pPr>
            <a:endParaRPr lang="pt-BR" sz="2000" dirty="0"/>
          </a:p>
          <a:p>
            <a:pPr lvl="0">
              <a:buNone/>
            </a:pPr>
            <a:r>
              <a:rPr lang="pt-BR" sz="2000" dirty="0">
                <a:latin typeface="Calibri" panose="020F0502020204030204" pitchFamily="34" charset="0"/>
                <a:ea typeface="Times New Roman" panose="02020603050405020304" pitchFamily="18" charset="0"/>
                <a:cs typeface="Times New Roman" panose="02020603050405020304" pitchFamily="18" charset="0"/>
              </a:rPr>
              <a:t>em que A, B e C são coeficientes emp</a:t>
            </a:r>
            <a:r>
              <a:rPr lang="pt-BR" sz="2000" dirty="0">
                <a:latin typeface="Arial" panose="020B0604020202020204" pitchFamily="34" charset="0"/>
                <a:ea typeface="Times New Roman" panose="02020603050405020304" pitchFamily="18" charset="0"/>
                <a:cs typeface="Times New Roman" panose="02020603050405020304" pitchFamily="18" charset="0"/>
              </a:rPr>
              <a:t>í</a:t>
            </a:r>
            <a:r>
              <a:rPr lang="pt-BR" sz="2000" dirty="0">
                <a:latin typeface="Calibri" panose="020F0502020204030204" pitchFamily="34" charset="0"/>
                <a:ea typeface="Times New Roman" panose="02020603050405020304" pitchFamily="18" charset="0"/>
                <a:cs typeface="Times New Roman" panose="02020603050405020304" pitchFamily="18" charset="0"/>
              </a:rPr>
              <a:t>ricos, sendo A=0,7812, B=0,00515, e C=2,2</a:t>
            </a:r>
            <a:endParaRPr lang="pt-BR" sz="2000" dirty="0">
              <a:latin typeface="Arial" panose="020B0604020202020204" pitchFamily="34" charset="0"/>
            </a:endParaRPr>
          </a:p>
          <a:p>
            <a:pPr>
              <a:buFontTx/>
              <a:buNone/>
            </a:pPr>
            <a:endParaRPr lang="pt-BR" sz="2000" dirty="0"/>
          </a:p>
        </p:txBody>
      </p:sp>
      <p:sp>
        <p:nvSpPr>
          <p:cNvPr id="31749" name="Rectangle 5"/>
          <p:cNvSpPr>
            <a:spLocks noChangeArrowheads="1"/>
          </p:cNvSpPr>
          <p:nvPr/>
        </p:nvSpPr>
        <p:spPr bwMode="auto">
          <a:xfrm>
            <a:off x="1524000" y="29760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2" name="Rectangle 2"/>
          <p:cNvSpPr>
            <a:spLocks noChangeArrowheads="1"/>
          </p:cNvSpPr>
          <p:nvPr/>
        </p:nvSpPr>
        <p:spPr bwMode="auto">
          <a:xfrm>
            <a:off x="152400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graphicFrame>
        <p:nvGraphicFramePr>
          <p:cNvPr id="3" name="Objeto 2"/>
          <p:cNvGraphicFramePr>
            <a:graphicFrameLocks noChangeAspect="1"/>
          </p:cNvGraphicFramePr>
          <p:nvPr>
            <p:extLst>
              <p:ext uri="{D42A27DB-BD31-4B8C-83A1-F6EECF244321}">
                <p14:modId xmlns:p14="http://schemas.microsoft.com/office/powerpoint/2010/main" val="2864812157"/>
              </p:ext>
            </p:extLst>
          </p:nvPr>
        </p:nvGraphicFramePr>
        <p:xfrm>
          <a:off x="3143672" y="2649752"/>
          <a:ext cx="5581650" cy="750888"/>
        </p:xfrm>
        <a:graphic>
          <a:graphicData uri="http://schemas.openxmlformats.org/presentationml/2006/ole">
            <mc:AlternateContent xmlns:mc="http://schemas.openxmlformats.org/markup-compatibility/2006">
              <mc:Choice xmlns:v="urn:schemas-microsoft-com:vml" Requires="v">
                <p:oleObj name="Equação" r:id="rId2" imgW="1981080" imgH="253800" progId="Equation.3">
                  <p:embed/>
                </p:oleObj>
              </mc:Choice>
              <mc:Fallback>
                <p:oleObj name="Equação" r:id="rId2" imgW="1981080" imgH="253800" progId="Equation.3">
                  <p:embed/>
                  <p:pic>
                    <p:nvPicPr>
                      <p:cNvPr id="3" name="Objeto 2"/>
                      <p:cNvPicPr>
                        <a:picLocks noChangeAspect="1" noChangeArrowheads="1"/>
                      </p:cNvPicPr>
                      <p:nvPr/>
                    </p:nvPicPr>
                    <p:blipFill>
                      <a:blip r:embed="rId3"/>
                      <a:srcRect/>
                      <a:stretch>
                        <a:fillRect/>
                      </a:stretch>
                    </p:blipFill>
                    <p:spPr bwMode="auto">
                      <a:xfrm>
                        <a:off x="3143672" y="2649752"/>
                        <a:ext cx="5581650" cy="750888"/>
                      </a:xfrm>
                      <a:prstGeom prst="rect">
                        <a:avLst/>
                      </a:prstGeom>
                      <a:noFill/>
                    </p:spPr>
                  </p:pic>
                </p:oleObj>
              </mc:Fallback>
            </mc:AlternateContent>
          </a:graphicData>
        </a:graphic>
      </p:graphicFrame>
    </p:spTree>
    <p:extLst>
      <p:ext uri="{BB962C8B-B14F-4D97-AF65-F5344CB8AC3E}">
        <p14:creationId xmlns:p14="http://schemas.microsoft.com/office/powerpoint/2010/main" val="39203828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Espaço Reservado para Número de Slide 5"/>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88CECD7-26D7-47A4-BAAC-220521C803B8}" type="slidenum">
              <a:rPr lang="pt-BR"/>
              <a:pPr eaLnBrk="1" hangingPunct="1"/>
              <a:t>31</a:t>
            </a:fld>
            <a:endParaRPr lang="pt-BR"/>
          </a:p>
        </p:txBody>
      </p:sp>
      <p:sp>
        <p:nvSpPr>
          <p:cNvPr id="32771" name="Rectangle 2"/>
          <p:cNvSpPr>
            <a:spLocks noGrp="1" noChangeArrowheads="1"/>
          </p:cNvSpPr>
          <p:nvPr>
            <p:ph type="title"/>
          </p:nvPr>
        </p:nvSpPr>
        <p:spPr/>
        <p:txBody>
          <a:bodyPr/>
          <a:lstStyle/>
          <a:p>
            <a:r>
              <a:rPr lang="en-US"/>
              <a:t>Exercício</a:t>
            </a:r>
            <a:endParaRPr lang="pt-BR"/>
          </a:p>
        </p:txBody>
      </p:sp>
      <p:sp>
        <p:nvSpPr>
          <p:cNvPr id="32772" name="Rectangle 3"/>
          <p:cNvSpPr>
            <a:spLocks noGrp="1" noChangeArrowheads="1"/>
          </p:cNvSpPr>
          <p:nvPr>
            <p:ph type="body" idx="1"/>
          </p:nvPr>
        </p:nvSpPr>
        <p:spPr>
          <a:xfrm>
            <a:off x="848057" y="1844824"/>
            <a:ext cx="10515600" cy="4351338"/>
          </a:xfrm>
        </p:spPr>
        <p:txBody>
          <a:bodyPr/>
          <a:lstStyle/>
          <a:p>
            <a:pPr marL="0" indent="0">
              <a:buNone/>
            </a:pPr>
            <a:r>
              <a:rPr lang="en-US" dirty="0"/>
              <a:t>Com base </a:t>
            </a:r>
            <a:r>
              <a:rPr lang="en-US" dirty="0" err="1"/>
              <a:t>nos</a:t>
            </a:r>
            <a:r>
              <a:rPr lang="en-US" dirty="0"/>
              <a:t> </a:t>
            </a:r>
            <a:r>
              <a:rPr lang="en-US" dirty="0" err="1"/>
              <a:t>equações</a:t>
            </a:r>
            <a:r>
              <a:rPr lang="en-US" dirty="0"/>
              <a:t> </a:t>
            </a:r>
            <a:r>
              <a:rPr lang="en-US" dirty="0" err="1"/>
              <a:t>anteriores</a:t>
            </a:r>
            <a:r>
              <a:rPr lang="en-US" dirty="0"/>
              <a:t>, </a:t>
            </a:r>
            <a:r>
              <a:rPr lang="en-US" dirty="0" err="1"/>
              <a:t>calcule</a:t>
            </a:r>
            <a:r>
              <a:rPr lang="en-US" dirty="0"/>
              <a:t> </a:t>
            </a:r>
            <a:r>
              <a:rPr lang="en-US" dirty="0" err="1"/>
              <a:t>Qg</a:t>
            </a:r>
            <a:r>
              <a:rPr lang="en-US" dirty="0"/>
              <a:t> </a:t>
            </a:r>
            <a:r>
              <a:rPr lang="en-US" dirty="0" err="1"/>
              <a:t>pelos</a:t>
            </a:r>
            <a:r>
              <a:rPr lang="en-US" dirty="0"/>
              <a:t> </a:t>
            </a:r>
            <a:r>
              <a:rPr lang="en-US" dirty="0" err="1"/>
              <a:t>três</a:t>
            </a:r>
            <a:r>
              <a:rPr lang="en-US" dirty="0"/>
              <a:t> </a:t>
            </a:r>
            <a:r>
              <a:rPr lang="en-US" dirty="0" err="1"/>
              <a:t>métodos</a:t>
            </a:r>
            <a:r>
              <a:rPr lang="en-US" dirty="0"/>
              <a:t>, </a:t>
            </a:r>
            <a:r>
              <a:rPr lang="en-US" dirty="0" err="1"/>
              <a:t>admitindo</a:t>
            </a:r>
            <a:r>
              <a:rPr lang="en-US" dirty="0"/>
              <a:t> n=8,5 h, </a:t>
            </a:r>
            <a:r>
              <a:rPr lang="en-US" dirty="0" err="1"/>
              <a:t>Tmax</a:t>
            </a:r>
            <a:r>
              <a:rPr lang="en-US" dirty="0"/>
              <a:t> = 34 </a:t>
            </a:r>
            <a:r>
              <a:rPr lang="en-US" baseline="30000" dirty="0" err="1"/>
              <a:t>o</a:t>
            </a:r>
            <a:r>
              <a:rPr lang="en-US" dirty="0" err="1"/>
              <a:t>C</a:t>
            </a:r>
            <a:r>
              <a:rPr lang="en-US" dirty="0"/>
              <a:t> e </a:t>
            </a:r>
            <a:r>
              <a:rPr lang="en-US" dirty="0" err="1"/>
              <a:t>Tmin</a:t>
            </a:r>
            <a:r>
              <a:rPr lang="en-US" dirty="0"/>
              <a:t> = 17 </a:t>
            </a:r>
            <a:r>
              <a:rPr lang="en-US" baseline="30000" dirty="0" err="1"/>
              <a:t>o</a:t>
            </a:r>
            <a:r>
              <a:rPr lang="en-US" dirty="0" err="1"/>
              <a:t>C.</a:t>
            </a:r>
            <a:endParaRPr lang="en-US" dirty="0"/>
          </a:p>
          <a:p>
            <a:pPr marL="0" indent="0">
              <a:buNone/>
            </a:pPr>
            <a:endParaRPr lang="pt-BR" dirty="0"/>
          </a:p>
        </p:txBody>
      </p:sp>
      <p:sp>
        <p:nvSpPr>
          <p:cNvPr id="2" name="CaixaDeTexto 1">
            <a:extLst>
              <a:ext uri="{FF2B5EF4-FFF2-40B4-BE49-F238E27FC236}">
                <a16:creationId xmlns:a16="http://schemas.microsoft.com/office/drawing/2014/main" id="{497F5711-D448-4522-9116-72AC558777CC}"/>
              </a:ext>
            </a:extLst>
          </p:cNvPr>
          <p:cNvSpPr txBox="1"/>
          <p:nvPr/>
        </p:nvSpPr>
        <p:spPr>
          <a:xfrm>
            <a:off x="483872" y="3724683"/>
            <a:ext cx="2606080" cy="1754326"/>
          </a:xfrm>
          <a:prstGeom prst="rect">
            <a:avLst/>
          </a:prstGeom>
          <a:solidFill>
            <a:srgbClr val="92D050"/>
          </a:solidFill>
        </p:spPr>
        <p:txBody>
          <a:bodyPr wrap="square" rtlCol="0">
            <a:spAutoFit/>
          </a:bodyPr>
          <a:lstStyle/>
          <a:p>
            <a:r>
              <a:rPr lang="pt-BR" dirty="0"/>
              <a:t>NDA = 96</a:t>
            </a:r>
          </a:p>
          <a:p>
            <a:r>
              <a:rPr lang="pt-BR" dirty="0"/>
              <a:t>LAT = -22,8667</a:t>
            </a:r>
            <a:r>
              <a:rPr lang="pt-BR" baseline="30000" dirty="0"/>
              <a:t>o</a:t>
            </a:r>
            <a:r>
              <a:rPr lang="pt-BR" dirty="0"/>
              <a:t> (Pira)</a:t>
            </a:r>
          </a:p>
          <a:p>
            <a:r>
              <a:rPr lang="pt-BR" dirty="0" err="1"/>
              <a:t>Declin</a:t>
            </a:r>
            <a:r>
              <a:rPr lang="pt-BR" dirty="0"/>
              <a:t> = 6,3774</a:t>
            </a:r>
            <a:r>
              <a:rPr lang="pt-BR" baseline="30000" dirty="0"/>
              <a:t>º</a:t>
            </a:r>
          </a:p>
          <a:p>
            <a:r>
              <a:rPr lang="pt-BR" baseline="30000" dirty="0"/>
              <a:t>.</a:t>
            </a:r>
            <a:r>
              <a:rPr lang="pt-BR" dirty="0" err="1"/>
              <a:t>Hn</a:t>
            </a:r>
            <a:r>
              <a:rPr lang="pt-BR" dirty="0"/>
              <a:t> = 87,2983º</a:t>
            </a:r>
          </a:p>
          <a:p>
            <a:r>
              <a:rPr lang="pt-BR" dirty="0"/>
              <a:t>(d/D)</a:t>
            </a:r>
            <a:r>
              <a:rPr lang="pt-BR" baseline="30000" dirty="0"/>
              <a:t>2</a:t>
            </a:r>
            <a:r>
              <a:rPr lang="pt-BR" dirty="0"/>
              <a:t> = 0,9973</a:t>
            </a:r>
          </a:p>
          <a:p>
            <a:r>
              <a:rPr lang="pt-BR" b="1" u="sng" dirty="0" err="1"/>
              <a:t>Qo</a:t>
            </a:r>
            <a:r>
              <a:rPr lang="pt-BR" b="1" u="sng" dirty="0"/>
              <a:t> = 31,8298 MJ/m2.d</a:t>
            </a:r>
          </a:p>
        </p:txBody>
      </p:sp>
      <p:sp>
        <p:nvSpPr>
          <p:cNvPr id="6" name="CaixaDeTexto 5">
            <a:extLst>
              <a:ext uri="{FF2B5EF4-FFF2-40B4-BE49-F238E27FC236}">
                <a16:creationId xmlns:a16="http://schemas.microsoft.com/office/drawing/2014/main" id="{E0917F0D-CABC-4CE7-A536-0A5395EB0659}"/>
              </a:ext>
            </a:extLst>
          </p:cNvPr>
          <p:cNvSpPr txBox="1"/>
          <p:nvPr/>
        </p:nvSpPr>
        <p:spPr>
          <a:xfrm>
            <a:off x="3427056" y="3861455"/>
            <a:ext cx="2606080" cy="2031325"/>
          </a:xfrm>
          <a:prstGeom prst="rect">
            <a:avLst/>
          </a:prstGeom>
          <a:solidFill>
            <a:srgbClr val="FFFF00"/>
          </a:solidFill>
        </p:spPr>
        <p:txBody>
          <a:bodyPr wrap="square" rtlCol="0">
            <a:spAutoFit/>
          </a:bodyPr>
          <a:lstStyle/>
          <a:p>
            <a:r>
              <a:rPr lang="pt-BR" b="1" u="sng" dirty="0" err="1"/>
              <a:t>Angstron</a:t>
            </a:r>
            <a:endParaRPr lang="pt-BR" b="1" u="sng" dirty="0"/>
          </a:p>
          <a:p>
            <a:r>
              <a:rPr lang="pt-BR" dirty="0"/>
              <a:t>N = 11,6398h</a:t>
            </a:r>
          </a:p>
          <a:p>
            <a:r>
              <a:rPr lang="pt-BR"/>
              <a:t>n = 8,5 h </a:t>
            </a:r>
            <a:endParaRPr lang="pt-BR" dirty="0"/>
          </a:p>
          <a:p>
            <a:r>
              <a:rPr lang="pt-BR" dirty="0"/>
              <a:t>NDA = 96</a:t>
            </a:r>
          </a:p>
          <a:p>
            <a:r>
              <a:rPr lang="pt-BR" dirty="0"/>
              <a:t>a = 0,28</a:t>
            </a:r>
          </a:p>
          <a:p>
            <a:r>
              <a:rPr lang="pt-BR" dirty="0"/>
              <a:t>b = 0,51</a:t>
            </a:r>
          </a:p>
          <a:p>
            <a:r>
              <a:rPr lang="pt-BR" dirty="0" err="1"/>
              <a:t>Qg</a:t>
            </a:r>
            <a:r>
              <a:rPr lang="pt-BR" dirty="0"/>
              <a:t> = 20,7667 MJ/m2.d</a:t>
            </a:r>
          </a:p>
        </p:txBody>
      </p:sp>
      <p:sp>
        <p:nvSpPr>
          <p:cNvPr id="7" name="CaixaDeTexto 6">
            <a:extLst>
              <a:ext uri="{FF2B5EF4-FFF2-40B4-BE49-F238E27FC236}">
                <a16:creationId xmlns:a16="http://schemas.microsoft.com/office/drawing/2014/main" id="{1371D696-AB2A-49EF-A2CC-F133E6563966}"/>
              </a:ext>
            </a:extLst>
          </p:cNvPr>
          <p:cNvSpPr txBox="1"/>
          <p:nvPr/>
        </p:nvSpPr>
        <p:spPr>
          <a:xfrm>
            <a:off x="9313424" y="3784214"/>
            <a:ext cx="2606080" cy="1754326"/>
          </a:xfrm>
          <a:prstGeom prst="rect">
            <a:avLst/>
          </a:prstGeom>
          <a:solidFill>
            <a:srgbClr val="FFFF00"/>
          </a:solidFill>
        </p:spPr>
        <p:txBody>
          <a:bodyPr wrap="square" rtlCol="0">
            <a:spAutoFit/>
          </a:bodyPr>
          <a:lstStyle/>
          <a:p>
            <a:r>
              <a:rPr lang="pt-BR" b="1" u="sng" dirty="0"/>
              <a:t>Hargreaves</a:t>
            </a:r>
          </a:p>
          <a:p>
            <a:r>
              <a:rPr lang="pt-BR" dirty="0" err="1"/>
              <a:t>Tmax</a:t>
            </a:r>
            <a:r>
              <a:rPr lang="pt-BR" dirty="0"/>
              <a:t> = 34</a:t>
            </a:r>
            <a:r>
              <a:rPr lang="pt-BR" baseline="30000" dirty="0"/>
              <a:t>o</a:t>
            </a:r>
            <a:r>
              <a:rPr lang="pt-BR" dirty="0"/>
              <a:t>C</a:t>
            </a:r>
          </a:p>
          <a:p>
            <a:r>
              <a:rPr lang="pt-BR" dirty="0" err="1"/>
              <a:t>Tmin</a:t>
            </a:r>
            <a:r>
              <a:rPr lang="pt-BR" dirty="0"/>
              <a:t> = 17</a:t>
            </a:r>
            <a:r>
              <a:rPr lang="pt-BR" baseline="30000" dirty="0"/>
              <a:t>o</a:t>
            </a:r>
            <a:r>
              <a:rPr lang="pt-BR" dirty="0"/>
              <a:t>C</a:t>
            </a:r>
          </a:p>
          <a:p>
            <a:r>
              <a:rPr lang="pt-BR" dirty="0"/>
              <a:t>K = 0,16</a:t>
            </a:r>
          </a:p>
          <a:p>
            <a:r>
              <a:rPr lang="pt-BR" dirty="0" err="1"/>
              <a:t>Qg</a:t>
            </a:r>
            <a:r>
              <a:rPr lang="pt-BR" dirty="0"/>
              <a:t> = 20,9981 MJ/m2.d</a:t>
            </a:r>
          </a:p>
          <a:p>
            <a:endParaRPr lang="pt-BR" dirty="0"/>
          </a:p>
        </p:txBody>
      </p:sp>
      <p:sp>
        <p:nvSpPr>
          <p:cNvPr id="8" name="CaixaDeTexto 7">
            <a:extLst>
              <a:ext uri="{FF2B5EF4-FFF2-40B4-BE49-F238E27FC236}">
                <a16:creationId xmlns:a16="http://schemas.microsoft.com/office/drawing/2014/main" id="{CC8C004B-CF8D-4D87-90E9-56B1623929C5}"/>
              </a:ext>
            </a:extLst>
          </p:cNvPr>
          <p:cNvSpPr txBox="1"/>
          <p:nvPr/>
        </p:nvSpPr>
        <p:spPr>
          <a:xfrm>
            <a:off x="6340652" y="3507215"/>
            <a:ext cx="2606080" cy="2308324"/>
          </a:xfrm>
          <a:prstGeom prst="rect">
            <a:avLst/>
          </a:prstGeom>
          <a:solidFill>
            <a:srgbClr val="FFFF00"/>
          </a:solidFill>
        </p:spPr>
        <p:txBody>
          <a:bodyPr wrap="square" rtlCol="0">
            <a:spAutoFit/>
          </a:bodyPr>
          <a:lstStyle/>
          <a:p>
            <a:r>
              <a:rPr lang="pt-BR" b="1" u="sng" dirty="0"/>
              <a:t>Bristol &amp; </a:t>
            </a:r>
            <a:r>
              <a:rPr lang="pt-BR" b="1" u="sng" dirty="0" err="1"/>
              <a:t>Campbel</a:t>
            </a:r>
            <a:r>
              <a:rPr lang="pt-BR" b="1" u="sng" dirty="0"/>
              <a:t> </a:t>
            </a:r>
          </a:p>
          <a:p>
            <a:r>
              <a:rPr lang="pt-BR" dirty="0" err="1"/>
              <a:t>Tmax</a:t>
            </a:r>
            <a:r>
              <a:rPr lang="pt-BR" dirty="0"/>
              <a:t> = 34</a:t>
            </a:r>
            <a:r>
              <a:rPr lang="pt-BR" baseline="30000" dirty="0"/>
              <a:t>o</a:t>
            </a:r>
            <a:r>
              <a:rPr lang="pt-BR" dirty="0"/>
              <a:t>C</a:t>
            </a:r>
          </a:p>
          <a:p>
            <a:r>
              <a:rPr lang="pt-BR" dirty="0" err="1"/>
              <a:t>Tmin</a:t>
            </a:r>
            <a:r>
              <a:rPr lang="pt-BR" dirty="0"/>
              <a:t> = 17</a:t>
            </a:r>
            <a:r>
              <a:rPr lang="pt-BR" baseline="30000" dirty="0"/>
              <a:t>o</a:t>
            </a:r>
            <a:r>
              <a:rPr lang="pt-BR" dirty="0"/>
              <a:t>C</a:t>
            </a:r>
          </a:p>
          <a:p>
            <a:pPr marL="0" algn="l" rtl="0" eaLnBrk="1" fontAlgn="b" latinLnBrk="0" hangingPunct="1">
              <a:spcBef>
                <a:spcPts val="0"/>
              </a:spcBef>
              <a:spcAft>
                <a:spcPts val="0"/>
              </a:spcAft>
            </a:pPr>
            <a:r>
              <a:rPr lang="pt-BR" sz="1800" b="0" i="0" u="none" strike="noStrike" kern="1200" dirty="0">
                <a:solidFill>
                  <a:srgbClr val="000000"/>
                </a:solidFill>
                <a:effectLst/>
                <a:latin typeface="Arial" panose="020B0604020202020204" pitchFamily="34" charset="0"/>
              </a:rPr>
              <a:t>A = 0,7812</a:t>
            </a:r>
            <a:endParaRPr lang="pt-BR" sz="1800" b="0" i="0" u="none" strike="noStrike" dirty="0">
              <a:effectLst/>
              <a:latin typeface="Arial" panose="020B0604020202020204" pitchFamily="34" charset="0"/>
            </a:endParaRPr>
          </a:p>
          <a:p>
            <a:pPr marL="0" algn="l" rtl="0" eaLnBrk="1" fontAlgn="b" latinLnBrk="0" hangingPunct="1">
              <a:spcBef>
                <a:spcPts val="0"/>
              </a:spcBef>
              <a:spcAft>
                <a:spcPts val="0"/>
              </a:spcAft>
            </a:pPr>
            <a:r>
              <a:rPr lang="pt-BR" sz="1800" b="0" i="0" u="none" strike="noStrike" kern="1200" dirty="0">
                <a:solidFill>
                  <a:srgbClr val="000000"/>
                </a:solidFill>
                <a:effectLst/>
                <a:latin typeface="Arial" panose="020B0604020202020204" pitchFamily="34" charset="0"/>
              </a:rPr>
              <a:t>B = 0,00515</a:t>
            </a:r>
            <a:endParaRPr lang="pt-BR" sz="1800" b="0" i="0" u="none" strike="noStrike" dirty="0">
              <a:effectLst/>
              <a:latin typeface="Arial" panose="020B0604020202020204" pitchFamily="34" charset="0"/>
            </a:endParaRPr>
          </a:p>
          <a:p>
            <a:pPr marL="0" algn="l" rtl="0" eaLnBrk="1" fontAlgn="b" latinLnBrk="0" hangingPunct="1">
              <a:spcBef>
                <a:spcPts val="0"/>
              </a:spcBef>
              <a:spcAft>
                <a:spcPts val="0"/>
              </a:spcAft>
            </a:pPr>
            <a:r>
              <a:rPr lang="pt-BR" sz="1800" b="0" i="0" u="none" strike="noStrike" kern="1200" dirty="0">
                <a:solidFill>
                  <a:srgbClr val="000000"/>
                </a:solidFill>
                <a:effectLst/>
                <a:latin typeface="Arial" panose="020B0604020202020204" pitchFamily="34" charset="0"/>
              </a:rPr>
              <a:t>C = 2,2</a:t>
            </a:r>
            <a:endParaRPr lang="pt-BR" sz="1800" b="0" i="0" u="none" strike="noStrike" dirty="0">
              <a:effectLst/>
              <a:latin typeface="Arial" panose="020B0604020202020204" pitchFamily="34" charset="0"/>
            </a:endParaRPr>
          </a:p>
          <a:p>
            <a:r>
              <a:rPr lang="pt-BR" dirty="0" err="1"/>
              <a:t>Qg</a:t>
            </a:r>
            <a:r>
              <a:rPr lang="pt-BR" dirty="0"/>
              <a:t> = 23,0606 MJ/m2.d</a:t>
            </a:r>
          </a:p>
          <a:p>
            <a:endParaRPr lang="pt-BR" dirty="0"/>
          </a:p>
        </p:txBody>
      </p:sp>
      <p:pic>
        <p:nvPicPr>
          <p:cNvPr id="3" name="Imagem 2">
            <a:extLst>
              <a:ext uri="{FF2B5EF4-FFF2-40B4-BE49-F238E27FC236}">
                <a16:creationId xmlns:a16="http://schemas.microsoft.com/office/drawing/2014/main" id="{25248434-FA52-4B57-9791-3A150744FFE0}"/>
              </a:ext>
            </a:extLst>
          </p:cNvPr>
          <p:cNvPicPr>
            <a:picLocks noChangeAspect="1"/>
          </p:cNvPicPr>
          <p:nvPr/>
        </p:nvPicPr>
        <p:blipFill>
          <a:blip r:embed="rId2"/>
          <a:stretch>
            <a:fillRect/>
          </a:stretch>
        </p:blipFill>
        <p:spPr>
          <a:xfrm>
            <a:off x="9994541" y="365125"/>
            <a:ext cx="1647040" cy="1499858"/>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D31BB204-0CB9-460D-B6F1-E6BE5FE7D8BD}"/>
              </a:ext>
            </a:extLst>
          </p:cNvPr>
          <p:cNvPicPr>
            <a:picLocks noChangeAspect="1"/>
          </p:cNvPicPr>
          <p:nvPr/>
        </p:nvPicPr>
        <p:blipFill>
          <a:blip r:embed="rId2"/>
          <a:stretch>
            <a:fillRect/>
          </a:stretch>
        </p:blipFill>
        <p:spPr>
          <a:xfrm>
            <a:off x="0" y="0"/>
            <a:ext cx="12192000" cy="7193280"/>
          </a:xfrm>
          <a:prstGeom prst="rect">
            <a:avLst/>
          </a:prstGeom>
        </p:spPr>
      </p:pic>
      <p:sp>
        <p:nvSpPr>
          <p:cNvPr id="27650" name="Título 1"/>
          <p:cNvSpPr>
            <a:spLocks noGrp="1"/>
          </p:cNvSpPr>
          <p:nvPr>
            <p:ph type="title"/>
          </p:nvPr>
        </p:nvSpPr>
        <p:spPr>
          <a:xfrm>
            <a:off x="573983" y="2570922"/>
            <a:ext cx="4461843" cy="1669774"/>
          </a:xfrm>
        </p:spPr>
        <p:txBody>
          <a:bodyPr vert="horz" lIns="91440" tIns="45720" rIns="91440" bIns="45720" rtlCol="0" anchor="b">
            <a:normAutofit/>
          </a:bodyPr>
          <a:lstStyle/>
          <a:p>
            <a:pPr algn="ctr"/>
            <a:r>
              <a:rPr lang="en-US" altLang="pt-BR" sz="3200" b="1" kern="1200" dirty="0" err="1">
                <a:latin typeface="+mj-lt"/>
                <a:ea typeface="+mj-ea"/>
                <a:cs typeface="+mj-cs"/>
              </a:rPr>
              <a:t>Níveis</a:t>
            </a:r>
            <a:r>
              <a:rPr lang="en-US" altLang="pt-BR" sz="3200" b="1" kern="1200" dirty="0">
                <a:latin typeface="+mj-lt"/>
                <a:ea typeface="+mj-ea"/>
                <a:cs typeface="+mj-cs"/>
              </a:rPr>
              <a:t> de </a:t>
            </a:r>
            <a:r>
              <a:rPr lang="en-US" altLang="pt-BR" sz="3200" b="1" kern="1200" dirty="0" err="1">
                <a:latin typeface="+mj-lt"/>
                <a:ea typeface="+mj-ea"/>
                <a:cs typeface="+mj-cs"/>
              </a:rPr>
              <a:t>produção</a:t>
            </a:r>
            <a:r>
              <a:rPr lang="en-US" altLang="pt-BR" sz="3200" b="1" kern="1200" dirty="0">
                <a:latin typeface="+mj-lt"/>
                <a:ea typeface="+mj-ea"/>
                <a:cs typeface="+mj-cs"/>
              </a:rPr>
              <a:t> e </a:t>
            </a:r>
            <a:r>
              <a:rPr lang="en-US" altLang="pt-BR" sz="3200" b="1" kern="1200" dirty="0" err="1">
                <a:latin typeface="+mj-lt"/>
                <a:ea typeface="+mj-ea"/>
                <a:cs typeface="+mj-cs"/>
              </a:rPr>
              <a:t>seus</a:t>
            </a:r>
            <a:r>
              <a:rPr lang="en-US" altLang="pt-BR" sz="3200" b="1" kern="1200" dirty="0">
                <a:latin typeface="+mj-lt"/>
                <a:ea typeface="+mj-ea"/>
                <a:cs typeface="+mj-cs"/>
              </a:rPr>
              <a:t> </a:t>
            </a:r>
            <a:r>
              <a:rPr lang="en-US" altLang="pt-BR" sz="3200" b="1" kern="1200" dirty="0" err="1">
                <a:latin typeface="+mj-lt"/>
                <a:ea typeface="+mj-ea"/>
                <a:cs typeface="+mj-cs"/>
              </a:rPr>
              <a:t>respectivos</a:t>
            </a:r>
            <a:r>
              <a:rPr lang="en-US" altLang="pt-BR" sz="3200" b="1" kern="1200" dirty="0">
                <a:latin typeface="+mj-lt"/>
                <a:ea typeface="+mj-ea"/>
                <a:cs typeface="+mj-cs"/>
              </a:rPr>
              <a:t> </a:t>
            </a:r>
            <a:r>
              <a:rPr lang="en-US" altLang="pt-BR" sz="3200" b="1" kern="1200" dirty="0" err="1">
                <a:latin typeface="+mj-lt"/>
                <a:ea typeface="+mj-ea"/>
                <a:cs typeface="+mj-cs"/>
              </a:rPr>
              <a:t>fatores</a:t>
            </a:r>
            <a:r>
              <a:rPr lang="en-US" altLang="pt-BR" sz="3200" b="1" kern="1200" dirty="0">
                <a:latin typeface="+mj-lt"/>
                <a:ea typeface="+mj-ea"/>
                <a:cs typeface="+mj-cs"/>
              </a:rPr>
              <a:t> </a:t>
            </a:r>
            <a:r>
              <a:rPr lang="en-US" altLang="pt-BR" sz="3200" b="1" kern="1200" dirty="0" err="1">
                <a:latin typeface="+mj-lt"/>
                <a:ea typeface="+mj-ea"/>
                <a:cs typeface="+mj-cs"/>
              </a:rPr>
              <a:t>determinantes</a:t>
            </a:r>
            <a:r>
              <a:rPr lang="en-US" altLang="pt-BR" sz="3200" b="1" kern="1200" dirty="0">
                <a:latin typeface="+mj-lt"/>
                <a:ea typeface="+mj-ea"/>
                <a:cs typeface="+mj-cs"/>
              </a:rPr>
              <a:t>/</a:t>
            </a:r>
            <a:r>
              <a:rPr lang="en-US" altLang="pt-BR" sz="3200" b="1" kern="1200" dirty="0" err="1">
                <a:latin typeface="+mj-lt"/>
                <a:ea typeface="+mj-ea"/>
                <a:cs typeface="+mj-cs"/>
              </a:rPr>
              <a:t>limitantes</a:t>
            </a:r>
            <a:r>
              <a:rPr lang="en-US" altLang="pt-BR" sz="3200" b="1" kern="1200" dirty="0">
                <a:latin typeface="+mj-lt"/>
                <a:ea typeface="+mj-ea"/>
                <a:cs typeface="+mj-cs"/>
              </a:rPr>
              <a:t> </a:t>
            </a:r>
          </a:p>
        </p:txBody>
      </p:sp>
      <p:pic>
        <p:nvPicPr>
          <p:cNvPr id="27649" name="Espaço Reservado para Conteúdo 3" descr="Uma imagem contendo captura de tela&#10;&#10;Descrição gerada automaticamente"/>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5251516" y="260648"/>
            <a:ext cx="6374845" cy="5880796"/>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E3BC6B-A89C-4747-AFAB-E695D41398EB}"/>
              </a:ext>
            </a:extLst>
          </p:cNvPr>
          <p:cNvSpPr>
            <a:spLocks noGrp="1"/>
          </p:cNvSpPr>
          <p:nvPr>
            <p:ph type="title"/>
          </p:nvPr>
        </p:nvSpPr>
        <p:spPr>
          <a:xfrm>
            <a:off x="7396007" y="0"/>
            <a:ext cx="4766166" cy="619512"/>
          </a:xfrm>
        </p:spPr>
        <p:txBody>
          <a:bodyPr>
            <a:normAutofit/>
          </a:bodyPr>
          <a:lstStyle/>
          <a:p>
            <a:pPr algn="r"/>
            <a:r>
              <a:rPr lang="pt-BR" sz="2800" b="1" dirty="0"/>
              <a:t>Interação Radiação - Vegetação</a:t>
            </a:r>
            <a:endParaRPr lang="en-AU" sz="2800" b="1" dirty="0"/>
          </a:p>
        </p:txBody>
      </p:sp>
      <p:cxnSp>
        <p:nvCxnSpPr>
          <p:cNvPr id="5" name="Conector reto 4">
            <a:extLst>
              <a:ext uri="{FF2B5EF4-FFF2-40B4-BE49-F238E27FC236}">
                <a16:creationId xmlns:a16="http://schemas.microsoft.com/office/drawing/2014/main" id="{6894E3E1-2B0A-4325-81A8-C7FAC53B5059}"/>
              </a:ext>
            </a:extLst>
          </p:cNvPr>
          <p:cNvCxnSpPr/>
          <p:nvPr/>
        </p:nvCxnSpPr>
        <p:spPr>
          <a:xfrm>
            <a:off x="3131914" y="5702942"/>
            <a:ext cx="5976664"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Gráfico 8" descr="Árvore de folhas secas">
            <a:extLst>
              <a:ext uri="{FF2B5EF4-FFF2-40B4-BE49-F238E27FC236}">
                <a16:creationId xmlns:a16="http://schemas.microsoft.com/office/drawing/2014/main" id="{B5CDB62B-9B90-49AF-8758-BEC4E5CF753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67918" y="3958782"/>
            <a:ext cx="1794464" cy="1794464"/>
          </a:xfrm>
          <a:prstGeom prst="rect">
            <a:avLst/>
          </a:prstGeom>
        </p:spPr>
      </p:pic>
      <p:pic>
        <p:nvPicPr>
          <p:cNvPr id="12" name="Gráfico 11" descr="Árvore de folhas secas">
            <a:extLst>
              <a:ext uri="{FF2B5EF4-FFF2-40B4-BE49-F238E27FC236}">
                <a16:creationId xmlns:a16="http://schemas.microsoft.com/office/drawing/2014/main" id="{EC67D4E1-24B3-49BF-94A1-BE2C3F7884D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29782" y="3958782"/>
            <a:ext cx="1794464" cy="1794464"/>
          </a:xfrm>
          <a:prstGeom prst="rect">
            <a:avLst/>
          </a:prstGeom>
        </p:spPr>
      </p:pic>
      <p:pic>
        <p:nvPicPr>
          <p:cNvPr id="13" name="Gráfico 12" descr="Árvore de folhas secas">
            <a:extLst>
              <a:ext uri="{FF2B5EF4-FFF2-40B4-BE49-F238E27FC236}">
                <a16:creationId xmlns:a16="http://schemas.microsoft.com/office/drawing/2014/main" id="{B5DC3B3A-9ED1-4269-A7FE-C64413C2BB2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91646" y="3989096"/>
            <a:ext cx="1794464" cy="1794464"/>
          </a:xfrm>
          <a:prstGeom prst="rect">
            <a:avLst/>
          </a:prstGeom>
        </p:spPr>
      </p:pic>
      <p:pic>
        <p:nvPicPr>
          <p:cNvPr id="14" name="Gráfico 13" descr="Árvore de folhas secas">
            <a:extLst>
              <a:ext uri="{FF2B5EF4-FFF2-40B4-BE49-F238E27FC236}">
                <a16:creationId xmlns:a16="http://schemas.microsoft.com/office/drawing/2014/main" id="{B4187BA0-5395-4FD5-B436-A5B8B76CD39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08168" y="3958782"/>
            <a:ext cx="1824778" cy="1824778"/>
          </a:xfrm>
          <a:prstGeom prst="rect">
            <a:avLst/>
          </a:prstGeom>
        </p:spPr>
      </p:pic>
      <p:sp>
        <p:nvSpPr>
          <p:cNvPr id="15" name="Elipse 14">
            <a:extLst>
              <a:ext uri="{FF2B5EF4-FFF2-40B4-BE49-F238E27FC236}">
                <a16:creationId xmlns:a16="http://schemas.microsoft.com/office/drawing/2014/main" id="{F9FBD832-DB52-45C5-B205-AAAC30F4F991}"/>
              </a:ext>
            </a:extLst>
          </p:cNvPr>
          <p:cNvSpPr/>
          <p:nvPr/>
        </p:nvSpPr>
        <p:spPr>
          <a:xfrm>
            <a:off x="5527014" y="725337"/>
            <a:ext cx="640668" cy="648071"/>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cxnSp>
        <p:nvCxnSpPr>
          <p:cNvPr id="17" name="Conector reto 16">
            <a:extLst>
              <a:ext uri="{FF2B5EF4-FFF2-40B4-BE49-F238E27FC236}">
                <a16:creationId xmlns:a16="http://schemas.microsoft.com/office/drawing/2014/main" id="{2E0CEF6D-AB8C-4E15-A42F-E306541EB232}"/>
              </a:ext>
            </a:extLst>
          </p:cNvPr>
          <p:cNvCxnSpPr/>
          <p:nvPr/>
        </p:nvCxnSpPr>
        <p:spPr>
          <a:xfrm>
            <a:off x="2347230" y="2636912"/>
            <a:ext cx="7488832"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Seta: para Baixo 17">
            <a:extLst>
              <a:ext uri="{FF2B5EF4-FFF2-40B4-BE49-F238E27FC236}">
                <a16:creationId xmlns:a16="http://schemas.microsoft.com/office/drawing/2014/main" id="{3199958C-026A-4F48-A12D-4D4B80B80CDA}"/>
              </a:ext>
            </a:extLst>
          </p:cNvPr>
          <p:cNvSpPr/>
          <p:nvPr/>
        </p:nvSpPr>
        <p:spPr>
          <a:xfrm>
            <a:off x="5625236" y="1757461"/>
            <a:ext cx="484611" cy="742337"/>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CaixaDeTexto 18">
            <a:extLst>
              <a:ext uri="{FF2B5EF4-FFF2-40B4-BE49-F238E27FC236}">
                <a16:creationId xmlns:a16="http://schemas.microsoft.com/office/drawing/2014/main" id="{E484CF9F-447A-4657-9ECC-B2A01893F78F}"/>
              </a:ext>
            </a:extLst>
          </p:cNvPr>
          <p:cNvSpPr txBox="1"/>
          <p:nvPr/>
        </p:nvSpPr>
        <p:spPr>
          <a:xfrm>
            <a:off x="6116716" y="1795534"/>
            <a:ext cx="4299764" cy="646331"/>
          </a:xfrm>
          <a:prstGeom prst="rect">
            <a:avLst/>
          </a:prstGeom>
          <a:noFill/>
        </p:spPr>
        <p:txBody>
          <a:bodyPr wrap="square" rtlCol="0">
            <a:spAutoFit/>
          </a:bodyPr>
          <a:lstStyle/>
          <a:p>
            <a:r>
              <a:rPr lang="pt-BR" sz="3600" dirty="0" err="1"/>
              <a:t>Qo</a:t>
            </a:r>
            <a:r>
              <a:rPr lang="pt-BR" sz="3600" dirty="0"/>
              <a:t> </a:t>
            </a:r>
            <a:endParaRPr lang="en-AU" sz="3600" dirty="0"/>
          </a:p>
        </p:txBody>
      </p:sp>
      <p:sp>
        <p:nvSpPr>
          <p:cNvPr id="20" name="Seta: para Baixo 19">
            <a:extLst>
              <a:ext uri="{FF2B5EF4-FFF2-40B4-BE49-F238E27FC236}">
                <a16:creationId xmlns:a16="http://schemas.microsoft.com/office/drawing/2014/main" id="{9AE10C5A-F92B-4382-AE7C-05F07C510E39}"/>
              </a:ext>
            </a:extLst>
          </p:cNvPr>
          <p:cNvSpPr/>
          <p:nvPr/>
        </p:nvSpPr>
        <p:spPr>
          <a:xfrm>
            <a:off x="5699342" y="2927692"/>
            <a:ext cx="338476" cy="647037"/>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CaixaDeTexto 20">
            <a:extLst>
              <a:ext uri="{FF2B5EF4-FFF2-40B4-BE49-F238E27FC236}">
                <a16:creationId xmlns:a16="http://schemas.microsoft.com/office/drawing/2014/main" id="{7883633B-9CF0-42B7-9609-BE8A78AAB458}"/>
              </a:ext>
            </a:extLst>
          </p:cNvPr>
          <p:cNvSpPr txBox="1"/>
          <p:nvPr/>
        </p:nvSpPr>
        <p:spPr>
          <a:xfrm>
            <a:off x="6125325" y="3108959"/>
            <a:ext cx="640668" cy="369332"/>
          </a:xfrm>
          <a:prstGeom prst="rect">
            <a:avLst/>
          </a:prstGeom>
          <a:noFill/>
        </p:spPr>
        <p:txBody>
          <a:bodyPr wrap="square" rtlCol="0">
            <a:spAutoFit/>
          </a:bodyPr>
          <a:lstStyle/>
          <a:p>
            <a:r>
              <a:rPr lang="pt-BR" dirty="0" err="1"/>
              <a:t>Qg</a:t>
            </a:r>
            <a:endParaRPr lang="en-AU" dirty="0"/>
          </a:p>
        </p:txBody>
      </p:sp>
      <p:sp>
        <p:nvSpPr>
          <p:cNvPr id="22" name="Chave Esquerda 21">
            <a:extLst>
              <a:ext uri="{FF2B5EF4-FFF2-40B4-BE49-F238E27FC236}">
                <a16:creationId xmlns:a16="http://schemas.microsoft.com/office/drawing/2014/main" id="{B30CF07E-3F8D-49B7-B050-B465EAA96721}"/>
              </a:ext>
            </a:extLst>
          </p:cNvPr>
          <p:cNvSpPr/>
          <p:nvPr/>
        </p:nvSpPr>
        <p:spPr>
          <a:xfrm>
            <a:off x="6708394" y="2636912"/>
            <a:ext cx="216024" cy="132187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23" name="CaixaDeTexto 22">
            <a:extLst>
              <a:ext uri="{FF2B5EF4-FFF2-40B4-BE49-F238E27FC236}">
                <a16:creationId xmlns:a16="http://schemas.microsoft.com/office/drawing/2014/main" id="{C5DD074D-435C-464B-B3E4-1ECAC8AB11C9}"/>
              </a:ext>
            </a:extLst>
          </p:cNvPr>
          <p:cNvSpPr txBox="1"/>
          <p:nvPr/>
        </p:nvSpPr>
        <p:spPr>
          <a:xfrm>
            <a:off x="6960096" y="2831960"/>
            <a:ext cx="1584176" cy="923330"/>
          </a:xfrm>
          <a:prstGeom prst="rect">
            <a:avLst/>
          </a:prstGeom>
          <a:noFill/>
        </p:spPr>
        <p:txBody>
          <a:bodyPr wrap="square" rtlCol="0">
            <a:spAutoFit/>
          </a:bodyPr>
          <a:lstStyle/>
          <a:p>
            <a:pPr marL="285750" indent="-285750">
              <a:buFontTx/>
              <a:buChar char="-"/>
            </a:pPr>
            <a:r>
              <a:rPr lang="pt-BR" dirty="0"/>
              <a:t>Q</a:t>
            </a:r>
            <a:r>
              <a:rPr lang="pt-BR" baseline="-25000" dirty="0"/>
              <a:t>UV</a:t>
            </a:r>
          </a:p>
          <a:p>
            <a:pPr marL="285750" indent="-285750">
              <a:buFontTx/>
              <a:buChar char="-"/>
            </a:pPr>
            <a:r>
              <a:rPr lang="pt-BR" b="1" u="sng" dirty="0"/>
              <a:t>Q</a:t>
            </a:r>
            <a:r>
              <a:rPr lang="pt-BR" b="1" u="sng" baseline="-25000" dirty="0"/>
              <a:t>PAR</a:t>
            </a:r>
          </a:p>
          <a:p>
            <a:pPr marL="285750" indent="-285750">
              <a:buFontTx/>
              <a:buChar char="-"/>
            </a:pPr>
            <a:r>
              <a:rPr lang="pt-BR" dirty="0"/>
              <a:t>Q</a:t>
            </a:r>
            <a:r>
              <a:rPr lang="pt-BR" baseline="-25000" dirty="0"/>
              <a:t>IVP</a:t>
            </a:r>
            <a:endParaRPr lang="en-AU" baseline="-25000" dirty="0"/>
          </a:p>
        </p:txBody>
      </p:sp>
      <p:sp>
        <p:nvSpPr>
          <p:cNvPr id="24" name="Chave Esquerda 23">
            <a:extLst>
              <a:ext uri="{FF2B5EF4-FFF2-40B4-BE49-F238E27FC236}">
                <a16:creationId xmlns:a16="http://schemas.microsoft.com/office/drawing/2014/main" id="{F006C806-2EBA-4687-927A-E3840527509E}"/>
              </a:ext>
            </a:extLst>
          </p:cNvPr>
          <p:cNvSpPr/>
          <p:nvPr/>
        </p:nvSpPr>
        <p:spPr>
          <a:xfrm>
            <a:off x="1989363" y="2620263"/>
            <a:ext cx="494805" cy="3078008"/>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25" name="CaixaDeTexto 24">
            <a:extLst>
              <a:ext uri="{FF2B5EF4-FFF2-40B4-BE49-F238E27FC236}">
                <a16:creationId xmlns:a16="http://schemas.microsoft.com/office/drawing/2014/main" id="{3DB05C78-0052-48B5-99DB-D719DBCEEB76}"/>
              </a:ext>
            </a:extLst>
          </p:cNvPr>
          <p:cNvSpPr txBox="1"/>
          <p:nvPr/>
        </p:nvSpPr>
        <p:spPr>
          <a:xfrm rot="16200000">
            <a:off x="880603" y="3897737"/>
            <a:ext cx="1804781" cy="369332"/>
          </a:xfrm>
          <a:prstGeom prst="rect">
            <a:avLst/>
          </a:prstGeom>
          <a:noFill/>
        </p:spPr>
        <p:txBody>
          <a:bodyPr wrap="square" rtlCol="0">
            <a:spAutoFit/>
          </a:bodyPr>
          <a:lstStyle/>
          <a:p>
            <a:r>
              <a:rPr lang="pt-BR" dirty="0"/>
              <a:t>Atmosfera</a:t>
            </a:r>
            <a:endParaRPr lang="en-AU" dirty="0"/>
          </a:p>
        </p:txBody>
      </p:sp>
      <p:sp>
        <p:nvSpPr>
          <p:cNvPr id="26" name="Seta: para Baixo 25">
            <a:extLst>
              <a:ext uri="{FF2B5EF4-FFF2-40B4-BE49-F238E27FC236}">
                <a16:creationId xmlns:a16="http://schemas.microsoft.com/office/drawing/2014/main" id="{98D19F24-B188-415D-B978-7CA72351483B}"/>
              </a:ext>
            </a:extLst>
          </p:cNvPr>
          <p:cNvSpPr/>
          <p:nvPr/>
        </p:nvSpPr>
        <p:spPr>
          <a:xfrm>
            <a:off x="5867542" y="5318889"/>
            <a:ext cx="207871" cy="368897"/>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CaixaDeTexto 26">
            <a:extLst>
              <a:ext uri="{FF2B5EF4-FFF2-40B4-BE49-F238E27FC236}">
                <a16:creationId xmlns:a16="http://schemas.microsoft.com/office/drawing/2014/main" id="{FFE8A8C1-76DD-468A-9343-D79484DF1AA4}"/>
              </a:ext>
            </a:extLst>
          </p:cNvPr>
          <p:cNvSpPr txBox="1"/>
          <p:nvPr/>
        </p:nvSpPr>
        <p:spPr>
          <a:xfrm>
            <a:off x="6088400" y="5328938"/>
            <a:ext cx="943704" cy="369332"/>
          </a:xfrm>
          <a:prstGeom prst="rect">
            <a:avLst/>
          </a:prstGeom>
          <a:noFill/>
        </p:spPr>
        <p:txBody>
          <a:bodyPr wrap="square" rtlCol="0">
            <a:spAutoFit/>
          </a:bodyPr>
          <a:lstStyle/>
          <a:p>
            <a:r>
              <a:rPr lang="pt-BR" dirty="0" err="1"/>
              <a:t>t.PAR</a:t>
            </a:r>
            <a:endParaRPr lang="en-AU" dirty="0"/>
          </a:p>
        </p:txBody>
      </p:sp>
      <p:sp>
        <p:nvSpPr>
          <p:cNvPr id="28" name="CaixaDeTexto 27">
            <a:extLst>
              <a:ext uri="{FF2B5EF4-FFF2-40B4-BE49-F238E27FC236}">
                <a16:creationId xmlns:a16="http://schemas.microsoft.com/office/drawing/2014/main" id="{05CCDB01-D7BD-4A19-9081-33ED9BDB594A}"/>
              </a:ext>
            </a:extLst>
          </p:cNvPr>
          <p:cNvSpPr txBox="1"/>
          <p:nvPr/>
        </p:nvSpPr>
        <p:spPr>
          <a:xfrm>
            <a:off x="4962382" y="3574728"/>
            <a:ext cx="768132" cy="369332"/>
          </a:xfrm>
          <a:prstGeom prst="rect">
            <a:avLst/>
          </a:prstGeom>
          <a:noFill/>
        </p:spPr>
        <p:txBody>
          <a:bodyPr wrap="square" rtlCol="0">
            <a:spAutoFit/>
          </a:bodyPr>
          <a:lstStyle/>
          <a:p>
            <a:r>
              <a:rPr lang="pt-BR" dirty="0" err="1"/>
              <a:t>r.PAR</a:t>
            </a:r>
            <a:endParaRPr lang="en-AU" dirty="0"/>
          </a:p>
        </p:txBody>
      </p:sp>
      <p:sp>
        <p:nvSpPr>
          <p:cNvPr id="29" name="Seta: para Baixo 28">
            <a:extLst>
              <a:ext uri="{FF2B5EF4-FFF2-40B4-BE49-F238E27FC236}">
                <a16:creationId xmlns:a16="http://schemas.microsoft.com/office/drawing/2014/main" id="{7B1446E3-1245-4AEF-9365-C0855DD0EAB0}"/>
              </a:ext>
            </a:extLst>
          </p:cNvPr>
          <p:cNvSpPr/>
          <p:nvPr/>
        </p:nvSpPr>
        <p:spPr>
          <a:xfrm rot="8341885">
            <a:off x="4869182" y="3665907"/>
            <a:ext cx="149976" cy="418594"/>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CaixaDeTexto 29">
            <a:extLst>
              <a:ext uri="{FF2B5EF4-FFF2-40B4-BE49-F238E27FC236}">
                <a16:creationId xmlns:a16="http://schemas.microsoft.com/office/drawing/2014/main" id="{2BD01B47-77AA-411D-BB8B-F55B2670B524}"/>
              </a:ext>
            </a:extLst>
          </p:cNvPr>
          <p:cNvSpPr txBox="1"/>
          <p:nvPr/>
        </p:nvSpPr>
        <p:spPr>
          <a:xfrm>
            <a:off x="4991862" y="4342259"/>
            <a:ext cx="1219809" cy="523220"/>
          </a:xfrm>
          <a:prstGeom prst="rect">
            <a:avLst/>
          </a:prstGeom>
          <a:noFill/>
        </p:spPr>
        <p:txBody>
          <a:bodyPr wrap="square" rtlCol="0">
            <a:spAutoFit/>
          </a:bodyPr>
          <a:lstStyle/>
          <a:p>
            <a:r>
              <a:rPr lang="pt-BR" sz="2800" dirty="0" err="1">
                <a:highlight>
                  <a:srgbClr val="FFFF00"/>
                </a:highlight>
              </a:rPr>
              <a:t>a.PAR</a:t>
            </a:r>
            <a:endParaRPr lang="en-AU" sz="2800" dirty="0">
              <a:highlight>
                <a:srgbClr val="FFFF00"/>
              </a:highlight>
            </a:endParaRPr>
          </a:p>
        </p:txBody>
      </p:sp>
      <p:sp>
        <p:nvSpPr>
          <p:cNvPr id="7" name="CaixaDeTexto 6">
            <a:extLst>
              <a:ext uri="{FF2B5EF4-FFF2-40B4-BE49-F238E27FC236}">
                <a16:creationId xmlns:a16="http://schemas.microsoft.com/office/drawing/2014/main" id="{8EF72594-DC9E-46E0-8A9C-5045709C665E}"/>
              </a:ext>
            </a:extLst>
          </p:cNvPr>
          <p:cNvSpPr txBox="1"/>
          <p:nvPr/>
        </p:nvSpPr>
        <p:spPr>
          <a:xfrm>
            <a:off x="5114334" y="3054902"/>
            <a:ext cx="544380" cy="369332"/>
          </a:xfrm>
          <a:prstGeom prst="rect">
            <a:avLst/>
          </a:prstGeom>
          <a:noFill/>
        </p:spPr>
        <p:txBody>
          <a:bodyPr wrap="none" rtlCol="0">
            <a:spAutoFit/>
          </a:bodyPr>
          <a:lstStyle/>
          <a:p>
            <a:r>
              <a:rPr lang="pt-BR" dirty="0"/>
              <a:t>PAR</a:t>
            </a:r>
          </a:p>
        </p:txBody>
      </p:sp>
      <p:sp>
        <p:nvSpPr>
          <p:cNvPr id="3" name="CaixaDeTexto 2">
            <a:extLst>
              <a:ext uri="{FF2B5EF4-FFF2-40B4-BE49-F238E27FC236}">
                <a16:creationId xmlns:a16="http://schemas.microsoft.com/office/drawing/2014/main" id="{46D02BC4-A14C-42E8-BDAC-803D30C9E165}"/>
              </a:ext>
            </a:extLst>
          </p:cNvPr>
          <p:cNvSpPr txBox="1"/>
          <p:nvPr/>
        </p:nvSpPr>
        <p:spPr>
          <a:xfrm>
            <a:off x="7752184" y="1196752"/>
            <a:ext cx="3888432" cy="923330"/>
          </a:xfrm>
          <a:prstGeom prst="rect">
            <a:avLst/>
          </a:prstGeom>
          <a:noFill/>
        </p:spPr>
        <p:txBody>
          <a:bodyPr wrap="square" rtlCol="0">
            <a:spAutoFit/>
          </a:bodyPr>
          <a:lstStyle/>
          <a:p>
            <a:r>
              <a:rPr lang="pt-BR" dirty="0"/>
              <a:t>Nota: o acúmulo de biomassa é proporcional a quantidade de PAR absorvida pela copa.</a:t>
            </a:r>
          </a:p>
        </p:txBody>
      </p:sp>
      <p:sp>
        <p:nvSpPr>
          <p:cNvPr id="4" name="CaixaDeTexto 3">
            <a:extLst>
              <a:ext uri="{FF2B5EF4-FFF2-40B4-BE49-F238E27FC236}">
                <a16:creationId xmlns:a16="http://schemas.microsoft.com/office/drawing/2014/main" id="{EBF0B5B6-1795-4329-95B7-3E7BD2900695}"/>
              </a:ext>
            </a:extLst>
          </p:cNvPr>
          <p:cNvSpPr txBox="1"/>
          <p:nvPr/>
        </p:nvSpPr>
        <p:spPr>
          <a:xfrm>
            <a:off x="695400" y="619512"/>
            <a:ext cx="3247112" cy="1477328"/>
          </a:xfrm>
          <a:prstGeom prst="rect">
            <a:avLst/>
          </a:prstGeom>
          <a:noFill/>
        </p:spPr>
        <p:txBody>
          <a:bodyPr wrap="square" rtlCol="0">
            <a:spAutoFit/>
          </a:bodyPr>
          <a:lstStyle/>
          <a:p>
            <a:r>
              <a:rPr lang="pt-BR" dirty="0"/>
              <a:t>Forma simplificada de estimativa:</a:t>
            </a:r>
          </a:p>
          <a:p>
            <a:r>
              <a:rPr lang="pt-BR" dirty="0" err="1"/>
              <a:t>Qg</a:t>
            </a:r>
            <a:r>
              <a:rPr lang="pt-BR" dirty="0"/>
              <a:t> = 0,5 * </a:t>
            </a:r>
            <a:r>
              <a:rPr lang="pt-BR" dirty="0" err="1"/>
              <a:t>Qo</a:t>
            </a:r>
            <a:endParaRPr lang="pt-BR" dirty="0"/>
          </a:p>
          <a:p>
            <a:r>
              <a:rPr lang="pt-BR" dirty="0"/>
              <a:t>PAR = 0,5 * </a:t>
            </a:r>
            <a:r>
              <a:rPr lang="pt-BR" dirty="0" err="1"/>
              <a:t>Qg</a:t>
            </a:r>
            <a:endParaRPr lang="pt-BR" dirty="0"/>
          </a:p>
          <a:p>
            <a:r>
              <a:rPr lang="pt-BR" dirty="0"/>
              <a:t>PAR = 0,25 * </a:t>
            </a:r>
            <a:r>
              <a:rPr lang="pt-BR" dirty="0" err="1"/>
              <a:t>Qo</a:t>
            </a:r>
            <a:endParaRPr lang="pt-BR" dirty="0"/>
          </a:p>
        </p:txBody>
      </p:sp>
    </p:spTree>
    <p:extLst>
      <p:ext uri="{BB962C8B-B14F-4D97-AF65-F5344CB8AC3E}">
        <p14:creationId xmlns:p14="http://schemas.microsoft.com/office/powerpoint/2010/main" val="22546044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C2C964CF-1F49-4CA4-8786-8E6969A1C1F2}"/>
              </a:ext>
            </a:extLst>
          </p:cNvPr>
          <p:cNvPicPr>
            <a:picLocks noChangeAspect="1"/>
          </p:cNvPicPr>
          <p:nvPr/>
        </p:nvPicPr>
        <p:blipFill>
          <a:blip r:embed="rId2"/>
          <a:stretch>
            <a:fillRect/>
          </a:stretch>
        </p:blipFill>
        <p:spPr>
          <a:xfrm>
            <a:off x="-1" y="-1212679"/>
            <a:ext cx="12171919" cy="8114613"/>
          </a:xfrm>
          <a:prstGeom prst="rect">
            <a:avLst/>
          </a:prstGeom>
        </p:spPr>
      </p:pic>
      <p:sp>
        <p:nvSpPr>
          <p:cNvPr id="2" name="Título 1"/>
          <p:cNvSpPr>
            <a:spLocks noGrp="1"/>
          </p:cNvSpPr>
          <p:nvPr>
            <p:ph type="title"/>
          </p:nvPr>
        </p:nvSpPr>
        <p:spPr>
          <a:xfrm>
            <a:off x="1981200" y="260648"/>
            <a:ext cx="8229600" cy="1143000"/>
          </a:xfrm>
          <a:solidFill>
            <a:schemeClr val="bg1"/>
          </a:solidFill>
        </p:spPr>
        <p:txBody>
          <a:bodyPr>
            <a:normAutofit/>
          </a:bodyPr>
          <a:lstStyle/>
          <a:p>
            <a:r>
              <a:rPr lang="pt-BR" sz="3600" b="1" dirty="0"/>
              <a:t>Radiação Absorvida pelo Dossel Vegetativo</a:t>
            </a:r>
            <a:br>
              <a:rPr lang="pt-BR" sz="3600" b="1" dirty="0"/>
            </a:br>
            <a:endParaRPr lang="pt-BR" sz="3600" b="1" dirty="0"/>
          </a:p>
        </p:txBody>
      </p:sp>
      <p:sp>
        <p:nvSpPr>
          <p:cNvPr id="4" name="Espaço Reservado para Número de Slide 3"/>
          <p:cNvSpPr>
            <a:spLocks noGrp="1"/>
          </p:cNvSpPr>
          <p:nvPr>
            <p:ph type="sldNum" sz="quarter" idx="12"/>
          </p:nvPr>
        </p:nvSpPr>
        <p:spPr>
          <a:xfrm>
            <a:off x="11052312" y="6356350"/>
            <a:ext cx="301487" cy="365125"/>
          </a:xfrm>
          <a:solidFill>
            <a:schemeClr val="bg1"/>
          </a:solidFill>
        </p:spPr>
        <p:txBody>
          <a:bodyPr/>
          <a:lstStyle/>
          <a:p>
            <a:fld id="{6C273BA6-2FFC-45C5-98AD-31578487E1B4}" type="slidenum">
              <a:rPr lang="pt-BR" smtClean="0">
                <a:solidFill>
                  <a:schemeClr val="tx1"/>
                </a:solidFill>
              </a:rPr>
              <a:pPr/>
              <a:t>34</a:t>
            </a:fld>
            <a:endParaRPr lang="pt-BR">
              <a:solidFill>
                <a:schemeClr val="tx1"/>
              </a:solidFill>
            </a:endParaRPr>
          </a:p>
        </p:txBody>
      </p:sp>
      <p:graphicFrame>
        <p:nvGraphicFramePr>
          <p:cNvPr id="7" name="Espaço Reservado para Conteúdo 6"/>
          <p:cNvGraphicFramePr>
            <a:graphicFrameLocks noGrp="1"/>
          </p:cNvGraphicFramePr>
          <p:nvPr>
            <p:ph idx="1"/>
          </p:nvPr>
        </p:nvGraphicFramePr>
        <p:xfrm>
          <a:off x="2207568" y="2147886"/>
          <a:ext cx="4166220" cy="3207804"/>
        </p:xfrm>
        <a:graphic>
          <a:graphicData uri="http://schemas.openxmlformats.org/drawingml/2006/chart">
            <c:chart xmlns:c="http://schemas.openxmlformats.org/drawingml/2006/chart" xmlns:r="http://schemas.openxmlformats.org/officeDocument/2006/relationships" r:id="rId3"/>
          </a:graphicData>
        </a:graphic>
      </p:graphicFrame>
      <p:sp>
        <p:nvSpPr>
          <p:cNvPr id="3" name="CaixaDeTexto 2"/>
          <p:cNvSpPr txBox="1"/>
          <p:nvPr/>
        </p:nvSpPr>
        <p:spPr>
          <a:xfrm>
            <a:off x="7073158" y="2131626"/>
            <a:ext cx="3518292" cy="1938992"/>
          </a:xfrm>
          <a:prstGeom prst="rect">
            <a:avLst/>
          </a:prstGeom>
          <a:solidFill>
            <a:schemeClr val="tx1"/>
          </a:solidFill>
        </p:spPr>
        <p:txBody>
          <a:bodyPr wrap="square" rtlCol="0">
            <a:spAutoFit/>
          </a:bodyPr>
          <a:lstStyle/>
          <a:p>
            <a:r>
              <a:rPr lang="pt-BR" sz="2400" dirty="0">
                <a:solidFill>
                  <a:schemeClr val="bg1"/>
                </a:solidFill>
              </a:rPr>
              <a:t>Absorção (A) = (Io-I)/Io</a:t>
            </a:r>
          </a:p>
          <a:p>
            <a:endParaRPr lang="pt-BR" sz="2400" dirty="0">
              <a:solidFill>
                <a:schemeClr val="bg1"/>
              </a:solidFill>
            </a:endParaRPr>
          </a:p>
          <a:p>
            <a:r>
              <a:rPr lang="pt-BR" sz="2400" dirty="0">
                <a:solidFill>
                  <a:schemeClr val="bg1"/>
                </a:solidFill>
              </a:rPr>
              <a:t>Transmissão (T) =  I/Io</a:t>
            </a:r>
          </a:p>
          <a:p>
            <a:endParaRPr lang="pt-BR" sz="2400" dirty="0">
              <a:solidFill>
                <a:schemeClr val="bg1"/>
              </a:solidFill>
            </a:endParaRPr>
          </a:p>
          <a:p>
            <a:r>
              <a:rPr lang="pt-BR" sz="2400" dirty="0">
                <a:solidFill>
                  <a:schemeClr val="bg1"/>
                </a:solidFill>
              </a:rPr>
              <a:t>Reflexão (r) = Io (1-r)</a:t>
            </a:r>
          </a:p>
        </p:txBody>
      </p:sp>
      <p:sp>
        <p:nvSpPr>
          <p:cNvPr id="5" name="CaixaDeTexto 4"/>
          <p:cNvSpPr txBox="1"/>
          <p:nvPr/>
        </p:nvSpPr>
        <p:spPr>
          <a:xfrm>
            <a:off x="2063552" y="1124745"/>
            <a:ext cx="8280920" cy="646331"/>
          </a:xfrm>
          <a:prstGeom prst="rect">
            <a:avLst/>
          </a:prstGeom>
          <a:solidFill>
            <a:schemeClr val="bg1"/>
          </a:solidFill>
        </p:spPr>
        <p:txBody>
          <a:bodyPr wrap="square" rtlCol="0">
            <a:spAutoFit/>
          </a:bodyPr>
          <a:lstStyle/>
          <a:p>
            <a:r>
              <a:rPr lang="pt-BR" b="1" dirty="0"/>
              <a:t>Observe a variação espectral da refletância, transmitância e absorbância para uma vegetação hipotética</a:t>
            </a:r>
          </a:p>
        </p:txBody>
      </p:sp>
      <p:sp>
        <p:nvSpPr>
          <p:cNvPr id="6" name="CaixaDeTexto 5"/>
          <p:cNvSpPr txBox="1"/>
          <p:nvPr/>
        </p:nvSpPr>
        <p:spPr>
          <a:xfrm>
            <a:off x="7176120" y="4417502"/>
            <a:ext cx="3312368" cy="738664"/>
          </a:xfrm>
          <a:prstGeom prst="rect">
            <a:avLst/>
          </a:prstGeom>
          <a:solidFill>
            <a:schemeClr val="tx1"/>
          </a:solidFill>
        </p:spPr>
        <p:txBody>
          <a:bodyPr wrap="square" rtlCol="0">
            <a:spAutoFit/>
          </a:bodyPr>
          <a:lstStyle/>
          <a:p>
            <a:r>
              <a:rPr lang="pt-BR" sz="1400" dirty="0">
                <a:solidFill>
                  <a:schemeClr val="bg1"/>
                </a:solidFill>
              </a:rPr>
              <a:t>Sendo que Io é a radiação que incide sobre as folhas e I e a radiação abaixo da folhagem</a:t>
            </a:r>
          </a:p>
        </p:txBody>
      </p:sp>
    </p:spTree>
    <p:extLst>
      <p:ext uri="{BB962C8B-B14F-4D97-AF65-F5344CB8AC3E}">
        <p14:creationId xmlns:p14="http://schemas.microsoft.com/office/powerpoint/2010/main" val="6127400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Espaço Reservado para Número de Slide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69EAE72-B7E7-48A0-B25D-7A2F601C81D1}" type="slidenum">
              <a:rPr lang="pt-BR"/>
              <a:pPr eaLnBrk="1" hangingPunct="1"/>
              <a:t>35</a:t>
            </a:fld>
            <a:endParaRPr lang="pt-BR"/>
          </a:p>
        </p:txBody>
      </p:sp>
      <p:sp>
        <p:nvSpPr>
          <p:cNvPr id="3075" name="Rectangle 2"/>
          <p:cNvSpPr>
            <a:spLocks noGrp="1" noChangeArrowheads="1"/>
          </p:cNvSpPr>
          <p:nvPr>
            <p:ph type="title"/>
          </p:nvPr>
        </p:nvSpPr>
        <p:spPr>
          <a:xfrm>
            <a:off x="0" y="38979"/>
            <a:ext cx="12192000" cy="725725"/>
          </a:xfrm>
        </p:spPr>
        <p:txBody>
          <a:bodyPr/>
          <a:lstStyle/>
          <a:p>
            <a:r>
              <a:rPr lang="pt-BR" sz="3600" dirty="0"/>
              <a:t>Espectro da Radiação Solar - PAR</a:t>
            </a:r>
          </a:p>
        </p:txBody>
      </p:sp>
      <p:pic>
        <p:nvPicPr>
          <p:cNvPr id="22" name="Content Placeholder 21">
            <a:extLst>
              <a:ext uri="{FF2B5EF4-FFF2-40B4-BE49-F238E27FC236}">
                <a16:creationId xmlns:a16="http://schemas.microsoft.com/office/drawing/2014/main" id="{66329B0B-44CB-4954-B578-D2AD6808EE19}"/>
              </a:ext>
            </a:extLst>
          </p:cNvPr>
          <p:cNvPicPr>
            <a:picLocks noGrp="1" noChangeAspect="1"/>
          </p:cNvPicPr>
          <p:nvPr>
            <p:ph idx="1"/>
          </p:nvPr>
        </p:nvPicPr>
        <p:blipFill>
          <a:blip r:embed="rId2"/>
          <a:stretch>
            <a:fillRect/>
          </a:stretch>
        </p:blipFill>
        <p:spPr>
          <a:xfrm>
            <a:off x="2423592" y="977127"/>
            <a:ext cx="6912768" cy="4903745"/>
          </a:xfrm>
          <a:prstGeom prst="rect">
            <a:avLst/>
          </a:prstGeom>
        </p:spPr>
      </p:pic>
      <p:sp>
        <p:nvSpPr>
          <p:cNvPr id="2" name="CaixaDeTexto 1">
            <a:extLst>
              <a:ext uri="{FF2B5EF4-FFF2-40B4-BE49-F238E27FC236}">
                <a16:creationId xmlns:a16="http://schemas.microsoft.com/office/drawing/2014/main" id="{88195C27-E14C-4F9C-82BA-C51047C4B898}"/>
              </a:ext>
            </a:extLst>
          </p:cNvPr>
          <p:cNvSpPr txBox="1"/>
          <p:nvPr/>
        </p:nvSpPr>
        <p:spPr>
          <a:xfrm>
            <a:off x="3791744" y="1484784"/>
            <a:ext cx="544380" cy="369332"/>
          </a:xfrm>
          <a:prstGeom prst="rect">
            <a:avLst/>
          </a:prstGeom>
          <a:noFill/>
        </p:spPr>
        <p:txBody>
          <a:bodyPr wrap="none" rtlCol="0">
            <a:spAutoFit/>
          </a:bodyPr>
          <a:lstStyle/>
          <a:p>
            <a:r>
              <a:rPr lang="pt-BR" dirty="0"/>
              <a:t>PAR</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412488"/>
            <a:ext cx="2899189" cy="4363844"/>
          </a:xfrm>
        </p:spPr>
        <p:txBody>
          <a:bodyPr vert="horz" lIns="91440" tIns="45720" rIns="91440" bIns="45720" rtlCol="0" anchor="t">
            <a:normAutofit/>
          </a:bodyPr>
          <a:lstStyle/>
          <a:p>
            <a:r>
              <a:rPr lang="en-US" sz="4000" kern="1200" dirty="0" err="1">
                <a:latin typeface="+mj-lt"/>
                <a:ea typeface="+mj-ea"/>
                <a:cs typeface="+mj-cs"/>
              </a:rPr>
              <a:t>Radiação</a:t>
            </a:r>
            <a:r>
              <a:rPr lang="en-US" sz="4000" kern="1200" dirty="0">
                <a:latin typeface="+mj-lt"/>
                <a:ea typeface="+mj-ea"/>
                <a:cs typeface="+mj-cs"/>
              </a:rPr>
              <a:t> </a:t>
            </a:r>
            <a:r>
              <a:rPr lang="en-US" sz="4000" kern="1200" dirty="0" err="1">
                <a:latin typeface="+mj-lt"/>
                <a:ea typeface="+mj-ea"/>
                <a:cs typeface="+mj-cs"/>
              </a:rPr>
              <a:t>direta</a:t>
            </a:r>
            <a:r>
              <a:rPr lang="en-US" sz="4000" kern="1200" dirty="0">
                <a:latin typeface="+mj-lt"/>
                <a:ea typeface="+mj-ea"/>
                <a:cs typeface="+mj-cs"/>
              </a:rPr>
              <a:t> e </a:t>
            </a:r>
            <a:r>
              <a:rPr lang="en-US" sz="4000" dirty="0" err="1"/>
              <a:t>d</a:t>
            </a:r>
            <a:r>
              <a:rPr lang="en-US" sz="4000" kern="1200" dirty="0" err="1">
                <a:latin typeface="+mj-lt"/>
                <a:ea typeface="+mj-ea"/>
                <a:cs typeface="+mj-cs"/>
              </a:rPr>
              <a:t>ifusa</a:t>
            </a:r>
            <a:endParaRPr lang="en-US" sz="4000" kern="1200" dirty="0">
              <a:latin typeface="+mj-lt"/>
              <a:ea typeface="+mj-ea"/>
              <a:cs typeface="+mj-cs"/>
            </a:endParaRPr>
          </a:p>
        </p:txBody>
      </p:sp>
      <p:sp>
        <p:nvSpPr>
          <p:cNvPr id="6" name="Espaço Reservado para Conteúdo 5">
            <a:extLst>
              <a:ext uri="{FF2B5EF4-FFF2-40B4-BE49-F238E27FC236}">
                <a16:creationId xmlns:a16="http://schemas.microsoft.com/office/drawing/2014/main" id="{D5036E60-0029-475E-8007-A93C22D1326A}"/>
              </a:ext>
            </a:extLst>
          </p:cNvPr>
          <p:cNvSpPr>
            <a:spLocks noGrp="1"/>
          </p:cNvSpPr>
          <p:nvPr>
            <p:ph sz="half" idx="1"/>
          </p:nvPr>
        </p:nvSpPr>
        <p:spPr>
          <a:xfrm>
            <a:off x="4380855" y="1412489"/>
            <a:ext cx="3427283" cy="4363844"/>
          </a:xfrm>
        </p:spPr>
        <p:txBody>
          <a:bodyPr>
            <a:normAutofit/>
          </a:bodyPr>
          <a:lstStyle/>
          <a:p>
            <a:r>
              <a:rPr lang="pt-BR" sz="1900" dirty="0"/>
              <a:t>Quanto ao </a:t>
            </a:r>
            <a:r>
              <a:rPr lang="pt-BR" sz="1900" i="1" dirty="0"/>
              <a:t>processo de difusão </a:t>
            </a:r>
            <a:r>
              <a:rPr lang="pt-BR" sz="1900" dirty="0"/>
              <a:t>da radiação solar, o efeito dos constituintes atmosféricos apenas muda a direção dos raios solares. Esse processo ocorre nos dias de céu nublado, por exemplo. Nessas situações, que os raios solares vêm de todas as direções possíveis. Evidentemente, esse processo também afeta a quantidade e a qualidade da radiação solar que atinge a superfície da Terra, pois parte desta radiação é difundida de volta para o espaço sideral.</a:t>
            </a:r>
            <a:endParaRPr lang="en-AU" sz="1900" dirty="0"/>
          </a:p>
        </p:txBody>
      </p:sp>
      <p:sp>
        <p:nvSpPr>
          <p:cNvPr id="3" name="Espaço Reservado para Conteúdo 2">
            <a:extLst>
              <a:ext uri="{FF2B5EF4-FFF2-40B4-BE49-F238E27FC236}">
                <a16:creationId xmlns:a16="http://schemas.microsoft.com/office/drawing/2014/main" id="{0161B262-222B-462E-91A6-84107B52C3AE}"/>
              </a:ext>
            </a:extLst>
          </p:cNvPr>
          <p:cNvSpPr>
            <a:spLocks noGrp="1"/>
          </p:cNvSpPr>
          <p:nvPr>
            <p:ph sz="half" idx="2"/>
          </p:nvPr>
        </p:nvSpPr>
        <p:spPr>
          <a:xfrm>
            <a:off x="8451604" y="1412489"/>
            <a:ext cx="3197701" cy="4363844"/>
          </a:xfrm>
        </p:spPr>
        <p:txBody>
          <a:bodyPr vert="horz" lIns="91440" tIns="45720" rIns="91440" bIns="45720" rtlCol="0">
            <a:normAutofit/>
          </a:bodyPr>
          <a:lstStyle/>
          <a:p>
            <a:r>
              <a:rPr lang="pt-BR" sz="1900" dirty="0"/>
              <a:t>Quanto mais limpa estiver a atmosfera, menor será a proporção da radiação solar que sofrerá o processo de difusão. Isso significa que maior proporção dos raios solares atingem </a:t>
            </a:r>
            <a:r>
              <a:rPr lang="pt-BR" sz="1900" i="1" dirty="0"/>
              <a:t>diretamente </a:t>
            </a:r>
            <a:r>
              <a:rPr lang="pt-BR" sz="1900" dirty="0"/>
              <a:t>a superfície. Essa radiação </a:t>
            </a:r>
            <a:r>
              <a:rPr lang="pt-BR" sz="1900" i="1" dirty="0"/>
              <a:t>direta </a:t>
            </a:r>
            <a:r>
              <a:rPr lang="pt-BR" sz="1900" dirty="0"/>
              <a:t>é que projeta sombra dos objetos e tem uma direção bem definida (unidirecional) e determinada pelo </a:t>
            </a:r>
            <a:r>
              <a:rPr lang="en-AU" sz="1900" i="1" dirty="0" err="1"/>
              <a:t>ângulo</a:t>
            </a:r>
            <a:r>
              <a:rPr lang="en-AU" sz="1900" i="1" dirty="0"/>
              <a:t> </a:t>
            </a:r>
            <a:r>
              <a:rPr lang="en-AU" sz="1900" i="1" dirty="0" err="1"/>
              <a:t>zenital</a:t>
            </a:r>
            <a:r>
              <a:rPr lang="en-AU" sz="1900" i="1" dirty="0"/>
              <a:t> </a:t>
            </a:r>
            <a:r>
              <a:rPr lang="en-AU" sz="1900" dirty="0"/>
              <a:t>(Z).</a:t>
            </a:r>
            <a:endParaRPr lang="en-US" sz="1900" dirty="0"/>
          </a:p>
        </p:txBody>
      </p:sp>
      <p:pic>
        <p:nvPicPr>
          <p:cNvPr id="21" name="Picture 2" descr="Resultado de imagem para beam and diffuse radiation">
            <a:extLst>
              <a:ext uri="{FF2B5EF4-FFF2-40B4-BE49-F238E27FC236}">
                <a16:creationId xmlns:a16="http://schemas.microsoft.com/office/drawing/2014/main" id="{532D64F7-EC40-4D19-ABD1-A134412AF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20794"/>
            <a:ext cx="4064713" cy="3051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27065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1435" y="692696"/>
            <a:ext cx="3830349" cy="1781175"/>
          </a:xfrm>
        </p:spPr>
        <p:txBody>
          <a:bodyPr vert="horz" lIns="91440" tIns="45720" rIns="91440" bIns="45720" rtlCol="0" anchor="ctr">
            <a:normAutofit/>
          </a:bodyPr>
          <a:lstStyle/>
          <a:p>
            <a:r>
              <a:rPr lang="en-US" sz="3000" b="1" kern="1200" dirty="0">
                <a:latin typeface="+mj-lt"/>
                <a:ea typeface="+mj-ea"/>
                <a:cs typeface="+mj-cs"/>
              </a:rPr>
              <a:t>Observe agora um </a:t>
            </a:r>
            <a:r>
              <a:rPr lang="en-US" sz="3000" b="1" kern="1200" dirty="0" err="1">
                <a:latin typeface="+mj-lt"/>
                <a:ea typeface="+mj-ea"/>
                <a:cs typeface="+mj-cs"/>
              </a:rPr>
              <a:t>esquema</a:t>
            </a:r>
            <a:r>
              <a:rPr lang="en-US" sz="3000" b="1" kern="1200" dirty="0">
                <a:latin typeface="+mj-lt"/>
                <a:ea typeface="+mj-ea"/>
                <a:cs typeface="+mj-cs"/>
              </a:rPr>
              <a:t> um </a:t>
            </a:r>
            <a:r>
              <a:rPr lang="en-US" sz="3000" b="1" kern="1200" dirty="0" err="1">
                <a:latin typeface="+mj-lt"/>
                <a:ea typeface="+mj-ea"/>
                <a:cs typeface="+mj-cs"/>
              </a:rPr>
              <a:t>pouco</a:t>
            </a:r>
            <a:r>
              <a:rPr lang="en-US" sz="3000" b="1" kern="1200" dirty="0">
                <a:latin typeface="+mj-lt"/>
                <a:ea typeface="+mj-ea"/>
                <a:cs typeface="+mj-cs"/>
              </a:rPr>
              <a:t> </a:t>
            </a:r>
            <a:r>
              <a:rPr lang="en-US" sz="3000" b="1" kern="1200" dirty="0" err="1">
                <a:latin typeface="+mj-lt"/>
                <a:ea typeface="+mj-ea"/>
                <a:cs typeface="+mj-cs"/>
              </a:rPr>
              <a:t>mais</a:t>
            </a:r>
            <a:r>
              <a:rPr lang="en-US" sz="3000" b="1" kern="1200" dirty="0">
                <a:latin typeface="+mj-lt"/>
                <a:ea typeface="+mj-ea"/>
                <a:cs typeface="+mj-cs"/>
              </a:rPr>
              <a:t> </a:t>
            </a:r>
            <a:r>
              <a:rPr lang="en-US" sz="3000" b="1" kern="1200" dirty="0" err="1">
                <a:latin typeface="+mj-lt"/>
                <a:ea typeface="+mj-ea"/>
                <a:cs typeface="+mj-cs"/>
              </a:rPr>
              <a:t>detalhado</a:t>
            </a:r>
            <a:r>
              <a:rPr lang="en-US" sz="3000" b="1" kern="1200" dirty="0">
                <a:latin typeface="+mj-lt"/>
                <a:ea typeface="+mj-ea"/>
                <a:cs typeface="+mj-cs"/>
              </a:rPr>
              <a:t>... </a:t>
            </a:r>
          </a:p>
        </p:txBody>
      </p:sp>
      <p:sp>
        <p:nvSpPr>
          <p:cNvPr id="3" name="Espaço Reservado para Conteúdo 2">
            <a:extLst>
              <a:ext uri="{FF2B5EF4-FFF2-40B4-BE49-F238E27FC236}">
                <a16:creationId xmlns:a16="http://schemas.microsoft.com/office/drawing/2014/main" id="{0161B262-222B-462E-91A6-84107B52C3AE}"/>
              </a:ext>
            </a:extLst>
          </p:cNvPr>
          <p:cNvSpPr>
            <a:spLocks noGrp="1"/>
          </p:cNvSpPr>
          <p:nvPr>
            <p:ph sz="half" idx="2"/>
          </p:nvPr>
        </p:nvSpPr>
        <p:spPr>
          <a:xfrm>
            <a:off x="321435" y="3573016"/>
            <a:ext cx="3960439" cy="1514030"/>
          </a:xfrm>
        </p:spPr>
        <p:txBody>
          <a:bodyPr vert="horz" lIns="91440" tIns="45720" rIns="91440" bIns="45720" rtlCol="0">
            <a:normAutofit/>
          </a:bodyPr>
          <a:lstStyle/>
          <a:p>
            <a:r>
              <a:rPr lang="en-US" sz="1600" dirty="0" err="1"/>
              <a:t>Representação</a:t>
            </a:r>
            <a:r>
              <a:rPr lang="en-US" sz="1600" dirty="0"/>
              <a:t> </a:t>
            </a:r>
            <a:r>
              <a:rPr lang="en-US" sz="1600" dirty="0" err="1"/>
              <a:t>esquemática</a:t>
            </a:r>
            <a:r>
              <a:rPr lang="en-US" sz="1600" dirty="0"/>
              <a:t> da </a:t>
            </a:r>
            <a:r>
              <a:rPr lang="en-US" sz="1600" dirty="0" err="1"/>
              <a:t>interação</a:t>
            </a:r>
            <a:r>
              <a:rPr lang="en-US" sz="1600" dirty="0"/>
              <a:t> entre a </a:t>
            </a:r>
            <a:r>
              <a:rPr lang="en-US" sz="1600" dirty="0" err="1"/>
              <a:t>radiação</a:t>
            </a:r>
            <a:r>
              <a:rPr lang="en-US" sz="1600" dirty="0"/>
              <a:t> solar com a </a:t>
            </a:r>
            <a:r>
              <a:rPr lang="en-US" sz="1600" dirty="0" err="1"/>
              <a:t>atmosfera</a:t>
            </a:r>
            <a:r>
              <a:rPr lang="en-US" sz="1600" dirty="0"/>
              <a:t>, </a:t>
            </a:r>
            <a:r>
              <a:rPr lang="en-US" sz="1600" dirty="0" err="1"/>
              <a:t>descrevendo</a:t>
            </a:r>
            <a:r>
              <a:rPr lang="en-US" sz="1600" dirty="0"/>
              <a:t> a </a:t>
            </a:r>
            <a:r>
              <a:rPr lang="en-US" sz="1600" dirty="0" err="1"/>
              <a:t>radiação</a:t>
            </a:r>
            <a:r>
              <a:rPr lang="en-US" sz="1600" dirty="0"/>
              <a:t> solar </a:t>
            </a:r>
            <a:r>
              <a:rPr lang="en-US" sz="1600" dirty="0" err="1"/>
              <a:t>direta</a:t>
            </a:r>
            <a:r>
              <a:rPr lang="en-US" sz="1600" dirty="0"/>
              <a:t> (</a:t>
            </a:r>
            <a:r>
              <a:rPr lang="en-US" sz="1600" dirty="0" err="1"/>
              <a:t>linha</a:t>
            </a:r>
            <a:r>
              <a:rPr lang="en-US" sz="1600" dirty="0"/>
              <a:t> </a:t>
            </a:r>
            <a:r>
              <a:rPr lang="en-US" sz="1600" dirty="0" err="1"/>
              <a:t>cheia</a:t>
            </a:r>
            <a:r>
              <a:rPr lang="en-US" sz="1600" dirty="0"/>
              <a:t>) e </a:t>
            </a:r>
            <a:r>
              <a:rPr lang="en-US" sz="1600" dirty="0" err="1"/>
              <a:t>difusa</a:t>
            </a:r>
            <a:r>
              <a:rPr lang="en-US" sz="1600" dirty="0"/>
              <a:t> (</a:t>
            </a:r>
            <a:r>
              <a:rPr lang="en-US" sz="1600" dirty="0" err="1"/>
              <a:t>linha</a:t>
            </a:r>
            <a:r>
              <a:rPr lang="en-US" sz="1600" dirty="0"/>
              <a:t> </a:t>
            </a:r>
            <a:r>
              <a:rPr lang="en-US" sz="1600" dirty="0" err="1"/>
              <a:t>pontilhada</a:t>
            </a:r>
            <a:r>
              <a:rPr lang="en-US" sz="1600" dirty="0"/>
              <a:t>), </a:t>
            </a:r>
            <a:r>
              <a:rPr lang="en-US" sz="1600" dirty="0" err="1"/>
              <a:t>bem</a:t>
            </a:r>
            <a:r>
              <a:rPr lang="en-US" sz="1600" dirty="0"/>
              <a:t> </a:t>
            </a:r>
            <a:r>
              <a:rPr lang="en-US" sz="1600" dirty="0" err="1"/>
              <a:t>como</a:t>
            </a:r>
            <a:r>
              <a:rPr lang="en-US" sz="1600" dirty="0"/>
              <a:t> </a:t>
            </a:r>
            <a:r>
              <a:rPr lang="en-US" sz="1600" dirty="0" err="1"/>
              <a:t>sua</a:t>
            </a:r>
            <a:r>
              <a:rPr lang="en-US" sz="1600" dirty="0"/>
              <a:t> </a:t>
            </a:r>
            <a:r>
              <a:rPr lang="en-US" sz="1600" dirty="0" err="1"/>
              <a:t>interação</a:t>
            </a:r>
            <a:r>
              <a:rPr lang="en-US" sz="1600" dirty="0"/>
              <a:t> com a </a:t>
            </a:r>
            <a:r>
              <a:rPr lang="en-US" sz="1600" dirty="0" err="1"/>
              <a:t>vegetação</a:t>
            </a:r>
            <a:endParaRPr lang="en-US" sz="1600" dirty="0"/>
          </a:p>
        </p:txBody>
      </p:sp>
      <p:pic>
        <p:nvPicPr>
          <p:cNvPr id="4" name="Espaço Reservado para Conteúdo 3" descr="Uma imagem contendo texto, mapa, sentado&#10;&#10;Descrição gerada automaticamente"/>
          <p:cNvPicPr>
            <a:picLocks noGrp="1" noChangeAspect="1"/>
          </p:cNvPicPr>
          <p:nvPr>
            <p:ph sz="half" idx="1"/>
          </p:nvPr>
        </p:nvPicPr>
        <p:blipFill>
          <a:blip r:embed="rId2"/>
          <a:stretch>
            <a:fillRect/>
          </a:stretch>
        </p:blipFill>
        <p:spPr>
          <a:xfrm>
            <a:off x="4655840" y="586239"/>
            <a:ext cx="6903723" cy="4798087"/>
          </a:xfrm>
          <a:prstGeom prst="rect">
            <a:avLst/>
          </a:prstGeom>
        </p:spPr>
      </p:pic>
    </p:spTree>
    <p:extLst>
      <p:ext uri="{BB962C8B-B14F-4D97-AF65-F5344CB8AC3E}">
        <p14:creationId xmlns:p14="http://schemas.microsoft.com/office/powerpoint/2010/main" val="29798983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7" name="Picture 5" descr="1"/>
          <p:cNvPicPr>
            <a:picLocks noChangeAspect="1" noChangeArrowheads="1"/>
          </p:cNvPicPr>
          <p:nvPr/>
        </p:nvPicPr>
        <p:blipFill>
          <a:blip r:embed="rId3">
            <a:lum bright="-20000" contrast="34000"/>
            <a:extLst>
              <a:ext uri="{28A0092B-C50C-407E-A947-70E740481C1C}">
                <a14:useLocalDpi xmlns:a14="http://schemas.microsoft.com/office/drawing/2010/main" val="0"/>
              </a:ext>
            </a:extLst>
          </a:blip>
          <a:srcRect l="53687" t="22050" r="4549" b="50475"/>
          <a:stretch>
            <a:fillRect/>
          </a:stretch>
        </p:blipFill>
        <p:spPr bwMode="auto">
          <a:xfrm>
            <a:off x="0" y="660624"/>
            <a:ext cx="12112711" cy="6197376"/>
          </a:xfrm>
          <a:prstGeom prst="rect">
            <a:avLst/>
          </a:prstGeom>
          <a:noFill/>
          <a:extLst>
            <a:ext uri="{909E8E84-426E-40DD-AFC4-6F175D3DCCD1}">
              <a14:hiddenFill xmlns:a14="http://schemas.microsoft.com/office/drawing/2010/main">
                <a:solidFill>
                  <a:srgbClr val="FFFFFF"/>
                </a:solidFill>
              </a14:hiddenFill>
            </a:ext>
          </a:extLst>
        </p:spPr>
      </p:pic>
      <p:sp>
        <p:nvSpPr>
          <p:cNvPr id="100355" name="Rectangle 3"/>
          <p:cNvSpPr>
            <a:spLocks noGrp="1" noChangeArrowheads="1"/>
          </p:cNvSpPr>
          <p:nvPr>
            <p:ph type="body" idx="1"/>
          </p:nvPr>
        </p:nvSpPr>
        <p:spPr>
          <a:xfrm>
            <a:off x="0" y="116633"/>
            <a:ext cx="12072664" cy="792087"/>
          </a:xfrm>
          <a:solidFill>
            <a:schemeClr val="bg1"/>
          </a:solidFill>
        </p:spPr>
        <p:txBody>
          <a:bodyPr/>
          <a:lstStyle/>
          <a:p>
            <a:pPr marL="0" indent="0" algn="ctr">
              <a:buNone/>
            </a:pPr>
            <a:r>
              <a:rPr lang="pt-BR" sz="2400" i="1" dirty="0">
                <a:latin typeface="Calibri" panose="020F0502020204030204" pitchFamily="34" charset="0"/>
              </a:rPr>
              <a:t>A proporção de Radiação </a:t>
            </a:r>
            <a:r>
              <a:rPr lang="pt-BR" sz="2400" i="1" dirty="0" err="1">
                <a:latin typeface="Calibri" panose="020F0502020204030204" pitchFamily="34" charset="0"/>
              </a:rPr>
              <a:t>Fotossinteticamente</a:t>
            </a:r>
            <a:r>
              <a:rPr lang="pt-BR" sz="2400" i="1" dirty="0">
                <a:latin typeface="Calibri" panose="020F0502020204030204" pitchFamily="34" charset="0"/>
              </a:rPr>
              <a:t> Ativa (PAR) muda conforme a nebulosidade: dias nebulosos têm proporcionalmente mais radiação PAR.</a:t>
            </a:r>
            <a:endParaRPr lang="pt-BR" sz="1800" i="1" dirty="0">
              <a:latin typeface="Comic Sans MS" panose="030F0702030302020204" pitchFamily="66" charset="0"/>
            </a:endParaRPr>
          </a:p>
        </p:txBody>
      </p:sp>
      <p:sp>
        <p:nvSpPr>
          <p:cNvPr id="100358" name="Rectangle 6"/>
          <p:cNvSpPr>
            <a:spLocks noChangeArrowheads="1"/>
          </p:cNvSpPr>
          <p:nvPr/>
        </p:nvSpPr>
        <p:spPr bwMode="auto">
          <a:xfrm>
            <a:off x="6384032" y="6211669"/>
            <a:ext cx="5807968" cy="707886"/>
          </a:xfrm>
          <a:prstGeom prst="rect">
            <a:avLst/>
          </a:prstGeom>
          <a:solidFill>
            <a:schemeClr val="bg1"/>
          </a:solidFill>
          <a:ln>
            <a:noFill/>
          </a:ln>
          <a:effectLst/>
        </p:spPr>
        <p:txBody>
          <a:bodyPr wrap="square">
            <a:spAutoFit/>
          </a:bodyPr>
          <a:lstStyle/>
          <a:p>
            <a:pPr algn="ctr"/>
            <a:r>
              <a:rPr lang="pt-BR" sz="2000" b="1" dirty="0">
                <a:solidFill>
                  <a:schemeClr val="accent2"/>
                </a:solidFill>
              </a:rPr>
              <a:t>Dia de céu claro: PAR = 45% de Qg (41% a 55%)</a:t>
            </a:r>
          </a:p>
          <a:p>
            <a:pPr algn="ctr"/>
            <a:r>
              <a:rPr lang="pt-BR" sz="2000" b="1" dirty="0">
                <a:solidFill>
                  <a:schemeClr val="accent2"/>
                </a:solidFill>
              </a:rPr>
              <a:t>Dia de céu nublado: PAR = 56% de Qg (52% a 66%).</a:t>
            </a:r>
          </a:p>
        </p:txBody>
      </p:sp>
    </p:spTree>
    <p:extLst>
      <p:ext uri="{BB962C8B-B14F-4D97-AF65-F5344CB8AC3E}">
        <p14:creationId xmlns:p14="http://schemas.microsoft.com/office/powerpoint/2010/main" val="23811627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Lei de Beer (adaptada por Monsi &amp; </a:t>
            </a:r>
            <a:r>
              <a:rPr lang="pt-BR" dirty="0" err="1"/>
              <a:t>Saeki</a:t>
            </a:r>
            <a:r>
              <a:rPr lang="pt-BR"/>
              <a:t>, 1972)</a:t>
            </a:r>
            <a:endParaRPr lang="pt-BR" dirty="0"/>
          </a:p>
        </p:txBody>
      </p:sp>
      <p:sp>
        <p:nvSpPr>
          <p:cNvPr id="3" name="Espaço Reservado para Conteúdo 2"/>
          <p:cNvSpPr>
            <a:spLocks noGrp="1"/>
          </p:cNvSpPr>
          <p:nvPr>
            <p:ph idx="1"/>
          </p:nvPr>
        </p:nvSpPr>
        <p:spPr>
          <a:xfrm>
            <a:off x="2000916" y="1841539"/>
            <a:ext cx="8229600" cy="4525963"/>
          </a:xfrm>
        </p:spPr>
        <p:txBody>
          <a:bodyPr/>
          <a:lstStyle/>
          <a:p>
            <a:pPr>
              <a:spcBef>
                <a:spcPct val="0"/>
              </a:spcBef>
            </a:pPr>
            <a:endParaRPr lang="pt-BR" sz="800" dirty="0">
              <a:latin typeface="Calibri" panose="020F0502020204030204" pitchFamily="34" charset="0"/>
              <a:cs typeface="Times New Roman" panose="02020603050405020304" pitchFamily="18" charset="0"/>
            </a:endParaRPr>
          </a:p>
          <a:p>
            <a:pPr>
              <a:spcBef>
                <a:spcPct val="0"/>
              </a:spcBef>
            </a:pPr>
            <a:endParaRPr lang="pt-BR" sz="800" dirty="0">
              <a:latin typeface="Calibri" panose="020F0502020204030204" pitchFamily="34" charset="0"/>
              <a:cs typeface="Times New Roman" panose="02020603050405020304" pitchFamily="18" charset="0"/>
            </a:endParaRPr>
          </a:p>
          <a:p>
            <a:pPr marL="0" indent="450850">
              <a:spcBef>
                <a:spcPct val="0"/>
              </a:spcBef>
              <a:buNone/>
            </a:pPr>
            <a:endParaRPr lang="pt-BR" sz="800" dirty="0">
              <a:latin typeface="Calibri" panose="020F0502020204030204" pitchFamily="34" charset="0"/>
              <a:cs typeface="Times New Roman" panose="02020603050405020304" pitchFamily="18" charset="0"/>
            </a:endParaRPr>
          </a:p>
          <a:p>
            <a:pPr marL="0" indent="450850">
              <a:spcBef>
                <a:spcPct val="0"/>
              </a:spcBef>
              <a:buNone/>
            </a:pPr>
            <a:endParaRPr lang="pt-BR" sz="800" dirty="0">
              <a:latin typeface="Calibri" panose="020F0502020204030204" pitchFamily="34" charset="0"/>
              <a:cs typeface="Times New Roman" panose="02020603050405020304" pitchFamily="18" charset="0"/>
            </a:endParaRPr>
          </a:p>
          <a:p>
            <a:pPr marL="0" indent="450850">
              <a:spcBef>
                <a:spcPct val="0"/>
              </a:spcBef>
              <a:buNone/>
            </a:pPr>
            <a:endParaRPr lang="pt-BR" sz="800" dirty="0">
              <a:latin typeface="Calibri" panose="020F0502020204030204" pitchFamily="34" charset="0"/>
              <a:ea typeface="Times New Roman" panose="02020603050405020304" pitchFamily="18" charset="0"/>
              <a:cs typeface="Times New Roman" panose="02020603050405020304" pitchFamily="18" charset="0"/>
            </a:endParaRPr>
          </a:p>
          <a:p>
            <a:pPr marL="0" indent="450850">
              <a:spcBef>
                <a:spcPct val="0"/>
              </a:spcBef>
              <a:buNone/>
            </a:pPr>
            <a:endParaRPr lang="pt-BR" sz="800" dirty="0">
              <a:latin typeface="Calibri" panose="020F0502020204030204" pitchFamily="34" charset="0"/>
              <a:ea typeface="Times New Roman" panose="02020603050405020304" pitchFamily="18" charset="0"/>
              <a:cs typeface="Times New Roman" panose="02020603050405020304" pitchFamily="18" charset="0"/>
            </a:endParaRPr>
          </a:p>
          <a:p>
            <a:pPr marL="0" indent="450850">
              <a:spcBef>
                <a:spcPct val="0"/>
              </a:spcBef>
              <a:buNone/>
            </a:pPr>
            <a:endParaRPr lang="pt-BR" sz="800" dirty="0">
              <a:latin typeface="Calibri" panose="020F0502020204030204" pitchFamily="34" charset="0"/>
              <a:ea typeface="Times New Roman" panose="02020603050405020304" pitchFamily="18" charset="0"/>
              <a:cs typeface="Times New Roman" panose="02020603050405020304" pitchFamily="18" charset="0"/>
            </a:endParaRPr>
          </a:p>
          <a:p>
            <a:pPr marL="0" indent="450850">
              <a:spcBef>
                <a:spcPct val="0"/>
              </a:spcBef>
              <a:buNone/>
            </a:pPr>
            <a:endParaRPr lang="pt-BR" sz="800" dirty="0">
              <a:latin typeface="Calibri" panose="020F0502020204030204" pitchFamily="34" charset="0"/>
              <a:ea typeface="Times New Roman" panose="02020603050405020304" pitchFamily="18" charset="0"/>
              <a:cs typeface="Times New Roman" panose="02020603050405020304" pitchFamily="18" charset="0"/>
            </a:endParaRPr>
          </a:p>
          <a:p>
            <a:pPr marL="0" indent="450850">
              <a:spcBef>
                <a:spcPct val="0"/>
              </a:spcBef>
              <a:buNone/>
            </a:pPr>
            <a:endParaRPr lang="pt-BR" sz="800" dirty="0">
              <a:latin typeface="Calibri" panose="020F0502020204030204" pitchFamily="34" charset="0"/>
              <a:ea typeface="Times New Roman" panose="02020603050405020304" pitchFamily="18" charset="0"/>
              <a:cs typeface="Times New Roman" panose="02020603050405020304" pitchFamily="18" charset="0"/>
            </a:endParaRPr>
          </a:p>
          <a:p>
            <a:pPr marL="0" indent="450850">
              <a:spcBef>
                <a:spcPct val="0"/>
              </a:spcBef>
              <a:buNone/>
            </a:pPr>
            <a:endParaRPr lang="pt-BR" sz="800" dirty="0">
              <a:latin typeface="Calibri" panose="020F0502020204030204" pitchFamily="34" charset="0"/>
              <a:ea typeface="Times New Roman" panose="02020603050405020304" pitchFamily="18" charset="0"/>
              <a:cs typeface="Times New Roman" panose="02020603050405020304" pitchFamily="18" charset="0"/>
            </a:endParaRPr>
          </a:p>
          <a:p>
            <a:pPr marL="0" indent="450850">
              <a:spcBef>
                <a:spcPct val="0"/>
              </a:spcBef>
              <a:buNone/>
            </a:pPr>
            <a:endParaRPr lang="pt-BR" sz="800" dirty="0">
              <a:latin typeface="Calibri" panose="020F0502020204030204" pitchFamily="34" charset="0"/>
              <a:ea typeface="Times New Roman" panose="02020603050405020304" pitchFamily="18" charset="0"/>
              <a:cs typeface="Times New Roman" panose="02020603050405020304" pitchFamily="18" charset="0"/>
            </a:endParaRPr>
          </a:p>
          <a:p>
            <a:pPr marL="0" indent="450850">
              <a:spcBef>
                <a:spcPct val="0"/>
              </a:spcBef>
              <a:buNone/>
            </a:pPr>
            <a:endParaRPr lang="pt-BR" sz="800" dirty="0">
              <a:latin typeface="Calibri" panose="020F0502020204030204" pitchFamily="34" charset="0"/>
              <a:ea typeface="Times New Roman" panose="02020603050405020304" pitchFamily="18" charset="0"/>
              <a:cs typeface="Times New Roman" panose="02020603050405020304" pitchFamily="18" charset="0"/>
            </a:endParaRPr>
          </a:p>
          <a:p>
            <a:endParaRPr lang="pt-BR" dirty="0"/>
          </a:p>
        </p:txBody>
      </p:sp>
      <p:sp>
        <p:nvSpPr>
          <p:cNvPr id="4" name="Espaço Reservado para Número de Slide 3"/>
          <p:cNvSpPr>
            <a:spLocks noGrp="1"/>
          </p:cNvSpPr>
          <p:nvPr>
            <p:ph type="sldNum" sz="quarter" idx="12"/>
          </p:nvPr>
        </p:nvSpPr>
        <p:spPr/>
        <p:txBody>
          <a:bodyPr/>
          <a:lstStyle/>
          <a:p>
            <a:fld id="{6C273BA6-2FFC-45C5-98AD-31578487E1B4}" type="slidenum">
              <a:rPr lang="pt-BR" smtClean="0"/>
              <a:pPr/>
              <a:t>39</a:t>
            </a:fld>
            <a:endParaRPr lang="pt-BR"/>
          </a:p>
        </p:txBody>
      </p:sp>
      <mc:AlternateContent xmlns:mc="http://schemas.openxmlformats.org/markup-compatibility/2006" xmlns:a14="http://schemas.microsoft.com/office/drawing/2010/main">
        <mc:Choice Requires="a14">
          <p:sp>
            <p:nvSpPr>
              <p:cNvPr id="10" name="CaixaDeTexto 9"/>
              <p:cNvSpPr txBox="1"/>
              <p:nvPr/>
            </p:nvSpPr>
            <p:spPr>
              <a:xfrm>
                <a:off x="620494" y="4670349"/>
                <a:ext cx="10730345" cy="563937"/>
              </a:xfrm>
              <a:prstGeom prst="rect">
                <a:avLst/>
              </a:prstGeom>
              <a:noFill/>
            </p:spPr>
            <p:txBody>
              <a:bodyPr wrap="square" lIns="0" tIns="0" rIns="0" bIns="0" rtlCol="0">
                <a:spAutoFit/>
              </a:bodyPr>
              <a:lstStyle/>
              <a:p>
                <a:pPr algn="ctr"/>
                <a14:m>
                  <m:oMath xmlns:m="http://schemas.openxmlformats.org/officeDocument/2006/math">
                    <m:r>
                      <a:rPr lang="pt-BR" sz="3600" b="0" i="1" smtClean="0">
                        <a:latin typeface="Cambria Math" panose="02040503050406030204" pitchFamily="18" charset="0"/>
                      </a:rPr>
                      <m:t>𝐼</m:t>
                    </m:r>
                    <m:r>
                      <a:rPr lang="pt-BR" sz="3600" i="1">
                        <a:latin typeface="Cambria Math" panose="02040503050406030204" pitchFamily="18" charset="0"/>
                      </a:rPr>
                      <m:t>=</m:t>
                    </m:r>
                    <m:sSub>
                      <m:sSubPr>
                        <m:ctrlPr>
                          <a:rPr lang="pt-BR" sz="3600" i="1">
                            <a:latin typeface="Cambria Math" panose="02040503050406030204" pitchFamily="18" charset="0"/>
                          </a:rPr>
                        </m:ctrlPr>
                      </m:sSubPr>
                      <m:e>
                        <m:r>
                          <a:rPr lang="pt-BR" sz="3600" i="1">
                            <a:latin typeface="Cambria Math" panose="02040503050406030204" pitchFamily="18" charset="0"/>
                          </a:rPr>
                          <m:t>𝐼</m:t>
                        </m:r>
                      </m:e>
                      <m:sub>
                        <m:r>
                          <a:rPr lang="pt-BR" sz="3600" i="1">
                            <a:latin typeface="Cambria Math" panose="02040503050406030204" pitchFamily="18" charset="0"/>
                          </a:rPr>
                          <m:t>𝑜</m:t>
                        </m:r>
                        <m:r>
                          <a:rPr lang="pt-BR" sz="3600" b="0" i="1" smtClean="0">
                            <a:latin typeface="Cambria Math" panose="02040503050406030204" pitchFamily="18" charset="0"/>
                          </a:rPr>
                          <m:t>  </m:t>
                        </m:r>
                      </m:sub>
                    </m:sSub>
                    <m:sSup>
                      <m:sSupPr>
                        <m:ctrlPr>
                          <a:rPr lang="pt-BR" sz="3600" i="1" smtClean="0">
                            <a:latin typeface="Cambria Math" panose="02040503050406030204" pitchFamily="18" charset="0"/>
                          </a:rPr>
                        </m:ctrlPr>
                      </m:sSupPr>
                      <m:e>
                        <m:r>
                          <a:rPr lang="pt-BR" sz="3600" b="0" i="1" smtClean="0">
                            <a:latin typeface="Cambria Math" panose="02040503050406030204" pitchFamily="18" charset="0"/>
                          </a:rPr>
                          <m:t>𝑒</m:t>
                        </m:r>
                      </m:e>
                      <m:sup>
                        <m:r>
                          <a:rPr lang="pt-BR" sz="3600" b="0" i="1" smtClean="0">
                            <a:latin typeface="Cambria Math" panose="02040503050406030204" pitchFamily="18" charset="0"/>
                          </a:rPr>
                          <m:t>−</m:t>
                        </m:r>
                        <m:r>
                          <a:rPr lang="pt-BR" sz="3600" b="0" i="1" smtClean="0">
                            <a:latin typeface="Cambria Math" panose="02040503050406030204" pitchFamily="18" charset="0"/>
                          </a:rPr>
                          <m:t>𝑘</m:t>
                        </m:r>
                        <m:r>
                          <a:rPr lang="pt-BR" sz="3600" b="0" i="1" smtClean="0">
                            <a:latin typeface="Cambria Math" panose="02040503050406030204" pitchFamily="18" charset="0"/>
                          </a:rPr>
                          <m:t> </m:t>
                        </m:r>
                        <m:r>
                          <a:rPr lang="pt-BR" sz="3600" b="0" i="1" smtClean="0">
                            <a:latin typeface="Cambria Math" panose="02040503050406030204" pitchFamily="18" charset="0"/>
                          </a:rPr>
                          <m:t>𝐼𝐴𝐹</m:t>
                        </m:r>
                      </m:sup>
                    </m:sSup>
                  </m:oMath>
                </a14:m>
                <a:r>
                  <a:rPr lang="pt-BR" sz="3600" dirty="0"/>
                  <a:t>  </a:t>
                </a:r>
              </a:p>
            </p:txBody>
          </p:sp>
        </mc:Choice>
        <mc:Fallback xmlns="">
          <p:sp>
            <p:nvSpPr>
              <p:cNvPr id="10" name="CaixaDeTexto 9"/>
              <p:cNvSpPr txBox="1">
                <a:spLocks noRot="1" noChangeAspect="1" noMove="1" noResize="1" noEditPoints="1" noAdjustHandles="1" noChangeArrowheads="1" noChangeShapeType="1" noTextEdit="1"/>
              </p:cNvSpPr>
              <p:nvPr/>
            </p:nvSpPr>
            <p:spPr>
              <a:xfrm>
                <a:off x="620494" y="4670349"/>
                <a:ext cx="10730345" cy="563937"/>
              </a:xfrm>
              <a:prstGeom prst="rect">
                <a:avLst/>
              </a:prstGeom>
              <a:blipFill>
                <a:blip r:embed="rId3"/>
                <a:stretch>
                  <a:fillRect/>
                </a:stretch>
              </a:blipFill>
            </p:spPr>
            <p:txBody>
              <a:bodyPr/>
              <a:lstStyle/>
              <a:p>
                <a:r>
                  <a:rPr lang="pt-BR">
                    <a:noFill/>
                  </a:rPr>
                  <a:t> </a:t>
                </a:r>
              </a:p>
            </p:txBody>
          </p:sp>
        </mc:Fallback>
      </mc:AlternateContent>
      <p:sp>
        <p:nvSpPr>
          <p:cNvPr id="6" name="Espaço Reservado para Conteúdo 2">
            <a:extLst>
              <a:ext uri="{FF2B5EF4-FFF2-40B4-BE49-F238E27FC236}">
                <a16:creationId xmlns:a16="http://schemas.microsoft.com/office/drawing/2014/main" id="{3DB21DA0-5C86-48FA-B885-AE6EF420A14D}"/>
              </a:ext>
            </a:extLst>
          </p:cNvPr>
          <p:cNvSpPr txBox="1">
            <a:spLocks/>
          </p:cNvSpPr>
          <p:nvPr/>
        </p:nvSpPr>
        <p:spPr>
          <a:xfrm>
            <a:off x="3925582" y="2852100"/>
            <a:ext cx="7618913" cy="12241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pt-BR" sz="2000" dirty="0">
                <a:latin typeface="Calibri" panose="020F0502020204030204" pitchFamily="34" charset="0"/>
                <a:ea typeface="Times New Roman" panose="02020603050405020304" pitchFamily="18" charset="0"/>
                <a:cs typeface="Times New Roman" panose="02020603050405020304" pitchFamily="18" charset="0"/>
              </a:rPr>
              <a:t>em que (N*a/A) é o índice de área foliar, uma vez que N é o número de folhas, </a:t>
            </a:r>
            <a:r>
              <a:rPr lang="pt-BR" sz="2000" i="1" dirty="0">
                <a:latin typeface="Calibri" panose="020F0502020204030204" pitchFamily="34" charset="0"/>
                <a:ea typeface="Times New Roman" panose="02020603050405020304" pitchFamily="18" charset="0"/>
                <a:cs typeface="Times New Roman" panose="02020603050405020304" pitchFamily="18" charset="0"/>
              </a:rPr>
              <a:t>a</a:t>
            </a:r>
            <a:r>
              <a:rPr lang="pt-BR" sz="2000" dirty="0">
                <a:latin typeface="Calibri" panose="020F0502020204030204" pitchFamily="34" charset="0"/>
                <a:ea typeface="Times New Roman" panose="02020603050405020304" pitchFamily="18" charset="0"/>
                <a:cs typeface="Times New Roman" panose="02020603050405020304" pitchFamily="18" charset="0"/>
              </a:rPr>
              <a:t> é a área de cada folha e </a:t>
            </a:r>
            <a:r>
              <a:rPr lang="pt-BR" sz="2000" i="1" dirty="0">
                <a:latin typeface="Calibri" panose="020F0502020204030204" pitchFamily="34" charset="0"/>
                <a:ea typeface="Times New Roman" panose="02020603050405020304" pitchFamily="18" charset="0"/>
                <a:cs typeface="Times New Roman" panose="02020603050405020304" pitchFamily="18" charset="0"/>
              </a:rPr>
              <a:t>A</a:t>
            </a:r>
            <a:r>
              <a:rPr lang="pt-BR" sz="2000" dirty="0">
                <a:latin typeface="Calibri" panose="020F0502020204030204" pitchFamily="34" charset="0"/>
                <a:ea typeface="Times New Roman" panose="02020603050405020304" pitchFamily="18" charset="0"/>
                <a:cs typeface="Times New Roman" panose="02020603050405020304" pitchFamily="18" charset="0"/>
              </a:rPr>
              <a:t> é a área da superfície do solo.</a:t>
            </a:r>
            <a:endParaRPr lang="pt-BR" sz="2000" dirty="0">
              <a:latin typeface="Arial" panose="020B0604020202020204" pitchFamily="34" charset="0"/>
            </a:endParaRPr>
          </a:p>
        </p:txBody>
      </p:sp>
      <p:graphicFrame>
        <p:nvGraphicFramePr>
          <p:cNvPr id="7" name="Objeto 6">
            <a:extLst>
              <a:ext uri="{FF2B5EF4-FFF2-40B4-BE49-F238E27FC236}">
                <a16:creationId xmlns:a16="http://schemas.microsoft.com/office/drawing/2014/main" id="{308FDE1A-6098-4846-9606-1BF98F89E115}"/>
              </a:ext>
            </a:extLst>
          </p:cNvPr>
          <p:cNvGraphicFramePr>
            <a:graphicFrameLocks noChangeAspect="1"/>
          </p:cNvGraphicFramePr>
          <p:nvPr>
            <p:extLst>
              <p:ext uri="{D42A27DB-BD31-4B8C-83A1-F6EECF244321}">
                <p14:modId xmlns:p14="http://schemas.microsoft.com/office/powerpoint/2010/main" val="127936491"/>
              </p:ext>
            </p:extLst>
          </p:nvPr>
        </p:nvGraphicFramePr>
        <p:xfrm>
          <a:off x="4121406" y="1690688"/>
          <a:ext cx="3949524" cy="1014404"/>
        </p:xfrm>
        <a:graphic>
          <a:graphicData uri="http://schemas.openxmlformats.org/presentationml/2006/ole">
            <mc:AlternateContent xmlns:mc="http://schemas.openxmlformats.org/markup-compatibility/2006">
              <mc:Choice xmlns:v="urn:schemas-microsoft-com:vml" Requires="v">
                <p:oleObj name="Equação" r:id="rId4" imgW="1282700" imgH="533400" progId="Equation.3">
                  <p:embed/>
                </p:oleObj>
              </mc:Choice>
              <mc:Fallback>
                <p:oleObj name="Equação" r:id="rId4" imgW="1282700" imgH="533400" progId="Equation.3">
                  <p:embed/>
                  <p:pic>
                    <p:nvPicPr>
                      <p:cNvPr id="5" name="Objeto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1406" y="1690688"/>
                        <a:ext cx="3949524" cy="1014404"/>
                      </a:xfrm>
                      <a:prstGeom prst="rect">
                        <a:avLst/>
                      </a:prstGeom>
                      <a:noFill/>
                    </p:spPr>
                  </p:pic>
                </p:oleObj>
              </mc:Fallback>
            </mc:AlternateContent>
          </a:graphicData>
        </a:graphic>
      </p:graphicFrame>
      <p:sp>
        <p:nvSpPr>
          <p:cNvPr id="5" name="Retângulo 4">
            <a:extLst>
              <a:ext uri="{FF2B5EF4-FFF2-40B4-BE49-F238E27FC236}">
                <a16:creationId xmlns:a16="http://schemas.microsoft.com/office/drawing/2014/main" id="{4EFB7117-8FAF-48E4-9AEA-06A294ECD5E1}"/>
              </a:ext>
            </a:extLst>
          </p:cNvPr>
          <p:cNvSpPr/>
          <p:nvPr/>
        </p:nvSpPr>
        <p:spPr>
          <a:xfrm>
            <a:off x="520234" y="1644344"/>
            <a:ext cx="2520280" cy="22579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Forma Livre: Forma 8">
            <a:extLst>
              <a:ext uri="{FF2B5EF4-FFF2-40B4-BE49-F238E27FC236}">
                <a16:creationId xmlns:a16="http://schemas.microsoft.com/office/drawing/2014/main" id="{37B49E59-E5FE-4665-847B-A82FABEF9A0B}"/>
              </a:ext>
            </a:extLst>
          </p:cNvPr>
          <p:cNvSpPr/>
          <p:nvPr/>
        </p:nvSpPr>
        <p:spPr>
          <a:xfrm>
            <a:off x="1376207" y="2443162"/>
            <a:ext cx="183457" cy="366796"/>
          </a:xfrm>
          <a:custGeom>
            <a:avLst/>
            <a:gdLst>
              <a:gd name="connsiteX0" fmla="*/ 0 w 621437"/>
              <a:gd name="connsiteY0" fmla="*/ 967666 h 967666"/>
              <a:gd name="connsiteX1" fmla="*/ 44388 w 621437"/>
              <a:gd name="connsiteY1" fmla="*/ 923278 h 967666"/>
              <a:gd name="connsiteX2" fmla="*/ 133165 w 621437"/>
              <a:gd name="connsiteY2" fmla="*/ 852256 h 967666"/>
              <a:gd name="connsiteX3" fmla="*/ 168676 w 621437"/>
              <a:gd name="connsiteY3" fmla="*/ 798990 h 967666"/>
              <a:gd name="connsiteX4" fmla="*/ 177553 w 621437"/>
              <a:gd name="connsiteY4" fmla="*/ 346229 h 967666"/>
              <a:gd name="connsiteX5" fmla="*/ 186431 w 621437"/>
              <a:gd name="connsiteY5" fmla="*/ 310719 h 967666"/>
              <a:gd name="connsiteX6" fmla="*/ 204186 w 621437"/>
              <a:gd name="connsiteY6" fmla="*/ 275208 h 967666"/>
              <a:gd name="connsiteX7" fmla="*/ 239697 w 621437"/>
              <a:gd name="connsiteY7" fmla="*/ 221942 h 967666"/>
              <a:gd name="connsiteX8" fmla="*/ 266330 w 621437"/>
              <a:gd name="connsiteY8" fmla="*/ 186431 h 967666"/>
              <a:gd name="connsiteX9" fmla="*/ 301841 w 621437"/>
              <a:gd name="connsiteY9" fmla="*/ 159798 h 967666"/>
              <a:gd name="connsiteX10" fmla="*/ 381740 w 621437"/>
              <a:gd name="connsiteY10" fmla="*/ 106532 h 967666"/>
              <a:gd name="connsiteX11" fmla="*/ 479394 w 621437"/>
              <a:gd name="connsiteY11" fmla="*/ 71021 h 967666"/>
              <a:gd name="connsiteX12" fmla="*/ 594804 w 621437"/>
              <a:gd name="connsiteY12" fmla="*/ 17755 h 967666"/>
              <a:gd name="connsiteX13" fmla="*/ 621437 w 621437"/>
              <a:gd name="connsiteY13" fmla="*/ 0 h 967666"/>
              <a:gd name="connsiteX14" fmla="*/ 585926 w 621437"/>
              <a:gd name="connsiteY14" fmla="*/ 79899 h 967666"/>
              <a:gd name="connsiteX15" fmla="*/ 577048 w 621437"/>
              <a:gd name="connsiteY15" fmla="*/ 150920 h 967666"/>
              <a:gd name="connsiteX16" fmla="*/ 594804 w 621437"/>
              <a:gd name="connsiteY16" fmla="*/ 506027 h 967666"/>
              <a:gd name="connsiteX17" fmla="*/ 612559 w 621437"/>
              <a:gd name="connsiteY17" fmla="*/ 612559 h 967666"/>
              <a:gd name="connsiteX18" fmla="*/ 585926 w 621437"/>
              <a:gd name="connsiteY18" fmla="*/ 772357 h 967666"/>
              <a:gd name="connsiteX19" fmla="*/ 514905 w 621437"/>
              <a:gd name="connsiteY19" fmla="*/ 861134 h 967666"/>
              <a:gd name="connsiteX20" fmla="*/ 461639 w 621437"/>
              <a:gd name="connsiteY20" fmla="*/ 870012 h 967666"/>
              <a:gd name="connsiteX21" fmla="*/ 390617 w 621437"/>
              <a:gd name="connsiteY21" fmla="*/ 887767 h 967666"/>
              <a:gd name="connsiteX22" fmla="*/ 239697 w 621437"/>
              <a:gd name="connsiteY22" fmla="*/ 878889 h 967666"/>
              <a:gd name="connsiteX23" fmla="*/ 115410 w 621437"/>
              <a:gd name="connsiteY23" fmla="*/ 870012 h 96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1437" h="967666">
                <a:moveTo>
                  <a:pt x="0" y="967666"/>
                </a:moveTo>
                <a:cubicBezTo>
                  <a:pt x="14796" y="952870"/>
                  <a:pt x="28575" y="936982"/>
                  <a:pt x="44388" y="923278"/>
                </a:cubicBezTo>
                <a:cubicBezTo>
                  <a:pt x="73026" y="898458"/>
                  <a:pt x="106368" y="879053"/>
                  <a:pt x="133165" y="852256"/>
                </a:cubicBezTo>
                <a:cubicBezTo>
                  <a:pt x="148254" y="837167"/>
                  <a:pt x="156839" y="816745"/>
                  <a:pt x="168676" y="798990"/>
                </a:cubicBezTo>
                <a:cubicBezTo>
                  <a:pt x="171635" y="648070"/>
                  <a:pt x="172068" y="497079"/>
                  <a:pt x="177553" y="346229"/>
                </a:cubicBezTo>
                <a:cubicBezTo>
                  <a:pt x="177996" y="334036"/>
                  <a:pt x="182147" y="322143"/>
                  <a:pt x="186431" y="310719"/>
                </a:cubicBezTo>
                <a:cubicBezTo>
                  <a:pt x="191078" y="298328"/>
                  <a:pt x="197377" y="286556"/>
                  <a:pt x="204186" y="275208"/>
                </a:cubicBezTo>
                <a:cubicBezTo>
                  <a:pt x="215165" y="256910"/>
                  <a:pt x="227460" y="239424"/>
                  <a:pt x="239697" y="221942"/>
                </a:cubicBezTo>
                <a:cubicBezTo>
                  <a:pt x="248182" y="209820"/>
                  <a:pt x="255868" y="196893"/>
                  <a:pt x="266330" y="186431"/>
                </a:cubicBezTo>
                <a:cubicBezTo>
                  <a:pt x="276792" y="175969"/>
                  <a:pt x="289676" y="168220"/>
                  <a:pt x="301841" y="159798"/>
                </a:cubicBezTo>
                <a:cubicBezTo>
                  <a:pt x="328158" y="141578"/>
                  <a:pt x="354815" y="123841"/>
                  <a:pt x="381740" y="106532"/>
                </a:cubicBezTo>
                <a:cubicBezTo>
                  <a:pt x="436179" y="71535"/>
                  <a:pt x="414724" y="81800"/>
                  <a:pt x="479394" y="71021"/>
                </a:cubicBezTo>
                <a:cubicBezTo>
                  <a:pt x="516270" y="56271"/>
                  <a:pt x="562823" y="39075"/>
                  <a:pt x="594804" y="17755"/>
                </a:cubicBezTo>
                <a:lnTo>
                  <a:pt x="621437" y="0"/>
                </a:lnTo>
                <a:cubicBezTo>
                  <a:pt x="611346" y="20181"/>
                  <a:pt x="590785" y="58845"/>
                  <a:pt x="585926" y="79899"/>
                </a:cubicBezTo>
                <a:cubicBezTo>
                  <a:pt x="580561" y="103146"/>
                  <a:pt x="580007" y="127246"/>
                  <a:pt x="577048" y="150920"/>
                </a:cubicBezTo>
                <a:cubicBezTo>
                  <a:pt x="588640" y="533433"/>
                  <a:pt x="571663" y="332467"/>
                  <a:pt x="594804" y="506027"/>
                </a:cubicBezTo>
                <a:cubicBezTo>
                  <a:pt x="606680" y="595098"/>
                  <a:pt x="597134" y="550864"/>
                  <a:pt x="612559" y="612559"/>
                </a:cubicBezTo>
                <a:cubicBezTo>
                  <a:pt x="603681" y="665825"/>
                  <a:pt x="601807" y="720744"/>
                  <a:pt x="585926" y="772357"/>
                </a:cubicBezTo>
                <a:cubicBezTo>
                  <a:pt x="579103" y="794534"/>
                  <a:pt x="548249" y="850019"/>
                  <a:pt x="514905" y="861134"/>
                </a:cubicBezTo>
                <a:cubicBezTo>
                  <a:pt x="497828" y="866826"/>
                  <a:pt x="479240" y="866240"/>
                  <a:pt x="461639" y="870012"/>
                </a:cubicBezTo>
                <a:cubicBezTo>
                  <a:pt x="437778" y="875125"/>
                  <a:pt x="414291" y="881849"/>
                  <a:pt x="390617" y="887767"/>
                </a:cubicBezTo>
                <a:cubicBezTo>
                  <a:pt x="340310" y="884808"/>
                  <a:pt x="289901" y="883255"/>
                  <a:pt x="239697" y="878889"/>
                </a:cubicBezTo>
                <a:cubicBezTo>
                  <a:pt x="92855" y="866120"/>
                  <a:pt x="296789" y="870012"/>
                  <a:pt x="115410" y="87001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CaixaDeTexto 10">
            <a:extLst>
              <a:ext uri="{FF2B5EF4-FFF2-40B4-BE49-F238E27FC236}">
                <a16:creationId xmlns:a16="http://schemas.microsoft.com/office/drawing/2014/main" id="{E9656DB9-B63C-43CC-9651-22BB2BAC0091}"/>
              </a:ext>
            </a:extLst>
          </p:cNvPr>
          <p:cNvSpPr txBox="1"/>
          <p:nvPr/>
        </p:nvSpPr>
        <p:spPr>
          <a:xfrm>
            <a:off x="2351752" y="3300604"/>
            <a:ext cx="432048" cy="369332"/>
          </a:xfrm>
          <a:prstGeom prst="rect">
            <a:avLst/>
          </a:prstGeom>
          <a:noFill/>
        </p:spPr>
        <p:txBody>
          <a:bodyPr wrap="square" rtlCol="0">
            <a:spAutoFit/>
          </a:bodyPr>
          <a:lstStyle/>
          <a:p>
            <a:r>
              <a:rPr lang="pt-BR" dirty="0"/>
              <a:t>A</a:t>
            </a:r>
          </a:p>
        </p:txBody>
      </p:sp>
      <p:sp>
        <p:nvSpPr>
          <p:cNvPr id="12" name="CaixaDeTexto 11">
            <a:extLst>
              <a:ext uri="{FF2B5EF4-FFF2-40B4-BE49-F238E27FC236}">
                <a16:creationId xmlns:a16="http://schemas.microsoft.com/office/drawing/2014/main" id="{519AC19B-3618-4D34-911F-FA325137B785}"/>
              </a:ext>
            </a:extLst>
          </p:cNvPr>
          <p:cNvSpPr txBox="1"/>
          <p:nvPr/>
        </p:nvSpPr>
        <p:spPr>
          <a:xfrm>
            <a:off x="1361396" y="2458705"/>
            <a:ext cx="432048" cy="307777"/>
          </a:xfrm>
          <a:prstGeom prst="rect">
            <a:avLst/>
          </a:prstGeom>
          <a:noFill/>
        </p:spPr>
        <p:txBody>
          <a:bodyPr wrap="square" rtlCol="0">
            <a:spAutoFit/>
          </a:bodyPr>
          <a:lstStyle/>
          <a:p>
            <a:r>
              <a:rPr lang="pt-BR" sz="1400" dirty="0"/>
              <a:t>a</a:t>
            </a:r>
          </a:p>
        </p:txBody>
      </p:sp>
      <p:sp>
        <p:nvSpPr>
          <p:cNvPr id="14" name="CaixaDeTexto 13">
            <a:extLst>
              <a:ext uri="{FF2B5EF4-FFF2-40B4-BE49-F238E27FC236}">
                <a16:creationId xmlns:a16="http://schemas.microsoft.com/office/drawing/2014/main" id="{E47AFBF9-9821-4452-B29F-F74ED3AB1E14}"/>
              </a:ext>
            </a:extLst>
          </p:cNvPr>
          <p:cNvSpPr txBox="1"/>
          <p:nvPr/>
        </p:nvSpPr>
        <p:spPr>
          <a:xfrm>
            <a:off x="6188269" y="1692609"/>
            <a:ext cx="247510" cy="307777"/>
          </a:xfrm>
          <a:prstGeom prst="rect">
            <a:avLst/>
          </a:prstGeom>
          <a:noFill/>
        </p:spPr>
        <p:txBody>
          <a:bodyPr wrap="square" rtlCol="0">
            <a:spAutoFit/>
          </a:bodyPr>
          <a:lstStyle/>
          <a:p>
            <a:r>
              <a:rPr lang="pt-BR" sz="1400" dirty="0">
                <a:latin typeface="Times New Roman" panose="02020603050405020304" pitchFamily="18" charset="0"/>
                <a:cs typeface="Times New Roman" panose="02020603050405020304" pitchFamily="18" charset="0"/>
              </a:rPr>
              <a:t>N</a:t>
            </a:r>
          </a:p>
        </p:txBody>
      </p:sp>
    </p:spTree>
    <p:extLst>
      <p:ext uri="{BB962C8B-B14F-4D97-AF65-F5344CB8AC3E}">
        <p14:creationId xmlns:p14="http://schemas.microsoft.com/office/powerpoint/2010/main" val="854373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Oval 12"/>
          <p:cNvSpPr>
            <a:spLocks noChangeArrowheads="1"/>
          </p:cNvSpPr>
          <p:nvPr/>
        </p:nvSpPr>
        <p:spPr bwMode="auto">
          <a:xfrm flipV="1">
            <a:off x="5219700" y="4317206"/>
            <a:ext cx="533400" cy="5334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5124" name="Oval 8"/>
          <p:cNvSpPr>
            <a:spLocks noChangeArrowheads="1"/>
          </p:cNvSpPr>
          <p:nvPr/>
        </p:nvSpPr>
        <p:spPr bwMode="auto">
          <a:xfrm>
            <a:off x="5016500" y="3402806"/>
            <a:ext cx="533400" cy="5334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5125" name="Rectangle 2"/>
          <p:cNvSpPr>
            <a:spLocks noGrp="1" noChangeArrowheads="1"/>
          </p:cNvSpPr>
          <p:nvPr>
            <p:ph type="title"/>
          </p:nvPr>
        </p:nvSpPr>
        <p:spPr>
          <a:xfrm>
            <a:off x="767408" y="202406"/>
            <a:ext cx="9024292" cy="1143000"/>
          </a:xfrm>
        </p:spPr>
        <p:txBody>
          <a:bodyPr/>
          <a:lstStyle/>
          <a:p>
            <a:r>
              <a:rPr lang="pt-BR" dirty="0"/>
              <a:t>Estimando </a:t>
            </a:r>
            <a:r>
              <a:rPr lang="pt-BR" dirty="0" err="1"/>
              <a:t>Qo</a:t>
            </a:r>
            <a:r>
              <a:rPr lang="pt-BR" dirty="0"/>
              <a:t> - Declinação Solar</a:t>
            </a:r>
          </a:p>
        </p:txBody>
      </p:sp>
      <p:sp>
        <p:nvSpPr>
          <p:cNvPr id="5126" name="Rectangle 3"/>
          <p:cNvSpPr>
            <a:spLocks noGrp="1" noChangeArrowheads="1"/>
          </p:cNvSpPr>
          <p:nvPr>
            <p:ph type="body" idx="1"/>
          </p:nvPr>
        </p:nvSpPr>
        <p:spPr>
          <a:xfrm>
            <a:off x="767408" y="1373981"/>
            <a:ext cx="10801200" cy="4110038"/>
          </a:xfrm>
        </p:spPr>
        <p:txBody>
          <a:bodyPr/>
          <a:lstStyle/>
          <a:p>
            <a:pPr eaLnBrk="1" hangingPunct="1"/>
            <a:r>
              <a:rPr lang="pt-BR" sz="2000" dirty="0"/>
              <a:t>ângulo formado entre uma linha imaginária ligando o centro da Terra ao centro do sol, com o plano do Equador. Ao longo do ano, a declinação varia entre -23</a:t>
            </a:r>
            <a:r>
              <a:rPr lang="pt-BR" sz="2000" baseline="30000" dirty="0"/>
              <a:t>o</a:t>
            </a:r>
            <a:r>
              <a:rPr lang="pt-BR" sz="2000" dirty="0"/>
              <a:t>27´ (solstício de verão) e +23</a:t>
            </a:r>
            <a:r>
              <a:rPr lang="pt-BR" sz="2000" baseline="30000" dirty="0"/>
              <a:t>o</a:t>
            </a:r>
            <a:r>
              <a:rPr lang="pt-BR" sz="2000" dirty="0"/>
              <a:t>27´ (solstício de inverno). (</a:t>
            </a:r>
            <a:r>
              <a:rPr lang="pt-BR" sz="2000" i="1" dirty="0"/>
              <a:t>Do latim: </a:t>
            </a:r>
            <a:r>
              <a:rPr lang="pt-BR" sz="2000" i="1" dirty="0" err="1"/>
              <a:t>solstitiu</a:t>
            </a:r>
            <a:r>
              <a:rPr lang="pt-BR" sz="2000" i="1" dirty="0"/>
              <a:t> = Sol Parado</a:t>
            </a:r>
            <a:r>
              <a:rPr lang="pt-BR" sz="2000" dirty="0"/>
              <a:t>).</a:t>
            </a:r>
          </a:p>
          <a:p>
            <a:pPr eaLnBrk="1" hangingPunct="1"/>
            <a:endParaRPr lang="pt-BR" sz="2000" dirty="0"/>
          </a:p>
          <a:p>
            <a:pPr eaLnBrk="1" hangingPunct="1"/>
            <a:endParaRPr lang="pt-BR" sz="2000" dirty="0"/>
          </a:p>
          <a:p>
            <a:pPr eaLnBrk="1" hangingPunct="1"/>
            <a:endParaRPr lang="pt-BR" sz="2000" dirty="0"/>
          </a:p>
        </p:txBody>
      </p:sp>
      <p:sp>
        <p:nvSpPr>
          <p:cNvPr id="5127" name="Oval 4"/>
          <p:cNvSpPr>
            <a:spLocks noChangeArrowheads="1"/>
          </p:cNvSpPr>
          <p:nvPr/>
        </p:nvSpPr>
        <p:spPr bwMode="auto">
          <a:xfrm>
            <a:off x="2628900" y="3860006"/>
            <a:ext cx="1447800" cy="1447800"/>
          </a:xfrm>
          <a:prstGeom prst="ellipse">
            <a:avLst/>
          </a:prstGeom>
          <a:gradFill rotWithShape="0">
            <a:gsLst>
              <a:gs pos="0">
                <a:srgbClr val="FFFFFF"/>
              </a:gs>
              <a:gs pos="50000">
                <a:srgbClr val="0000FF"/>
              </a:gs>
              <a:gs pos="100000">
                <a:srgbClr val="FFFFFF"/>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5128" name="Line 5"/>
          <p:cNvSpPr>
            <a:spLocks noChangeShapeType="1"/>
          </p:cNvSpPr>
          <p:nvPr/>
        </p:nvSpPr>
        <p:spPr bwMode="auto">
          <a:xfrm>
            <a:off x="2628900" y="4596606"/>
            <a:ext cx="144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5129" name="Line 6"/>
          <p:cNvSpPr>
            <a:spLocks noChangeShapeType="1"/>
          </p:cNvSpPr>
          <p:nvPr/>
        </p:nvSpPr>
        <p:spPr bwMode="auto">
          <a:xfrm>
            <a:off x="3352800" y="3860006"/>
            <a:ext cx="0" cy="1447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5130" name="Line 7"/>
          <p:cNvSpPr>
            <a:spLocks noChangeShapeType="1"/>
          </p:cNvSpPr>
          <p:nvPr/>
        </p:nvSpPr>
        <p:spPr bwMode="auto">
          <a:xfrm flipV="1">
            <a:off x="3340100" y="3682206"/>
            <a:ext cx="1905000" cy="9144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5131" name="Oval 9"/>
          <p:cNvSpPr>
            <a:spLocks noChangeArrowheads="1"/>
          </p:cNvSpPr>
          <p:nvPr/>
        </p:nvSpPr>
        <p:spPr bwMode="auto">
          <a:xfrm flipV="1">
            <a:off x="5029200" y="5231606"/>
            <a:ext cx="533400" cy="5334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5132" name="Line 10"/>
          <p:cNvSpPr>
            <a:spLocks noChangeShapeType="1"/>
          </p:cNvSpPr>
          <p:nvPr/>
        </p:nvSpPr>
        <p:spPr bwMode="auto">
          <a:xfrm>
            <a:off x="3352800" y="4609306"/>
            <a:ext cx="1905000" cy="9144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5133" name="Line 11"/>
          <p:cNvSpPr>
            <a:spLocks noChangeShapeType="1"/>
          </p:cNvSpPr>
          <p:nvPr/>
        </p:nvSpPr>
        <p:spPr bwMode="auto">
          <a:xfrm>
            <a:off x="3352800" y="4596606"/>
            <a:ext cx="21336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5134" name="Text Box 13"/>
          <p:cNvSpPr txBox="1">
            <a:spLocks noChangeArrowheads="1"/>
          </p:cNvSpPr>
          <p:nvPr/>
        </p:nvSpPr>
        <p:spPr bwMode="auto">
          <a:xfrm>
            <a:off x="5600700" y="5536406"/>
            <a:ext cx="2590800" cy="629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60000"/>
              </a:lnSpc>
              <a:spcBef>
                <a:spcPct val="50000"/>
              </a:spcBef>
            </a:pPr>
            <a:r>
              <a:rPr lang="pt-BR" sz="2000">
                <a:latin typeface="Times New Roman" panose="02020603050405020304" pitchFamily="18" charset="0"/>
              </a:rPr>
              <a:t>Solstício de Verão</a:t>
            </a:r>
          </a:p>
          <a:p>
            <a:pPr>
              <a:lnSpc>
                <a:spcPct val="60000"/>
              </a:lnSpc>
              <a:spcBef>
                <a:spcPct val="50000"/>
              </a:spcBef>
            </a:pPr>
            <a:r>
              <a:rPr lang="pt-BR" sz="2000">
                <a:latin typeface="Times New Roman" panose="02020603050405020304" pitchFamily="18" charset="0"/>
              </a:rPr>
              <a:t>22 ou 23 de Dezembro</a:t>
            </a:r>
          </a:p>
        </p:txBody>
      </p:sp>
      <p:sp>
        <p:nvSpPr>
          <p:cNvPr id="5135" name="Text Box 16"/>
          <p:cNvSpPr txBox="1">
            <a:spLocks noChangeArrowheads="1"/>
          </p:cNvSpPr>
          <p:nvPr/>
        </p:nvSpPr>
        <p:spPr bwMode="auto">
          <a:xfrm>
            <a:off x="5753100" y="4317207"/>
            <a:ext cx="4495800" cy="660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70000"/>
              </a:lnSpc>
              <a:spcBef>
                <a:spcPct val="50000"/>
              </a:spcBef>
            </a:pPr>
            <a:r>
              <a:rPr lang="pt-BR" sz="2000">
                <a:latin typeface="Times New Roman" panose="02020603050405020304" pitchFamily="18" charset="0"/>
              </a:rPr>
              <a:t>Equinócio de Primavera: 22 ou 23  Setem. </a:t>
            </a:r>
          </a:p>
          <a:p>
            <a:pPr>
              <a:lnSpc>
                <a:spcPct val="60000"/>
              </a:lnSpc>
              <a:spcBef>
                <a:spcPct val="50000"/>
              </a:spcBef>
            </a:pPr>
            <a:r>
              <a:rPr lang="pt-BR" sz="2000">
                <a:latin typeface="Times New Roman" panose="02020603050405020304" pitchFamily="18" charset="0"/>
              </a:rPr>
              <a:t>Equinócio de Outono: 22 ou 23 de Março</a:t>
            </a:r>
          </a:p>
        </p:txBody>
      </p:sp>
      <p:sp>
        <p:nvSpPr>
          <p:cNvPr id="5136" name="Text Box 17"/>
          <p:cNvSpPr txBox="1">
            <a:spLocks noChangeArrowheads="1"/>
          </p:cNvSpPr>
          <p:nvPr/>
        </p:nvSpPr>
        <p:spPr bwMode="auto">
          <a:xfrm>
            <a:off x="5600700" y="3250406"/>
            <a:ext cx="2590800" cy="629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60000"/>
              </a:lnSpc>
              <a:spcBef>
                <a:spcPct val="50000"/>
              </a:spcBef>
            </a:pPr>
            <a:r>
              <a:rPr lang="pt-BR" sz="2000">
                <a:latin typeface="Times New Roman" panose="02020603050405020304" pitchFamily="18" charset="0"/>
              </a:rPr>
              <a:t>Solstício de Inverno</a:t>
            </a:r>
          </a:p>
          <a:p>
            <a:pPr>
              <a:lnSpc>
                <a:spcPct val="60000"/>
              </a:lnSpc>
              <a:spcBef>
                <a:spcPct val="50000"/>
              </a:spcBef>
            </a:pPr>
            <a:r>
              <a:rPr lang="pt-BR" sz="2000">
                <a:latin typeface="Times New Roman" panose="02020603050405020304" pitchFamily="18" charset="0"/>
              </a:rPr>
              <a:t>22 ou 23 de Junho</a:t>
            </a:r>
          </a:p>
        </p:txBody>
      </p:sp>
      <p:sp>
        <p:nvSpPr>
          <p:cNvPr id="5137" name="Text Box 20"/>
          <p:cNvSpPr txBox="1">
            <a:spLocks noChangeArrowheads="1"/>
          </p:cNvSpPr>
          <p:nvPr/>
        </p:nvSpPr>
        <p:spPr bwMode="auto">
          <a:xfrm>
            <a:off x="3924300" y="3250407"/>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pt-BR" sz="2000">
                <a:latin typeface="Times New Roman" panose="02020603050405020304" pitchFamily="18" charset="0"/>
                <a:sym typeface="Symbol" panose="05050102010706020507" pitchFamily="18" charset="2"/>
              </a:rPr>
              <a:t>=+23</a:t>
            </a:r>
            <a:r>
              <a:rPr lang="pt-BR" sz="2000" baseline="30000">
                <a:latin typeface="Times New Roman" panose="02020603050405020304" pitchFamily="18" charset="0"/>
                <a:sym typeface="Symbol" panose="05050102010706020507" pitchFamily="18" charset="2"/>
              </a:rPr>
              <a:t>o</a:t>
            </a:r>
            <a:r>
              <a:rPr lang="pt-BR" sz="2000">
                <a:latin typeface="Times New Roman" panose="02020603050405020304" pitchFamily="18" charset="0"/>
                <a:sym typeface="Symbol" panose="05050102010706020507" pitchFamily="18" charset="2"/>
              </a:rPr>
              <a:t>27’</a:t>
            </a:r>
            <a:endParaRPr lang="pt-BR" sz="2000">
              <a:latin typeface="Times New Roman" panose="02020603050405020304" pitchFamily="18" charset="0"/>
            </a:endParaRPr>
          </a:p>
        </p:txBody>
      </p:sp>
      <p:sp>
        <p:nvSpPr>
          <p:cNvPr id="5138" name="Text Box 21"/>
          <p:cNvSpPr txBox="1">
            <a:spLocks noChangeArrowheads="1"/>
          </p:cNvSpPr>
          <p:nvPr/>
        </p:nvSpPr>
        <p:spPr bwMode="auto">
          <a:xfrm>
            <a:off x="3924300" y="5460207"/>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pt-BR" sz="2000">
                <a:latin typeface="Times New Roman" panose="02020603050405020304" pitchFamily="18" charset="0"/>
                <a:sym typeface="Symbol" panose="05050102010706020507" pitchFamily="18" charset="2"/>
              </a:rPr>
              <a:t>=-23</a:t>
            </a:r>
            <a:r>
              <a:rPr lang="pt-BR" sz="2000" baseline="30000">
                <a:latin typeface="Times New Roman" panose="02020603050405020304" pitchFamily="18" charset="0"/>
                <a:sym typeface="Symbol" panose="05050102010706020507" pitchFamily="18" charset="2"/>
              </a:rPr>
              <a:t>o</a:t>
            </a:r>
            <a:r>
              <a:rPr lang="pt-BR" sz="2000">
                <a:latin typeface="Times New Roman" panose="02020603050405020304" pitchFamily="18" charset="0"/>
                <a:sym typeface="Symbol" panose="05050102010706020507" pitchFamily="18" charset="2"/>
              </a:rPr>
              <a:t>27’</a:t>
            </a:r>
            <a:endParaRPr lang="pt-BR" sz="2000">
              <a:latin typeface="Times New Roman" panose="02020603050405020304" pitchFamily="18" charset="0"/>
            </a:endParaRPr>
          </a:p>
        </p:txBody>
      </p:sp>
      <p:sp>
        <p:nvSpPr>
          <p:cNvPr id="5139" name="Text Box 22"/>
          <p:cNvSpPr txBox="1">
            <a:spLocks noChangeArrowheads="1"/>
          </p:cNvSpPr>
          <p:nvPr/>
        </p:nvSpPr>
        <p:spPr bwMode="auto">
          <a:xfrm>
            <a:off x="4686300" y="4225132"/>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pt-BR" sz="2000">
                <a:latin typeface="Times New Roman" panose="02020603050405020304" pitchFamily="18" charset="0"/>
                <a:sym typeface="Symbol" panose="05050102010706020507" pitchFamily="18" charset="2"/>
              </a:rPr>
              <a:t>=0</a:t>
            </a:r>
            <a:r>
              <a:rPr lang="pt-BR" sz="2000" baseline="30000">
                <a:latin typeface="Times New Roman" panose="02020603050405020304" pitchFamily="18" charset="0"/>
                <a:sym typeface="Symbol" panose="05050102010706020507" pitchFamily="18" charset="2"/>
              </a:rPr>
              <a:t>o</a:t>
            </a:r>
            <a:endParaRPr lang="pt-BR" sz="2000">
              <a:latin typeface="Times New Roman" panose="02020603050405020304" pitchFamily="18" charset="0"/>
            </a:endParaRPr>
          </a:p>
        </p:txBody>
      </p:sp>
      <p:cxnSp>
        <p:nvCxnSpPr>
          <p:cNvPr id="3" name="Conector de Seta Reta 2">
            <a:extLst>
              <a:ext uri="{FF2B5EF4-FFF2-40B4-BE49-F238E27FC236}">
                <a16:creationId xmlns:a16="http://schemas.microsoft.com/office/drawing/2014/main" id="{D1A3E8FB-DA82-4D30-9A86-FE3EE4B06D22}"/>
              </a:ext>
            </a:extLst>
          </p:cNvPr>
          <p:cNvCxnSpPr>
            <a:endCxn id="5124" idx="4"/>
          </p:cNvCxnSpPr>
          <p:nvPr/>
        </p:nvCxnSpPr>
        <p:spPr>
          <a:xfrm flipH="1" flipV="1">
            <a:off x="5283200" y="3936206"/>
            <a:ext cx="92720" cy="2889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ector de Seta Reta 20">
            <a:extLst>
              <a:ext uri="{FF2B5EF4-FFF2-40B4-BE49-F238E27FC236}">
                <a16:creationId xmlns:a16="http://schemas.microsoft.com/office/drawing/2014/main" id="{941A4F17-E11B-4FDF-8A10-94C52B9AF5DF}"/>
              </a:ext>
            </a:extLst>
          </p:cNvPr>
          <p:cNvCxnSpPr>
            <a:cxnSpLocks/>
            <a:stCxn id="5124" idx="5"/>
          </p:cNvCxnSpPr>
          <p:nvPr/>
        </p:nvCxnSpPr>
        <p:spPr>
          <a:xfrm>
            <a:off x="5471785" y="3858091"/>
            <a:ext cx="116215" cy="3926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ector de Seta Reta 23">
            <a:extLst>
              <a:ext uri="{FF2B5EF4-FFF2-40B4-BE49-F238E27FC236}">
                <a16:creationId xmlns:a16="http://schemas.microsoft.com/office/drawing/2014/main" id="{8819C83B-1069-4A6B-8350-34990C5333C1}"/>
              </a:ext>
            </a:extLst>
          </p:cNvPr>
          <p:cNvCxnSpPr>
            <a:cxnSpLocks/>
          </p:cNvCxnSpPr>
          <p:nvPr/>
        </p:nvCxnSpPr>
        <p:spPr>
          <a:xfrm flipV="1">
            <a:off x="5332427" y="4910934"/>
            <a:ext cx="20623" cy="3008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ector de Seta Reta 24">
            <a:extLst>
              <a:ext uri="{FF2B5EF4-FFF2-40B4-BE49-F238E27FC236}">
                <a16:creationId xmlns:a16="http://schemas.microsoft.com/office/drawing/2014/main" id="{D5422A54-DA7A-48AA-AD42-2B46509F9F91}"/>
              </a:ext>
            </a:extLst>
          </p:cNvPr>
          <p:cNvCxnSpPr>
            <a:cxnSpLocks/>
          </p:cNvCxnSpPr>
          <p:nvPr/>
        </p:nvCxnSpPr>
        <p:spPr>
          <a:xfrm flipH="1">
            <a:off x="5544508" y="4977452"/>
            <a:ext cx="18092" cy="2600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641433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EE10016D-74E5-436C-A78A-234FF825EA53}"/>
              </a:ext>
            </a:extLst>
          </p:cNvPr>
          <p:cNvPicPr>
            <a:picLocks noChangeAspect="1"/>
          </p:cNvPicPr>
          <p:nvPr/>
        </p:nvPicPr>
        <p:blipFill>
          <a:blip r:embed="rId2"/>
          <a:stretch>
            <a:fillRect/>
          </a:stretch>
        </p:blipFill>
        <p:spPr>
          <a:xfrm>
            <a:off x="-1" y="-1212679"/>
            <a:ext cx="12171919" cy="8114613"/>
          </a:xfrm>
          <a:prstGeom prst="rect">
            <a:avLst/>
          </a:prstGeom>
        </p:spPr>
      </p:pic>
      <p:sp>
        <p:nvSpPr>
          <p:cNvPr id="2" name="Título 1"/>
          <p:cNvSpPr>
            <a:spLocks noGrp="1"/>
          </p:cNvSpPr>
          <p:nvPr>
            <p:ph type="title"/>
          </p:nvPr>
        </p:nvSpPr>
        <p:spPr>
          <a:xfrm>
            <a:off x="419100" y="286211"/>
            <a:ext cx="6658496" cy="1325563"/>
          </a:xfrm>
        </p:spPr>
        <p:txBody>
          <a:bodyPr>
            <a:normAutofit fontScale="90000"/>
          </a:bodyPr>
          <a:lstStyle/>
          <a:p>
            <a:r>
              <a:rPr lang="pt-BR" dirty="0">
                <a:solidFill>
                  <a:schemeClr val="bg1"/>
                </a:solidFill>
              </a:rPr>
              <a:t>Como calcular a radiação absorvida por um dossel vegetativo?</a:t>
            </a:r>
          </a:p>
        </p:txBody>
      </p:sp>
      <p:sp>
        <p:nvSpPr>
          <p:cNvPr id="3" name="Espaço Reservado para Conteúdo 2"/>
          <p:cNvSpPr>
            <a:spLocks noGrp="1"/>
          </p:cNvSpPr>
          <p:nvPr>
            <p:ph idx="1"/>
          </p:nvPr>
        </p:nvSpPr>
        <p:spPr>
          <a:xfrm>
            <a:off x="430541" y="1893153"/>
            <a:ext cx="6156684" cy="3815085"/>
          </a:xfrm>
        </p:spPr>
        <p:txBody>
          <a:bodyPr>
            <a:normAutofit fontScale="92500" lnSpcReduction="10000"/>
          </a:bodyPr>
          <a:lstStyle/>
          <a:p>
            <a:pPr>
              <a:spcBef>
                <a:spcPct val="0"/>
              </a:spcBef>
            </a:pPr>
            <a:endParaRPr lang="pt-BR" sz="2000" dirty="0">
              <a:solidFill>
                <a:schemeClr val="bg1"/>
              </a:solidFill>
              <a:latin typeface="Calibri" panose="020F0502020204030204" pitchFamily="34" charset="0"/>
              <a:cs typeface="Times New Roman" panose="02020603050405020304" pitchFamily="18" charset="0"/>
            </a:endParaRPr>
          </a:p>
          <a:p>
            <a:pPr>
              <a:spcBef>
                <a:spcPct val="0"/>
              </a:spcBef>
            </a:pPr>
            <a:r>
              <a:rPr lang="pt-BR" sz="2000" dirty="0">
                <a:solidFill>
                  <a:schemeClr val="bg1"/>
                </a:solidFill>
              </a:rPr>
              <a:t>É possível calcular a quantidade de energia absorvida pelas folhas de uma plantação através da Lei de Beer (adaptada por Monsi &amp; </a:t>
            </a:r>
            <a:r>
              <a:rPr lang="pt-BR" sz="2000" dirty="0" err="1">
                <a:solidFill>
                  <a:schemeClr val="bg1"/>
                </a:solidFill>
              </a:rPr>
              <a:t>Saeki</a:t>
            </a:r>
            <a:r>
              <a:rPr lang="pt-BR" sz="2000" dirty="0">
                <a:solidFill>
                  <a:schemeClr val="bg1"/>
                </a:solidFill>
              </a:rPr>
              <a:t>, 1972)</a:t>
            </a:r>
            <a:endParaRPr lang="pt-BR" sz="2000" dirty="0">
              <a:solidFill>
                <a:schemeClr val="bg1"/>
              </a:solidFill>
              <a:latin typeface="Calibri" panose="020F0502020204030204" pitchFamily="34" charset="0"/>
              <a:cs typeface="Times New Roman" panose="02020603050405020304" pitchFamily="18" charset="0"/>
            </a:endParaRPr>
          </a:p>
          <a:p>
            <a:pPr marL="0" indent="338138">
              <a:spcBef>
                <a:spcPct val="0"/>
              </a:spcBef>
              <a:buNone/>
            </a:pPr>
            <a:endParaRPr lang="pt-BR" sz="2000" dirty="0">
              <a:solidFill>
                <a:schemeClr val="bg1"/>
              </a:solidFill>
              <a:latin typeface="Calibri" panose="020F0502020204030204" pitchFamily="34" charset="0"/>
              <a:cs typeface="Times New Roman" panose="02020603050405020304" pitchFamily="18" charset="0"/>
            </a:endParaRPr>
          </a:p>
          <a:p>
            <a:pPr marL="0" indent="338138">
              <a:spcBef>
                <a:spcPct val="0"/>
              </a:spcBef>
              <a:buNone/>
            </a:pPr>
            <a:endParaRPr lang="pt-BR" sz="2000" dirty="0">
              <a:solidFill>
                <a:schemeClr val="bg1"/>
              </a:solidFill>
              <a:latin typeface="Calibri" panose="020F0502020204030204" pitchFamily="34" charset="0"/>
              <a:cs typeface="Times New Roman" panose="02020603050405020304" pitchFamily="18" charset="0"/>
            </a:endParaRPr>
          </a:p>
          <a:p>
            <a:pPr marL="0" indent="338138">
              <a:spcBef>
                <a:spcPct val="0"/>
              </a:spcBef>
              <a:buNone/>
            </a:pPr>
            <a:endParaRPr lang="pt-BR"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0" indent="338138">
              <a:spcBef>
                <a:spcPct val="0"/>
              </a:spcBef>
              <a:buNone/>
            </a:pPr>
            <a:endParaRPr lang="pt-BR"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0" indent="338138">
              <a:spcBef>
                <a:spcPct val="0"/>
              </a:spcBef>
              <a:buNone/>
            </a:pPr>
            <a:endParaRPr lang="pt-BR"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0" indent="338138">
              <a:spcBef>
                <a:spcPct val="0"/>
              </a:spcBef>
              <a:buNone/>
            </a:pPr>
            <a:endParaRPr lang="pt-BR"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0" indent="0">
              <a:spcBef>
                <a:spcPct val="0"/>
              </a:spcBef>
              <a:buNone/>
            </a:pPr>
            <a:r>
              <a:rPr lang="pt-BR"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sendo que k é o coeficiente de extinção, que é função do tipo de folha, da arquitetura da copa o do ângulo de incidência dos raios solares, IAF é o índice de área foliar (m</a:t>
            </a:r>
            <a:r>
              <a:rPr lang="pt-BR" sz="20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2</a:t>
            </a:r>
            <a:r>
              <a:rPr lang="pt-BR"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/m</a:t>
            </a:r>
            <a:r>
              <a:rPr lang="pt-BR" sz="20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2</a:t>
            </a:r>
            <a:r>
              <a:rPr lang="pt-BR"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I é a radiação abaixo do dossel vegetativo e </a:t>
            </a:r>
            <a:r>
              <a:rPr lang="pt-BR" sz="200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Io</a:t>
            </a:r>
            <a:r>
              <a:rPr lang="pt-BR"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é a radiação solar acima do dossel. </a:t>
            </a:r>
          </a:p>
          <a:p>
            <a:pPr marL="0" indent="338138">
              <a:spcBef>
                <a:spcPct val="0"/>
              </a:spcBef>
              <a:buNone/>
            </a:pPr>
            <a:endParaRPr lang="pt-BR"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0" indent="338138">
              <a:spcBef>
                <a:spcPct val="0"/>
              </a:spcBef>
              <a:buNone/>
            </a:pPr>
            <a:endParaRPr lang="pt-BR"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0" indent="338138">
              <a:spcBef>
                <a:spcPct val="0"/>
              </a:spcBef>
              <a:buNone/>
            </a:pPr>
            <a:endParaRPr lang="pt-BR"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0" indent="338138">
              <a:spcBef>
                <a:spcPct val="0"/>
              </a:spcBef>
              <a:buNone/>
            </a:pPr>
            <a:endParaRPr lang="pt-BR"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endParaRPr lang="pt-BR" sz="2000" dirty="0">
              <a:solidFill>
                <a:schemeClr val="bg1"/>
              </a:solidFill>
            </a:endParaRPr>
          </a:p>
        </p:txBody>
      </p:sp>
      <p:sp>
        <p:nvSpPr>
          <p:cNvPr id="4" name="Espaço Reservado para Número de Slide 3"/>
          <p:cNvSpPr>
            <a:spLocks noGrp="1"/>
          </p:cNvSpPr>
          <p:nvPr>
            <p:ph type="sldNum" sz="quarter" idx="12"/>
          </p:nvPr>
        </p:nvSpPr>
        <p:spPr/>
        <p:txBody>
          <a:bodyPr/>
          <a:lstStyle/>
          <a:p>
            <a:fld id="{6C273BA6-2FFC-45C5-98AD-31578487E1B4}" type="slidenum">
              <a:rPr lang="pt-BR" smtClean="0"/>
              <a:pPr/>
              <a:t>40</a:t>
            </a:fld>
            <a:endParaRPr lang="pt-BR"/>
          </a:p>
        </p:txBody>
      </p:sp>
      <mc:AlternateContent xmlns:mc="http://schemas.openxmlformats.org/markup-compatibility/2006" xmlns:a14="http://schemas.microsoft.com/office/drawing/2010/main">
        <mc:Choice Requires="a14">
          <p:sp>
            <p:nvSpPr>
              <p:cNvPr id="10" name="CaixaDeTexto 9"/>
              <p:cNvSpPr txBox="1"/>
              <p:nvPr/>
            </p:nvSpPr>
            <p:spPr>
              <a:xfrm>
                <a:off x="1005136" y="3377759"/>
                <a:ext cx="3178695" cy="422936"/>
              </a:xfrm>
              <a:prstGeom prst="rect">
                <a:avLst/>
              </a:prstGeom>
              <a:solidFill>
                <a:schemeClr val="tx1"/>
              </a:solidFill>
            </p:spPr>
            <p:txBody>
              <a:bodyPr wrap="square" lIns="0" tIns="0" rIns="0" bIns="0" rtlCol="0">
                <a:spAutoFit/>
              </a:bodyPr>
              <a:lstStyle/>
              <a:p>
                <a:pPr algn="ctr"/>
                <a14:m>
                  <m:oMath xmlns:m="http://schemas.openxmlformats.org/officeDocument/2006/math">
                    <m:r>
                      <a:rPr lang="pt-BR" sz="2700" i="1">
                        <a:solidFill>
                          <a:schemeClr val="bg1"/>
                        </a:solidFill>
                        <a:latin typeface="Cambria Math" panose="02040503050406030204" pitchFamily="18" charset="0"/>
                      </a:rPr>
                      <m:t>𝐼</m:t>
                    </m:r>
                    <m:r>
                      <a:rPr lang="pt-BR" sz="2700" i="1">
                        <a:solidFill>
                          <a:schemeClr val="bg1"/>
                        </a:solidFill>
                        <a:latin typeface="Cambria Math" panose="02040503050406030204" pitchFamily="18" charset="0"/>
                      </a:rPr>
                      <m:t>=</m:t>
                    </m:r>
                    <m:sSub>
                      <m:sSubPr>
                        <m:ctrlPr>
                          <a:rPr lang="pt-BR" sz="2700" i="1">
                            <a:solidFill>
                              <a:schemeClr val="bg1"/>
                            </a:solidFill>
                            <a:latin typeface="Cambria Math" panose="02040503050406030204" pitchFamily="18" charset="0"/>
                          </a:rPr>
                        </m:ctrlPr>
                      </m:sSubPr>
                      <m:e>
                        <m:r>
                          <a:rPr lang="pt-BR" sz="2700" i="1">
                            <a:solidFill>
                              <a:schemeClr val="bg1"/>
                            </a:solidFill>
                            <a:latin typeface="Cambria Math" panose="02040503050406030204" pitchFamily="18" charset="0"/>
                          </a:rPr>
                          <m:t>𝐼</m:t>
                        </m:r>
                      </m:e>
                      <m:sub>
                        <m:r>
                          <a:rPr lang="pt-BR" sz="2700" i="1">
                            <a:solidFill>
                              <a:schemeClr val="bg1"/>
                            </a:solidFill>
                            <a:latin typeface="Cambria Math" panose="02040503050406030204" pitchFamily="18" charset="0"/>
                          </a:rPr>
                          <m:t>𝑜</m:t>
                        </m:r>
                        <m:r>
                          <a:rPr lang="pt-BR" sz="2700" i="1">
                            <a:solidFill>
                              <a:schemeClr val="bg1"/>
                            </a:solidFill>
                            <a:latin typeface="Cambria Math" panose="02040503050406030204" pitchFamily="18" charset="0"/>
                          </a:rPr>
                          <m:t>  </m:t>
                        </m:r>
                      </m:sub>
                    </m:sSub>
                    <m:sSup>
                      <m:sSupPr>
                        <m:ctrlPr>
                          <a:rPr lang="pt-BR" sz="2700" i="1">
                            <a:solidFill>
                              <a:schemeClr val="bg1"/>
                            </a:solidFill>
                            <a:latin typeface="Cambria Math" panose="02040503050406030204" pitchFamily="18" charset="0"/>
                          </a:rPr>
                        </m:ctrlPr>
                      </m:sSupPr>
                      <m:e>
                        <m:r>
                          <a:rPr lang="pt-BR" sz="2700" i="1">
                            <a:solidFill>
                              <a:schemeClr val="bg1"/>
                            </a:solidFill>
                            <a:latin typeface="Cambria Math" panose="02040503050406030204" pitchFamily="18" charset="0"/>
                          </a:rPr>
                          <m:t>𝑒</m:t>
                        </m:r>
                      </m:e>
                      <m:sup>
                        <m:r>
                          <a:rPr lang="pt-BR" sz="2700" i="1">
                            <a:solidFill>
                              <a:schemeClr val="bg1"/>
                            </a:solidFill>
                            <a:latin typeface="Cambria Math" panose="02040503050406030204" pitchFamily="18" charset="0"/>
                          </a:rPr>
                          <m:t>−</m:t>
                        </m:r>
                        <m:r>
                          <a:rPr lang="pt-BR" sz="2700" i="1">
                            <a:solidFill>
                              <a:schemeClr val="bg1"/>
                            </a:solidFill>
                            <a:latin typeface="Cambria Math" panose="02040503050406030204" pitchFamily="18" charset="0"/>
                          </a:rPr>
                          <m:t>𝑘</m:t>
                        </m:r>
                        <m:r>
                          <a:rPr lang="pt-BR" sz="2700" i="1">
                            <a:solidFill>
                              <a:schemeClr val="bg1"/>
                            </a:solidFill>
                            <a:latin typeface="Cambria Math" panose="02040503050406030204" pitchFamily="18" charset="0"/>
                          </a:rPr>
                          <m:t> </m:t>
                        </m:r>
                        <m:r>
                          <a:rPr lang="pt-BR" sz="2700" i="1">
                            <a:solidFill>
                              <a:schemeClr val="bg1"/>
                            </a:solidFill>
                            <a:latin typeface="Cambria Math" panose="02040503050406030204" pitchFamily="18" charset="0"/>
                          </a:rPr>
                          <m:t>𝐼𝐴𝐹</m:t>
                        </m:r>
                      </m:sup>
                    </m:sSup>
                  </m:oMath>
                </a14:m>
                <a:r>
                  <a:rPr lang="pt-BR" sz="2700" dirty="0">
                    <a:solidFill>
                      <a:schemeClr val="bg1"/>
                    </a:solidFill>
                  </a:rPr>
                  <a:t>  </a:t>
                </a:r>
              </a:p>
            </p:txBody>
          </p:sp>
        </mc:Choice>
        <mc:Fallback xmlns="">
          <p:sp>
            <p:nvSpPr>
              <p:cNvPr id="10" name="CaixaDeTexto 9"/>
              <p:cNvSpPr txBox="1">
                <a:spLocks noRot="1" noChangeAspect="1" noMove="1" noResize="1" noEditPoints="1" noAdjustHandles="1" noChangeArrowheads="1" noChangeShapeType="1" noTextEdit="1"/>
              </p:cNvSpPr>
              <p:nvPr/>
            </p:nvSpPr>
            <p:spPr>
              <a:xfrm>
                <a:off x="1005136" y="3377759"/>
                <a:ext cx="3178695" cy="422936"/>
              </a:xfrm>
              <a:prstGeom prst="rect">
                <a:avLst/>
              </a:prstGeom>
              <a:blipFill>
                <a:blip r:embed="rId3"/>
                <a:stretch>
                  <a:fillRect/>
                </a:stretch>
              </a:blipFill>
            </p:spPr>
            <p:txBody>
              <a:bodyPr/>
              <a:lstStyle/>
              <a:p>
                <a:r>
                  <a:rPr lang="pt-BR">
                    <a:noFill/>
                  </a:rPr>
                  <a:t> </a:t>
                </a:r>
              </a:p>
            </p:txBody>
          </p:sp>
        </mc:Fallback>
      </mc:AlternateContent>
      <p:pic>
        <p:nvPicPr>
          <p:cNvPr id="17410" name="Picture 2" descr="Resultado de imagem para beer law canopy">
            <a:extLst>
              <a:ext uri="{FF2B5EF4-FFF2-40B4-BE49-F238E27FC236}">
                <a16:creationId xmlns:a16="http://schemas.microsoft.com/office/drawing/2014/main" id="{A32940E3-0EF6-4446-9899-B4708FAFE9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6696" y="0"/>
            <a:ext cx="4673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E461FCC7-7472-4402-9703-86C10A33318C}"/>
              </a:ext>
            </a:extLst>
          </p:cNvPr>
          <p:cNvSpPr txBox="1"/>
          <p:nvPr/>
        </p:nvSpPr>
        <p:spPr>
          <a:xfrm>
            <a:off x="137757" y="3017947"/>
            <a:ext cx="1205715" cy="923330"/>
          </a:xfrm>
          <a:prstGeom prst="rect">
            <a:avLst/>
          </a:prstGeom>
          <a:noFill/>
        </p:spPr>
        <p:txBody>
          <a:bodyPr wrap="square" rtlCol="0">
            <a:spAutoFit/>
          </a:bodyPr>
          <a:lstStyle/>
          <a:p>
            <a:r>
              <a:rPr lang="pt-BR" dirty="0">
                <a:highlight>
                  <a:srgbClr val="FFFF00"/>
                </a:highlight>
              </a:rPr>
              <a:t>Radiação abaixo da copa</a:t>
            </a:r>
          </a:p>
        </p:txBody>
      </p:sp>
      <p:cxnSp>
        <p:nvCxnSpPr>
          <p:cNvPr id="7" name="Conector de Seta Reta 6">
            <a:extLst>
              <a:ext uri="{FF2B5EF4-FFF2-40B4-BE49-F238E27FC236}">
                <a16:creationId xmlns:a16="http://schemas.microsoft.com/office/drawing/2014/main" id="{F419B8ED-65F7-4510-80C4-8942F5E228EE}"/>
              </a:ext>
            </a:extLst>
          </p:cNvPr>
          <p:cNvCxnSpPr>
            <a:cxnSpLocks/>
          </p:cNvCxnSpPr>
          <p:nvPr/>
        </p:nvCxnSpPr>
        <p:spPr>
          <a:xfrm>
            <a:off x="1127448" y="3377759"/>
            <a:ext cx="432048" cy="21804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9" name="CaixaDeTexto 8">
            <a:extLst>
              <a:ext uri="{FF2B5EF4-FFF2-40B4-BE49-F238E27FC236}">
                <a16:creationId xmlns:a16="http://schemas.microsoft.com/office/drawing/2014/main" id="{EC562F6B-4A10-4907-94F1-E49A22D607E4}"/>
              </a:ext>
            </a:extLst>
          </p:cNvPr>
          <p:cNvSpPr txBox="1"/>
          <p:nvPr/>
        </p:nvSpPr>
        <p:spPr>
          <a:xfrm>
            <a:off x="4470462" y="2556282"/>
            <a:ext cx="1205715" cy="923330"/>
          </a:xfrm>
          <a:prstGeom prst="rect">
            <a:avLst/>
          </a:prstGeom>
          <a:noFill/>
        </p:spPr>
        <p:txBody>
          <a:bodyPr wrap="square" rtlCol="0">
            <a:spAutoFit/>
          </a:bodyPr>
          <a:lstStyle/>
          <a:p>
            <a:r>
              <a:rPr lang="pt-BR" dirty="0">
                <a:highlight>
                  <a:srgbClr val="FFFF00"/>
                </a:highlight>
              </a:rPr>
              <a:t>Radiação acima da copa</a:t>
            </a:r>
          </a:p>
        </p:txBody>
      </p:sp>
      <p:cxnSp>
        <p:nvCxnSpPr>
          <p:cNvPr id="13" name="Conector de Seta Reta 12">
            <a:extLst>
              <a:ext uri="{FF2B5EF4-FFF2-40B4-BE49-F238E27FC236}">
                <a16:creationId xmlns:a16="http://schemas.microsoft.com/office/drawing/2014/main" id="{61BD4867-8276-45B0-8A37-0FA96B308D93}"/>
              </a:ext>
            </a:extLst>
          </p:cNvPr>
          <p:cNvCxnSpPr>
            <a:cxnSpLocks/>
            <a:stCxn id="9" idx="1"/>
          </p:cNvCxnSpPr>
          <p:nvPr/>
        </p:nvCxnSpPr>
        <p:spPr>
          <a:xfrm flipH="1">
            <a:off x="2423592" y="3017947"/>
            <a:ext cx="2046870" cy="51632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mc:AlternateContent xmlns:mc="http://schemas.openxmlformats.org/markup-compatibility/2006" xmlns:a14="http://schemas.microsoft.com/office/drawing/2010/main">
        <mc:Choice Requires="a14">
          <p:sp>
            <p:nvSpPr>
              <p:cNvPr id="16" name="CaixaDeTexto 15">
                <a:extLst>
                  <a:ext uri="{FF2B5EF4-FFF2-40B4-BE49-F238E27FC236}">
                    <a16:creationId xmlns:a16="http://schemas.microsoft.com/office/drawing/2014/main" id="{FC227C40-6578-4CBB-A01C-5D6AE3B24971}"/>
                  </a:ext>
                </a:extLst>
              </p:cNvPr>
              <p:cNvSpPr txBox="1"/>
              <p:nvPr/>
            </p:nvSpPr>
            <p:spPr>
              <a:xfrm>
                <a:off x="1005136" y="5382328"/>
                <a:ext cx="3960440" cy="422936"/>
              </a:xfrm>
              <a:prstGeom prst="rect">
                <a:avLst/>
              </a:prstGeom>
              <a:solidFill>
                <a:schemeClr val="tx1"/>
              </a:solidFill>
            </p:spPr>
            <p:txBody>
              <a:bodyPr wrap="square" lIns="0" tIns="0" rIns="0" bIns="0" rtlCol="0">
                <a:spAutoFit/>
              </a:bodyPr>
              <a:lstStyle/>
              <a:p>
                <a:pPr algn="ctr"/>
                <a14:m>
                  <m:oMath xmlns:m="http://schemas.openxmlformats.org/officeDocument/2006/math">
                    <m:r>
                      <a:rPr lang="pt-BR" sz="2700" b="0" i="1" smtClean="0">
                        <a:solidFill>
                          <a:schemeClr val="bg1"/>
                        </a:solidFill>
                        <a:latin typeface="Cambria Math" panose="02040503050406030204" pitchFamily="18" charset="0"/>
                      </a:rPr>
                      <m:t>𝑡𝑃𝐴𝑅</m:t>
                    </m:r>
                    <m:r>
                      <a:rPr lang="pt-BR" sz="2700" i="1">
                        <a:solidFill>
                          <a:schemeClr val="bg1"/>
                        </a:solidFill>
                        <a:latin typeface="Cambria Math" panose="02040503050406030204" pitchFamily="18" charset="0"/>
                      </a:rPr>
                      <m:t>=</m:t>
                    </m:r>
                    <m:r>
                      <a:rPr lang="pt-BR" sz="2700" b="0" i="1" smtClean="0">
                        <a:solidFill>
                          <a:schemeClr val="bg1"/>
                        </a:solidFill>
                        <a:latin typeface="Cambria Math" panose="02040503050406030204" pitchFamily="18" charset="0"/>
                      </a:rPr>
                      <m:t>𝑃𝐴𝑅</m:t>
                    </m:r>
                    <m:r>
                      <a:rPr lang="pt-BR" sz="2700" b="0" i="1" smtClean="0">
                        <a:solidFill>
                          <a:schemeClr val="bg1"/>
                        </a:solidFill>
                        <a:latin typeface="Cambria Math" panose="02040503050406030204" pitchFamily="18" charset="0"/>
                      </a:rPr>
                      <m:t> ∗ </m:t>
                    </m:r>
                    <m:sSup>
                      <m:sSupPr>
                        <m:ctrlPr>
                          <a:rPr lang="pt-BR" sz="2700" i="1">
                            <a:solidFill>
                              <a:schemeClr val="bg1"/>
                            </a:solidFill>
                            <a:latin typeface="Cambria Math" panose="02040503050406030204" pitchFamily="18" charset="0"/>
                          </a:rPr>
                        </m:ctrlPr>
                      </m:sSupPr>
                      <m:e>
                        <m:r>
                          <a:rPr lang="pt-BR" sz="2700" i="1">
                            <a:solidFill>
                              <a:schemeClr val="bg1"/>
                            </a:solidFill>
                            <a:latin typeface="Cambria Math" panose="02040503050406030204" pitchFamily="18" charset="0"/>
                          </a:rPr>
                          <m:t>𝑒</m:t>
                        </m:r>
                      </m:e>
                      <m:sup>
                        <m:r>
                          <a:rPr lang="pt-BR" sz="2700" i="1">
                            <a:solidFill>
                              <a:schemeClr val="bg1"/>
                            </a:solidFill>
                            <a:latin typeface="Cambria Math" panose="02040503050406030204" pitchFamily="18" charset="0"/>
                          </a:rPr>
                          <m:t>−</m:t>
                        </m:r>
                        <m:r>
                          <a:rPr lang="pt-BR" sz="2700" i="1">
                            <a:solidFill>
                              <a:schemeClr val="bg1"/>
                            </a:solidFill>
                            <a:latin typeface="Cambria Math" panose="02040503050406030204" pitchFamily="18" charset="0"/>
                          </a:rPr>
                          <m:t>𝑘</m:t>
                        </m:r>
                        <m:r>
                          <a:rPr lang="pt-BR" sz="2700" i="1">
                            <a:solidFill>
                              <a:schemeClr val="bg1"/>
                            </a:solidFill>
                            <a:latin typeface="Cambria Math" panose="02040503050406030204" pitchFamily="18" charset="0"/>
                          </a:rPr>
                          <m:t> </m:t>
                        </m:r>
                        <m:r>
                          <a:rPr lang="pt-BR" sz="2700" i="1">
                            <a:solidFill>
                              <a:schemeClr val="bg1"/>
                            </a:solidFill>
                            <a:latin typeface="Cambria Math" panose="02040503050406030204" pitchFamily="18" charset="0"/>
                          </a:rPr>
                          <m:t>𝐼𝐴𝐹</m:t>
                        </m:r>
                      </m:sup>
                    </m:sSup>
                  </m:oMath>
                </a14:m>
                <a:r>
                  <a:rPr lang="pt-BR" sz="2700" dirty="0">
                    <a:solidFill>
                      <a:schemeClr val="bg1"/>
                    </a:solidFill>
                  </a:rPr>
                  <a:t>  </a:t>
                </a:r>
              </a:p>
            </p:txBody>
          </p:sp>
        </mc:Choice>
        <mc:Fallback xmlns="">
          <p:sp>
            <p:nvSpPr>
              <p:cNvPr id="16" name="CaixaDeTexto 15">
                <a:extLst>
                  <a:ext uri="{FF2B5EF4-FFF2-40B4-BE49-F238E27FC236}">
                    <a16:creationId xmlns:a16="http://schemas.microsoft.com/office/drawing/2014/main" id="{FC227C40-6578-4CBB-A01C-5D6AE3B24971}"/>
                  </a:ext>
                </a:extLst>
              </p:cNvPr>
              <p:cNvSpPr txBox="1">
                <a:spLocks noRot="1" noChangeAspect="1" noMove="1" noResize="1" noEditPoints="1" noAdjustHandles="1" noChangeArrowheads="1" noChangeShapeType="1" noTextEdit="1"/>
              </p:cNvSpPr>
              <p:nvPr/>
            </p:nvSpPr>
            <p:spPr>
              <a:xfrm>
                <a:off x="1005136" y="5382328"/>
                <a:ext cx="3960440" cy="422936"/>
              </a:xfrm>
              <a:prstGeom prst="rect">
                <a:avLst/>
              </a:prstGeom>
              <a:blipFill>
                <a:blip r:embed="rId5"/>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8" name="CaixaDeTexto 17">
                <a:extLst>
                  <a:ext uri="{FF2B5EF4-FFF2-40B4-BE49-F238E27FC236}">
                    <a16:creationId xmlns:a16="http://schemas.microsoft.com/office/drawing/2014/main" id="{9BC442DC-980C-4299-A7D5-14123A04398C}"/>
                  </a:ext>
                </a:extLst>
              </p:cNvPr>
              <p:cNvSpPr txBox="1"/>
              <p:nvPr/>
            </p:nvSpPr>
            <p:spPr>
              <a:xfrm>
                <a:off x="838200" y="5948431"/>
                <a:ext cx="4563298" cy="422936"/>
              </a:xfrm>
              <a:prstGeom prst="rect">
                <a:avLst/>
              </a:prstGeom>
              <a:solidFill>
                <a:schemeClr val="tx1"/>
              </a:solidFill>
            </p:spPr>
            <p:txBody>
              <a:bodyPr wrap="square" lIns="0" tIns="0" rIns="0" bIns="0" rtlCol="0">
                <a:spAutoFit/>
              </a:bodyPr>
              <a:lstStyle/>
              <a:p>
                <a:pPr algn="ctr"/>
                <a:r>
                  <a:rPr lang="pt-BR" sz="2700" dirty="0">
                    <a:solidFill>
                      <a:schemeClr val="bg1"/>
                    </a:solidFill>
                  </a:rPr>
                  <a:t>a</a:t>
                </a:r>
                <a14:m>
                  <m:oMath xmlns:m="http://schemas.openxmlformats.org/officeDocument/2006/math">
                    <m:r>
                      <a:rPr lang="pt-BR" sz="2700" b="0" i="1" smtClean="0">
                        <a:solidFill>
                          <a:schemeClr val="bg1"/>
                        </a:solidFill>
                        <a:latin typeface="Cambria Math" panose="02040503050406030204" pitchFamily="18" charset="0"/>
                      </a:rPr>
                      <m:t>𝑃𝐴𝑅</m:t>
                    </m:r>
                    <m:r>
                      <a:rPr lang="pt-BR" sz="2700" i="1">
                        <a:solidFill>
                          <a:schemeClr val="bg1"/>
                        </a:solidFill>
                        <a:latin typeface="Cambria Math" panose="02040503050406030204" pitchFamily="18" charset="0"/>
                      </a:rPr>
                      <m:t>=</m:t>
                    </m:r>
                    <m:r>
                      <a:rPr lang="pt-BR" sz="2700" b="0" i="1" smtClean="0">
                        <a:solidFill>
                          <a:schemeClr val="bg1"/>
                        </a:solidFill>
                        <a:latin typeface="Cambria Math" panose="02040503050406030204" pitchFamily="18" charset="0"/>
                      </a:rPr>
                      <m:t>𝑃𝐴𝑅</m:t>
                    </m:r>
                    <m:r>
                      <a:rPr lang="pt-BR" sz="2700" b="0" i="1" smtClean="0">
                        <a:solidFill>
                          <a:schemeClr val="bg1"/>
                        </a:solidFill>
                        <a:latin typeface="Cambria Math" panose="02040503050406030204" pitchFamily="18" charset="0"/>
                      </a:rPr>
                      <m:t> ∗ (1− </m:t>
                    </m:r>
                    <m:sSup>
                      <m:sSupPr>
                        <m:ctrlPr>
                          <a:rPr lang="pt-BR" sz="2700" i="1">
                            <a:solidFill>
                              <a:schemeClr val="bg1"/>
                            </a:solidFill>
                            <a:latin typeface="Cambria Math" panose="02040503050406030204" pitchFamily="18" charset="0"/>
                          </a:rPr>
                        </m:ctrlPr>
                      </m:sSupPr>
                      <m:e>
                        <m:r>
                          <a:rPr lang="pt-BR" sz="2700" i="1">
                            <a:solidFill>
                              <a:schemeClr val="bg1"/>
                            </a:solidFill>
                            <a:latin typeface="Cambria Math" panose="02040503050406030204" pitchFamily="18" charset="0"/>
                          </a:rPr>
                          <m:t>𝑒</m:t>
                        </m:r>
                      </m:e>
                      <m:sup>
                        <m:r>
                          <a:rPr lang="pt-BR" sz="2700" i="1">
                            <a:solidFill>
                              <a:schemeClr val="bg1"/>
                            </a:solidFill>
                            <a:latin typeface="Cambria Math" panose="02040503050406030204" pitchFamily="18" charset="0"/>
                          </a:rPr>
                          <m:t>−</m:t>
                        </m:r>
                        <m:r>
                          <a:rPr lang="pt-BR" sz="2700" i="1">
                            <a:solidFill>
                              <a:schemeClr val="bg1"/>
                            </a:solidFill>
                            <a:latin typeface="Cambria Math" panose="02040503050406030204" pitchFamily="18" charset="0"/>
                          </a:rPr>
                          <m:t>𝑘</m:t>
                        </m:r>
                        <m:r>
                          <a:rPr lang="pt-BR" sz="2700" i="1">
                            <a:solidFill>
                              <a:schemeClr val="bg1"/>
                            </a:solidFill>
                            <a:latin typeface="Cambria Math" panose="02040503050406030204" pitchFamily="18" charset="0"/>
                          </a:rPr>
                          <m:t> ∗</m:t>
                        </m:r>
                        <m:r>
                          <a:rPr lang="pt-BR" sz="2700" i="1">
                            <a:solidFill>
                              <a:schemeClr val="bg1"/>
                            </a:solidFill>
                            <a:latin typeface="Cambria Math" panose="02040503050406030204" pitchFamily="18" charset="0"/>
                          </a:rPr>
                          <m:t>𝐼𝐴𝐹</m:t>
                        </m:r>
                      </m:sup>
                    </m:sSup>
                  </m:oMath>
                </a14:m>
                <a:r>
                  <a:rPr lang="pt-BR" sz="2700" dirty="0">
                    <a:solidFill>
                      <a:schemeClr val="bg1"/>
                    </a:solidFill>
                  </a:rPr>
                  <a:t>)  </a:t>
                </a:r>
              </a:p>
            </p:txBody>
          </p:sp>
        </mc:Choice>
        <mc:Fallback xmlns="">
          <p:sp>
            <p:nvSpPr>
              <p:cNvPr id="18" name="CaixaDeTexto 17">
                <a:extLst>
                  <a:ext uri="{FF2B5EF4-FFF2-40B4-BE49-F238E27FC236}">
                    <a16:creationId xmlns:a16="http://schemas.microsoft.com/office/drawing/2014/main" id="{9BC442DC-980C-4299-A7D5-14123A04398C}"/>
                  </a:ext>
                </a:extLst>
              </p:cNvPr>
              <p:cNvSpPr txBox="1">
                <a:spLocks noRot="1" noChangeAspect="1" noMove="1" noResize="1" noEditPoints="1" noAdjustHandles="1" noChangeArrowheads="1" noChangeShapeType="1" noTextEdit="1"/>
              </p:cNvSpPr>
              <p:nvPr/>
            </p:nvSpPr>
            <p:spPr>
              <a:xfrm>
                <a:off x="838200" y="5948431"/>
                <a:ext cx="4563298" cy="422936"/>
              </a:xfrm>
              <a:prstGeom prst="rect">
                <a:avLst/>
              </a:prstGeom>
              <a:blipFill>
                <a:blip r:embed="rId6"/>
                <a:stretch>
                  <a:fillRect l="-3610" t="-21739" r="-6818" b="-49275"/>
                </a:stretch>
              </a:blipFill>
            </p:spPr>
            <p:txBody>
              <a:bodyPr/>
              <a:lstStyle/>
              <a:p>
                <a:r>
                  <a:rPr lang="pt-BR">
                    <a:noFill/>
                  </a:rPr>
                  <a:t> </a:t>
                </a:r>
              </a:p>
            </p:txBody>
          </p:sp>
        </mc:Fallback>
      </mc:AlternateContent>
    </p:spTree>
    <p:extLst>
      <p:ext uri="{BB962C8B-B14F-4D97-AF65-F5344CB8AC3E}">
        <p14:creationId xmlns:p14="http://schemas.microsoft.com/office/powerpoint/2010/main" val="3518724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Resultado de imagem para potential yield">
            <a:extLst>
              <a:ext uri="{FF2B5EF4-FFF2-40B4-BE49-F238E27FC236}">
                <a16:creationId xmlns:a16="http://schemas.microsoft.com/office/drawing/2014/main" id="{898503CA-EBEA-4826-9491-2C2F1F7D11D3}"/>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r="7555"/>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7B7542CF-E6C2-468D-A546-BB27569C0791}"/>
              </a:ext>
            </a:extLst>
          </p:cNvPr>
          <p:cNvSpPr>
            <a:spLocks noGrp="1"/>
          </p:cNvSpPr>
          <p:nvPr>
            <p:ph type="title"/>
          </p:nvPr>
        </p:nvSpPr>
        <p:spPr>
          <a:xfrm>
            <a:off x="479376" y="1065862"/>
            <a:ext cx="4104451" cy="4726276"/>
          </a:xfrm>
        </p:spPr>
        <p:txBody>
          <a:bodyPr>
            <a:normAutofit/>
          </a:bodyPr>
          <a:lstStyle/>
          <a:p>
            <a:pPr algn="r"/>
            <a:r>
              <a:rPr lang="pt-BR" sz="3600" dirty="0"/>
              <a:t>Estimando a Produtividade Potencial (Pp ou </a:t>
            </a:r>
            <a:r>
              <a:rPr lang="pt-BR" sz="3600" dirty="0" err="1"/>
              <a:t>Yp</a:t>
            </a:r>
            <a:r>
              <a:rPr lang="pt-BR" sz="3600" dirty="0"/>
              <a:t>)</a:t>
            </a:r>
            <a:endParaRPr lang="en-AU" sz="3600" dirty="0"/>
          </a:p>
        </p:txBody>
      </p:sp>
      <mc:AlternateContent xmlns:mc="http://schemas.openxmlformats.org/markup-compatibility/2006" xmlns:a14="http://schemas.microsoft.com/office/drawing/2010/main">
        <mc:Choice Requires="a14">
          <p:sp>
            <p:nvSpPr>
              <p:cNvPr id="3" name="Espaço Reservado para Conteúdo 2">
                <a:extLst>
                  <a:ext uri="{FF2B5EF4-FFF2-40B4-BE49-F238E27FC236}">
                    <a16:creationId xmlns:a16="http://schemas.microsoft.com/office/drawing/2014/main" id="{2FB145BF-D608-47EF-8BAC-F0E4DA8F37A8}"/>
                  </a:ext>
                </a:extLst>
              </p:cNvPr>
              <p:cNvSpPr>
                <a:spLocks noGrp="1"/>
              </p:cNvSpPr>
              <p:nvPr>
                <p:ph idx="1"/>
              </p:nvPr>
            </p:nvSpPr>
            <p:spPr>
              <a:xfrm>
                <a:off x="5519936" y="1065862"/>
                <a:ext cx="6341220" cy="4726276"/>
              </a:xfrm>
            </p:spPr>
            <p:txBody>
              <a:bodyPr anchor="ctr">
                <a:normAutofit fontScale="77500" lnSpcReduction="20000"/>
              </a:bodyPr>
              <a:lstStyle/>
              <a:p>
                <a:pPr marL="0" indent="0">
                  <a:buNone/>
                </a:pPr>
                <a14:m>
                  <m:oMathPara xmlns:m="http://schemas.openxmlformats.org/officeDocument/2006/math">
                    <m:oMathParaPr>
                      <m:jc m:val="left"/>
                    </m:oMathParaPr>
                    <m:oMath xmlns:m="http://schemas.openxmlformats.org/officeDocument/2006/math">
                      <m:r>
                        <a:rPr lang="pt-BR" sz="2000" i="1">
                          <a:latin typeface="Cambria Math" panose="02040503050406030204" pitchFamily="18" charset="0"/>
                        </a:rPr>
                        <m:t>𝑌</m:t>
                      </m:r>
                      <m:sSup>
                        <m:sSupPr>
                          <m:ctrlPr>
                            <a:rPr lang="pt-BR" sz="2000" i="1">
                              <a:latin typeface="Cambria Math" panose="02040503050406030204" pitchFamily="18" charset="0"/>
                            </a:rPr>
                          </m:ctrlPr>
                        </m:sSupPr>
                        <m:e>
                          <m:r>
                            <a:rPr lang="pt-BR" sz="2000" i="1">
                              <a:latin typeface="Cambria Math" panose="02040503050406030204" pitchFamily="18" charset="0"/>
                            </a:rPr>
                            <m:t>𝑝</m:t>
                          </m:r>
                        </m:e>
                        <m:sup>
                          <m:r>
                            <a:rPr lang="pt-BR" sz="2000" i="1">
                              <a:latin typeface="Cambria Math" panose="02040503050406030204" pitchFamily="18" charset="0"/>
                            </a:rPr>
                            <m:t>′</m:t>
                          </m:r>
                        </m:sup>
                      </m:sSup>
                      <m:r>
                        <a:rPr lang="pt-BR" sz="2000" i="1">
                          <a:latin typeface="Cambria Math" panose="02040503050406030204" pitchFamily="18" charset="0"/>
                        </a:rPr>
                        <m:t>=</m:t>
                      </m:r>
                      <m:r>
                        <a:rPr lang="pt-BR" sz="2000" i="1">
                          <a:latin typeface="Cambria Math" panose="02040503050406030204" pitchFamily="18" charset="0"/>
                        </a:rPr>
                        <m:t>𝑎𝑃𝐴𝑅</m:t>
                      </m:r>
                      <m:r>
                        <a:rPr lang="pt-BR" sz="2000" i="1">
                          <a:latin typeface="Cambria Math" panose="02040503050406030204" pitchFamily="18" charset="0"/>
                        </a:rPr>
                        <m:t> ∗</m:t>
                      </m:r>
                      <m:r>
                        <a:rPr lang="pt-BR" sz="2000" i="1">
                          <a:latin typeface="Cambria Math" panose="02040503050406030204" pitchFamily="18" charset="0"/>
                        </a:rPr>
                        <m:t>𝐸𝐹</m:t>
                      </m:r>
                      <m:r>
                        <a:rPr lang="pt-BR" sz="2000" i="1">
                          <a:latin typeface="Cambria Math" panose="02040503050406030204" pitchFamily="18" charset="0"/>
                        </a:rPr>
                        <m:t>∗</m:t>
                      </m:r>
                      <m:r>
                        <a:rPr lang="pt-BR" sz="2000" i="1">
                          <a:latin typeface="Cambria Math" panose="02040503050406030204" pitchFamily="18" charset="0"/>
                        </a:rPr>
                        <m:t>𝑅𝑈𝐸</m:t>
                      </m:r>
                      <m:r>
                        <a:rPr lang="pt-BR" sz="2000" i="1">
                          <a:latin typeface="Cambria Math" panose="02040503050406030204" pitchFamily="18" charset="0"/>
                        </a:rPr>
                        <m:t> ∗</m:t>
                      </m:r>
                      <m:r>
                        <a:rPr lang="pt-BR" sz="2000" i="1">
                          <a:latin typeface="Cambria Math" panose="02040503050406030204" pitchFamily="18" charset="0"/>
                        </a:rPr>
                        <m:t>𝐼𝐶</m:t>
                      </m:r>
                      <m:r>
                        <a:rPr lang="pt-BR" sz="2000" i="1">
                          <a:latin typeface="Cambria Math" panose="02040503050406030204" pitchFamily="18" charset="0"/>
                        </a:rPr>
                        <m:t> ∗</m:t>
                      </m:r>
                      <m:r>
                        <a:rPr lang="pt-BR" sz="2000" i="1">
                          <a:latin typeface="Cambria Math" panose="02040503050406030204" pitchFamily="18" charset="0"/>
                        </a:rPr>
                        <m:t>𝐹𝑇𝑎𝑟</m:t>
                      </m:r>
                      <m:r>
                        <a:rPr lang="pt-BR" sz="2000" i="1">
                          <a:latin typeface="Cambria Math" panose="02040503050406030204" pitchFamily="18" charset="0"/>
                        </a:rPr>
                        <m:t> ∗</m:t>
                      </m:r>
                      <m:f>
                        <m:fPr>
                          <m:ctrlPr>
                            <a:rPr lang="pt-BR" sz="2000" i="1">
                              <a:latin typeface="Cambria Math" panose="02040503050406030204" pitchFamily="18" charset="0"/>
                            </a:rPr>
                          </m:ctrlPr>
                        </m:fPr>
                        <m:num>
                          <m:r>
                            <a:rPr lang="pt-BR" sz="2000" i="1">
                              <a:latin typeface="Cambria Math" panose="02040503050406030204" pitchFamily="18" charset="0"/>
                            </a:rPr>
                            <m:t>1</m:t>
                          </m:r>
                        </m:num>
                        <m:den>
                          <m:r>
                            <a:rPr lang="pt-BR" sz="2000" i="1">
                              <a:latin typeface="Cambria Math" panose="02040503050406030204" pitchFamily="18" charset="0"/>
                            </a:rPr>
                            <m:t>(1−</m:t>
                          </m:r>
                          <m:r>
                            <a:rPr lang="pt-BR" sz="2000" i="1">
                              <a:latin typeface="Cambria Math" panose="02040503050406030204" pitchFamily="18" charset="0"/>
                            </a:rPr>
                            <m:t>𝑈</m:t>
                          </m:r>
                          <m:r>
                            <a:rPr lang="pt-BR" sz="2000" i="1">
                              <a:latin typeface="Cambria Math" panose="02040503050406030204" pitchFamily="18" charset="0"/>
                            </a:rPr>
                            <m:t>)</m:t>
                          </m:r>
                        </m:den>
                      </m:f>
                      <m:r>
                        <a:rPr lang="pt-BR" sz="2000" i="1">
                          <a:latin typeface="Cambria Math" panose="02040503050406030204" pitchFamily="18" charset="0"/>
                        </a:rPr>
                        <m:t>∗</m:t>
                      </m:r>
                      <m:r>
                        <a:rPr lang="pt-BR" sz="2000" i="1">
                          <a:latin typeface="Cambria Math" panose="02040503050406030204" pitchFamily="18" charset="0"/>
                        </a:rPr>
                        <m:t>𝑁𝐷</m:t>
                      </m:r>
                    </m:oMath>
                  </m:oMathPara>
                </a14:m>
                <a:endParaRPr lang="pt-BR" sz="2000" dirty="0">
                  <a:solidFill>
                    <a:schemeClr val="tx1"/>
                  </a:solidFill>
                </a:endParaRPr>
              </a:p>
              <a:p>
                <a:pPr marL="0" indent="0">
                  <a:buNone/>
                </a:pPr>
                <a:r>
                  <a:rPr lang="pt-BR" sz="2000" dirty="0">
                    <a:solidFill>
                      <a:schemeClr val="tx1"/>
                    </a:solidFill>
                  </a:rPr>
                  <a:t>Sendo: </a:t>
                </a:r>
              </a:p>
              <a:p>
                <a:pPr marL="0" indent="0">
                  <a:buNone/>
                </a:pPr>
                <a:r>
                  <a:rPr lang="pt-BR" sz="2000" dirty="0" err="1">
                    <a:solidFill>
                      <a:schemeClr val="tx1"/>
                    </a:solidFill>
                  </a:rPr>
                  <a:t>Yp</a:t>
                </a:r>
                <a:r>
                  <a:rPr lang="pt-BR" sz="2000" dirty="0">
                    <a:solidFill>
                      <a:schemeClr val="tx1"/>
                    </a:solidFill>
                  </a:rPr>
                  <a:t>’ dado em [g/m2]</a:t>
                </a:r>
              </a:p>
              <a:p>
                <a:pPr marL="0" indent="0">
                  <a:buNone/>
                </a:pPr>
                <a:endParaRPr lang="pt-BR" sz="2000" b="1" dirty="0">
                  <a:solidFill>
                    <a:schemeClr val="tx1"/>
                  </a:solidFill>
                </a:endParaRPr>
              </a:p>
              <a:p>
                <a:pPr marL="0" indent="0">
                  <a:buNone/>
                </a:pPr>
                <a:r>
                  <a:rPr lang="pt-BR" sz="2000" b="1" dirty="0" err="1">
                    <a:solidFill>
                      <a:schemeClr val="tx1"/>
                    </a:solidFill>
                  </a:rPr>
                  <a:t>aPAR</a:t>
                </a:r>
                <a:r>
                  <a:rPr lang="pt-BR" sz="2000" b="1" dirty="0">
                    <a:solidFill>
                      <a:schemeClr val="tx1"/>
                    </a:solidFill>
                  </a:rPr>
                  <a:t> = PAR * ( 1 - </a:t>
                </a:r>
                <a:r>
                  <a:rPr lang="pt-BR" sz="2000" b="1" dirty="0" err="1">
                    <a:solidFill>
                      <a:schemeClr val="tx1"/>
                    </a:solidFill>
                  </a:rPr>
                  <a:t>e</a:t>
                </a:r>
                <a:r>
                  <a:rPr lang="pt-BR" sz="2000" b="1" baseline="30000" dirty="0" err="1">
                    <a:solidFill>
                      <a:schemeClr val="tx1"/>
                    </a:solidFill>
                  </a:rPr>
                  <a:t>-k</a:t>
                </a:r>
                <a:r>
                  <a:rPr lang="pt-BR" sz="2000" b="1" baseline="30000" dirty="0">
                    <a:solidFill>
                      <a:schemeClr val="tx1"/>
                    </a:solidFill>
                  </a:rPr>
                  <a:t>*IAF</a:t>
                </a:r>
                <a:r>
                  <a:rPr lang="pt-BR" sz="2000" b="1" dirty="0">
                    <a:solidFill>
                      <a:schemeClr val="tx1"/>
                    </a:solidFill>
                  </a:rPr>
                  <a:t>) </a:t>
                </a:r>
              </a:p>
              <a:p>
                <a:pPr marL="0" indent="0">
                  <a:buNone/>
                </a:pPr>
                <a:r>
                  <a:rPr lang="pt-BR" sz="2000" i="1" dirty="0">
                    <a:solidFill>
                      <a:schemeClr val="tx1"/>
                    </a:solidFill>
                  </a:rPr>
                  <a:t>(assumindo r como sendo desprezível)</a:t>
                </a:r>
              </a:p>
              <a:p>
                <a:pPr marL="0" indent="0">
                  <a:buNone/>
                </a:pPr>
                <a:r>
                  <a:rPr lang="pt-BR" sz="2000" dirty="0">
                    <a:solidFill>
                      <a:schemeClr val="tx1"/>
                    </a:solidFill>
                  </a:rPr>
                  <a:t>IC o índice de colheita (adimensional)</a:t>
                </a:r>
              </a:p>
              <a:p>
                <a:pPr marL="0" indent="0">
                  <a:buNone/>
                </a:pPr>
                <a:r>
                  <a:rPr lang="pt-BR" sz="2000" dirty="0"/>
                  <a:t>RUE – eficiência de uso da radiação PAR (g/MJ)</a:t>
                </a:r>
                <a:endParaRPr lang="pt-BR" sz="2000" dirty="0">
                  <a:solidFill>
                    <a:schemeClr val="tx1"/>
                  </a:solidFill>
                </a:endParaRPr>
              </a:p>
              <a:p>
                <a:pPr marL="0" indent="0">
                  <a:buNone/>
                </a:pPr>
                <a:r>
                  <a:rPr lang="pt-BR" sz="2000" dirty="0">
                    <a:solidFill>
                      <a:schemeClr val="tx1"/>
                    </a:solidFill>
                  </a:rPr>
                  <a:t>U é a umidade do produto (adimensional)</a:t>
                </a:r>
              </a:p>
              <a:p>
                <a:pPr marL="0" indent="0">
                  <a:buNone/>
                </a:pPr>
                <a:r>
                  <a:rPr lang="pt-BR" sz="2000" dirty="0" err="1">
                    <a:solidFill>
                      <a:schemeClr val="tx1"/>
                    </a:solidFill>
                  </a:rPr>
                  <a:t>FTar</a:t>
                </a:r>
                <a:r>
                  <a:rPr lang="pt-BR" sz="2000" dirty="0">
                    <a:solidFill>
                      <a:schemeClr val="tx1"/>
                    </a:solidFill>
                  </a:rPr>
                  <a:t> – Fator de correção pelo efeito da temperatura do ar na fotossíntese (ver aula sobre temperatura)</a:t>
                </a:r>
              </a:p>
              <a:p>
                <a:pPr marL="0" indent="0">
                  <a:buNone/>
                </a:pPr>
                <a:r>
                  <a:rPr lang="pt-BR" sz="2000" dirty="0">
                    <a:solidFill>
                      <a:schemeClr val="tx1"/>
                    </a:solidFill>
                  </a:rPr>
                  <a:t>EF – eficiênci</a:t>
                </a:r>
                <a:r>
                  <a:rPr lang="pt-BR" sz="2000" dirty="0"/>
                  <a:t>a estrutural da cultura</a:t>
                </a:r>
                <a:endParaRPr lang="pt-BR" sz="2000" dirty="0">
                  <a:solidFill>
                    <a:schemeClr val="tx1"/>
                  </a:solidFill>
                </a:endParaRPr>
              </a:p>
              <a:p>
                <a:pPr marL="0" indent="0">
                  <a:buNone/>
                </a:pPr>
                <a:r>
                  <a:rPr lang="pt-BR" sz="2000" dirty="0">
                    <a:solidFill>
                      <a:schemeClr val="tx1"/>
                    </a:solidFill>
                  </a:rPr>
                  <a:t>ND – é o número de dias do ciclo ou fase fenológica considerada</a:t>
                </a:r>
              </a:p>
              <a:p>
                <a:pPr marL="0" indent="0">
                  <a:buNone/>
                </a:pPr>
                <a:endParaRPr lang="pt-BR" sz="2000" dirty="0">
                  <a:solidFill>
                    <a:schemeClr val="tx1"/>
                  </a:solidFill>
                </a:endParaRPr>
              </a:p>
              <a:p>
                <a:pPr marL="0" indent="0">
                  <a:buNone/>
                </a:pPr>
                <a14:m>
                  <m:oMath xmlns:m="http://schemas.openxmlformats.org/officeDocument/2006/math">
                    <m:r>
                      <a:rPr lang="pt-BR" sz="2000" i="1">
                        <a:solidFill>
                          <a:schemeClr val="tx1"/>
                        </a:solidFill>
                        <a:latin typeface="Cambria Math" panose="02040503050406030204" pitchFamily="18" charset="0"/>
                      </a:rPr>
                      <m:t>𝑌𝑝</m:t>
                    </m:r>
                    <m:r>
                      <a:rPr lang="pt-BR" sz="2000" i="1">
                        <a:solidFill>
                          <a:schemeClr val="tx1"/>
                        </a:solidFill>
                        <a:latin typeface="Cambria Math" panose="02040503050406030204" pitchFamily="18" charset="0"/>
                      </a:rPr>
                      <m:t>=</m:t>
                    </m:r>
                    <m:r>
                      <a:rPr lang="pt-BR" sz="2000" b="0" i="1">
                        <a:solidFill>
                          <a:schemeClr val="tx1"/>
                        </a:solidFill>
                        <a:latin typeface="Cambria Math" panose="02040503050406030204" pitchFamily="18" charset="0"/>
                      </a:rPr>
                      <m:t>𝑌</m:t>
                    </m:r>
                    <m:sSup>
                      <m:sSupPr>
                        <m:ctrlPr>
                          <a:rPr lang="pt-BR" sz="2000" b="0" i="1">
                            <a:solidFill>
                              <a:schemeClr val="tx1"/>
                            </a:solidFill>
                            <a:latin typeface="Cambria Math" panose="02040503050406030204" pitchFamily="18" charset="0"/>
                          </a:rPr>
                        </m:ctrlPr>
                      </m:sSupPr>
                      <m:e>
                        <m:r>
                          <a:rPr lang="pt-BR" sz="2000" b="0" i="1">
                            <a:solidFill>
                              <a:schemeClr val="tx1"/>
                            </a:solidFill>
                            <a:latin typeface="Cambria Math" panose="02040503050406030204" pitchFamily="18" charset="0"/>
                          </a:rPr>
                          <m:t>𝑝</m:t>
                        </m:r>
                      </m:e>
                      <m:sup>
                        <m:r>
                          <a:rPr lang="pt-BR" sz="2000" b="0" i="1">
                            <a:solidFill>
                              <a:schemeClr val="tx1"/>
                            </a:solidFill>
                            <a:latin typeface="Cambria Math" panose="02040503050406030204" pitchFamily="18" charset="0"/>
                          </a:rPr>
                          <m:t>′</m:t>
                        </m:r>
                      </m:sup>
                    </m:sSup>
                    <m:f>
                      <m:fPr>
                        <m:ctrlPr>
                          <a:rPr lang="pt-BR" sz="2000" b="0" i="1">
                            <a:solidFill>
                              <a:schemeClr val="tx1"/>
                            </a:solidFill>
                            <a:latin typeface="Cambria Math" panose="02040503050406030204" pitchFamily="18" charset="0"/>
                          </a:rPr>
                        </m:ctrlPr>
                      </m:fPr>
                      <m:num>
                        <m:r>
                          <a:rPr lang="pt-BR" sz="2000" b="0" i="1">
                            <a:solidFill>
                              <a:schemeClr val="tx1"/>
                            </a:solidFill>
                            <a:latin typeface="Cambria Math" panose="02040503050406030204" pitchFamily="18" charset="0"/>
                          </a:rPr>
                          <m:t>10000</m:t>
                        </m:r>
                      </m:num>
                      <m:den>
                        <m:r>
                          <a:rPr lang="pt-BR" sz="2000" b="0" i="1">
                            <a:solidFill>
                              <a:schemeClr val="tx1"/>
                            </a:solidFill>
                            <a:latin typeface="Cambria Math" panose="02040503050406030204" pitchFamily="18" charset="0"/>
                          </a:rPr>
                          <m:t>1000</m:t>
                        </m:r>
                      </m:den>
                    </m:f>
                  </m:oMath>
                </a14:m>
                <a:r>
                  <a:rPr lang="pt-BR" sz="2000" b="0" i="1" dirty="0">
                    <a:solidFill>
                      <a:schemeClr val="tx1"/>
                    </a:solidFill>
                    <a:latin typeface="Cambria Math" panose="02040503050406030204" pitchFamily="18" charset="0"/>
                  </a:rPr>
                  <a:t> </a:t>
                </a:r>
                <a:r>
                  <a:rPr lang="pt-BR" sz="2000" b="0" dirty="0">
                    <a:solidFill>
                      <a:schemeClr val="tx1"/>
                    </a:solidFill>
                    <a:latin typeface="Cambria Math" panose="02040503050406030204" pitchFamily="18" charset="0"/>
                  </a:rPr>
                  <a:t>[kg/ha]</a:t>
                </a:r>
              </a:p>
              <a:p>
                <a:pPr marL="0" indent="0">
                  <a:buNone/>
                </a:pPr>
                <a:endParaRPr lang="pt-BR" sz="2000" dirty="0">
                  <a:solidFill>
                    <a:schemeClr val="tx1"/>
                  </a:solidFill>
                </a:endParaRPr>
              </a:p>
              <a:p>
                <a:pPr marL="0" indent="0">
                  <a:buNone/>
                </a:pPr>
                <a:endParaRPr lang="en-AU" sz="2000" dirty="0">
                  <a:solidFill>
                    <a:schemeClr val="tx1"/>
                  </a:solidFill>
                </a:endParaRPr>
              </a:p>
            </p:txBody>
          </p:sp>
        </mc:Choice>
        <mc:Fallback xmlns="">
          <p:sp>
            <p:nvSpPr>
              <p:cNvPr id="3" name="Espaço Reservado para Conteúdo 2">
                <a:extLst>
                  <a:ext uri="{FF2B5EF4-FFF2-40B4-BE49-F238E27FC236}">
                    <a16:creationId xmlns:a16="http://schemas.microsoft.com/office/drawing/2014/main" id="{2FB145BF-D608-47EF-8BAC-F0E4DA8F37A8}"/>
                  </a:ext>
                </a:extLst>
              </p:cNvPr>
              <p:cNvSpPr>
                <a:spLocks noGrp="1" noRot="1" noChangeAspect="1" noMove="1" noResize="1" noEditPoints="1" noAdjustHandles="1" noChangeArrowheads="1" noChangeShapeType="1" noTextEdit="1"/>
              </p:cNvSpPr>
              <p:nvPr>
                <p:ph idx="1"/>
              </p:nvPr>
            </p:nvSpPr>
            <p:spPr>
              <a:xfrm>
                <a:off x="5519936" y="1065862"/>
                <a:ext cx="6341220" cy="4726276"/>
              </a:xfrm>
              <a:blipFill>
                <a:blip r:embed="rId3"/>
                <a:stretch>
                  <a:fillRect l="-577" t="-5677"/>
                </a:stretch>
              </a:blipFill>
            </p:spPr>
            <p:txBody>
              <a:bodyPr/>
              <a:lstStyle/>
              <a:p>
                <a:r>
                  <a:rPr lang="pt-BR">
                    <a:noFill/>
                  </a:rPr>
                  <a:t> </a:t>
                </a:r>
              </a:p>
            </p:txBody>
          </p:sp>
        </mc:Fallback>
      </mc:AlternateContent>
    </p:spTree>
    <p:extLst>
      <p:ext uri="{BB962C8B-B14F-4D97-AF65-F5344CB8AC3E}">
        <p14:creationId xmlns:p14="http://schemas.microsoft.com/office/powerpoint/2010/main" val="39839637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22BB3209-9315-43D7-8724-A82CBFF22FEF}"/>
              </a:ext>
            </a:extLst>
          </p:cNvPr>
          <p:cNvSpPr>
            <a:spLocks noGrp="1"/>
          </p:cNvSpPr>
          <p:nvPr>
            <p:ph idx="1"/>
          </p:nvPr>
        </p:nvSpPr>
        <p:spPr>
          <a:xfrm>
            <a:off x="983432" y="1024181"/>
            <a:ext cx="4537720" cy="4351338"/>
          </a:xfrm>
        </p:spPr>
        <p:txBody>
          <a:bodyPr>
            <a:normAutofit/>
          </a:bodyPr>
          <a:lstStyle/>
          <a:p>
            <a:r>
              <a:rPr lang="pt-BR" sz="2000" dirty="0"/>
              <a:t>Calcule a produtividade potencial da cultura da soja para Piracicaba, usando os dados de PAR do NDA = 117, que teve </a:t>
            </a:r>
            <a:r>
              <a:rPr lang="pt-BR" sz="2000" dirty="0" err="1"/>
              <a:t>Qo</a:t>
            </a:r>
            <a:r>
              <a:rPr lang="pt-BR" sz="2000" dirty="0"/>
              <a:t> = 27,87 MJ/m2.d, com os seguintes coeficientes:</a:t>
            </a:r>
          </a:p>
          <a:p>
            <a:r>
              <a:rPr lang="pt-BR" sz="2000" dirty="0" err="1"/>
              <a:t>FTar</a:t>
            </a:r>
            <a:r>
              <a:rPr lang="pt-BR" sz="2000" dirty="0"/>
              <a:t> = 1</a:t>
            </a:r>
          </a:p>
          <a:p>
            <a:r>
              <a:rPr lang="pt-BR" sz="2000" dirty="0"/>
              <a:t>IC = 0,3 (feijão)</a:t>
            </a:r>
          </a:p>
          <a:p>
            <a:r>
              <a:rPr lang="pt-BR" sz="2000" dirty="0"/>
              <a:t>U = 0,13 (feijão)</a:t>
            </a:r>
          </a:p>
          <a:p>
            <a:r>
              <a:rPr lang="pt-BR" sz="2000" dirty="0"/>
              <a:t>RUE = 1,76 g/MJ (feijão)</a:t>
            </a:r>
          </a:p>
          <a:p>
            <a:r>
              <a:rPr lang="pt-BR" sz="2000" dirty="0"/>
              <a:t>ciclo  = 90 dias (feijão)</a:t>
            </a:r>
          </a:p>
          <a:p>
            <a:r>
              <a:rPr lang="pt-BR" sz="2000" b="1" dirty="0">
                <a:solidFill>
                  <a:srgbClr val="FF0000"/>
                </a:solidFill>
              </a:rPr>
              <a:t>k = 0,5</a:t>
            </a:r>
          </a:p>
          <a:p>
            <a:r>
              <a:rPr lang="pt-BR" sz="2000" b="1" dirty="0">
                <a:solidFill>
                  <a:srgbClr val="FF0000"/>
                </a:solidFill>
              </a:rPr>
              <a:t>IAF </a:t>
            </a:r>
            <a:r>
              <a:rPr lang="pt-BR" sz="2000" b="1">
                <a:solidFill>
                  <a:srgbClr val="FF0000"/>
                </a:solidFill>
              </a:rPr>
              <a:t>= 2,6 </a:t>
            </a:r>
            <a:r>
              <a:rPr lang="pt-BR" sz="2000" b="1" dirty="0">
                <a:solidFill>
                  <a:srgbClr val="FF0000"/>
                </a:solidFill>
              </a:rPr>
              <a:t>m2/m2</a:t>
            </a:r>
          </a:p>
          <a:p>
            <a:endParaRPr lang="pt-BR" sz="2000" dirty="0"/>
          </a:p>
        </p:txBody>
      </p:sp>
      <mc:AlternateContent xmlns:mc="http://schemas.openxmlformats.org/markup-compatibility/2006">
        <mc:Choice xmlns:a14="http://schemas.microsoft.com/office/drawing/2010/main" Requires="a14">
          <p:sp>
            <p:nvSpPr>
              <p:cNvPr id="4" name="Espaço Reservado para Conteúdo 2">
                <a:extLst>
                  <a:ext uri="{FF2B5EF4-FFF2-40B4-BE49-F238E27FC236}">
                    <a16:creationId xmlns:a16="http://schemas.microsoft.com/office/drawing/2014/main" id="{89B8599C-AE2C-4C93-A030-E757020992FD}"/>
                  </a:ext>
                </a:extLst>
              </p:cNvPr>
              <p:cNvSpPr txBox="1">
                <a:spLocks/>
              </p:cNvSpPr>
              <p:nvPr/>
            </p:nvSpPr>
            <p:spPr>
              <a:xfrm>
                <a:off x="5663952" y="655375"/>
                <a:ext cx="6264696" cy="472627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r>
                        <a:rPr lang="pt-BR" sz="2000" i="1">
                          <a:latin typeface="Cambria Math" panose="02040503050406030204" pitchFamily="18" charset="0"/>
                        </a:rPr>
                        <m:t>𝑌</m:t>
                      </m:r>
                      <m:sSup>
                        <m:sSupPr>
                          <m:ctrlPr>
                            <a:rPr lang="pt-BR" sz="2000" i="1">
                              <a:latin typeface="Cambria Math" panose="02040503050406030204" pitchFamily="18" charset="0"/>
                            </a:rPr>
                          </m:ctrlPr>
                        </m:sSupPr>
                        <m:e>
                          <m:r>
                            <a:rPr lang="pt-BR" sz="2000" i="1">
                              <a:latin typeface="Cambria Math" panose="02040503050406030204" pitchFamily="18" charset="0"/>
                            </a:rPr>
                            <m:t>𝑝</m:t>
                          </m:r>
                        </m:e>
                        <m:sup>
                          <m:r>
                            <a:rPr lang="pt-BR" sz="2000" i="1">
                              <a:latin typeface="Cambria Math" panose="02040503050406030204" pitchFamily="18" charset="0"/>
                            </a:rPr>
                            <m:t>′</m:t>
                          </m:r>
                        </m:sup>
                      </m:sSup>
                      <m:r>
                        <a:rPr lang="pt-BR" sz="2000" i="1">
                          <a:latin typeface="Cambria Math" panose="02040503050406030204" pitchFamily="18" charset="0"/>
                        </a:rPr>
                        <m:t>=</m:t>
                      </m:r>
                      <m:r>
                        <a:rPr lang="pt-BR" sz="2000" i="1">
                          <a:latin typeface="Cambria Math" panose="02040503050406030204" pitchFamily="18" charset="0"/>
                        </a:rPr>
                        <m:t>𝑎𝑃𝐴𝑅</m:t>
                      </m:r>
                      <m:r>
                        <a:rPr lang="pt-BR" sz="2000" i="1">
                          <a:latin typeface="Cambria Math" panose="02040503050406030204" pitchFamily="18" charset="0"/>
                        </a:rPr>
                        <m:t> ∗</m:t>
                      </m:r>
                      <m:r>
                        <a:rPr lang="pt-BR" sz="2000" i="1">
                          <a:latin typeface="Cambria Math" panose="02040503050406030204" pitchFamily="18" charset="0"/>
                        </a:rPr>
                        <m:t>𝑅𝑈𝐸</m:t>
                      </m:r>
                      <m:r>
                        <a:rPr lang="pt-BR" sz="2000" i="1">
                          <a:latin typeface="Cambria Math" panose="02040503050406030204" pitchFamily="18" charset="0"/>
                        </a:rPr>
                        <m:t> ∗</m:t>
                      </m:r>
                      <m:r>
                        <a:rPr lang="pt-BR" sz="2000" i="1">
                          <a:latin typeface="Cambria Math" panose="02040503050406030204" pitchFamily="18" charset="0"/>
                        </a:rPr>
                        <m:t>𝐼𝐶</m:t>
                      </m:r>
                      <m:r>
                        <a:rPr lang="pt-BR" sz="2000" i="1">
                          <a:latin typeface="Cambria Math" panose="02040503050406030204" pitchFamily="18" charset="0"/>
                        </a:rPr>
                        <m:t> ∗</m:t>
                      </m:r>
                      <m:r>
                        <a:rPr lang="pt-BR" sz="2000" i="1">
                          <a:latin typeface="Cambria Math" panose="02040503050406030204" pitchFamily="18" charset="0"/>
                        </a:rPr>
                        <m:t>𝐹𝑇𝑎𝑟</m:t>
                      </m:r>
                      <m:r>
                        <a:rPr lang="pt-BR" sz="2000" i="1">
                          <a:latin typeface="Cambria Math" panose="02040503050406030204" pitchFamily="18" charset="0"/>
                        </a:rPr>
                        <m:t> ∗</m:t>
                      </m:r>
                      <m:f>
                        <m:fPr>
                          <m:ctrlPr>
                            <a:rPr lang="pt-BR" sz="2000" i="1">
                              <a:latin typeface="Cambria Math" panose="02040503050406030204" pitchFamily="18" charset="0"/>
                            </a:rPr>
                          </m:ctrlPr>
                        </m:fPr>
                        <m:num>
                          <m:r>
                            <a:rPr lang="pt-BR" sz="2000" i="1">
                              <a:latin typeface="Cambria Math" panose="02040503050406030204" pitchFamily="18" charset="0"/>
                            </a:rPr>
                            <m:t>1</m:t>
                          </m:r>
                        </m:num>
                        <m:den>
                          <m:r>
                            <a:rPr lang="pt-BR" sz="2000" i="1">
                              <a:latin typeface="Cambria Math" panose="02040503050406030204" pitchFamily="18" charset="0"/>
                            </a:rPr>
                            <m:t>(1−</m:t>
                          </m:r>
                          <m:r>
                            <a:rPr lang="pt-BR" sz="2000" i="1">
                              <a:latin typeface="Cambria Math" panose="02040503050406030204" pitchFamily="18" charset="0"/>
                            </a:rPr>
                            <m:t>𝑈</m:t>
                          </m:r>
                          <m:r>
                            <a:rPr lang="pt-BR" sz="2000" i="1">
                              <a:latin typeface="Cambria Math" panose="02040503050406030204" pitchFamily="18" charset="0"/>
                            </a:rPr>
                            <m:t>)</m:t>
                          </m:r>
                        </m:den>
                      </m:f>
                      <m:r>
                        <a:rPr lang="pt-BR" sz="2000" i="1">
                          <a:latin typeface="Cambria Math" panose="02040503050406030204" pitchFamily="18" charset="0"/>
                        </a:rPr>
                        <m:t>∗</m:t>
                      </m:r>
                      <m:r>
                        <a:rPr lang="pt-BR" sz="2000" i="1">
                          <a:latin typeface="Cambria Math" panose="02040503050406030204" pitchFamily="18" charset="0"/>
                        </a:rPr>
                        <m:t>𝑁𝐷</m:t>
                      </m:r>
                    </m:oMath>
                  </m:oMathPara>
                </a14:m>
                <a:endParaRPr lang="pt-BR" sz="2000" dirty="0"/>
              </a:p>
              <a:p>
                <a:pPr marL="0" indent="0">
                  <a:buNone/>
                </a:pPr>
                <a:r>
                  <a:rPr lang="pt-BR" sz="2000" dirty="0"/>
                  <a:t>Sendo: </a:t>
                </a:r>
              </a:p>
              <a:p>
                <a:pPr marL="0" indent="0">
                  <a:buFont typeface="Arial" panose="020B0604020202020204" pitchFamily="34" charset="0"/>
                  <a:buNone/>
                </a:pPr>
                <a:r>
                  <a:rPr lang="pt-BR" sz="2000" dirty="0" err="1"/>
                  <a:t>Yp</a:t>
                </a:r>
                <a:r>
                  <a:rPr lang="pt-BR" sz="2000" dirty="0"/>
                  <a:t>’ dado em [g/m2.ciclo]</a:t>
                </a:r>
              </a:p>
              <a:p>
                <a:pPr marL="0" indent="0">
                  <a:buFont typeface="Arial" panose="020B0604020202020204" pitchFamily="34" charset="0"/>
                  <a:buNone/>
                </a:pPr>
                <a:endParaRPr lang="pt-BR" sz="2000" b="1" dirty="0"/>
              </a:p>
              <a:p>
                <a:pPr marL="0" indent="0">
                  <a:buFont typeface="Arial" panose="020B0604020202020204" pitchFamily="34" charset="0"/>
                  <a:buNone/>
                </a:pPr>
                <a:r>
                  <a:rPr lang="pt-BR" sz="2000" b="1" dirty="0" err="1"/>
                  <a:t>aPAR</a:t>
                </a:r>
                <a:r>
                  <a:rPr lang="pt-BR" sz="2000" b="1" dirty="0"/>
                  <a:t> = PAR * ( 1 -  </a:t>
                </a:r>
                <a:r>
                  <a:rPr lang="pt-BR" sz="2000" b="1" dirty="0" err="1"/>
                  <a:t>e</a:t>
                </a:r>
                <a:r>
                  <a:rPr lang="pt-BR" sz="2000" b="1" baseline="30000" dirty="0" err="1"/>
                  <a:t>-k</a:t>
                </a:r>
                <a:r>
                  <a:rPr lang="pt-BR" sz="2000" b="1" baseline="30000" dirty="0"/>
                  <a:t>*IAF</a:t>
                </a:r>
                <a:r>
                  <a:rPr lang="pt-BR" sz="2000" b="1" dirty="0"/>
                  <a:t>) </a:t>
                </a:r>
              </a:p>
              <a:p>
                <a:pPr marL="0" indent="0">
                  <a:buFont typeface="Arial" panose="020B0604020202020204" pitchFamily="34" charset="0"/>
                  <a:buNone/>
                </a:pPr>
                <a14:m>
                  <m:oMath xmlns:m="http://schemas.openxmlformats.org/officeDocument/2006/math">
                    <m:r>
                      <a:rPr lang="pt-BR" sz="2000" i="1">
                        <a:latin typeface="Cambria Math" panose="02040503050406030204" pitchFamily="18" charset="0"/>
                      </a:rPr>
                      <m:t>𝑌𝑝</m:t>
                    </m:r>
                    <m:r>
                      <a:rPr lang="pt-BR" sz="2000" i="1">
                        <a:latin typeface="Cambria Math" panose="02040503050406030204" pitchFamily="18" charset="0"/>
                      </a:rPr>
                      <m:t>=</m:t>
                    </m:r>
                    <m:r>
                      <a:rPr lang="pt-BR" sz="2000" i="1">
                        <a:latin typeface="Cambria Math" panose="02040503050406030204" pitchFamily="18" charset="0"/>
                      </a:rPr>
                      <m:t>𝑌</m:t>
                    </m:r>
                    <m:sSup>
                      <m:sSupPr>
                        <m:ctrlPr>
                          <a:rPr lang="pt-BR" sz="2000" i="1">
                            <a:latin typeface="Cambria Math" panose="02040503050406030204" pitchFamily="18" charset="0"/>
                          </a:rPr>
                        </m:ctrlPr>
                      </m:sSupPr>
                      <m:e>
                        <m:r>
                          <a:rPr lang="pt-BR" sz="2000" i="1">
                            <a:latin typeface="Cambria Math" panose="02040503050406030204" pitchFamily="18" charset="0"/>
                          </a:rPr>
                          <m:t>𝑝</m:t>
                        </m:r>
                      </m:e>
                      <m:sup>
                        <m:r>
                          <a:rPr lang="pt-BR" sz="2000" i="1">
                            <a:latin typeface="Cambria Math" panose="02040503050406030204" pitchFamily="18" charset="0"/>
                          </a:rPr>
                          <m:t>′</m:t>
                        </m:r>
                      </m:sup>
                    </m:sSup>
                    <m:f>
                      <m:fPr>
                        <m:ctrlPr>
                          <a:rPr lang="pt-BR" sz="2000" i="1">
                            <a:latin typeface="Cambria Math" panose="02040503050406030204" pitchFamily="18" charset="0"/>
                          </a:rPr>
                        </m:ctrlPr>
                      </m:fPr>
                      <m:num>
                        <m:r>
                          <a:rPr lang="pt-BR" sz="2000" i="1">
                            <a:latin typeface="Cambria Math" panose="02040503050406030204" pitchFamily="18" charset="0"/>
                          </a:rPr>
                          <m:t>10000</m:t>
                        </m:r>
                      </m:num>
                      <m:den>
                        <m:r>
                          <a:rPr lang="pt-BR" sz="2000" i="1">
                            <a:latin typeface="Cambria Math" panose="02040503050406030204" pitchFamily="18" charset="0"/>
                          </a:rPr>
                          <m:t>1000</m:t>
                        </m:r>
                      </m:den>
                    </m:f>
                  </m:oMath>
                </a14:m>
                <a:r>
                  <a:rPr lang="pt-BR" sz="2000" i="1" dirty="0">
                    <a:latin typeface="Cambria Math" panose="02040503050406030204" pitchFamily="18" charset="0"/>
                  </a:rPr>
                  <a:t> </a:t>
                </a:r>
                <a:r>
                  <a:rPr lang="pt-BR" sz="2000" dirty="0">
                    <a:latin typeface="Cambria Math" panose="02040503050406030204" pitchFamily="18" charset="0"/>
                  </a:rPr>
                  <a:t>[kg/</a:t>
                </a:r>
                <a:r>
                  <a:rPr lang="pt-BR" sz="2000" dirty="0" err="1">
                    <a:latin typeface="Cambria Math" panose="02040503050406030204" pitchFamily="18" charset="0"/>
                  </a:rPr>
                  <a:t>ha.ciclo</a:t>
                </a:r>
                <a:r>
                  <a:rPr lang="pt-BR" sz="2000" dirty="0">
                    <a:latin typeface="Cambria Math" panose="02040503050406030204" pitchFamily="18" charset="0"/>
                  </a:rPr>
                  <a:t>]</a:t>
                </a:r>
              </a:p>
              <a:p>
                <a:pPr marL="0" indent="0">
                  <a:buFont typeface="Arial" panose="020B0604020202020204" pitchFamily="34" charset="0"/>
                  <a:buNone/>
                </a:pPr>
                <a:endParaRPr lang="pt-BR" sz="2000" dirty="0"/>
              </a:p>
              <a:p>
                <a:pPr marL="0" indent="0">
                  <a:buFont typeface="Arial" panose="020B0604020202020204" pitchFamily="34" charset="0"/>
                  <a:buNone/>
                </a:pPr>
                <a:endParaRPr lang="en-AU" sz="2000" dirty="0"/>
              </a:p>
            </p:txBody>
          </p:sp>
        </mc:Choice>
        <mc:Fallback>
          <p:sp>
            <p:nvSpPr>
              <p:cNvPr id="4" name="Espaço Reservado para Conteúdo 2">
                <a:extLst>
                  <a:ext uri="{FF2B5EF4-FFF2-40B4-BE49-F238E27FC236}">
                    <a16:creationId xmlns:a16="http://schemas.microsoft.com/office/drawing/2014/main" id="{89B8599C-AE2C-4C93-A030-E757020992FD}"/>
                  </a:ext>
                </a:extLst>
              </p:cNvPr>
              <p:cNvSpPr txBox="1">
                <a:spLocks noRot="1" noChangeAspect="1" noMove="1" noResize="1" noEditPoints="1" noAdjustHandles="1" noChangeArrowheads="1" noChangeShapeType="1" noTextEdit="1"/>
              </p:cNvSpPr>
              <p:nvPr/>
            </p:nvSpPr>
            <p:spPr>
              <a:xfrm>
                <a:off x="5663952" y="655375"/>
                <a:ext cx="6264696" cy="4726276"/>
              </a:xfrm>
              <a:prstGeom prst="rect">
                <a:avLst/>
              </a:prstGeom>
              <a:blipFill>
                <a:blip r:embed="rId2"/>
                <a:stretch>
                  <a:fillRect l="-973"/>
                </a:stretch>
              </a:blipFill>
            </p:spPr>
            <p:txBody>
              <a:bodyPr/>
              <a:lstStyle/>
              <a:p>
                <a:r>
                  <a:rPr lang="pt-BR">
                    <a:noFill/>
                  </a:rPr>
                  <a:t> </a:t>
                </a:r>
              </a:p>
            </p:txBody>
          </p:sp>
        </mc:Fallback>
      </mc:AlternateContent>
    </p:spTree>
    <p:extLst>
      <p:ext uri="{BB962C8B-B14F-4D97-AF65-F5344CB8AC3E}">
        <p14:creationId xmlns:p14="http://schemas.microsoft.com/office/powerpoint/2010/main" val="37678195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p:spPr>
        <p:txBody>
          <a:bodyPr>
            <a:normAutofit/>
          </a:bodyPr>
          <a:lstStyle/>
          <a:p>
            <a:r>
              <a:rPr lang="pt-BR"/>
              <a:t>Leitura</a:t>
            </a:r>
          </a:p>
        </p:txBody>
      </p:sp>
      <p:graphicFrame>
        <p:nvGraphicFramePr>
          <p:cNvPr id="16" name="Espaço Reservado para Conteúdo 2">
            <a:extLst>
              <a:ext uri="{FF2B5EF4-FFF2-40B4-BE49-F238E27FC236}">
                <a16:creationId xmlns:a16="http://schemas.microsoft.com/office/drawing/2014/main" id="{EFD5DBA7-A290-4B8D-A234-9C0542EF6DB6}"/>
              </a:ext>
            </a:extLst>
          </p:cNvPr>
          <p:cNvGraphicFramePr>
            <a:graphicFrameLocks noGrp="1"/>
          </p:cNvGraphicFramePr>
          <p:nvPr>
            <p:ph idx="1"/>
            <p:extLst>
              <p:ext uri="{D42A27DB-BD31-4B8C-83A1-F6EECF244321}">
                <p14:modId xmlns:p14="http://schemas.microsoft.com/office/powerpoint/2010/main" val="390137885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92033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551384" y="250117"/>
            <a:ext cx="5544616" cy="1325563"/>
          </a:xfrm>
        </p:spPr>
        <p:txBody>
          <a:bodyPr/>
          <a:lstStyle/>
          <a:p>
            <a:pPr eaLnBrk="1" hangingPunct="1"/>
            <a:r>
              <a:rPr lang="pt-BR" dirty="0"/>
              <a:t>Como calcular a Declinação Solar</a:t>
            </a:r>
          </a:p>
        </p:txBody>
      </p:sp>
      <p:graphicFrame>
        <p:nvGraphicFramePr>
          <p:cNvPr id="6148" name="Object 4"/>
          <p:cNvGraphicFramePr>
            <a:graphicFrameLocks noGrp="1" noChangeAspect="1"/>
          </p:cNvGraphicFramePr>
          <p:nvPr>
            <p:ph idx="1"/>
            <p:extLst>
              <p:ext uri="{D42A27DB-BD31-4B8C-83A1-F6EECF244321}">
                <p14:modId xmlns:p14="http://schemas.microsoft.com/office/powerpoint/2010/main" val="1634331187"/>
              </p:ext>
            </p:extLst>
          </p:nvPr>
        </p:nvGraphicFramePr>
        <p:xfrm>
          <a:off x="1029126" y="2238591"/>
          <a:ext cx="3816424" cy="870622"/>
        </p:xfrm>
        <a:graphic>
          <a:graphicData uri="http://schemas.openxmlformats.org/presentationml/2006/ole">
            <mc:AlternateContent xmlns:mc="http://schemas.openxmlformats.org/markup-compatibility/2006">
              <mc:Choice xmlns:v="urn:schemas-microsoft-com:vml" Requires="v">
                <p:oleObj name="Equation" r:id="rId2" imgW="1892300" imgH="431800" progId="Equation.3">
                  <p:embed/>
                </p:oleObj>
              </mc:Choice>
              <mc:Fallback>
                <p:oleObj name="Equation" r:id="rId2" imgW="1892300" imgH="431800" progId="Equation.3">
                  <p:embed/>
                  <p:pic>
                    <p:nvPicPr>
                      <p:cNvPr id="6148"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9126" y="2238591"/>
                        <a:ext cx="3816424" cy="870622"/>
                      </a:xfrm>
                      <a:prstGeom prst="rect">
                        <a:avLst/>
                      </a:prstGeom>
                      <a:noFill/>
                      <a:ln>
                        <a:noFill/>
                      </a:ln>
                      <a:effectLst/>
                    </p:spPr>
                  </p:pic>
                </p:oleObj>
              </mc:Fallback>
            </mc:AlternateContent>
          </a:graphicData>
        </a:graphic>
      </p:graphicFrame>
      <p:sp>
        <p:nvSpPr>
          <p:cNvPr id="6149" name="Text Box 6"/>
          <p:cNvSpPr txBox="1">
            <a:spLocks noChangeArrowheads="1"/>
          </p:cNvSpPr>
          <p:nvPr/>
        </p:nvSpPr>
        <p:spPr bwMode="auto">
          <a:xfrm>
            <a:off x="407368" y="3748787"/>
            <a:ext cx="5472608"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pt-BR" dirty="0"/>
              <a:t>A única variável dessa equação é o número do dia do ano (NDA), também conhecido como dia Juliano, e representa a contagem sequencial dos dias do ano desde primeiro de janeiro até 31 de dezembro. Veja no Slide seguinte uma tabela para encontrarmos o valor do NDA a partir de um data (mês e ano).</a:t>
            </a:r>
          </a:p>
        </p:txBody>
      </p:sp>
      <p:pic>
        <p:nvPicPr>
          <p:cNvPr id="2" name="Imagem 1">
            <a:extLst>
              <a:ext uri="{FF2B5EF4-FFF2-40B4-BE49-F238E27FC236}">
                <a16:creationId xmlns:a16="http://schemas.microsoft.com/office/drawing/2014/main" id="{6FF54E46-93D1-4988-9E3F-EC31219124BC}"/>
              </a:ext>
            </a:extLst>
          </p:cNvPr>
          <p:cNvPicPr>
            <a:picLocks noChangeAspect="1"/>
          </p:cNvPicPr>
          <p:nvPr/>
        </p:nvPicPr>
        <p:blipFill>
          <a:blip r:embed="rId4"/>
          <a:stretch>
            <a:fillRect/>
          </a:stretch>
        </p:blipFill>
        <p:spPr>
          <a:xfrm>
            <a:off x="6288752" y="818649"/>
            <a:ext cx="5888136" cy="4581128"/>
          </a:xfrm>
          <a:prstGeom prst="rect">
            <a:avLst/>
          </a:prstGeom>
        </p:spPr>
      </p:pic>
    </p:spTree>
    <p:extLst>
      <p:ext uri="{BB962C8B-B14F-4D97-AF65-F5344CB8AC3E}">
        <p14:creationId xmlns:p14="http://schemas.microsoft.com/office/powerpoint/2010/main" val="3747028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Resultado de imagem para time date">
            <a:extLst>
              <a:ext uri="{FF2B5EF4-FFF2-40B4-BE49-F238E27FC236}">
                <a16:creationId xmlns:a16="http://schemas.microsoft.com/office/drawing/2014/main" id="{8D3CEA19-EC3B-4F6E-9855-4ACAA38AD740}"/>
              </a:ext>
            </a:extLst>
          </p:cNvPr>
          <p:cNvPicPr>
            <a:picLocks noChangeAspect="1" noChangeArrowheads="1"/>
          </p:cNvPicPr>
          <p:nvPr/>
        </p:nvPicPr>
        <p:blipFill rotWithShape="1">
          <a:blip r:embed="rId2">
            <a:alphaModFix amt="20000"/>
            <a:extLst>
              <a:ext uri="{28A0092B-C50C-407E-A947-70E740481C1C}">
                <a14:useLocalDpi xmlns:a14="http://schemas.microsoft.com/office/drawing/2010/main" val="0"/>
              </a:ext>
            </a:extLst>
          </a:blip>
          <a:srcRect b="14861"/>
          <a:stretch/>
        </p:blipFill>
        <p:spPr bwMode="auto">
          <a:xfrm>
            <a:off x="0" y="3845"/>
            <a:ext cx="12192000" cy="6913328"/>
          </a:xfrm>
          <a:prstGeom prst="rect">
            <a:avLst/>
          </a:prstGeom>
          <a:noFill/>
          <a:extLst>
            <a:ext uri="{909E8E84-426E-40DD-AFC4-6F175D3DCCD1}">
              <a14:hiddenFill xmlns:a14="http://schemas.microsoft.com/office/drawing/2010/main">
                <a:solidFill>
                  <a:srgbClr val="FFFFFF"/>
                </a:solidFill>
              </a14:hiddenFill>
            </a:ext>
          </a:extLst>
        </p:spPr>
      </p:pic>
      <p:sp>
        <p:nvSpPr>
          <p:cNvPr id="7170" name="Espaço Reservado para Número de Slide 5"/>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C904382-1950-41D3-B27D-21073558F0C6}" type="slidenum">
              <a:rPr lang="pt-BR"/>
              <a:pPr eaLnBrk="1" hangingPunct="1"/>
              <a:t>6</a:t>
            </a:fld>
            <a:endParaRPr lang="pt-BR"/>
          </a:p>
        </p:txBody>
      </p:sp>
      <p:pic>
        <p:nvPicPr>
          <p:cNvPr id="7171" name="Picture 4"/>
          <p:cNvPicPr>
            <a:picLocks noGrp="1" noChangeAspect="1" noChangeArrowheads="1"/>
          </p:cNvPicPr>
          <p:nvPr>
            <p:ph type="body" idx="1"/>
          </p:nvPr>
        </p:nvPicPr>
        <p:blipFill>
          <a:blip r:embed="rId3" cstate="print">
            <a:extLst>
              <a:ext uri="{28A0092B-C50C-407E-A947-70E740481C1C}">
                <a14:useLocalDpi xmlns:a14="http://schemas.microsoft.com/office/drawing/2010/main" val="0"/>
              </a:ext>
            </a:extLst>
          </a:blip>
          <a:srcRect/>
          <a:stretch>
            <a:fillRect/>
          </a:stretch>
        </p:blipFill>
        <p:spPr>
          <a:xfrm>
            <a:off x="5381092" y="2108"/>
            <a:ext cx="6768752" cy="6916801"/>
          </a:xfrm>
          <a:solidFill>
            <a:schemeClr val="bg1"/>
          </a:solidFill>
        </p:spPr>
      </p:pic>
      <p:sp>
        <p:nvSpPr>
          <p:cNvPr id="7172" name="Rectangle 2"/>
          <p:cNvSpPr>
            <a:spLocks noGrp="1" noChangeArrowheads="1"/>
          </p:cNvSpPr>
          <p:nvPr>
            <p:ph type="title"/>
          </p:nvPr>
        </p:nvSpPr>
        <p:spPr>
          <a:xfrm>
            <a:off x="534716" y="692696"/>
            <a:ext cx="4787552" cy="1143000"/>
          </a:xfrm>
        </p:spPr>
        <p:txBody>
          <a:bodyPr>
            <a:normAutofit/>
          </a:bodyPr>
          <a:lstStyle/>
          <a:p>
            <a:pPr algn="l" eaLnBrk="1" hangingPunct="1"/>
            <a:r>
              <a:rPr lang="pt-BR" b="1" dirty="0"/>
              <a:t>Tabela de NDA</a:t>
            </a:r>
          </a:p>
        </p:txBody>
      </p:sp>
      <p:sp>
        <p:nvSpPr>
          <p:cNvPr id="3" name="CaixaDeTexto 2">
            <a:extLst>
              <a:ext uri="{FF2B5EF4-FFF2-40B4-BE49-F238E27FC236}">
                <a16:creationId xmlns:a16="http://schemas.microsoft.com/office/drawing/2014/main" id="{BA2768B6-84A2-4A55-838A-DA1612AD4ED2}"/>
              </a:ext>
            </a:extLst>
          </p:cNvPr>
          <p:cNvSpPr txBox="1"/>
          <p:nvPr/>
        </p:nvSpPr>
        <p:spPr>
          <a:xfrm>
            <a:off x="541140" y="5433020"/>
            <a:ext cx="4797796" cy="923330"/>
          </a:xfrm>
          <a:prstGeom prst="rect">
            <a:avLst/>
          </a:prstGeom>
          <a:solidFill>
            <a:srgbClr val="C00000"/>
          </a:solidFill>
        </p:spPr>
        <p:txBody>
          <a:bodyPr wrap="square" rtlCol="0">
            <a:spAutoFit/>
          </a:bodyPr>
          <a:lstStyle/>
          <a:p>
            <a:r>
              <a:rPr lang="pt-BR" dirty="0">
                <a:solidFill>
                  <a:schemeClr val="bg1"/>
                </a:solidFill>
              </a:rPr>
              <a:t>Nas colunas temos os meses e nas linhas temos os dias. Combinando uma linha com uma coluna, encontramos o NDA.</a:t>
            </a:r>
            <a:endParaRPr lang="en-AU" dirty="0">
              <a:solidFill>
                <a:schemeClr val="bg1"/>
              </a:solidFill>
            </a:endParaRPr>
          </a:p>
        </p:txBody>
      </p:sp>
    </p:spTree>
    <p:extLst>
      <p:ext uri="{BB962C8B-B14F-4D97-AF65-F5344CB8AC3E}">
        <p14:creationId xmlns:p14="http://schemas.microsoft.com/office/powerpoint/2010/main" val="1942398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m relacionada">
            <a:extLst>
              <a:ext uri="{FF2B5EF4-FFF2-40B4-BE49-F238E27FC236}">
                <a16:creationId xmlns:a16="http://schemas.microsoft.com/office/drawing/2014/main" id="{2090E4F5-E339-4960-91D5-8F2E79158C7D}"/>
              </a:ext>
            </a:extLst>
          </p:cNvPr>
          <p:cNvPicPr>
            <a:picLocks noChangeAspect="1" noChangeArrowheads="1"/>
          </p:cNvPicPr>
          <p:nvPr/>
        </p:nvPicPr>
        <p:blipFill>
          <a:blip r:embed="rId2" cstate="print">
            <a:alphaModFix amt="10000"/>
            <a:extLst>
              <a:ext uri="{28A0092B-C50C-407E-A947-70E740481C1C}">
                <a14:useLocalDpi xmlns:a14="http://schemas.microsoft.com/office/drawing/2010/main" val="0"/>
              </a:ext>
            </a:extLst>
          </a:blip>
          <a:srcRect/>
          <a:stretch>
            <a:fillRect/>
          </a:stretch>
        </p:blipFill>
        <p:spPr bwMode="auto">
          <a:xfrm>
            <a:off x="-51405" y="23748"/>
            <a:ext cx="90265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09922" name="Rectangle 2"/>
          <p:cNvSpPr>
            <a:spLocks noGrp="1" noChangeArrowheads="1"/>
          </p:cNvSpPr>
          <p:nvPr>
            <p:ph type="title"/>
          </p:nvPr>
        </p:nvSpPr>
        <p:spPr>
          <a:xfrm>
            <a:off x="691357" y="385587"/>
            <a:ext cx="4800591" cy="1143000"/>
          </a:xfrm>
        </p:spPr>
        <p:txBody>
          <a:bodyPr/>
          <a:lstStyle/>
          <a:p>
            <a:r>
              <a:rPr lang="pt-BR" sz="3000" dirty="0"/>
              <a:t>Lei do Cosseno de Lambert</a:t>
            </a:r>
          </a:p>
        </p:txBody>
      </p:sp>
      <p:grpSp>
        <p:nvGrpSpPr>
          <p:cNvPr id="209924" name="Group 4"/>
          <p:cNvGrpSpPr>
            <a:grpSpLocks/>
          </p:cNvGrpSpPr>
          <p:nvPr/>
        </p:nvGrpSpPr>
        <p:grpSpPr bwMode="auto">
          <a:xfrm>
            <a:off x="522426" y="2200629"/>
            <a:ext cx="5143500" cy="2057400"/>
            <a:chOff x="1701" y="4837"/>
            <a:chExt cx="8100" cy="3240"/>
          </a:xfrm>
        </p:grpSpPr>
        <p:grpSp>
          <p:nvGrpSpPr>
            <p:cNvPr id="209925" name="Group 5"/>
            <p:cNvGrpSpPr>
              <a:grpSpLocks/>
            </p:cNvGrpSpPr>
            <p:nvPr/>
          </p:nvGrpSpPr>
          <p:grpSpPr bwMode="auto">
            <a:xfrm>
              <a:off x="1701" y="5197"/>
              <a:ext cx="8100" cy="2880"/>
              <a:chOff x="1701" y="5197"/>
              <a:chExt cx="8100" cy="2880"/>
            </a:xfrm>
          </p:grpSpPr>
          <p:grpSp>
            <p:nvGrpSpPr>
              <p:cNvPr id="209926" name="Group 6"/>
              <p:cNvGrpSpPr>
                <a:grpSpLocks/>
              </p:cNvGrpSpPr>
              <p:nvPr/>
            </p:nvGrpSpPr>
            <p:grpSpPr bwMode="auto">
              <a:xfrm>
                <a:off x="3827" y="5197"/>
                <a:ext cx="403" cy="1088"/>
                <a:chOff x="3389" y="7357"/>
                <a:chExt cx="403" cy="1088"/>
              </a:xfrm>
            </p:grpSpPr>
            <p:sp>
              <p:nvSpPr>
                <p:cNvPr id="209927" name="Rectangle 7"/>
                <p:cNvSpPr>
                  <a:spLocks noChangeArrowheads="1"/>
                </p:cNvSpPr>
                <p:nvPr/>
              </p:nvSpPr>
              <p:spPr bwMode="auto">
                <a:xfrm>
                  <a:off x="3501" y="7357"/>
                  <a:ext cx="180" cy="900"/>
                </a:xfrm>
                <a:prstGeom prst="rect">
                  <a:avLst/>
                </a:prstGeom>
                <a:solidFill>
                  <a:srgbClr val="C0C0C0"/>
                </a:solidFill>
                <a:ln w="9525">
                  <a:solidFill>
                    <a:srgbClr val="000000"/>
                  </a:solidFill>
                  <a:miter lim="800000"/>
                  <a:headEnd/>
                  <a:tailEnd/>
                </a:ln>
              </p:spPr>
              <p:txBody>
                <a:bodyPr/>
                <a:lstStyle/>
                <a:p>
                  <a:endParaRPr lang="pt-BR"/>
                </a:p>
              </p:txBody>
            </p:sp>
            <p:sp>
              <p:nvSpPr>
                <p:cNvPr id="209928" name="AutoShape 8"/>
                <p:cNvSpPr>
                  <a:spLocks noChangeArrowheads="1"/>
                </p:cNvSpPr>
                <p:nvPr/>
              </p:nvSpPr>
              <p:spPr bwMode="auto">
                <a:xfrm rot="10800000">
                  <a:off x="3389" y="8215"/>
                  <a:ext cx="403" cy="23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C0C0C0"/>
                </a:solidFill>
                <a:ln w="9525">
                  <a:solidFill>
                    <a:srgbClr val="000000"/>
                  </a:solidFill>
                  <a:miter lim="800000"/>
                  <a:headEnd/>
                  <a:tailEnd/>
                </a:ln>
              </p:spPr>
              <p:txBody>
                <a:bodyPr/>
                <a:lstStyle/>
                <a:p>
                  <a:endParaRPr lang="pt-BR"/>
                </a:p>
              </p:txBody>
            </p:sp>
          </p:grpSp>
          <p:sp>
            <p:nvSpPr>
              <p:cNvPr id="209929" name="AutoShape 9"/>
              <p:cNvSpPr>
                <a:spLocks noChangeArrowheads="1"/>
              </p:cNvSpPr>
              <p:nvPr/>
            </p:nvSpPr>
            <p:spPr bwMode="auto">
              <a:xfrm>
                <a:off x="1701" y="7357"/>
                <a:ext cx="8100" cy="720"/>
              </a:xfrm>
              <a:prstGeom prst="parallelogram">
                <a:avLst>
                  <a:gd name="adj" fmla="val 281250"/>
                </a:avLst>
              </a:prstGeom>
              <a:solidFill>
                <a:srgbClr val="FFFFFF"/>
              </a:solidFill>
              <a:ln w="9525">
                <a:solidFill>
                  <a:srgbClr val="000000"/>
                </a:solidFill>
                <a:miter lim="800000"/>
                <a:headEnd/>
                <a:tailEnd/>
              </a:ln>
            </p:spPr>
            <p:txBody>
              <a:bodyPr/>
              <a:lstStyle/>
              <a:p>
                <a:endParaRPr lang="pt-BR"/>
              </a:p>
            </p:txBody>
          </p:sp>
          <p:sp>
            <p:nvSpPr>
              <p:cNvPr id="209930" name="Oval 10"/>
              <p:cNvSpPr>
                <a:spLocks noChangeArrowheads="1"/>
              </p:cNvSpPr>
              <p:nvPr/>
            </p:nvSpPr>
            <p:spPr bwMode="auto">
              <a:xfrm>
                <a:off x="3661" y="7520"/>
                <a:ext cx="720" cy="360"/>
              </a:xfrm>
              <a:prstGeom prst="ellipse">
                <a:avLst/>
              </a:prstGeom>
              <a:solidFill>
                <a:srgbClr val="FFFFFF"/>
              </a:solidFill>
              <a:ln w="9525">
                <a:solidFill>
                  <a:srgbClr val="000000"/>
                </a:solidFill>
                <a:round/>
                <a:headEnd/>
                <a:tailEnd/>
              </a:ln>
            </p:spPr>
            <p:txBody>
              <a:bodyPr/>
              <a:lstStyle/>
              <a:p>
                <a:endParaRPr lang="pt-BR"/>
              </a:p>
            </p:txBody>
          </p:sp>
          <p:sp>
            <p:nvSpPr>
              <p:cNvPr id="209931" name="Freeform 11"/>
              <p:cNvSpPr>
                <a:spLocks/>
              </p:cNvSpPr>
              <p:nvPr/>
            </p:nvSpPr>
            <p:spPr bwMode="auto">
              <a:xfrm>
                <a:off x="3650" y="6279"/>
                <a:ext cx="184" cy="1407"/>
              </a:xfrm>
              <a:custGeom>
                <a:avLst/>
                <a:gdLst/>
                <a:ahLst/>
                <a:cxnLst>
                  <a:cxn ang="0">
                    <a:pos x="184" y="0"/>
                  </a:cxn>
                  <a:cxn ang="0">
                    <a:pos x="0" y="1407"/>
                  </a:cxn>
                </a:cxnLst>
                <a:rect l="0" t="0" r="r" b="b"/>
                <a:pathLst>
                  <a:path w="184" h="1407">
                    <a:moveTo>
                      <a:pt x="184" y="0"/>
                    </a:moveTo>
                    <a:lnTo>
                      <a:pt x="0" y="1407"/>
                    </a:lnTo>
                  </a:path>
                </a:pathLst>
              </a:custGeom>
              <a:noFill/>
              <a:ln w="9525" cap="rnd">
                <a:solidFill>
                  <a:srgbClr val="000000"/>
                </a:solidFill>
                <a:prstDash val="sysDot"/>
                <a:round/>
                <a:headEnd type="none" w="med" len="med"/>
                <a:tailEnd type="none" w="med" len="med"/>
              </a:ln>
            </p:spPr>
            <p:txBody>
              <a:bodyPr/>
              <a:lstStyle/>
              <a:p>
                <a:endParaRPr lang="pt-BR"/>
              </a:p>
            </p:txBody>
          </p:sp>
          <p:sp>
            <p:nvSpPr>
              <p:cNvPr id="209932" name="Freeform 12"/>
              <p:cNvSpPr>
                <a:spLocks/>
              </p:cNvSpPr>
              <p:nvPr/>
            </p:nvSpPr>
            <p:spPr bwMode="auto">
              <a:xfrm>
                <a:off x="4203" y="6296"/>
                <a:ext cx="167" cy="1406"/>
              </a:xfrm>
              <a:custGeom>
                <a:avLst/>
                <a:gdLst/>
                <a:ahLst/>
                <a:cxnLst>
                  <a:cxn ang="0">
                    <a:pos x="0" y="0"/>
                  </a:cxn>
                  <a:cxn ang="0">
                    <a:pos x="167" y="1406"/>
                  </a:cxn>
                </a:cxnLst>
                <a:rect l="0" t="0" r="r" b="b"/>
                <a:pathLst>
                  <a:path w="167" h="1406">
                    <a:moveTo>
                      <a:pt x="0" y="0"/>
                    </a:moveTo>
                    <a:lnTo>
                      <a:pt x="167" y="1406"/>
                    </a:lnTo>
                  </a:path>
                </a:pathLst>
              </a:custGeom>
              <a:noFill/>
              <a:ln w="9525" cap="rnd">
                <a:solidFill>
                  <a:srgbClr val="000000"/>
                </a:solidFill>
                <a:prstDash val="sysDot"/>
                <a:round/>
                <a:headEnd type="none" w="med" len="med"/>
                <a:tailEnd type="none" w="med" len="med"/>
              </a:ln>
            </p:spPr>
            <p:txBody>
              <a:bodyPr/>
              <a:lstStyle/>
              <a:p>
                <a:endParaRPr lang="pt-BR"/>
              </a:p>
            </p:txBody>
          </p:sp>
        </p:grpSp>
        <p:grpSp>
          <p:nvGrpSpPr>
            <p:cNvPr id="209933" name="Group 13"/>
            <p:cNvGrpSpPr>
              <a:grpSpLocks/>
            </p:cNvGrpSpPr>
            <p:nvPr/>
          </p:nvGrpSpPr>
          <p:grpSpPr bwMode="auto">
            <a:xfrm rot="2884439">
              <a:off x="8028" y="5582"/>
              <a:ext cx="403" cy="1088"/>
              <a:chOff x="3389" y="7357"/>
              <a:chExt cx="403" cy="1088"/>
            </a:xfrm>
          </p:grpSpPr>
          <p:sp>
            <p:nvSpPr>
              <p:cNvPr id="209934" name="Rectangle 14"/>
              <p:cNvSpPr>
                <a:spLocks noChangeArrowheads="1"/>
              </p:cNvSpPr>
              <p:nvPr/>
            </p:nvSpPr>
            <p:spPr bwMode="auto">
              <a:xfrm>
                <a:off x="3501" y="7357"/>
                <a:ext cx="180" cy="900"/>
              </a:xfrm>
              <a:prstGeom prst="rect">
                <a:avLst/>
              </a:prstGeom>
              <a:solidFill>
                <a:srgbClr val="C0C0C0"/>
              </a:solidFill>
              <a:ln w="9525">
                <a:solidFill>
                  <a:srgbClr val="000000"/>
                </a:solidFill>
                <a:miter lim="800000"/>
                <a:headEnd/>
                <a:tailEnd/>
              </a:ln>
            </p:spPr>
            <p:txBody>
              <a:bodyPr/>
              <a:lstStyle/>
              <a:p>
                <a:endParaRPr lang="pt-BR"/>
              </a:p>
            </p:txBody>
          </p:sp>
          <p:sp>
            <p:nvSpPr>
              <p:cNvPr id="209935" name="AutoShape 15"/>
              <p:cNvSpPr>
                <a:spLocks noChangeArrowheads="1"/>
              </p:cNvSpPr>
              <p:nvPr/>
            </p:nvSpPr>
            <p:spPr bwMode="auto">
              <a:xfrm rot="10800000">
                <a:off x="3389" y="8215"/>
                <a:ext cx="403" cy="23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C0C0C0"/>
              </a:solidFill>
              <a:ln w="9525">
                <a:solidFill>
                  <a:srgbClr val="000000"/>
                </a:solidFill>
                <a:miter lim="800000"/>
                <a:headEnd/>
                <a:tailEnd/>
              </a:ln>
            </p:spPr>
            <p:txBody>
              <a:bodyPr/>
              <a:lstStyle/>
              <a:p>
                <a:endParaRPr lang="pt-BR"/>
              </a:p>
            </p:txBody>
          </p:sp>
        </p:grpSp>
        <p:sp>
          <p:nvSpPr>
            <p:cNvPr id="209936" name="Freeform 16"/>
            <p:cNvSpPr>
              <a:spLocks/>
            </p:cNvSpPr>
            <p:nvPr/>
          </p:nvSpPr>
          <p:spPr bwMode="auto">
            <a:xfrm rot="2884439">
              <a:off x="7382" y="6455"/>
              <a:ext cx="167" cy="1406"/>
            </a:xfrm>
            <a:custGeom>
              <a:avLst/>
              <a:gdLst/>
              <a:ahLst/>
              <a:cxnLst>
                <a:cxn ang="0">
                  <a:pos x="0" y="0"/>
                </a:cxn>
                <a:cxn ang="0">
                  <a:pos x="167" y="1406"/>
                </a:cxn>
              </a:cxnLst>
              <a:rect l="0" t="0" r="r" b="b"/>
              <a:pathLst>
                <a:path w="167" h="1406">
                  <a:moveTo>
                    <a:pt x="0" y="0"/>
                  </a:moveTo>
                  <a:lnTo>
                    <a:pt x="167" y="1406"/>
                  </a:lnTo>
                </a:path>
              </a:pathLst>
            </a:custGeom>
            <a:noFill/>
            <a:ln w="9525" cap="rnd">
              <a:solidFill>
                <a:srgbClr val="000000"/>
              </a:solidFill>
              <a:prstDash val="sysDot"/>
              <a:round/>
              <a:headEnd type="none" w="med" len="med"/>
              <a:tailEnd type="none" w="med" len="med"/>
            </a:ln>
          </p:spPr>
          <p:txBody>
            <a:bodyPr/>
            <a:lstStyle/>
            <a:p>
              <a:endParaRPr lang="pt-BR"/>
            </a:p>
          </p:txBody>
        </p:sp>
        <p:sp>
          <p:nvSpPr>
            <p:cNvPr id="209937" name="Oval 17"/>
            <p:cNvSpPr>
              <a:spLocks noChangeArrowheads="1"/>
            </p:cNvSpPr>
            <p:nvPr/>
          </p:nvSpPr>
          <p:spPr bwMode="auto">
            <a:xfrm>
              <a:off x="5661" y="7537"/>
              <a:ext cx="1338" cy="421"/>
            </a:xfrm>
            <a:prstGeom prst="ellipse">
              <a:avLst/>
            </a:prstGeom>
            <a:solidFill>
              <a:srgbClr val="FFFFFF"/>
            </a:solidFill>
            <a:ln w="9525">
              <a:solidFill>
                <a:srgbClr val="000000"/>
              </a:solidFill>
              <a:round/>
              <a:headEnd/>
              <a:tailEnd/>
            </a:ln>
          </p:spPr>
          <p:txBody>
            <a:bodyPr/>
            <a:lstStyle/>
            <a:p>
              <a:endParaRPr lang="pt-BR"/>
            </a:p>
          </p:txBody>
        </p:sp>
        <p:sp>
          <p:nvSpPr>
            <p:cNvPr id="209938" name="Freeform 18"/>
            <p:cNvSpPr>
              <a:spLocks/>
            </p:cNvSpPr>
            <p:nvPr/>
          </p:nvSpPr>
          <p:spPr bwMode="auto">
            <a:xfrm>
              <a:off x="5676" y="6340"/>
              <a:ext cx="2023" cy="1346"/>
            </a:xfrm>
            <a:custGeom>
              <a:avLst/>
              <a:gdLst/>
              <a:ahLst/>
              <a:cxnLst>
                <a:cxn ang="0">
                  <a:pos x="2023" y="0"/>
                </a:cxn>
                <a:cxn ang="0">
                  <a:pos x="0" y="1346"/>
                </a:cxn>
              </a:cxnLst>
              <a:rect l="0" t="0" r="r" b="b"/>
              <a:pathLst>
                <a:path w="2023" h="1346">
                  <a:moveTo>
                    <a:pt x="2023" y="0"/>
                  </a:moveTo>
                  <a:lnTo>
                    <a:pt x="0" y="1346"/>
                  </a:lnTo>
                </a:path>
              </a:pathLst>
            </a:custGeom>
            <a:noFill/>
            <a:ln w="9525" cap="rnd">
              <a:solidFill>
                <a:srgbClr val="000000"/>
              </a:solidFill>
              <a:prstDash val="sysDot"/>
              <a:round/>
              <a:headEnd type="none" w="med" len="med"/>
              <a:tailEnd type="none" w="med" len="med"/>
            </a:ln>
          </p:spPr>
          <p:txBody>
            <a:bodyPr/>
            <a:lstStyle/>
            <a:p>
              <a:endParaRPr lang="pt-BR"/>
            </a:p>
          </p:txBody>
        </p:sp>
        <p:sp>
          <p:nvSpPr>
            <p:cNvPr id="209939" name="Line 19"/>
            <p:cNvSpPr>
              <a:spLocks noChangeShapeType="1"/>
            </p:cNvSpPr>
            <p:nvPr/>
          </p:nvSpPr>
          <p:spPr bwMode="auto">
            <a:xfrm flipV="1">
              <a:off x="4024" y="4837"/>
              <a:ext cx="0" cy="2880"/>
            </a:xfrm>
            <a:prstGeom prst="line">
              <a:avLst/>
            </a:prstGeom>
            <a:noFill/>
            <a:ln w="9525">
              <a:solidFill>
                <a:srgbClr val="000000"/>
              </a:solidFill>
              <a:round/>
              <a:headEnd/>
              <a:tailEnd/>
            </a:ln>
          </p:spPr>
          <p:txBody>
            <a:bodyPr/>
            <a:lstStyle/>
            <a:p>
              <a:endParaRPr lang="pt-BR"/>
            </a:p>
          </p:txBody>
        </p:sp>
        <p:sp>
          <p:nvSpPr>
            <p:cNvPr id="209940" name="Line 20"/>
            <p:cNvSpPr>
              <a:spLocks noChangeShapeType="1"/>
            </p:cNvSpPr>
            <p:nvPr/>
          </p:nvSpPr>
          <p:spPr bwMode="auto">
            <a:xfrm flipV="1">
              <a:off x="6296" y="4837"/>
              <a:ext cx="0" cy="2880"/>
            </a:xfrm>
            <a:prstGeom prst="line">
              <a:avLst/>
            </a:prstGeom>
            <a:noFill/>
            <a:ln w="9525">
              <a:solidFill>
                <a:srgbClr val="000000"/>
              </a:solidFill>
              <a:round/>
              <a:headEnd/>
              <a:tailEnd/>
            </a:ln>
          </p:spPr>
          <p:txBody>
            <a:bodyPr/>
            <a:lstStyle/>
            <a:p>
              <a:endParaRPr lang="pt-BR"/>
            </a:p>
          </p:txBody>
        </p:sp>
        <p:sp>
          <p:nvSpPr>
            <p:cNvPr id="209941" name="Freeform 21"/>
            <p:cNvSpPr>
              <a:spLocks/>
            </p:cNvSpPr>
            <p:nvPr/>
          </p:nvSpPr>
          <p:spPr bwMode="auto">
            <a:xfrm>
              <a:off x="6296" y="6457"/>
              <a:ext cx="1525" cy="1262"/>
            </a:xfrm>
            <a:custGeom>
              <a:avLst/>
              <a:gdLst/>
              <a:ahLst/>
              <a:cxnLst>
                <a:cxn ang="0">
                  <a:pos x="0" y="1262"/>
                </a:cxn>
                <a:cxn ang="0">
                  <a:pos x="1525" y="0"/>
                </a:cxn>
              </a:cxnLst>
              <a:rect l="0" t="0" r="r" b="b"/>
              <a:pathLst>
                <a:path w="1525" h="1262">
                  <a:moveTo>
                    <a:pt x="0" y="1262"/>
                  </a:moveTo>
                  <a:lnTo>
                    <a:pt x="1525" y="0"/>
                  </a:lnTo>
                </a:path>
              </a:pathLst>
            </a:custGeom>
            <a:noFill/>
            <a:ln w="15875" cap="flat">
              <a:solidFill>
                <a:srgbClr val="000000"/>
              </a:solidFill>
              <a:prstDash val="sysDot"/>
              <a:round/>
              <a:headEnd type="none" w="med" len="med"/>
              <a:tailEnd type="none" w="med" len="med"/>
            </a:ln>
          </p:spPr>
          <p:txBody>
            <a:bodyPr/>
            <a:lstStyle/>
            <a:p>
              <a:endParaRPr lang="pt-BR"/>
            </a:p>
          </p:txBody>
        </p:sp>
        <p:sp>
          <p:nvSpPr>
            <p:cNvPr id="209942" name="Freeform 22"/>
            <p:cNvSpPr>
              <a:spLocks/>
            </p:cNvSpPr>
            <p:nvPr/>
          </p:nvSpPr>
          <p:spPr bwMode="auto">
            <a:xfrm rot="-865247">
              <a:off x="6364" y="6980"/>
              <a:ext cx="360" cy="360"/>
            </a:xfrm>
            <a:custGeom>
              <a:avLst/>
              <a:gdLst/>
              <a:ahLst/>
              <a:cxnLst>
                <a:cxn ang="0">
                  <a:pos x="0" y="0"/>
                </a:cxn>
                <a:cxn ang="0">
                  <a:pos x="237" y="119"/>
                </a:cxn>
                <a:cxn ang="0">
                  <a:pos x="360" y="360"/>
                </a:cxn>
              </a:cxnLst>
              <a:rect l="0" t="0" r="r" b="b"/>
              <a:pathLst>
                <a:path w="360" h="360">
                  <a:moveTo>
                    <a:pt x="0" y="0"/>
                  </a:moveTo>
                  <a:cubicBezTo>
                    <a:pt x="39" y="20"/>
                    <a:pt x="177" y="59"/>
                    <a:pt x="237" y="119"/>
                  </a:cubicBezTo>
                  <a:cubicBezTo>
                    <a:pt x="297" y="179"/>
                    <a:pt x="335" y="310"/>
                    <a:pt x="360" y="360"/>
                  </a:cubicBezTo>
                </a:path>
              </a:pathLst>
            </a:custGeom>
            <a:noFill/>
            <a:ln w="9525">
              <a:solidFill>
                <a:srgbClr val="000000"/>
              </a:solidFill>
              <a:round/>
              <a:headEnd type="triangle" w="med" len="med"/>
              <a:tailEnd type="triangle" w="med" len="med"/>
            </a:ln>
          </p:spPr>
          <p:txBody>
            <a:bodyPr/>
            <a:lstStyle/>
            <a:p>
              <a:endParaRPr lang="pt-BR"/>
            </a:p>
          </p:txBody>
        </p:sp>
        <p:sp>
          <p:nvSpPr>
            <p:cNvPr id="209943" name="Text Box 23"/>
            <p:cNvSpPr txBox="1">
              <a:spLocks noChangeArrowheads="1"/>
            </p:cNvSpPr>
            <p:nvPr/>
          </p:nvSpPr>
          <p:spPr bwMode="auto">
            <a:xfrm>
              <a:off x="6415" y="6732"/>
              <a:ext cx="540" cy="540"/>
            </a:xfrm>
            <a:prstGeom prst="rect">
              <a:avLst/>
            </a:prstGeom>
            <a:noFill/>
            <a:ln w="9525">
              <a:noFill/>
              <a:miter lim="800000"/>
              <a:headEnd/>
              <a:tailEnd/>
            </a:ln>
          </p:spPr>
          <p:txBody>
            <a:bodyPr/>
            <a:lstStyle/>
            <a:p>
              <a:r>
                <a:rPr lang="pt-BR" sz="1200">
                  <a:latin typeface="Times New Roman" pitchFamily="18" charset="0"/>
                </a:rPr>
                <a:t>θ</a:t>
              </a:r>
              <a:endParaRPr lang="pt-BR"/>
            </a:p>
          </p:txBody>
        </p:sp>
        <p:sp>
          <p:nvSpPr>
            <p:cNvPr id="209944" name="Text Box 24"/>
            <p:cNvSpPr txBox="1">
              <a:spLocks noChangeArrowheads="1"/>
            </p:cNvSpPr>
            <p:nvPr/>
          </p:nvSpPr>
          <p:spPr bwMode="auto">
            <a:xfrm>
              <a:off x="4187" y="6092"/>
              <a:ext cx="754" cy="538"/>
            </a:xfrm>
            <a:prstGeom prst="rect">
              <a:avLst/>
            </a:prstGeom>
            <a:noFill/>
            <a:ln w="9525">
              <a:noFill/>
              <a:miter lim="800000"/>
              <a:headEnd/>
              <a:tailEnd/>
            </a:ln>
          </p:spPr>
          <p:txBody>
            <a:bodyPr/>
            <a:lstStyle/>
            <a:p>
              <a:r>
                <a:rPr lang="en-US" sz="1200"/>
                <a:t>Qn</a:t>
              </a:r>
              <a:endParaRPr lang="pt-BR"/>
            </a:p>
          </p:txBody>
        </p:sp>
        <p:sp>
          <p:nvSpPr>
            <p:cNvPr id="209945" name="Text Box 25"/>
            <p:cNvSpPr txBox="1">
              <a:spLocks noChangeArrowheads="1"/>
            </p:cNvSpPr>
            <p:nvPr/>
          </p:nvSpPr>
          <p:spPr bwMode="auto">
            <a:xfrm>
              <a:off x="4272" y="7461"/>
              <a:ext cx="754" cy="538"/>
            </a:xfrm>
            <a:prstGeom prst="rect">
              <a:avLst/>
            </a:prstGeom>
            <a:noFill/>
            <a:ln w="9525">
              <a:noFill/>
              <a:miter lim="800000"/>
              <a:headEnd/>
              <a:tailEnd/>
            </a:ln>
          </p:spPr>
          <p:txBody>
            <a:bodyPr/>
            <a:lstStyle/>
            <a:p>
              <a:r>
                <a:rPr lang="en-US" sz="1200" dirty="0" err="1"/>
                <a:t>Qn</a:t>
              </a:r>
              <a:endParaRPr lang="pt-BR" dirty="0"/>
            </a:p>
          </p:txBody>
        </p:sp>
        <p:sp>
          <p:nvSpPr>
            <p:cNvPr id="209946" name="Text Box 26"/>
            <p:cNvSpPr txBox="1">
              <a:spLocks noChangeArrowheads="1"/>
            </p:cNvSpPr>
            <p:nvPr/>
          </p:nvSpPr>
          <p:spPr bwMode="auto">
            <a:xfrm>
              <a:off x="5318" y="7461"/>
              <a:ext cx="754" cy="538"/>
            </a:xfrm>
            <a:prstGeom prst="rect">
              <a:avLst/>
            </a:prstGeom>
            <a:noFill/>
            <a:ln w="9525">
              <a:noFill/>
              <a:miter lim="800000"/>
              <a:headEnd/>
              <a:tailEnd/>
            </a:ln>
          </p:spPr>
          <p:txBody>
            <a:bodyPr/>
            <a:lstStyle/>
            <a:p>
              <a:r>
                <a:rPr lang="en-US" sz="1200"/>
                <a:t>Q</a:t>
              </a:r>
              <a:endParaRPr lang="pt-BR"/>
            </a:p>
          </p:txBody>
        </p:sp>
        <p:sp>
          <p:nvSpPr>
            <p:cNvPr id="209947" name="Text Box 27"/>
            <p:cNvSpPr txBox="1">
              <a:spLocks noChangeArrowheads="1"/>
            </p:cNvSpPr>
            <p:nvPr/>
          </p:nvSpPr>
          <p:spPr bwMode="auto">
            <a:xfrm>
              <a:off x="7135" y="6056"/>
              <a:ext cx="754" cy="538"/>
            </a:xfrm>
            <a:prstGeom prst="rect">
              <a:avLst/>
            </a:prstGeom>
            <a:noFill/>
            <a:ln w="9525">
              <a:noFill/>
              <a:miter lim="800000"/>
              <a:headEnd/>
              <a:tailEnd/>
            </a:ln>
          </p:spPr>
          <p:txBody>
            <a:bodyPr/>
            <a:lstStyle/>
            <a:p>
              <a:r>
                <a:rPr lang="en-US" sz="1200"/>
                <a:t>Qn</a:t>
              </a:r>
              <a:endParaRPr lang="pt-BR"/>
            </a:p>
          </p:txBody>
        </p:sp>
      </p:grpSp>
      <p:pic>
        <p:nvPicPr>
          <p:cNvPr id="2" name="Imagem 1"/>
          <p:cNvPicPr>
            <a:picLocks noChangeAspect="1"/>
          </p:cNvPicPr>
          <p:nvPr/>
        </p:nvPicPr>
        <p:blipFill>
          <a:blip r:embed="rId3"/>
          <a:stretch>
            <a:fillRect/>
          </a:stretch>
        </p:blipFill>
        <p:spPr>
          <a:xfrm>
            <a:off x="6378727" y="711911"/>
            <a:ext cx="5769808" cy="4077331"/>
          </a:xfrm>
          <a:prstGeom prst="rect">
            <a:avLst/>
          </a:prstGeom>
        </p:spPr>
      </p:pic>
      <p:sp>
        <p:nvSpPr>
          <p:cNvPr id="4" name="CaixaDeTexto 3"/>
          <p:cNvSpPr txBox="1"/>
          <p:nvPr/>
        </p:nvSpPr>
        <p:spPr>
          <a:xfrm>
            <a:off x="2338521" y="4613946"/>
            <a:ext cx="1021606" cy="369332"/>
          </a:xfrm>
          <a:prstGeom prst="rect">
            <a:avLst/>
          </a:prstGeom>
          <a:noFill/>
        </p:spPr>
        <p:txBody>
          <a:bodyPr wrap="square" rtlCol="0">
            <a:spAutoFit/>
          </a:bodyPr>
          <a:lstStyle/>
          <a:p>
            <a:r>
              <a:rPr lang="pt-BR" b="1" dirty="0"/>
              <a:t>Q&lt;</a:t>
            </a:r>
            <a:r>
              <a:rPr lang="pt-BR" b="1" dirty="0" err="1"/>
              <a:t>Qn</a:t>
            </a:r>
            <a:endParaRPr lang="pt-BR" b="1" dirty="0"/>
          </a:p>
        </p:txBody>
      </p:sp>
    </p:spTree>
    <p:extLst>
      <p:ext uri="{BB962C8B-B14F-4D97-AF65-F5344CB8AC3E}">
        <p14:creationId xmlns:p14="http://schemas.microsoft.com/office/powerpoint/2010/main" val="185892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09924"/>
                                        </p:tgtEl>
                                        <p:attrNameLst>
                                          <p:attrName>style.visibility</p:attrName>
                                        </p:attrNameLst>
                                      </p:cBhvr>
                                      <p:to>
                                        <p:strVal val="visible"/>
                                      </p:to>
                                    </p:set>
                                    <p:animEffect transition="in" filter="box(in)">
                                      <p:cBhvr>
                                        <p:cTn id="7" dur="500"/>
                                        <p:tgtEl>
                                          <p:spTgt spid="209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799A8B4F-0FED-46C0-9186-5A8E116D8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8905" y="0"/>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350" name="Picture 75">
            <a:extLst>
              <a:ext uri="{FF2B5EF4-FFF2-40B4-BE49-F238E27FC236}">
                <a16:creationId xmlns:a16="http://schemas.microsoft.com/office/drawing/2014/main" id="{DA6861EE-7660-46C9-80BD-173B8F7454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195" name="Rectangle 2"/>
          <p:cNvSpPr>
            <a:spLocks noGrp="1" noChangeArrowheads="1"/>
          </p:cNvSpPr>
          <p:nvPr>
            <p:ph type="title"/>
          </p:nvPr>
        </p:nvSpPr>
        <p:spPr>
          <a:xfrm>
            <a:off x="-1" y="-25893"/>
            <a:ext cx="6656787" cy="1006621"/>
          </a:xfrm>
        </p:spPr>
        <p:txBody>
          <a:bodyPr>
            <a:normAutofit/>
          </a:bodyPr>
          <a:lstStyle/>
          <a:p>
            <a:r>
              <a:rPr lang="pt-BR" sz="3600" dirty="0"/>
              <a:t>Estimando </a:t>
            </a:r>
            <a:r>
              <a:rPr lang="pt-BR" sz="3600" dirty="0" err="1"/>
              <a:t>Qo</a:t>
            </a:r>
            <a:r>
              <a:rPr lang="pt-BR" sz="3600" dirty="0"/>
              <a:t> - </a:t>
            </a:r>
            <a:r>
              <a:rPr lang="pt-BR" sz="3600" dirty="0">
                <a:solidFill>
                  <a:srgbClr val="000000"/>
                </a:solidFill>
              </a:rPr>
              <a:t>Ângulo Zenital (</a:t>
            </a:r>
            <a:r>
              <a:rPr lang="pt-BR" sz="3600" dirty="0" err="1">
                <a:solidFill>
                  <a:srgbClr val="000000"/>
                </a:solidFill>
              </a:rPr>
              <a:t>Zh</a:t>
            </a:r>
            <a:r>
              <a:rPr lang="pt-BR" sz="3600" dirty="0">
                <a:solidFill>
                  <a:srgbClr val="000000"/>
                </a:solidFill>
              </a:rPr>
              <a:t>)</a:t>
            </a:r>
          </a:p>
        </p:txBody>
      </p:sp>
      <p:sp>
        <p:nvSpPr>
          <p:cNvPr id="8196" name="Rectangle 3"/>
          <p:cNvSpPr>
            <a:spLocks noGrp="1" noChangeArrowheads="1"/>
          </p:cNvSpPr>
          <p:nvPr>
            <p:ph type="body" idx="1"/>
          </p:nvPr>
        </p:nvSpPr>
        <p:spPr>
          <a:xfrm>
            <a:off x="803807" y="2421682"/>
            <a:ext cx="4650524" cy="3639289"/>
          </a:xfrm>
        </p:spPr>
        <p:txBody>
          <a:bodyPr anchor="ctr">
            <a:normAutofit/>
          </a:bodyPr>
          <a:lstStyle/>
          <a:p>
            <a:pPr eaLnBrk="1" hangingPunct="1"/>
            <a:r>
              <a:rPr lang="pt-BR" sz="2000">
                <a:solidFill>
                  <a:srgbClr val="000000"/>
                </a:solidFill>
              </a:rPr>
              <a:t>Definição: ângulo formado entre o zênite (linha imaginária que liga um observador localizado sobre a superfície terrestre e o centro da terra e prolonga-se até a esfera celeste) e a direção predominante do feixe (de raios) solar.</a:t>
            </a:r>
          </a:p>
          <a:p>
            <a:pPr marL="0" indent="0" eaLnBrk="1" hangingPunct="1">
              <a:buNone/>
            </a:pPr>
            <a:r>
              <a:rPr lang="pt-BR" sz="2000">
                <a:solidFill>
                  <a:srgbClr val="000000"/>
                </a:solidFill>
              </a:rPr>
              <a:t>Zh = f(latitude, ângulo horário, declinação)</a:t>
            </a:r>
          </a:p>
          <a:p>
            <a:pPr eaLnBrk="1" hangingPunct="1"/>
            <a:endParaRPr lang="pt-BR" sz="2000">
              <a:solidFill>
                <a:srgbClr val="000000"/>
              </a:solidFill>
            </a:endParaRPr>
          </a:p>
        </p:txBody>
      </p:sp>
      <p:sp>
        <p:nvSpPr>
          <p:cNvPr id="57351" name="Oval 77">
            <a:extLst>
              <a:ext uri="{FF2B5EF4-FFF2-40B4-BE49-F238E27FC236}">
                <a16:creationId xmlns:a16="http://schemas.microsoft.com/office/drawing/2014/main" id="{38A69B74-22E3-47CC-823F-18BE7930C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9636" y="2960687"/>
            <a:ext cx="2668748" cy="2668748"/>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1">
            <a:extLst>
              <a:ext uri="{FF2B5EF4-FFF2-40B4-BE49-F238E27FC236}">
                <a16:creationId xmlns:a16="http://schemas.microsoft.com/office/drawing/2014/main" id="{1778637B-5DB8-4A75-B2E6-FC2B1BB9A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014" y="2"/>
            <a:ext cx="4034987" cy="3428147"/>
          </a:xfrm>
          <a:custGeom>
            <a:avLst/>
            <a:gdLst>
              <a:gd name="connsiteX0" fmla="*/ 350825 w 4034987"/>
              <a:gd name="connsiteY0" fmla="*/ 0 h 3428147"/>
              <a:gd name="connsiteX1" fmla="*/ 4034987 w 4034987"/>
              <a:gd name="connsiteY1" fmla="*/ 0 h 3428147"/>
              <a:gd name="connsiteX2" fmla="*/ 4034987 w 4034987"/>
              <a:gd name="connsiteY2" fmla="*/ 2505205 h 3428147"/>
              <a:gd name="connsiteX3" fmla="*/ 3951822 w 4034987"/>
              <a:gd name="connsiteY3" fmla="*/ 2616420 h 3428147"/>
              <a:gd name="connsiteX4" fmla="*/ 2230590 w 4034987"/>
              <a:gd name="connsiteY4" fmla="*/ 3428147 h 3428147"/>
              <a:gd name="connsiteX5" fmla="*/ 0 w 4034987"/>
              <a:gd name="connsiteY5" fmla="*/ 1197557 h 3428147"/>
              <a:gd name="connsiteX6" fmla="*/ 269220 w 4034987"/>
              <a:gd name="connsiteY6" fmla="*/ 134326 h 342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987" h="3428147">
                <a:moveTo>
                  <a:pt x="350825" y="0"/>
                </a:moveTo>
                <a:lnTo>
                  <a:pt x="4034987" y="0"/>
                </a:lnTo>
                <a:lnTo>
                  <a:pt x="4034987" y="2505205"/>
                </a:lnTo>
                <a:lnTo>
                  <a:pt x="3951822" y="2616420"/>
                </a:lnTo>
                <a:cubicBezTo>
                  <a:pt x="3542699" y="3112162"/>
                  <a:pt x="2923546" y="3428147"/>
                  <a:pt x="2230590" y="3428147"/>
                </a:cubicBezTo>
                <a:cubicBezTo>
                  <a:pt x="998669" y="3428147"/>
                  <a:pt x="0" y="2429478"/>
                  <a:pt x="0" y="1197557"/>
                </a:cubicBezTo>
                <a:cubicBezTo>
                  <a:pt x="0" y="812582"/>
                  <a:pt x="97526" y="450385"/>
                  <a:pt x="269220" y="134326"/>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7346" name="Picture 2" descr="http://upload.wikimedia.org/wikipedia/commons/thumb/4/47/Zenith-Nadir-Horizon.svg/200px-Zenith-Nadir-Horizon.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9844" y="375696"/>
            <a:ext cx="3205839" cy="2099824"/>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B884486C-D7F6-4BD1-8916-90015416CD87}"/>
              </a:ext>
            </a:extLst>
          </p:cNvPr>
          <p:cNvPicPr>
            <a:picLocks noChangeAspect="1"/>
          </p:cNvPicPr>
          <p:nvPr/>
        </p:nvPicPr>
        <p:blipFill>
          <a:blip r:embed="rId4"/>
          <a:stretch>
            <a:fillRect/>
          </a:stretch>
        </p:blipFill>
        <p:spPr>
          <a:xfrm>
            <a:off x="6513813" y="3595503"/>
            <a:ext cx="1807158" cy="1373439"/>
          </a:xfrm>
          <a:prstGeom prst="rect">
            <a:avLst/>
          </a:prstGeom>
        </p:spPr>
      </p:pic>
      <p:sp>
        <p:nvSpPr>
          <p:cNvPr id="82" name="Freeform 75">
            <a:extLst>
              <a:ext uri="{FF2B5EF4-FFF2-40B4-BE49-F238E27FC236}">
                <a16:creationId xmlns:a16="http://schemas.microsoft.com/office/drawing/2014/main" id="{0035A30C-45F3-4EFB-B2E8-6E2A11843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59131" y="4258570"/>
            <a:ext cx="3132869" cy="2599430"/>
          </a:xfrm>
          <a:custGeom>
            <a:avLst/>
            <a:gdLst>
              <a:gd name="connsiteX0" fmla="*/ 1612418 w 3061881"/>
              <a:gd name="connsiteY0" fmla="*/ 0 h 2540529"/>
              <a:gd name="connsiteX1" fmla="*/ 3030226 w 3061881"/>
              <a:gd name="connsiteY1" fmla="*/ 843844 h 2540529"/>
              <a:gd name="connsiteX2" fmla="*/ 3061881 w 3061881"/>
              <a:gd name="connsiteY2" fmla="*/ 909556 h 2540529"/>
              <a:gd name="connsiteX3" fmla="*/ 3061881 w 3061881"/>
              <a:gd name="connsiteY3" fmla="*/ 2315281 h 2540529"/>
              <a:gd name="connsiteX4" fmla="*/ 3030226 w 3061881"/>
              <a:gd name="connsiteY4" fmla="*/ 2380992 h 2540529"/>
              <a:gd name="connsiteX5" fmla="*/ 2949460 w 3061881"/>
              <a:gd name="connsiteY5" fmla="*/ 2513937 h 2540529"/>
              <a:gd name="connsiteX6" fmla="*/ 2929575 w 3061881"/>
              <a:gd name="connsiteY6" fmla="*/ 2540529 h 2540529"/>
              <a:gd name="connsiteX7" fmla="*/ 295261 w 3061881"/>
              <a:gd name="connsiteY7" fmla="*/ 2540529 h 2540529"/>
              <a:gd name="connsiteX8" fmla="*/ 275376 w 3061881"/>
              <a:gd name="connsiteY8" fmla="*/ 2513937 h 2540529"/>
              <a:gd name="connsiteX9" fmla="*/ 0 w 3061881"/>
              <a:gd name="connsiteY9" fmla="*/ 1612418 h 2540529"/>
              <a:gd name="connsiteX10" fmla="*/ 1612418 w 3061881"/>
              <a:gd name="connsiteY10" fmla="*/ 0 h 254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61881" h="2540529">
                <a:moveTo>
                  <a:pt x="1612418" y="0"/>
                </a:moveTo>
                <a:cubicBezTo>
                  <a:pt x="2224646" y="0"/>
                  <a:pt x="2757180" y="341213"/>
                  <a:pt x="3030226" y="843844"/>
                </a:cubicBezTo>
                <a:lnTo>
                  <a:pt x="3061881" y="909556"/>
                </a:lnTo>
                <a:lnTo>
                  <a:pt x="3061881" y="2315281"/>
                </a:lnTo>
                <a:lnTo>
                  <a:pt x="3030226" y="2380992"/>
                </a:lnTo>
                <a:cubicBezTo>
                  <a:pt x="3005404" y="2426686"/>
                  <a:pt x="2978437" y="2471046"/>
                  <a:pt x="2949460" y="2513937"/>
                </a:cubicBezTo>
                <a:lnTo>
                  <a:pt x="2929575" y="2540529"/>
                </a:lnTo>
                <a:lnTo>
                  <a:pt x="295261" y="2540529"/>
                </a:lnTo>
                <a:lnTo>
                  <a:pt x="275376" y="2513937"/>
                </a:lnTo>
                <a:cubicBezTo>
                  <a:pt x="101518" y="2256593"/>
                  <a:pt x="0" y="1946361"/>
                  <a:pt x="0" y="1612418"/>
                </a:cubicBezTo>
                <a:cubicBezTo>
                  <a:pt x="0" y="721904"/>
                  <a:pt x="721904" y="0"/>
                  <a:pt x="1612418"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19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33568" y="5109824"/>
            <a:ext cx="2432116" cy="14623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0977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46683C51-C5B2-43BE-A2F2-C95C21369BF8}"/>
              </a:ext>
            </a:extLst>
          </p:cNvPr>
          <p:cNvPicPr>
            <a:picLocks noChangeAspect="1"/>
          </p:cNvPicPr>
          <p:nvPr/>
        </p:nvPicPr>
        <p:blipFill>
          <a:blip r:embed="rId2">
            <a:alphaModFix amt="30000"/>
          </a:blip>
          <a:stretch>
            <a:fillRect/>
          </a:stretch>
        </p:blipFill>
        <p:spPr>
          <a:xfrm>
            <a:off x="5275389" y="0"/>
            <a:ext cx="6858000" cy="6858000"/>
          </a:xfrm>
          <a:prstGeom prst="rect">
            <a:avLst/>
          </a:prstGeom>
        </p:spPr>
      </p:pic>
      <p:sp>
        <p:nvSpPr>
          <p:cNvPr id="10242" name="Espaço Reservado para Número de Slide 5"/>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9916C0C-2BA6-4A32-BDD7-F9B2CDC7636F}" type="slidenum">
              <a:rPr lang="pt-BR"/>
              <a:pPr eaLnBrk="1" hangingPunct="1"/>
              <a:t>9</a:t>
            </a:fld>
            <a:endParaRPr lang="pt-BR"/>
          </a:p>
        </p:txBody>
      </p:sp>
      <p:sp>
        <p:nvSpPr>
          <p:cNvPr id="10243" name="Rectangle 2"/>
          <p:cNvSpPr>
            <a:spLocks noGrp="1" noChangeArrowheads="1"/>
          </p:cNvSpPr>
          <p:nvPr>
            <p:ph type="title"/>
          </p:nvPr>
        </p:nvSpPr>
        <p:spPr>
          <a:xfrm>
            <a:off x="649079" y="1149954"/>
            <a:ext cx="3745632" cy="1325563"/>
          </a:xfrm>
        </p:spPr>
        <p:txBody>
          <a:bodyPr/>
          <a:lstStyle/>
          <a:p>
            <a:pPr eaLnBrk="1" hangingPunct="1"/>
            <a:r>
              <a:rPr lang="pt-BR" dirty="0"/>
              <a:t>Ângulo Zenital ao Meio-Dia</a:t>
            </a:r>
          </a:p>
        </p:txBody>
      </p:sp>
      <p:sp>
        <p:nvSpPr>
          <p:cNvPr id="10244" name="Text Box 4"/>
          <p:cNvSpPr txBox="1">
            <a:spLocks noChangeArrowheads="1"/>
          </p:cNvSpPr>
          <p:nvPr/>
        </p:nvSpPr>
        <p:spPr bwMode="auto">
          <a:xfrm>
            <a:off x="5567990" y="1027905"/>
            <a:ext cx="640871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sz="2400" dirty="0">
                <a:sym typeface="Symbol" panose="05050102010706020507" pitchFamily="18" charset="2"/>
              </a:rPr>
              <a:t>Quando o sol passa pelo meridiano no local (meio-dia): h = 0 e cos 0 = 1</a:t>
            </a:r>
          </a:p>
          <a:p>
            <a:pPr eaLnBrk="1" hangingPunct="1"/>
            <a:r>
              <a:rPr lang="pt-BR" sz="2400" dirty="0">
                <a:sym typeface="Symbol" panose="05050102010706020507" pitchFamily="18" charset="2"/>
              </a:rPr>
              <a:t>Assim, </a:t>
            </a:r>
            <a:endParaRPr lang="pt-BR" sz="2400" dirty="0"/>
          </a:p>
        </p:txBody>
      </p:sp>
      <p:graphicFrame>
        <p:nvGraphicFramePr>
          <p:cNvPr id="10245" name="Object 5"/>
          <p:cNvGraphicFramePr>
            <a:graphicFrameLocks noGrp="1" noChangeAspect="1"/>
          </p:cNvGraphicFramePr>
          <p:nvPr>
            <p:ph idx="1"/>
            <p:extLst>
              <p:ext uri="{D42A27DB-BD31-4B8C-83A1-F6EECF244321}">
                <p14:modId xmlns:p14="http://schemas.microsoft.com/office/powerpoint/2010/main" val="2936532511"/>
              </p:ext>
            </p:extLst>
          </p:nvPr>
        </p:nvGraphicFramePr>
        <p:xfrm>
          <a:off x="5407688" y="3212976"/>
          <a:ext cx="6729317" cy="2027238"/>
        </p:xfrm>
        <a:graphic>
          <a:graphicData uri="http://schemas.openxmlformats.org/presentationml/2006/ole">
            <mc:AlternateContent xmlns:mc="http://schemas.openxmlformats.org/markup-compatibility/2006">
              <mc:Choice xmlns:v="urn:schemas-microsoft-com:vml" Requires="v">
                <p:oleObj name="Equation" r:id="rId3" imgW="2133600" imgH="685800" progId="Equation.3">
                  <p:embed/>
                </p:oleObj>
              </mc:Choice>
              <mc:Fallback>
                <p:oleObj name="Equation" r:id="rId3" imgW="2133600" imgH="685800" progId="Equation.3">
                  <p:embed/>
                  <p:pic>
                    <p:nvPicPr>
                      <p:cNvPr id="10245"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7688" y="3212976"/>
                        <a:ext cx="6729317" cy="2027238"/>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635424482"/>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5772</TotalTime>
  <Words>2599</Words>
  <Application>Microsoft Office PowerPoint</Application>
  <PresentationFormat>Widescreen</PresentationFormat>
  <Paragraphs>332</Paragraphs>
  <Slides>43</Slides>
  <Notes>6</Notes>
  <HiddenSlides>0</HiddenSlides>
  <MMClips>0</MMClips>
  <ScaleCrop>false</ScaleCrop>
  <HeadingPairs>
    <vt:vector size="8" baseType="variant">
      <vt:variant>
        <vt:lpstr>Fontes usadas</vt:lpstr>
      </vt:variant>
      <vt:variant>
        <vt:i4>7</vt:i4>
      </vt:variant>
      <vt:variant>
        <vt:lpstr>Tema</vt:lpstr>
      </vt:variant>
      <vt:variant>
        <vt:i4>1</vt:i4>
      </vt:variant>
      <vt:variant>
        <vt:lpstr>Servidores OLE inseridos</vt:lpstr>
      </vt:variant>
      <vt:variant>
        <vt:i4>4</vt:i4>
      </vt:variant>
      <vt:variant>
        <vt:lpstr>Títulos de slides</vt:lpstr>
      </vt:variant>
      <vt:variant>
        <vt:i4>43</vt:i4>
      </vt:variant>
    </vt:vector>
  </HeadingPairs>
  <TitlesOfParts>
    <vt:vector size="55" baseType="lpstr">
      <vt:lpstr>Arial</vt:lpstr>
      <vt:lpstr>Calibri</vt:lpstr>
      <vt:lpstr>Calibri Light</vt:lpstr>
      <vt:lpstr>Cambria Math</vt:lpstr>
      <vt:lpstr>Comic Sans MS</vt:lpstr>
      <vt:lpstr>Symbol</vt:lpstr>
      <vt:lpstr>Times New Roman</vt:lpstr>
      <vt:lpstr>Tema do Office</vt:lpstr>
      <vt:lpstr>Imagem de bitmap</vt:lpstr>
      <vt:lpstr>Equation</vt:lpstr>
      <vt:lpstr>Equação</vt:lpstr>
      <vt:lpstr>Gráfico</vt:lpstr>
      <vt:lpstr>Aula 2- RADIAÇÃO SOLAR Calculando o valor de Qo, Qg e PAR Conceituando a Produtividade Potencial   Prof. Fábio Marin  </vt:lpstr>
      <vt:lpstr>De onde vem a radiação solar?  Movimentos de rotação e translação</vt:lpstr>
      <vt:lpstr>Estimando Qo - Estações do ano</vt:lpstr>
      <vt:lpstr>Estimando Qo - Declinação Solar</vt:lpstr>
      <vt:lpstr>Como calcular a Declinação Solar</vt:lpstr>
      <vt:lpstr>Tabela de NDA</vt:lpstr>
      <vt:lpstr>Lei do Cosseno de Lambert</vt:lpstr>
      <vt:lpstr>Estimando Qo - Ângulo Zenital (Zh)</vt:lpstr>
      <vt:lpstr>Ângulo Zenital ao Meio-Dia</vt:lpstr>
      <vt:lpstr>Exercício Rápido</vt:lpstr>
      <vt:lpstr>Ângulo Horário</vt:lpstr>
      <vt:lpstr>Estimando Qo - Calculando o Ângulo Horário ao nascer do Sol (hn)</vt:lpstr>
      <vt:lpstr>Cálculo do Fotoperíodo (N)</vt:lpstr>
      <vt:lpstr>Horário do nascer e pôr-do-Sol</vt:lpstr>
      <vt:lpstr>Horário do nascer e pôr-do-Sol</vt:lpstr>
      <vt:lpstr>Constante Solar</vt:lpstr>
      <vt:lpstr>Deduzindo o valor da  Constante Solar</vt:lpstr>
      <vt:lpstr>Corrigindo a Constante Solar em função da distância Terra-Sol</vt:lpstr>
      <vt:lpstr>Exercício Rápido</vt:lpstr>
      <vt:lpstr>Finalmente, agora podemos calcular o valor da Radiação Extra-Terrestre (Qo)</vt:lpstr>
      <vt:lpstr>Revisando e resumindo - Qo</vt:lpstr>
      <vt:lpstr>Observe a variação da radiação solar extra-terrestre (Qo) para diferentes latitudes (linha cheia) e o valor médio anual (linhas pontilhadas)</vt:lpstr>
      <vt:lpstr>Medida da Radiação Solar Global</vt:lpstr>
      <vt:lpstr>Medida da Radiação Solar Global</vt:lpstr>
      <vt:lpstr>Medida da Radiação Solar Global</vt:lpstr>
      <vt:lpstr>Estimativa da Radiação Solar Global</vt:lpstr>
      <vt:lpstr>Medida do número de horas de brilho solar (n)</vt:lpstr>
      <vt:lpstr>a e b</vt:lpstr>
      <vt:lpstr>Estimativa da Radiação Solar Global</vt:lpstr>
      <vt:lpstr>Estimativa da Radiação Solar Global</vt:lpstr>
      <vt:lpstr>Exercício</vt:lpstr>
      <vt:lpstr>Níveis de produção e seus respectivos fatores determinantes/limitantes </vt:lpstr>
      <vt:lpstr>Interação Radiação - Vegetação</vt:lpstr>
      <vt:lpstr>Radiação Absorvida pelo Dossel Vegetativo </vt:lpstr>
      <vt:lpstr>Espectro da Radiação Solar - PAR</vt:lpstr>
      <vt:lpstr>Radiação direta e difusa</vt:lpstr>
      <vt:lpstr>Observe agora um esquema um pouco mais detalhado... </vt:lpstr>
      <vt:lpstr>Apresentação do PowerPoint</vt:lpstr>
      <vt:lpstr>Lei de Beer (adaptada por Monsi &amp; Saeki, 1972)</vt:lpstr>
      <vt:lpstr>Como calcular a radiação absorvida por um dossel vegetativo?</vt:lpstr>
      <vt:lpstr>Estimando a Produtividade Potencial (Pp ou Yp)</vt:lpstr>
      <vt:lpstr>Apresentação do PowerPoint</vt:lpstr>
      <vt:lpstr>Leitura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Aula 2- RADIAÇÃO SOLAR Calculando o valor de Qo  Prof. Fábio Marin</dc:title>
  <dc:creator>Fabio Marin</dc:creator>
  <cp:lastModifiedBy>Fabio Marin</cp:lastModifiedBy>
  <cp:revision>76</cp:revision>
  <cp:lastPrinted>2020-03-03T10:16:24Z</cp:lastPrinted>
  <dcterms:created xsi:type="dcterms:W3CDTF">2018-11-12T17:11:57Z</dcterms:created>
  <dcterms:modified xsi:type="dcterms:W3CDTF">2024-03-06T14:39:24Z</dcterms:modified>
</cp:coreProperties>
</file>