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300" r:id="rId7"/>
    <p:sldId id="273" r:id="rId8"/>
    <p:sldId id="301" r:id="rId9"/>
    <p:sldId id="289" r:id="rId10"/>
    <p:sldId id="275" r:id="rId11"/>
    <p:sldId id="303" r:id="rId12"/>
    <p:sldId id="302" r:id="rId13"/>
    <p:sldId id="304" r:id="rId14"/>
    <p:sldId id="297" r:id="rId15"/>
    <p:sldId id="292" r:id="rId16"/>
    <p:sldId id="290" r:id="rId17"/>
    <p:sldId id="291" r:id="rId18"/>
    <p:sldId id="296" r:id="rId19"/>
    <p:sldId id="298" r:id="rId20"/>
    <p:sldId id="299" r:id="rId21"/>
    <p:sldId id="295" r:id="rId22"/>
    <p:sldId id="29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8822D2B6-CA71-4987-B896-4B34D40643AB}">
          <p14:sldIdLst>
            <p14:sldId id="256"/>
            <p14:sldId id="257"/>
            <p14:sldId id="300"/>
            <p14:sldId id="273"/>
            <p14:sldId id="301"/>
            <p14:sldId id="289"/>
            <p14:sldId id="275"/>
            <p14:sldId id="303"/>
            <p14:sldId id="302"/>
            <p14:sldId id="304"/>
            <p14:sldId id="297"/>
            <p14:sldId id="292"/>
            <p14:sldId id="290"/>
            <p14:sldId id="291"/>
            <p14:sldId id="296"/>
            <p14:sldId id="298"/>
            <p14:sldId id="299"/>
            <p14:sldId id="295"/>
            <p14:sldId id="293"/>
          </p14:sldIdLst>
        </p14:section>
        <p14:section name="Seção sem Título" id="{00270B24-9F51-4A72-BAE9-9823862DE3C3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D75CFF-CAB9-4518-9C2E-22AA1FC26D42}" v="8" dt="2023-03-28T17:46:27.6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 snapToGrid="0" showGuides="1">
      <p:cViewPr>
        <p:scale>
          <a:sx n="112" d="100"/>
          <a:sy n="112" d="100"/>
        </p:scale>
        <p:origin x="-474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pt-BR" smtClean="0"/>
              <a:t>04/04/2023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pt-BR" smtClean="0"/>
              <a:t>04/04/2023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04/04/2023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04/04/2023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04/04/2023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04/04/2023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Conector Reto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04/04/2023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o Títul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Espaço Reservado para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9" name="Texto Instrucional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pt-BR" sz="1200" b="1" i="1" dirty="0">
                <a:latin typeface="Arial"/>
                <a:ea typeface="+mn-ea"/>
                <a:cs typeface="Arial"/>
              </a:rPr>
              <a:t>OBSERVAÇÃO:</a:t>
            </a:r>
          </a:p>
          <a:p>
            <a:pPr algn="l" defTabSz="914400">
              <a:buNone/>
            </a:pPr>
            <a:r>
              <a:rPr lang="pt-BR" sz="1200" b="0" i="1" dirty="0">
                <a:latin typeface="Arial"/>
                <a:ea typeface="+mn-ea"/>
                <a:cs typeface="Arial"/>
              </a:rPr>
              <a:t>Para mudar a imagem deste slide, selecione a imagem e exclua-a. Em seguida, clique no ícone Imagens do espaço reservado pra inserir sua própria imagem.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upo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Conector Reto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tângulo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1" name="Grupo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Conector Reto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to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04/04/2023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04/04/2023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04/04/2023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04/04/2023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04/04/2023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04/04/2023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pt-BR" smtClean="0"/>
              <a:pPr/>
              <a:t>04/04/2023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5" name="Grupo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Conector Reto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 fontScale="90000"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en-US" dirty="0">
                <a:solidFill>
                  <a:srgbClr val="514843"/>
                </a:solidFill>
                <a:latin typeface="Plantagenet Cherokee"/>
              </a:rPr>
              <a:t>D</a:t>
            </a:r>
            <a:r>
              <a:rPr lang="pt-BR" dirty="0" err="1">
                <a:solidFill>
                  <a:srgbClr val="514843"/>
                </a:solidFill>
                <a:latin typeface="Plantagenet Cherokee"/>
              </a:rPr>
              <a:t>ireitos</a:t>
            </a:r>
            <a:r>
              <a:rPr lang="pt-BR" dirty="0">
                <a:solidFill>
                  <a:srgbClr val="514843"/>
                </a:solidFill>
                <a:latin typeface="Plantagenet Cherokee"/>
              </a:rPr>
              <a:t> e deveres dos cônjuges em relação aos filhos</a:t>
            </a:r>
            <a:endParaRPr lang="pt-BR" sz="4400" b="0" i="0" baseline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pic>
        <p:nvPicPr>
          <p:cNvPr id="10" name="Espaço Reservado para Imagem 9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" r="38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A08E6301-98EC-4544-8897-ED813829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600200"/>
            <a:ext cx="10742543" cy="5257800"/>
          </a:xfrm>
        </p:spPr>
        <p:txBody>
          <a:bodyPr>
            <a:normAutofit lnSpcReduction="10000"/>
          </a:bodyPr>
          <a:lstStyle/>
          <a:p>
            <a:r>
              <a:rPr lang="pt-BR" sz="2800" b="1" dirty="0">
                <a:latin typeface="Garamond" panose="02020404030301010803" pitchFamily="18" charset="0"/>
              </a:rPr>
              <a:t>Lei 11.698/08 (Lei da guarda compartilhada): 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introdução expressa da guarda compartilhada. </a:t>
            </a:r>
            <a:r>
              <a:rPr lang="pt-BR" sz="2800" b="1" dirty="0">
                <a:latin typeface="Garamond" panose="02020404030301010803" pitchFamily="18" charset="0"/>
              </a:rPr>
              <a:t>Responsabilização conjunta</a:t>
            </a:r>
            <a:r>
              <a:rPr lang="pt-BR" sz="2800" dirty="0">
                <a:latin typeface="Garamond" panose="02020404030301010803" pitchFamily="18" charset="0"/>
              </a:rPr>
              <a:t> e o </a:t>
            </a:r>
            <a:r>
              <a:rPr lang="pt-BR" sz="2800" b="1" dirty="0">
                <a:latin typeface="Garamond" panose="02020404030301010803" pitchFamily="18" charset="0"/>
              </a:rPr>
              <a:t>exercício comum de direitos e deveres </a:t>
            </a:r>
            <a:r>
              <a:rPr lang="pt-BR" sz="2800" dirty="0">
                <a:latin typeface="Garamond" panose="02020404030301010803" pitchFamily="18" charset="0"/>
              </a:rPr>
              <a:t>da mãe e do pai que não viviam sob o mesmo teto (art. 1.583, parágrafo 1º - vigente). 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Ideal psicológico de </a:t>
            </a:r>
            <a:r>
              <a:rPr lang="pt-BR" sz="2800" b="1" dirty="0">
                <a:latin typeface="Garamond" panose="02020404030301010803" pitchFamily="18" charset="0"/>
              </a:rPr>
              <a:t>duplo referencial (mesmo no caso de casais homoafetivos), figura paterna e materna</a:t>
            </a:r>
            <a:r>
              <a:rPr lang="pt-BR" sz="2800" dirty="0">
                <a:latin typeface="Garamond" panose="02020404030301010803" pitchFamily="18" charset="0"/>
              </a:rPr>
              <a:t>. </a:t>
            </a:r>
            <a:r>
              <a:rPr lang="pt-BR" sz="2800" b="1" dirty="0">
                <a:latin typeface="Garamond" panose="02020404030301010803" pitchFamily="18" charset="0"/>
              </a:rPr>
              <a:t>Participação mais efetiva de ambos pais na criação e educação dos filhos</a:t>
            </a:r>
            <a:r>
              <a:rPr lang="pt-BR" sz="2800" dirty="0">
                <a:latin typeface="Garamond" panose="02020404030301010803" pitchFamily="18" charset="0"/>
              </a:rPr>
              <a:t>. 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b="1" dirty="0">
                <a:latin typeface="Garamond" panose="02020404030301010803" pitchFamily="18" charset="0"/>
              </a:rPr>
              <a:t>Fomento da relação de afetividade, afinidade e intimidade entre ambos os pais e filhos</a:t>
            </a:r>
            <a:r>
              <a:rPr lang="pt-BR" sz="2800" dirty="0">
                <a:latin typeface="Garamond" panose="02020404030301010803" pitchFamily="18" charset="0"/>
              </a:rPr>
              <a:t>. Ambos os pais como protagonistas na criação. 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Relação com modificações culturais e sociais: perda de papeis bem definidos dentro da família. Ambos os pais como protagonistas na criação e educação dos filhos. </a:t>
            </a:r>
          </a:p>
          <a:p>
            <a:pPr marL="274320" indent="-457200">
              <a:spcBef>
                <a:spcPts val="600"/>
              </a:spcBef>
            </a:pPr>
            <a:endParaRPr lang="pt-BR" sz="2600" dirty="0">
              <a:latin typeface="Garamond" panose="02020404030301010803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55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D407ED1-84E3-41EF-8A2B-9E9F79D57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2" y="1600199"/>
            <a:ext cx="10159448" cy="5476461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Guarda unilateral ao genitor que apresentasse </a:t>
            </a:r>
            <a:r>
              <a:rPr lang="pt-BR" sz="2800" b="1" dirty="0">
                <a:latin typeface="Garamond" panose="02020404030301010803" pitchFamily="18" charset="0"/>
              </a:rPr>
              <a:t>melhores condições </a:t>
            </a:r>
            <a:r>
              <a:rPr lang="pt-BR" sz="2800" dirty="0">
                <a:latin typeface="Garamond" panose="02020404030301010803" pitchFamily="18" charset="0"/>
              </a:rPr>
              <a:t>(Art. 1.583, parágrafo 2º - revogado) com base:</a:t>
            </a:r>
          </a:p>
          <a:p>
            <a:pPr marL="96012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No afeto com o genitor e grupo familiar (entendendo-se também relação de afinidade e intimidade);</a:t>
            </a:r>
          </a:p>
          <a:p>
            <a:pPr marL="96012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Saúde (inclusive, psicológica) e segurança</a:t>
            </a:r>
          </a:p>
          <a:p>
            <a:pPr marL="96012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Educação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Genitor/a sem guarda: </a:t>
            </a:r>
            <a:r>
              <a:rPr lang="pt-BR" sz="2800" b="1" dirty="0">
                <a:latin typeface="Garamond" panose="02020404030301010803" pitchFamily="18" charset="0"/>
              </a:rPr>
              <a:t>direito à supervisão </a:t>
            </a:r>
            <a:r>
              <a:rPr lang="pt-BR" sz="2800" dirty="0">
                <a:latin typeface="Garamond" panose="02020404030301010803" pitchFamily="18" charset="0"/>
              </a:rPr>
              <a:t>(1.589, CC - vigente)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Artigo 1.584: </a:t>
            </a:r>
            <a:r>
              <a:rPr lang="pt-BR" sz="2800" b="1" dirty="0">
                <a:latin typeface="Garamond" panose="02020404030301010803" pitchFamily="18" charset="0"/>
              </a:rPr>
              <a:t>Fixação</a:t>
            </a:r>
            <a:r>
              <a:rPr lang="pt-BR" sz="2800" dirty="0">
                <a:latin typeface="Garamond" panose="02020404030301010803" pitchFamily="18" charset="0"/>
              </a:rPr>
              <a:t> da guarda:</a:t>
            </a:r>
          </a:p>
          <a:p>
            <a:pPr marL="868680" indent="-457200">
              <a:buFont typeface="Courier New" panose="02070309020205020404" pitchFamily="49" charset="0"/>
              <a:buChar char="o"/>
            </a:pPr>
            <a:r>
              <a:rPr lang="pt-BR" sz="2800" dirty="0">
                <a:latin typeface="Garamond" panose="02020404030301010803" pitchFamily="18" charset="0"/>
              </a:rPr>
              <a:t>I - </a:t>
            </a:r>
            <a:r>
              <a:rPr lang="pt-BR" sz="2800" b="1" dirty="0">
                <a:latin typeface="Garamond" panose="02020404030301010803" pitchFamily="18" charset="0"/>
              </a:rPr>
              <a:t>Requerida consensualmente  </a:t>
            </a:r>
            <a:r>
              <a:rPr lang="pt-BR" sz="2800" dirty="0">
                <a:latin typeface="Garamond" panose="02020404030301010803" pitchFamily="18" charset="0"/>
              </a:rPr>
              <a:t>(ação autônoma, ação de divórcio, medida cautelar, separação, ação de dissolução de união estável;</a:t>
            </a:r>
          </a:p>
          <a:p>
            <a:pPr marL="868680" indent="-457200">
              <a:buFont typeface="Courier New" panose="02070309020205020404" pitchFamily="49" charset="0"/>
              <a:buChar char="o"/>
            </a:pPr>
            <a:r>
              <a:rPr lang="pt-BR" sz="2800" dirty="0">
                <a:latin typeface="Garamond" panose="02020404030301010803" pitchFamily="18" charset="0"/>
              </a:rPr>
              <a:t>II - </a:t>
            </a:r>
            <a:r>
              <a:rPr lang="pt-BR" sz="2800" b="1" dirty="0">
                <a:latin typeface="Garamond" panose="02020404030301010803" pitchFamily="18" charset="0"/>
              </a:rPr>
              <a:t>Decretada pela juiz </a:t>
            </a:r>
            <a:r>
              <a:rPr lang="pt-BR" sz="2800" dirty="0">
                <a:latin typeface="Garamond" panose="02020404030301010803" pitchFamily="18" charset="0"/>
              </a:rPr>
              <a:t>em ação litigiosa em atenção às necessidades específicas do filho ou em razão da distribuição de tempo necessário à convivência. 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2800" dirty="0">
              <a:latin typeface="Garamond" panose="02020404030301010803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750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A08E6301-98EC-4544-8897-ED813829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600200"/>
            <a:ext cx="10795552" cy="5257800"/>
          </a:xfrm>
        </p:spPr>
        <p:txBody>
          <a:bodyPr>
            <a:normAutofit lnSpcReduction="10000"/>
          </a:bodyPr>
          <a:lstStyle/>
          <a:p>
            <a:pPr marL="640080" indent="-457200">
              <a:buFont typeface="Arial" panose="020B0604020202020204" pitchFamily="34" charset="0"/>
              <a:buChar char="•"/>
            </a:pPr>
            <a:r>
              <a:rPr lang="pt-BR" sz="2800" b="1" dirty="0">
                <a:latin typeface="Garamond" panose="02020404030301010803" pitchFamily="18" charset="0"/>
              </a:rPr>
              <a:t>Obrigação do juiz de informar aos pais o conceito de guarda compartilhada </a:t>
            </a:r>
            <a:r>
              <a:rPr lang="pt-BR" sz="2800" dirty="0">
                <a:latin typeface="Garamond" panose="02020404030301010803" pitchFamily="18" charset="0"/>
              </a:rPr>
              <a:t>e sua importância na similitude de deveres e direitos atribuídos aos genitores e as sanções pelo descumprimento (art. 1.584, parágrafo primeiro - vigente). Confusão dos pais e relação ao que é guarda gera discórdias desnecessárias. </a:t>
            </a:r>
          </a:p>
          <a:p>
            <a:pPr marL="64008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Em caso de discórdia entre os genitores = </a:t>
            </a:r>
            <a:r>
              <a:rPr lang="pt-BR" sz="2800" b="1" u="sng" dirty="0">
                <a:latin typeface="Garamond" panose="02020404030301010803" pitchFamily="18" charset="0"/>
              </a:rPr>
              <a:t>prevalência da guarda compartilhada </a:t>
            </a:r>
            <a:r>
              <a:rPr lang="pt-BR" sz="2800" dirty="0">
                <a:latin typeface="Garamond" panose="02020404030301010803" pitchFamily="18" charset="0"/>
              </a:rPr>
              <a:t>(art. 1.584, parágrafo 2º - revogado) 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Para estabelecer </a:t>
            </a:r>
            <a:r>
              <a:rPr lang="pt-BR" sz="2800" b="1" dirty="0">
                <a:latin typeface="Garamond" panose="02020404030301010803" pitchFamily="18" charset="0"/>
              </a:rPr>
              <a:t>atribuições de cada cônjuge e o regime de convivência </a:t>
            </a:r>
            <a:r>
              <a:rPr lang="pt-BR" sz="2800" dirty="0">
                <a:latin typeface="Garamond" panose="02020404030301010803" pitchFamily="18" charset="0"/>
              </a:rPr>
              <a:t>juiz, de ofício ou a requerimento do MP, pode basear-se em </a:t>
            </a:r>
            <a:r>
              <a:rPr lang="pt-BR" sz="2800" b="1" dirty="0">
                <a:latin typeface="Garamond" panose="02020404030301010803" pitchFamily="18" charset="0"/>
              </a:rPr>
              <a:t>orientação técnico-profissional ou de equipe interdisciplinar</a:t>
            </a:r>
            <a:r>
              <a:rPr lang="pt-BR" sz="2800" dirty="0">
                <a:latin typeface="Garamond" panose="02020404030301010803" pitchFamily="18" charset="0"/>
              </a:rPr>
              <a:t> (art. 1.584, parágrafo 3º - alterado)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Descumprimento (art. 1.583, parágrafo 4º - alterado): </a:t>
            </a:r>
            <a:r>
              <a:rPr lang="pt-BR" sz="2800" b="1" dirty="0">
                <a:latin typeface="Garamond" panose="02020404030301010803" pitchFamily="18" charset="0"/>
              </a:rPr>
              <a:t>redução das atribuições e/ou número de horas de convivência com o filho</a:t>
            </a:r>
            <a:r>
              <a:rPr lang="pt-BR" sz="2800" dirty="0">
                <a:latin typeface="Garamond" panose="02020404030301010803" pitchFamily="18" charset="0"/>
              </a:rPr>
              <a:t>. </a:t>
            </a:r>
          </a:p>
          <a:p>
            <a:pPr marL="640080" indent="-457200">
              <a:buFont typeface="Arial" panose="020B0604020202020204" pitchFamily="34" charset="0"/>
              <a:buChar char="•"/>
            </a:pPr>
            <a:endParaRPr lang="pt-BR" sz="2800" dirty="0">
              <a:latin typeface="Garamond" panose="02020404030301010803" pitchFamily="18" charset="0"/>
            </a:endParaRPr>
          </a:p>
          <a:p>
            <a:pPr marL="274320" indent="-457200"/>
            <a:endParaRPr lang="pt-BR" sz="2800" dirty="0">
              <a:latin typeface="Garamond" panose="02020404030301010803" pitchFamily="18" charset="0"/>
            </a:endParaRPr>
          </a:p>
          <a:p>
            <a:pPr marL="274320" indent="-457200"/>
            <a:endParaRPr lang="pt-BR" sz="2800" dirty="0">
              <a:latin typeface="Garamond" panose="02020404030301010803" pitchFamily="18" charset="0"/>
            </a:endParaRPr>
          </a:p>
          <a:p>
            <a:pPr marL="274320" indent="-457200"/>
            <a:endParaRPr lang="pt-BR" sz="2800" dirty="0">
              <a:latin typeface="Garamond" panose="02020404030301010803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471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A08E6301-98EC-4544-8897-ED813829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82" y="1271667"/>
            <a:ext cx="9982200" cy="5738191"/>
          </a:xfrm>
        </p:spPr>
        <p:txBody>
          <a:bodyPr>
            <a:normAutofit fontScale="92500" lnSpcReduction="20000"/>
          </a:bodyPr>
          <a:lstStyle/>
          <a:p>
            <a:r>
              <a:rPr lang="pt-BR" sz="2800" b="1" dirty="0">
                <a:latin typeface="Garamond" panose="02020404030301010803" pitchFamily="18" charset="0"/>
              </a:rPr>
              <a:t>Lei da guarda compartilhada obrigatória (Lei 13.058/14)</a:t>
            </a:r>
            <a:r>
              <a:rPr lang="pt-BR" sz="2800" dirty="0">
                <a:latin typeface="Garamond" panose="02020404030301010803" pitchFamily="18" charset="0"/>
              </a:rPr>
              <a:t>: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b="1" dirty="0">
                <a:latin typeface="Garamond" panose="02020404030301010803" pitchFamily="18" charset="0"/>
              </a:rPr>
              <a:t>Enfoque na convivência </a:t>
            </a:r>
            <a:r>
              <a:rPr lang="pt-BR" sz="2800" dirty="0">
                <a:latin typeface="Garamond" panose="02020404030301010803" pitchFamily="18" charset="0"/>
              </a:rPr>
              <a:t>em detrimento de outros aspectos da guarda como educação e orientação contínua. 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b="1" dirty="0">
                <a:latin typeface="Garamond" panose="02020404030301010803" pitchFamily="18" charset="0"/>
              </a:rPr>
              <a:t>Guarda compartilhada seria, basicamente, a divisão de tempo de forma equilibrada </a:t>
            </a:r>
            <a:r>
              <a:rPr lang="pt-BR" sz="2800" dirty="0">
                <a:latin typeface="Garamond" panose="02020404030301010803" pitchFamily="18" charset="0"/>
              </a:rPr>
              <a:t>com base nas condições fáticas e interesse do menor (art. 1.583, parágrafo 2º) – enfoque na divisão do convívio;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Menção à custódia física dividida. </a:t>
            </a:r>
            <a:r>
              <a:rPr lang="pt-BR" sz="2800" b="1" dirty="0">
                <a:latin typeface="Garamond" panose="02020404030301010803" pitchFamily="18" charset="0"/>
              </a:rPr>
              <a:t>Impressão de guarda alternada, que é muito criticada em razão de o menor perder o referencial de lar, além de ser cansativo</a:t>
            </a:r>
            <a:r>
              <a:rPr lang="pt-BR" sz="2800" dirty="0">
                <a:latin typeface="Garamond" panose="02020404030301010803" pitchFamily="18" charset="0"/>
              </a:rPr>
              <a:t>. Na guarda compartilhada menor tem domicílio único. 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b="1" dirty="0">
                <a:latin typeface="Garamond" panose="02020404030301010803" pitchFamily="18" charset="0"/>
              </a:rPr>
              <a:t>Cidade base de moradia</a:t>
            </a:r>
            <a:r>
              <a:rPr lang="pt-BR" sz="2800" dirty="0">
                <a:latin typeface="Garamond" panose="02020404030301010803" pitchFamily="18" charset="0"/>
              </a:rPr>
              <a:t>: aquela que atenda melhor aos interesses dos filhos (art. 1583, parágrafo 3º). Margem à guarda alternada. Filho com mais de um domicílio.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b="1" dirty="0">
                <a:latin typeface="Garamond" panose="02020404030301010803" pitchFamily="18" charset="0"/>
              </a:rPr>
              <a:t>Divisão não deve ser matemática</a:t>
            </a:r>
            <a:r>
              <a:rPr lang="pt-BR" sz="2800" dirty="0">
                <a:latin typeface="Garamond" panose="02020404030301010803" pitchFamily="18" charset="0"/>
              </a:rPr>
              <a:t>. Prejuízo dos filhos. Desordem e duplo referencial. </a:t>
            </a:r>
          </a:p>
        </p:txBody>
      </p:sp>
    </p:spTree>
    <p:extLst>
      <p:ext uri="{BB962C8B-B14F-4D97-AF65-F5344CB8AC3E}">
        <p14:creationId xmlns:p14="http://schemas.microsoft.com/office/powerpoint/2010/main" val="176964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A08E6301-98EC-4544-8897-ED813829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5774" y="1484243"/>
            <a:ext cx="11555896" cy="5579165"/>
          </a:xfrm>
        </p:spPr>
        <p:txBody>
          <a:bodyPr>
            <a:normAutofit/>
          </a:bodyPr>
          <a:lstStyle/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Crítica: guarda compartilhada pressupõe mais que a divisão da convivência.  (Enunciado 604, VII Jornada de Direito Civil). 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Divisão proporcional de tempo para que genitores possam se ocupar dos cuidados pertinentes ao filho (Enunciado 606, VII Jornada de Direito Civil).  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Direito-dever de </a:t>
            </a:r>
            <a:r>
              <a:rPr lang="pt-BR" sz="2800" b="1" dirty="0">
                <a:latin typeface="Garamond" panose="02020404030301010803" pitchFamily="18" charset="0"/>
              </a:rPr>
              <a:t>supervisão</a:t>
            </a:r>
            <a:r>
              <a:rPr lang="pt-BR" sz="2800" dirty="0">
                <a:latin typeface="Garamond" panose="02020404030301010803" pitchFamily="18" charset="0"/>
              </a:rPr>
              <a:t> do genitor que não detém a guarda. </a:t>
            </a:r>
            <a:r>
              <a:rPr lang="pt-BR" sz="2800" b="1" dirty="0">
                <a:latin typeface="Garamond" panose="02020404030301010803" pitchFamily="18" charset="0"/>
              </a:rPr>
              <a:t>Possibilidade de exigir prestação de contas </a:t>
            </a:r>
            <a:r>
              <a:rPr lang="pt-BR" sz="2800" dirty="0">
                <a:latin typeface="Garamond" panose="02020404030301010803" pitchFamily="18" charset="0"/>
              </a:rPr>
              <a:t>(art. 1.583, parágrafo 5º)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b="1" u="sng" dirty="0">
                <a:latin typeface="Garamond" panose="02020404030301010803" pitchFamily="18" charset="0"/>
              </a:rPr>
              <a:t>Compulsoriedade da guarda compartilhada</a:t>
            </a:r>
            <a:r>
              <a:rPr lang="pt-BR" sz="2800" dirty="0">
                <a:latin typeface="Garamond" panose="02020404030301010803" pitchFamily="18" charset="0"/>
              </a:rPr>
              <a:t> (art. 1.584, parágrafo 2º). Se ambos divergirem, mas ambos estiverem no exercício do poder familiar, salvo de um deles não quiser. 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Revogação do parágrafo 2º (que tratava objetivamente dos requisitos para a fixação da guarda unilateral) </a:t>
            </a:r>
          </a:p>
          <a:p>
            <a:pPr marL="548640">
              <a:buFont typeface="Arial" panose="020B0604020202020204" pitchFamily="34" charset="0"/>
              <a:buChar char="•"/>
            </a:pPr>
            <a:endParaRPr lang="pt-BR" sz="2600" dirty="0">
              <a:latin typeface="Garamond" panose="02020404030301010803" pitchFamily="18" charset="0"/>
            </a:endParaRPr>
          </a:p>
          <a:p>
            <a:pPr marL="548640">
              <a:buFont typeface="Arial" panose="020B0604020202020204" pitchFamily="34" charset="0"/>
              <a:buChar char="•"/>
            </a:pPr>
            <a:endParaRPr lang="pt-BR" sz="2600" dirty="0">
              <a:latin typeface="Garamond" panose="02020404030301010803" pitchFamily="18" charset="0"/>
            </a:endParaRPr>
          </a:p>
          <a:p>
            <a:pPr marL="411480" indent="0">
              <a:buNone/>
            </a:pPr>
            <a:endParaRPr lang="pt-BR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4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A08E6301-98EC-4544-8897-ED813829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173161"/>
            <a:ext cx="11436626" cy="549268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Para estabelecer atribuições de cada cônjuge e o regime de convivência juiz, de ofício ou a requerimento do MP, pode basear-se em orientação técnico-profissional ou de equipe interdisciplinar, </a:t>
            </a:r>
            <a:r>
              <a:rPr lang="pt-BR" sz="2800" b="1" dirty="0">
                <a:latin typeface="Garamond" panose="02020404030301010803" pitchFamily="18" charset="0"/>
              </a:rPr>
              <a:t>que deverá visar à divisão equilibrada do tempo com o pai e com a mãe</a:t>
            </a:r>
            <a:r>
              <a:rPr lang="pt-BR" sz="2800" dirty="0">
                <a:latin typeface="Garamond" panose="02020404030301010803" pitchFamily="18" charset="0"/>
              </a:rPr>
              <a:t>. (art. 1.584, parágrafo 3º - vigente)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Descumprimento (art. 1.583, parágrafo 4º - vigente): redução das atribuições e/ou </a:t>
            </a:r>
            <a:r>
              <a:rPr lang="pt-BR" sz="2800" b="1" strike="sngStrike" dirty="0">
                <a:latin typeface="Garamond" panose="02020404030301010803" pitchFamily="18" charset="0"/>
              </a:rPr>
              <a:t>número de horas de convivência com o filho</a:t>
            </a:r>
            <a:r>
              <a:rPr lang="pt-BR" sz="2800" b="1" dirty="0">
                <a:latin typeface="Garamond" panose="02020404030301010803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b="1" dirty="0">
                <a:latin typeface="Garamond" panose="02020404030301010803" pitchFamily="18" charset="0"/>
              </a:rPr>
              <a:t>Inaptidão dos genitores para exercício da guarda </a:t>
            </a:r>
            <a:r>
              <a:rPr lang="pt-BR" sz="2800" dirty="0">
                <a:latin typeface="Garamond" panose="02020404030301010803" pitchFamily="18" charset="0"/>
              </a:rPr>
              <a:t>= guarda deferida a quem ofereça compatibilidade com a medida, observado o grau de parentesco, afinidade e afetividade (art. 1.584, parágrafo 5º). Critérios para terceiros, não para os pais.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b="1" dirty="0">
                <a:latin typeface="Garamond" panose="02020404030301010803" pitchFamily="18" charset="0"/>
              </a:rPr>
              <a:t>Penalidade</a:t>
            </a:r>
            <a:r>
              <a:rPr lang="pt-BR" sz="2800" dirty="0">
                <a:latin typeface="Garamond" panose="02020404030301010803" pitchFamily="18" charset="0"/>
              </a:rPr>
              <a:t> a entidades públicas ou privadas que não prestem informações aos genitores – multa de R$200,00 a R$500,00 por dia (art. 1584, parágrafo 6º). 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28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sz="2800" dirty="0">
              <a:latin typeface="Garamond" panose="02020404030301010803" pitchFamily="18" charset="0"/>
            </a:endParaRPr>
          </a:p>
          <a:p>
            <a:endParaRPr lang="pt-BR" sz="2600" dirty="0">
              <a:latin typeface="Garamond" panose="02020404030301010803" pitchFamily="18" charset="0"/>
            </a:endParaRP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68770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D407ED1-84E3-41EF-8A2B-9E9F79D57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Garamond" panose="02020404030301010803" pitchFamily="18" charset="0"/>
              </a:rPr>
              <a:t>Casos de belicosidade entre ex-cônjuges</a:t>
            </a:r>
            <a:r>
              <a:rPr lang="pt-BR" sz="2800" dirty="0">
                <a:latin typeface="Garamond" panose="02020404030301010803" pitchFamily="18" charset="0"/>
              </a:rPr>
              <a:t>: parte da doutrina e da jurisprudência desfavoráveis à imposição da guarda compartilhada. Fomento da desarmonia.</a:t>
            </a:r>
            <a:r>
              <a:rPr lang="pt-BR" sz="2800" u="sng" dirty="0">
                <a:latin typeface="Garamond" panose="02020404030301010803" pitchFamily="18" charset="0"/>
              </a:rPr>
              <a:t> 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Guarda unilateral apenas em caso de suspensão ou perda do poder familiar (STJ, </a:t>
            </a:r>
            <a:r>
              <a:rPr lang="pt-BR" sz="2800" dirty="0" err="1">
                <a:latin typeface="Garamond" panose="02020404030301010803" pitchFamily="18" charset="0"/>
              </a:rPr>
              <a:t>Resp</a:t>
            </a:r>
            <a:r>
              <a:rPr lang="pt-BR" sz="2800" dirty="0">
                <a:latin typeface="Garamond" panose="02020404030301010803" pitchFamily="18" charset="0"/>
              </a:rPr>
              <a:t> 1.629.944 RJ, 3ª Turma, Rel. Nancy </a:t>
            </a:r>
            <a:r>
              <a:rPr lang="pt-BR" sz="2800" dirty="0" err="1">
                <a:latin typeface="Garamond" panose="02020404030301010803" pitchFamily="18" charset="0"/>
              </a:rPr>
              <a:t>Andrighi</a:t>
            </a:r>
            <a:r>
              <a:rPr lang="pt-BR" sz="2800" dirty="0">
                <a:latin typeface="Garamond" panose="02020404030301010803" pitchFamily="18" charset="0"/>
              </a:rPr>
              <a:t>, j. 06.12.16, </a:t>
            </a:r>
            <a:r>
              <a:rPr lang="pt-BR" sz="2800" dirty="0" err="1">
                <a:latin typeface="Garamond" panose="02020404030301010803" pitchFamily="18" charset="0"/>
              </a:rPr>
              <a:t>Dje</a:t>
            </a:r>
            <a:r>
              <a:rPr lang="pt-BR" sz="2800" dirty="0">
                <a:latin typeface="Garamond" panose="02020404030301010803" pitchFamily="18" charset="0"/>
              </a:rPr>
              <a:t> 15.12.16). 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Possível guarda unilateral diante de intensa beligerância (STJ, Resp. 1.417.868/MG, 3ª Turma, </a:t>
            </a:r>
            <a:r>
              <a:rPr lang="pt-BR" sz="2800" dirty="0" err="1">
                <a:latin typeface="Garamond" panose="02020404030301010803" pitchFamily="18" charset="0"/>
              </a:rPr>
              <a:t>Rel</a:t>
            </a:r>
            <a:r>
              <a:rPr lang="pt-BR" sz="2800" dirty="0">
                <a:latin typeface="Garamond" panose="02020404030301010803" pitchFamily="18" charset="0"/>
              </a:rPr>
              <a:t> Min. João </a:t>
            </a:r>
            <a:r>
              <a:rPr lang="pt-BR" sz="2800" dirty="0" err="1">
                <a:latin typeface="Garamond" panose="02020404030301010803" pitchFamily="18" charset="0"/>
              </a:rPr>
              <a:t>Otáveio</a:t>
            </a:r>
            <a:r>
              <a:rPr lang="pt-BR" sz="2800" dirty="0">
                <a:latin typeface="Garamond" panose="02020404030301010803" pitchFamily="18" charset="0"/>
              </a:rPr>
              <a:t> de Noronha, j. 10.05.16, </a:t>
            </a:r>
            <a:r>
              <a:rPr lang="pt-BR" sz="2800" dirty="0" err="1">
                <a:latin typeface="Garamond" panose="02020404030301010803" pitchFamily="18" charset="0"/>
              </a:rPr>
              <a:t>Dje</a:t>
            </a:r>
            <a:r>
              <a:rPr lang="pt-BR" sz="2800" dirty="0">
                <a:latin typeface="Garamond" panose="02020404030301010803" pitchFamily="18" charset="0"/>
              </a:rPr>
              <a:t> 10.06.16)</a:t>
            </a:r>
          </a:p>
          <a:p>
            <a:pPr marL="548640">
              <a:buFont typeface="Arial" panose="020B0604020202020204" pitchFamily="34" charset="0"/>
              <a:buChar char="•"/>
            </a:pPr>
            <a:endParaRPr lang="pt-BR" sz="2800" dirty="0">
              <a:latin typeface="Garamond" panose="02020404030301010803" pitchFamily="18" charset="0"/>
            </a:endParaRPr>
          </a:p>
          <a:p>
            <a:pPr marL="548640">
              <a:buFont typeface="Arial" panose="020B0604020202020204" pitchFamily="34" charset="0"/>
              <a:buChar char="•"/>
            </a:pPr>
            <a:endParaRPr lang="pt-BR" sz="2800" dirty="0">
              <a:latin typeface="Garamond" panose="02020404030301010803" pitchFamily="18" charset="0"/>
            </a:endParaRPr>
          </a:p>
          <a:p>
            <a:pPr marL="548640">
              <a:buFont typeface="Arial" panose="020B0604020202020204" pitchFamily="34" charset="0"/>
              <a:buChar char="•"/>
            </a:pPr>
            <a:endParaRPr lang="pt-BR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69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D407ED1-84E3-41EF-8A2B-9E9F79D57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Garamond" panose="02020404030301010803" pitchFamily="18" charset="0"/>
              </a:rPr>
              <a:t>Caso de residência em cidades distintas.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Questão sobre viabilidade de educação e orientação contínua à distância. Presença física como condição para profunda formação de uma pessoa. </a:t>
            </a:r>
          </a:p>
        </p:txBody>
      </p:sp>
    </p:spTree>
    <p:extLst>
      <p:ext uri="{BB962C8B-B14F-4D97-AF65-F5344CB8AC3E}">
        <p14:creationId xmlns:p14="http://schemas.microsoft.com/office/powerpoint/2010/main" val="419251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DIREITO DE CONVIVÊNCIA DOS AVÓS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A08E6301-98EC-4544-8897-ED813829F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Garamond" panose="02020404030301010803" pitchFamily="18" charset="0"/>
              </a:rPr>
              <a:t>Garantido direito de </a:t>
            </a:r>
            <a:r>
              <a:rPr lang="pt-BR" sz="2800">
                <a:latin typeface="Garamond" panose="02020404030301010803" pitchFamily="18" charset="0"/>
              </a:rPr>
              <a:t>convivência dos </a:t>
            </a:r>
            <a:r>
              <a:rPr lang="pt-BR" sz="2800" dirty="0">
                <a:latin typeface="Garamond" panose="02020404030301010803" pitchFamily="18" charset="0"/>
              </a:rPr>
              <a:t>avós – Lei 12.398/11 – inseriu o parágrafo único do artigo 1.589. Direito ao convívio com a família extensa. </a:t>
            </a:r>
          </a:p>
        </p:txBody>
      </p:sp>
    </p:spTree>
    <p:extLst>
      <p:ext uri="{BB962C8B-B14F-4D97-AF65-F5344CB8AC3E}">
        <p14:creationId xmlns:p14="http://schemas.microsoft.com/office/powerpoint/2010/main" val="178592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A08E6301-98EC-4544-8897-ED813829F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895738" y="461394"/>
            <a:ext cx="10188326" cy="637563"/>
          </a:xfrm>
        </p:spPr>
        <p:txBody>
          <a:bodyPr>
            <a:normAutofit/>
          </a:bodyPr>
          <a:lstStyle/>
          <a:p>
            <a:r>
              <a:rPr lang="en-US" b="1" dirty="0"/>
              <a:t>D</a:t>
            </a:r>
            <a:r>
              <a:rPr lang="pt-BR" b="1" dirty="0" err="1"/>
              <a:t>ireitos</a:t>
            </a:r>
            <a:r>
              <a:rPr lang="pt-BR" b="1" dirty="0"/>
              <a:t> e deveres dos cônjuges em relação aos filhos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77EA866-7F97-4D9A-9A4B-80A6E7FED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600199"/>
            <a:ext cx="10291970" cy="51584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600" dirty="0">
              <a:latin typeface="Garamond" panose="02020404030301010803" pitchFamily="18" charset="0"/>
            </a:endParaRPr>
          </a:p>
          <a:p>
            <a:endParaRPr lang="pt-BR" sz="2600" dirty="0">
              <a:latin typeface="Garamond" panose="02020404030301010803" pitchFamily="18" charset="0"/>
            </a:endParaRPr>
          </a:p>
          <a:p>
            <a:endParaRPr lang="pt-BR" sz="2600" dirty="0">
              <a:latin typeface="Garamond" panose="02020404030301010803" pitchFamily="18" charset="0"/>
            </a:endParaRPr>
          </a:p>
        </p:txBody>
      </p:sp>
      <p:graphicFrame>
        <p:nvGraphicFramePr>
          <p:cNvPr id="2" name="Tabela 3">
            <a:extLst>
              <a:ext uri="{FF2B5EF4-FFF2-40B4-BE49-F238E27FC236}">
                <a16:creationId xmlns:a16="http://schemas.microsoft.com/office/drawing/2014/main" xmlns="" id="{36C9FDD6-72FA-8CA8-583A-EC4DBE4B0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073627"/>
              </p:ext>
            </p:extLst>
          </p:nvPr>
        </p:nvGraphicFramePr>
        <p:xfrm>
          <a:off x="245706" y="1098958"/>
          <a:ext cx="11700588" cy="53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0294">
                  <a:extLst>
                    <a:ext uri="{9D8B030D-6E8A-4147-A177-3AD203B41FA5}">
                      <a16:colId xmlns:a16="http://schemas.microsoft.com/office/drawing/2014/main" xmlns="" val="704242488"/>
                    </a:ext>
                  </a:extLst>
                </a:gridCol>
                <a:gridCol w="5850294">
                  <a:extLst>
                    <a:ext uri="{9D8B030D-6E8A-4147-A177-3AD203B41FA5}">
                      <a16:colId xmlns:a16="http://schemas.microsoft.com/office/drawing/2014/main" xmlns="" val="118165529"/>
                    </a:ext>
                  </a:extLst>
                </a:gridCol>
              </a:tblGrid>
              <a:tr h="268253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Sociedade durante a vigência do Código  Civil de 1916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/>
                        <a:t>Sociedade durante a vigência do Código Civil de 2002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247176"/>
                  </a:ext>
                </a:extLst>
              </a:tr>
              <a:tr h="459862">
                <a:tc>
                  <a:txBody>
                    <a:bodyPr/>
                    <a:lstStyle/>
                    <a:p>
                      <a:r>
                        <a:rPr lang="pt-BR" sz="1500" dirty="0"/>
                        <a:t>Sociedade rural com características do colonialismo. Estrutura oligárquica.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/>
                        <a:t>Sociedade urbana, influenciada pela industrialização. Classes intermediárias.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9930476"/>
                  </a:ext>
                </a:extLst>
              </a:tr>
              <a:tr h="291538">
                <a:tc>
                  <a:txBody>
                    <a:bodyPr/>
                    <a:lstStyle/>
                    <a:p>
                      <a:r>
                        <a:rPr lang="pt-BR" sz="1500" dirty="0"/>
                        <a:t>Família como unidade de produção.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/>
                        <a:t>Família como unidade de consumo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6498718"/>
                  </a:ext>
                </a:extLst>
              </a:tr>
              <a:tr h="6514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dirty="0"/>
                        <a:t>Papeis bem definidos dentro da família. Homem provedor e mulher responsável pelo lar e pelos filhos</a:t>
                      </a:r>
                    </a:p>
                    <a:p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dirty="0"/>
                        <a:t>Papeis pouco definidos dentro da família. Mulher inserida no mercado de trabalho. </a:t>
                      </a:r>
                    </a:p>
                    <a:p>
                      <a:endParaRPr lang="pt-BR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2918141"/>
                  </a:ext>
                </a:extLst>
              </a:tr>
              <a:tr h="1034689">
                <a:tc>
                  <a:txBody>
                    <a:bodyPr/>
                    <a:lstStyle/>
                    <a:p>
                      <a:r>
                        <a:rPr lang="pt-BR" sz="1500" dirty="0"/>
                        <a:t>Família patriarcal. Homem é o chefe da família. Família hierarquizada. Priorizado o interesse do patriarca.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/>
                        <a:t>Família nuclear. Colaboração entre os cônjuges ou companheiros na condução da família. Democratização da família. Priorizado o interesse da família como um todo, em especial, dos filhos, na qualidade de pessoas humanas em desenvolvimento e sujeitos de direitos.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5874117"/>
                  </a:ext>
                </a:extLst>
              </a:tr>
              <a:tr h="1801126">
                <a:tc>
                  <a:txBody>
                    <a:bodyPr/>
                    <a:lstStyle/>
                    <a:p>
                      <a:r>
                        <a:rPr lang="pt-BR" sz="1500" dirty="0"/>
                        <a:t>Família institucional, constituída apenas pelo casamento. Família como instrumento de manutenção de poder econômico e político.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dirty="0"/>
                        <a:t>Novas formas de constituição da família, como a união estável e a família monoparental. Família como entidade formada por indivíduos ligados pela afetividade, estabilidade, assistência mútua e responsabilidade social. Instrumento para realização de seu fim social: assistência espiritual, psicológica, moral e a socialização dos seus membros, sendo, cada um, valorizado como ser único e insubstituível. Família eudemonista. (foco na realização e felicidade do indivíduo) </a:t>
                      </a:r>
                    </a:p>
                    <a:p>
                      <a:endParaRPr lang="pt-BR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1568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b="1" dirty="0"/>
              <a:t>D</a:t>
            </a:r>
            <a:r>
              <a:rPr lang="pt-BR" b="1" dirty="0" err="1"/>
              <a:t>ireitos</a:t>
            </a:r>
            <a:r>
              <a:rPr lang="pt-BR" b="1" dirty="0"/>
              <a:t> e deveres dos cônjuges em relação aos filhos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77EA866-7F97-4D9A-9A4B-80A6E7FED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600199"/>
            <a:ext cx="10291970" cy="5158409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err="1">
                <a:latin typeface="Garamond" panose="02020404030301010803" pitchFamily="18" charset="0"/>
              </a:rPr>
              <a:t>Família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como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ente</a:t>
            </a:r>
            <a:r>
              <a:rPr lang="en-US" sz="2800" dirty="0">
                <a:latin typeface="Garamond" panose="02020404030301010803" pitchFamily="18" charset="0"/>
              </a:rPr>
              <a:t> social – </a:t>
            </a:r>
            <a:r>
              <a:rPr lang="en-US" sz="2800" dirty="0" err="1">
                <a:latin typeface="Garamond" panose="02020404030301010803" pitchFamily="18" charset="0"/>
              </a:rPr>
              <a:t>ordenamento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jurídico</a:t>
            </a:r>
            <a:r>
              <a:rPr lang="en-US" sz="2800" dirty="0">
                <a:latin typeface="Garamond" panose="02020404030301010803" pitchFamily="18" charset="0"/>
              </a:rPr>
              <a:t>, para que </a:t>
            </a:r>
            <a:r>
              <a:rPr lang="en-US" sz="2800" dirty="0" err="1">
                <a:latin typeface="Garamond" panose="02020404030301010803" pitchFamily="18" charset="0"/>
              </a:rPr>
              <a:t>cumpra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sua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função</a:t>
            </a:r>
            <a:r>
              <a:rPr lang="en-US" sz="2800" dirty="0">
                <a:latin typeface="Garamond" panose="02020404030301010803" pitchFamily="18" charset="0"/>
              </a:rPr>
              <a:t> de </a:t>
            </a:r>
            <a:r>
              <a:rPr lang="en-US" sz="2800" dirty="0" err="1">
                <a:latin typeface="Garamond" panose="02020404030301010803" pitchFamily="18" charset="0"/>
              </a:rPr>
              <a:t>regulação</a:t>
            </a:r>
            <a:r>
              <a:rPr lang="en-US" sz="2800" dirty="0">
                <a:latin typeface="Garamond" panose="02020404030301010803" pitchFamily="18" charset="0"/>
              </a:rPr>
              <a:t> e </a:t>
            </a:r>
            <a:r>
              <a:rPr lang="en-US" sz="2800" dirty="0" err="1">
                <a:latin typeface="Garamond" panose="02020404030301010803" pitchFamily="18" charset="0"/>
              </a:rPr>
              <a:t>garantia</a:t>
            </a:r>
            <a:r>
              <a:rPr lang="en-US" sz="2800" dirty="0">
                <a:latin typeface="Garamond" panose="02020404030301010803" pitchFamily="18" charset="0"/>
              </a:rPr>
              <a:t> da </a:t>
            </a:r>
            <a:r>
              <a:rPr lang="en-US" sz="2800" dirty="0" err="1">
                <a:latin typeface="Garamond" panose="02020404030301010803" pitchFamily="18" charset="0"/>
              </a:rPr>
              <a:t>paz</a:t>
            </a:r>
            <a:r>
              <a:rPr lang="en-US" sz="2800" dirty="0">
                <a:latin typeface="Garamond" panose="02020404030301010803" pitchFamily="18" charset="0"/>
              </a:rPr>
              <a:t> social, </a:t>
            </a:r>
            <a:r>
              <a:rPr lang="en-US" sz="2800" dirty="0" err="1">
                <a:latin typeface="Garamond" panose="02020404030301010803" pitchFamily="18" charset="0"/>
              </a:rPr>
              <a:t>precisa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estar</a:t>
            </a:r>
            <a:r>
              <a:rPr lang="en-US" sz="2800" dirty="0">
                <a:latin typeface="Garamond" panose="02020404030301010803" pitchFamily="18" charset="0"/>
              </a:rPr>
              <a:t> em </a:t>
            </a:r>
            <a:r>
              <a:rPr lang="en-US" sz="2800" dirty="0" err="1">
                <a:latin typeface="Garamond" panose="02020404030301010803" pitchFamily="18" charset="0"/>
              </a:rPr>
              <a:t>compasso</a:t>
            </a:r>
            <a:r>
              <a:rPr lang="en-US" sz="2800" dirty="0">
                <a:latin typeface="Garamond" panose="02020404030301010803" pitchFamily="18" charset="0"/>
              </a:rPr>
              <a:t> com a </a:t>
            </a:r>
            <a:r>
              <a:rPr lang="en-US" sz="2800" dirty="0" err="1">
                <a:latin typeface="Garamond" panose="02020404030301010803" pitchFamily="18" charset="0"/>
              </a:rPr>
              <a:t>realidade</a:t>
            </a:r>
            <a:r>
              <a:rPr lang="en-US" sz="2800" dirty="0">
                <a:latin typeface="Garamond" panose="02020404030301010803" pitchFamily="18" charset="0"/>
              </a:rPr>
              <a:t> social. </a:t>
            </a:r>
          </a:p>
          <a:p>
            <a:r>
              <a:rPr lang="en-US" sz="2800" dirty="0" err="1">
                <a:latin typeface="Garamond" panose="02020404030301010803" pitchFamily="18" charset="0"/>
              </a:rPr>
              <a:t>Constituição</a:t>
            </a:r>
            <a:r>
              <a:rPr lang="en-US" sz="2800" dirty="0">
                <a:latin typeface="Garamond" panose="02020404030301010803" pitchFamily="18" charset="0"/>
              </a:rPr>
              <a:t> de 1988: </a:t>
            </a:r>
            <a:r>
              <a:rPr lang="en-US" sz="2800" dirty="0" err="1">
                <a:latin typeface="Garamond" panose="02020404030301010803" pitchFamily="18" charset="0"/>
              </a:rPr>
              <a:t>consagra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mudança</a:t>
            </a:r>
            <a:r>
              <a:rPr lang="en-US" sz="2800" dirty="0">
                <a:latin typeface="Garamond" panose="02020404030301010803" pitchFamily="18" charset="0"/>
              </a:rPr>
              <a:t> de </a:t>
            </a:r>
            <a:r>
              <a:rPr lang="en-US" sz="2800" dirty="0" err="1">
                <a:latin typeface="Garamond" panose="02020404030301010803" pitchFamily="18" charset="0"/>
              </a:rPr>
              <a:t>paradigmas</a:t>
            </a:r>
            <a:r>
              <a:rPr lang="en-US" sz="2800" dirty="0">
                <a:latin typeface="Garamond" panose="02020404030301010803" pitchFamily="18" charset="0"/>
              </a:rPr>
              <a:t> em </a:t>
            </a:r>
            <a:r>
              <a:rPr lang="en-US" sz="2800" dirty="0" err="1">
                <a:latin typeface="Garamond" panose="02020404030301010803" pitchFamily="18" charset="0"/>
              </a:rPr>
              <a:t>relação</a:t>
            </a:r>
            <a:r>
              <a:rPr lang="pt-BR" sz="2800" dirty="0">
                <a:latin typeface="Garamond" panose="02020404030301010803" pitchFamily="18" charset="0"/>
              </a:rPr>
              <a:t> à família e ao casamento. Art. 5º e Art. 226, parágrafo 5º - igualdade entre cônjuges no que se referente direitos e deveres inerentes à sociedade conjugal. Princípio da dignidade da pessoa humana, da solidariedade, da convivência familiar, da afetividade e da liberdade. </a:t>
            </a:r>
          </a:p>
          <a:p>
            <a:r>
              <a:rPr lang="pt-BR" sz="2800" dirty="0">
                <a:latin typeface="Garamond" panose="02020404030301010803" pitchFamily="18" charset="0"/>
              </a:rPr>
              <a:t>Igualdade de direitos e deveres dos cônjuges na comunhão plena de vida (art. 1.511, CC)</a:t>
            </a:r>
          </a:p>
          <a:p>
            <a:r>
              <a:rPr lang="pt-BR" sz="2800" dirty="0">
                <a:latin typeface="Garamond" panose="02020404030301010803" pitchFamily="18" charset="0"/>
              </a:rPr>
              <a:t>Coordenação mútua da família (art. 1565, CC). Direção conjunta e colaborativa da sociedade conjugal. Em caso de controvérsia = solução judicial (Art. 1.567, parágrafo único). Algumas situações estapafúrdias de intrusão do poder judiciário na família (ex. decisão sobre onde os filhos vão estudar ou sobre a religião a ser adotada). </a:t>
            </a:r>
          </a:p>
          <a:p>
            <a:r>
              <a:rPr lang="pt-BR" sz="2800" dirty="0">
                <a:latin typeface="Garamond" panose="02020404030301010803" pitchFamily="18" charset="0"/>
              </a:rPr>
              <a:t>Domicilio fixado por ambos os cônjuges no interesse da família (art. 1.569. CC). Pode ausentar-se para encargos públicos, profissionais ou interesses particulares relevantes. Pluralidade de domicílios (art. 72, CC). </a:t>
            </a:r>
          </a:p>
          <a:p>
            <a:pPr marL="0" indent="0">
              <a:buNone/>
            </a:pPr>
            <a:endParaRPr lang="pt-BR" sz="2600" dirty="0">
              <a:latin typeface="Garamond" panose="02020404030301010803" pitchFamily="18" charset="0"/>
            </a:endParaRPr>
          </a:p>
          <a:p>
            <a:endParaRPr lang="pt-BR" sz="2600" dirty="0">
              <a:latin typeface="Garamond" panose="02020404030301010803" pitchFamily="18" charset="0"/>
            </a:endParaRPr>
          </a:p>
          <a:p>
            <a:endParaRPr lang="pt-BR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1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/>
              <a:t>D</a:t>
            </a:r>
            <a:r>
              <a:rPr lang="pt-BR" b="1" dirty="0" err="1"/>
              <a:t>ireitos</a:t>
            </a:r>
            <a:r>
              <a:rPr lang="pt-BR" b="1" dirty="0"/>
              <a:t> e deveres dos cônjuges em relação aos filhos</a:t>
            </a:r>
            <a:endParaRPr lang="pt-BR" sz="2800" b="0" i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6377FA5-A2AD-4BB6-894D-4EA4B6395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408923"/>
            <a:ext cx="9982200" cy="547707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E em </a:t>
            </a:r>
            <a:r>
              <a:rPr lang="en-US" sz="2800" dirty="0" err="1">
                <a:latin typeface="Garamond" panose="02020404030301010803" pitchFamily="18" charset="0"/>
              </a:rPr>
              <a:t>relação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aos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filhos</a:t>
            </a:r>
            <a:r>
              <a:rPr lang="en-US" sz="2800" dirty="0">
                <a:latin typeface="Garamond" panose="02020404030301010803" pitchFamily="18" charset="0"/>
              </a:rPr>
              <a:t>? </a:t>
            </a:r>
          </a:p>
          <a:p>
            <a:r>
              <a:rPr lang="en-US" sz="2800" u="sng" dirty="0" err="1">
                <a:latin typeface="Garamond" panose="02020404030301010803" pitchFamily="18" charset="0"/>
              </a:rPr>
              <a:t>Poder</a:t>
            </a:r>
            <a:r>
              <a:rPr lang="en-US" sz="2800" u="sng" dirty="0">
                <a:latin typeface="Garamond" panose="02020404030301010803" pitchFamily="18" charset="0"/>
              </a:rPr>
              <a:t> familiar</a:t>
            </a:r>
            <a:r>
              <a:rPr lang="en-US" sz="2800" dirty="0">
                <a:latin typeface="Garamond" panose="02020404030301010803" pitchFamily="18" charset="0"/>
              </a:rPr>
              <a:t>: conjunto de </a:t>
            </a:r>
            <a:r>
              <a:rPr lang="en-US" sz="2800" dirty="0" err="1">
                <a:latin typeface="Garamond" panose="02020404030301010803" pitchFamily="18" charset="0"/>
              </a:rPr>
              <a:t>deveres</a:t>
            </a:r>
            <a:r>
              <a:rPr lang="en-US" sz="2800" dirty="0">
                <a:latin typeface="Garamond" panose="02020404030301010803" pitchFamily="18" charset="0"/>
              </a:rPr>
              <a:t> e </a:t>
            </a:r>
            <a:r>
              <a:rPr lang="en-US" sz="2800" dirty="0" err="1">
                <a:latin typeface="Garamond" panose="02020404030301010803" pitchFamily="18" charset="0"/>
              </a:rPr>
              <a:t>prerrogativas</a:t>
            </a:r>
            <a:r>
              <a:rPr lang="en-US" sz="2800" dirty="0">
                <a:latin typeface="Garamond" panose="02020404030301010803" pitchFamily="18" charset="0"/>
              </a:rPr>
              <a:t> dos </a:t>
            </a:r>
            <a:r>
              <a:rPr lang="en-US" sz="2800" dirty="0" err="1">
                <a:latin typeface="Garamond" panose="02020404030301010803" pitchFamily="18" charset="0"/>
              </a:rPr>
              <a:t>pais</a:t>
            </a:r>
            <a:r>
              <a:rPr lang="en-US" sz="2800" dirty="0">
                <a:latin typeface="Garamond" panose="02020404030301010803" pitchFamily="18" charset="0"/>
              </a:rPr>
              <a:t> em </a:t>
            </a:r>
            <a:r>
              <a:rPr lang="en-US" sz="2800" dirty="0" err="1">
                <a:latin typeface="Garamond" panose="02020404030301010803" pitchFamily="18" charset="0"/>
              </a:rPr>
              <a:t>relação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aos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filhos</a:t>
            </a:r>
            <a:r>
              <a:rPr lang="en-US" sz="2800" dirty="0">
                <a:latin typeface="Garamond" panose="02020404030301010803" pitchFamily="18" charset="0"/>
              </a:rPr>
              <a:t>. Antes: </a:t>
            </a:r>
            <a:r>
              <a:rPr lang="en-US" sz="2800" dirty="0" err="1">
                <a:latin typeface="Garamond" panose="02020404030301010803" pitchFamily="18" charset="0"/>
              </a:rPr>
              <a:t>supremacia</a:t>
            </a:r>
            <a:r>
              <a:rPr lang="en-US" sz="2800" dirty="0">
                <a:latin typeface="Garamond" panose="02020404030301010803" pitchFamily="18" charset="0"/>
              </a:rPr>
              <a:t> do interesse do </a:t>
            </a:r>
            <a:r>
              <a:rPr lang="en-US" sz="2800" dirty="0" err="1">
                <a:latin typeface="Garamond" panose="02020404030301010803" pitchFamily="18" charset="0"/>
              </a:rPr>
              <a:t>patriarca</a:t>
            </a:r>
            <a:r>
              <a:rPr lang="en-US" sz="2800" dirty="0">
                <a:latin typeface="Garamond" panose="02020404030301010803" pitchFamily="18" charset="0"/>
              </a:rPr>
              <a:t>. </a:t>
            </a:r>
            <a:r>
              <a:rPr lang="en-US" sz="2800" dirty="0" err="1">
                <a:latin typeface="Garamond" panose="02020404030301010803" pitchFamily="18" charset="0"/>
              </a:rPr>
              <a:t>Hoje</a:t>
            </a:r>
            <a:r>
              <a:rPr lang="en-US" sz="2800" dirty="0">
                <a:latin typeface="Garamond" panose="02020404030301010803" pitchFamily="18" charset="0"/>
              </a:rPr>
              <a:t>: </a:t>
            </a:r>
            <a:r>
              <a:rPr lang="en-US" sz="2800" dirty="0" err="1">
                <a:latin typeface="Garamond" panose="02020404030301010803" pitchFamily="18" charset="0"/>
              </a:rPr>
              <a:t>prioridade</a:t>
            </a:r>
            <a:r>
              <a:rPr lang="en-US" sz="2800" dirty="0">
                <a:latin typeface="Garamond" panose="02020404030301010803" pitchFamily="18" charset="0"/>
              </a:rPr>
              <a:t> é o </a:t>
            </a:r>
            <a:r>
              <a:rPr lang="en-US" sz="2800" dirty="0" err="1">
                <a:latin typeface="Garamond" panose="02020404030301010803" pitchFamily="18" charset="0"/>
              </a:rPr>
              <a:t>melhor</a:t>
            </a:r>
            <a:r>
              <a:rPr lang="en-US" sz="2800" dirty="0">
                <a:latin typeface="Garamond" panose="02020404030301010803" pitchFamily="18" charset="0"/>
              </a:rPr>
              <a:t> interesse da </a:t>
            </a:r>
            <a:r>
              <a:rPr lang="en-US" sz="2800" dirty="0" err="1">
                <a:latin typeface="Garamond" panose="02020404030301010803" pitchFamily="18" charset="0"/>
              </a:rPr>
              <a:t>criança</a:t>
            </a:r>
            <a:r>
              <a:rPr lang="en-US" sz="2800" dirty="0">
                <a:latin typeface="Garamond" panose="02020404030301010803" pitchFamily="18" charset="0"/>
              </a:rPr>
              <a:t> e do </a:t>
            </a:r>
            <a:r>
              <a:rPr lang="en-US" sz="2800" dirty="0" err="1">
                <a:latin typeface="Garamond" panose="02020404030301010803" pitchFamily="18" charset="0"/>
              </a:rPr>
              <a:t>adolescente</a:t>
            </a:r>
            <a:r>
              <a:rPr lang="en-US" sz="2800" dirty="0">
                <a:latin typeface="Garamond" panose="02020404030301010803" pitchFamily="18" charset="0"/>
              </a:rPr>
              <a:t>. </a:t>
            </a:r>
            <a:r>
              <a:rPr lang="en-US" sz="2800" dirty="0" err="1">
                <a:latin typeface="Garamond" panose="02020404030301010803" pitchFamily="18" charset="0"/>
              </a:rPr>
              <a:t>Exercício</a:t>
            </a:r>
            <a:r>
              <a:rPr lang="en-US" sz="2800" dirty="0">
                <a:latin typeface="Garamond" panose="02020404030301010803" pitchFamily="18" charset="0"/>
              </a:rPr>
              <a:t> do </a:t>
            </a:r>
            <a:r>
              <a:rPr lang="en-US" sz="2800" dirty="0" err="1">
                <a:latin typeface="Garamond" panose="02020404030301010803" pitchFamily="18" charset="0"/>
              </a:rPr>
              <a:t>poder</a:t>
            </a:r>
            <a:r>
              <a:rPr lang="en-US" sz="2800" dirty="0">
                <a:latin typeface="Garamond" panose="02020404030301010803" pitchFamily="18" charset="0"/>
              </a:rPr>
              <a:t> familiar em </a:t>
            </a:r>
            <a:r>
              <a:rPr lang="en-US" sz="2800" dirty="0" err="1">
                <a:latin typeface="Garamond" panose="02020404030301010803" pitchFamily="18" charset="0"/>
              </a:rPr>
              <a:t>prol</a:t>
            </a:r>
            <a:r>
              <a:rPr lang="en-US" sz="2800" dirty="0">
                <a:latin typeface="Garamond" panose="02020404030301010803" pitchFamily="18" charset="0"/>
              </a:rPr>
              <a:t> do </a:t>
            </a:r>
            <a:r>
              <a:rPr lang="en-US" sz="2800" dirty="0" err="1">
                <a:latin typeface="Garamond" panose="02020404030301010803" pitchFamily="18" charset="0"/>
              </a:rPr>
              <a:t>pleno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desenvolvimento</a:t>
            </a:r>
            <a:r>
              <a:rPr lang="en-US" sz="2800" dirty="0">
                <a:latin typeface="Garamond" panose="02020404030301010803" pitchFamily="18" charset="0"/>
              </a:rPr>
              <a:t> da </a:t>
            </a:r>
            <a:r>
              <a:rPr lang="en-US" sz="2800" dirty="0" err="1">
                <a:latin typeface="Garamond" panose="02020404030301010803" pitchFamily="18" charset="0"/>
              </a:rPr>
              <a:t>personalidade</a:t>
            </a:r>
            <a:r>
              <a:rPr lang="en-US" sz="2800" dirty="0">
                <a:latin typeface="Garamond" panose="02020404030301010803" pitchFamily="18" charset="0"/>
              </a:rPr>
              <a:t> dos </a:t>
            </a:r>
            <a:r>
              <a:rPr lang="en-US" sz="2800" dirty="0" err="1">
                <a:latin typeface="Garamond" panose="02020404030301010803" pitchFamily="18" charset="0"/>
              </a:rPr>
              <a:t>filhos</a:t>
            </a:r>
            <a:r>
              <a:rPr lang="en-US" sz="2800" dirty="0">
                <a:latin typeface="Garamond" panose="02020404030301010803" pitchFamily="18" charset="0"/>
              </a:rPr>
              <a:t> com </a:t>
            </a:r>
            <a:r>
              <a:rPr lang="en-US" sz="2800" dirty="0" err="1">
                <a:latin typeface="Garamond" panose="02020404030301010803" pitchFamily="18" charset="0"/>
              </a:rPr>
              <a:t>fim</a:t>
            </a:r>
            <a:r>
              <a:rPr lang="en-US" sz="2800" dirty="0">
                <a:latin typeface="Garamond" panose="02020404030301010803" pitchFamily="18" charset="0"/>
              </a:rPr>
              <a:t> em </a:t>
            </a:r>
            <a:r>
              <a:rPr lang="en-US" sz="2800" dirty="0" err="1">
                <a:latin typeface="Garamond" panose="02020404030301010803" pitchFamily="18" charset="0"/>
              </a:rPr>
              <a:t>sua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realização</a:t>
            </a:r>
            <a:r>
              <a:rPr lang="en-US" sz="2800" dirty="0">
                <a:latin typeface="Garamond" panose="02020404030301010803" pitchFamily="18" charset="0"/>
              </a:rPr>
              <a:t> e </a:t>
            </a:r>
            <a:r>
              <a:rPr lang="en-US" sz="2800" dirty="0" err="1">
                <a:latin typeface="Garamond" panose="02020404030301010803" pitchFamily="18" charset="0"/>
              </a:rPr>
              <a:t>alcance</a:t>
            </a:r>
            <a:r>
              <a:rPr lang="en-US" sz="2800" dirty="0">
                <a:latin typeface="Garamond" panose="02020404030301010803" pitchFamily="18" charset="0"/>
              </a:rPr>
              <a:t> de </a:t>
            </a:r>
            <a:r>
              <a:rPr lang="en-US" sz="2800" dirty="0" err="1">
                <a:latin typeface="Garamond" panose="02020404030301010803" pitchFamily="18" charset="0"/>
              </a:rPr>
              <a:t>sua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felicidade</a:t>
            </a:r>
            <a:r>
              <a:rPr lang="en-US" sz="2800" dirty="0">
                <a:latin typeface="Garamond" panose="02020404030301010803" pitchFamily="18" charset="0"/>
              </a:rPr>
              <a:t>. </a:t>
            </a:r>
          </a:p>
          <a:p>
            <a:r>
              <a:rPr lang="en-US" sz="2800" dirty="0" err="1">
                <a:latin typeface="Garamond" panose="02020404030301010803" pitchFamily="18" charset="0"/>
              </a:rPr>
              <a:t>Dever</a:t>
            </a:r>
            <a:r>
              <a:rPr lang="en-US" sz="2800" dirty="0">
                <a:latin typeface="Garamond" panose="02020404030301010803" pitchFamily="18" charset="0"/>
              </a:rPr>
              <a:t> de </a:t>
            </a:r>
            <a:r>
              <a:rPr lang="en-US" sz="2800" dirty="0" err="1">
                <a:latin typeface="Garamond" panose="02020404030301010803" pitchFamily="18" charset="0"/>
              </a:rPr>
              <a:t>sustento</a:t>
            </a:r>
            <a:r>
              <a:rPr lang="en-US" sz="2800" dirty="0">
                <a:latin typeface="Garamond" panose="02020404030301010803" pitchFamily="18" charset="0"/>
              </a:rPr>
              <a:t> da </a:t>
            </a:r>
            <a:r>
              <a:rPr lang="en-US" sz="2800" dirty="0" err="1">
                <a:latin typeface="Garamond" panose="02020404030301010803" pitchFamily="18" charset="0"/>
              </a:rPr>
              <a:t>família</a:t>
            </a:r>
            <a:r>
              <a:rPr lang="en-US" sz="2800" dirty="0">
                <a:latin typeface="Garamond" panose="02020404030301010803" pitchFamily="18" charset="0"/>
              </a:rPr>
              <a:t>, </a:t>
            </a:r>
            <a:r>
              <a:rPr lang="en-US" sz="2800" dirty="0" err="1">
                <a:latin typeface="Garamond" panose="02020404030301010803" pitchFamily="18" charset="0"/>
              </a:rPr>
              <a:t>guarda</a:t>
            </a:r>
            <a:r>
              <a:rPr lang="en-US" sz="2800" dirty="0">
                <a:latin typeface="Garamond" panose="02020404030301010803" pitchFamily="18" charset="0"/>
              </a:rPr>
              <a:t> e </a:t>
            </a:r>
            <a:r>
              <a:rPr lang="en-US" sz="2800" dirty="0" err="1">
                <a:latin typeface="Garamond" panose="02020404030301010803" pitchFamily="18" charset="0"/>
              </a:rPr>
              <a:t>educação</a:t>
            </a:r>
            <a:r>
              <a:rPr lang="en-US" sz="2800" dirty="0">
                <a:latin typeface="Garamond" panose="02020404030301010803" pitchFamily="18" charset="0"/>
              </a:rPr>
              <a:t> dos </a:t>
            </a:r>
            <a:r>
              <a:rPr lang="en-US" sz="2800" dirty="0" err="1">
                <a:latin typeface="Garamond" panose="02020404030301010803" pitchFamily="18" charset="0"/>
              </a:rPr>
              <a:t>filhos</a:t>
            </a:r>
            <a:r>
              <a:rPr lang="en-US" sz="2800" dirty="0">
                <a:latin typeface="Garamond" panose="02020404030301010803" pitchFamily="18" charset="0"/>
              </a:rPr>
              <a:t> (art. 1.566, IV).</a:t>
            </a:r>
          </a:p>
          <a:p>
            <a:r>
              <a:rPr lang="en-US" sz="2800" b="1" dirty="0" err="1">
                <a:latin typeface="Garamond" panose="02020404030301010803" pitchFamily="18" charset="0"/>
              </a:rPr>
              <a:t>Sustento</a:t>
            </a:r>
            <a:r>
              <a:rPr lang="en-US" sz="2800" dirty="0">
                <a:latin typeface="Garamond" panose="02020404030301010803" pitchFamily="18" charset="0"/>
              </a:rPr>
              <a:t>: </a:t>
            </a:r>
            <a:r>
              <a:rPr lang="en-US" sz="2800" dirty="0" err="1">
                <a:latin typeface="Garamond" panose="02020404030301010803" pitchFamily="18" charset="0"/>
              </a:rPr>
              <a:t>aspecto</a:t>
            </a:r>
            <a:r>
              <a:rPr lang="en-US" sz="2800" dirty="0">
                <a:latin typeface="Garamond" panose="02020404030301010803" pitchFamily="18" charset="0"/>
              </a:rPr>
              <a:t> material, </a:t>
            </a:r>
            <a:r>
              <a:rPr lang="en-US" sz="2800" dirty="0" err="1">
                <a:latin typeface="Garamond" panose="02020404030301010803" pitchFamily="18" charset="0"/>
              </a:rPr>
              <a:t>despesas</a:t>
            </a:r>
            <a:r>
              <a:rPr lang="en-US" sz="2800" dirty="0">
                <a:latin typeface="Garamond" panose="02020404030301010803" pitchFamily="18" charset="0"/>
              </a:rPr>
              <a:t> para </a:t>
            </a:r>
            <a:r>
              <a:rPr lang="en-US" sz="2800" dirty="0" err="1">
                <a:latin typeface="Garamond" panose="02020404030301010803" pitchFamily="18" charset="0"/>
              </a:rPr>
              <a:t>atender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às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necessidades</a:t>
            </a:r>
            <a:r>
              <a:rPr lang="en-US" sz="2800" dirty="0">
                <a:latin typeface="Garamond" panose="02020404030301010803" pitchFamily="18" charset="0"/>
              </a:rPr>
              <a:t> dos </a:t>
            </a:r>
            <a:r>
              <a:rPr lang="en-US" sz="2800" dirty="0" err="1">
                <a:latin typeface="Garamond" panose="02020404030301010803" pitchFamily="18" charset="0"/>
              </a:rPr>
              <a:t>filhos</a:t>
            </a:r>
            <a:r>
              <a:rPr lang="en-US" sz="2800" dirty="0">
                <a:latin typeface="Garamond" panose="02020404030301010803" pitchFamily="18" charset="0"/>
              </a:rPr>
              <a:t>. Alimentos (</a:t>
            </a:r>
            <a:r>
              <a:rPr lang="en-US" sz="2800" dirty="0" err="1">
                <a:latin typeface="Garamond" panose="02020404030301010803" pitchFamily="18" charset="0"/>
              </a:rPr>
              <a:t>englobam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todo</a:t>
            </a:r>
            <a:r>
              <a:rPr lang="en-US" sz="2800" dirty="0">
                <a:latin typeface="Garamond" panose="02020404030301010803" pitchFamily="18" charset="0"/>
              </a:rPr>
              <a:t> o </a:t>
            </a:r>
            <a:r>
              <a:rPr lang="en-US" sz="2800" dirty="0" err="1">
                <a:latin typeface="Garamond" panose="02020404030301010803" pitchFamily="18" charset="0"/>
              </a:rPr>
              <a:t>necessário</a:t>
            </a:r>
            <a:r>
              <a:rPr lang="en-US" sz="2800" dirty="0">
                <a:latin typeface="Garamond" panose="02020404030301010803" pitchFamily="18" charset="0"/>
              </a:rPr>
              <a:t> para a </a:t>
            </a:r>
            <a:r>
              <a:rPr lang="en-US" sz="2800" dirty="0" err="1">
                <a:latin typeface="Garamond" panose="02020404030301010803" pitchFamily="18" charset="0"/>
              </a:rPr>
              <a:t>subsistência</a:t>
            </a:r>
            <a:r>
              <a:rPr lang="en-US" sz="2800" dirty="0">
                <a:latin typeface="Garamond" panose="02020404030301010803" pitchFamily="18" charset="0"/>
              </a:rPr>
              <a:t>, </a:t>
            </a:r>
            <a:r>
              <a:rPr lang="en-US" sz="2800" dirty="0" err="1">
                <a:latin typeface="Garamond" panose="02020404030301010803" pitchFamily="18" charset="0"/>
              </a:rPr>
              <a:t>bem-estar</a:t>
            </a:r>
            <a:r>
              <a:rPr lang="en-US" sz="2800" dirty="0">
                <a:latin typeface="Garamond" panose="02020404030301010803" pitchFamily="18" charset="0"/>
              </a:rPr>
              <a:t> e </a:t>
            </a:r>
            <a:r>
              <a:rPr lang="en-US" sz="2800" dirty="0" err="1">
                <a:latin typeface="Garamond" panose="02020404030301010803" pitchFamily="18" charset="0"/>
              </a:rPr>
              <a:t>menutenção</a:t>
            </a:r>
            <a:r>
              <a:rPr lang="en-US" sz="2800" dirty="0">
                <a:latin typeface="Garamond" panose="02020404030301010803" pitchFamily="18" charset="0"/>
              </a:rPr>
              <a:t> do </a:t>
            </a:r>
            <a:r>
              <a:rPr lang="en-US" sz="2800" dirty="0" err="1">
                <a:latin typeface="Garamond" panose="02020404030301010803" pitchFamily="18" charset="0"/>
              </a:rPr>
              <a:t>padrão</a:t>
            </a:r>
            <a:r>
              <a:rPr lang="en-US" sz="2800" dirty="0">
                <a:latin typeface="Garamond" panose="02020404030301010803" pitchFamily="18" charset="0"/>
              </a:rPr>
              <a:t> de </a:t>
            </a:r>
            <a:r>
              <a:rPr lang="en-US" sz="2800" dirty="0" err="1">
                <a:latin typeface="Garamond" panose="02020404030301010803" pitchFamily="18" charset="0"/>
              </a:rPr>
              <a:t>vida</a:t>
            </a:r>
            <a:r>
              <a:rPr lang="en-US" sz="2800" dirty="0">
                <a:latin typeface="Garamond" panose="02020404030301010803" pitchFamily="18" charset="0"/>
              </a:rPr>
              <a:t> dos </a:t>
            </a:r>
            <a:r>
              <a:rPr lang="en-US" sz="2800" dirty="0" err="1">
                <a:latin typeface="Garamond" panose="02020404030301010803" pitchFamily="18" charset="0"/>
              </a:rPr>
              <a:t>filhos</a:t>
            </a:r>
            <a:r>
              <a:rPr lang="en-US" sz="2800" dirty="0">
                <a:latin typeface="Garamond" panose="02020404030301010803" pitchFamily="18" charset="0"/>
              </a:rPr>
              <a:t>). </a:t>
            </a:r>
          </a:p>
          <a:p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1D7831B3-BCF0-44BA-97E8-332553CA6771}"/>
              </a:ext>
            </a:extLst>
          </p:cNvPr>
          <p:cNvSpPr/>
          <p:nvPr/>
        </p:nvSpPr>
        <p:spPr>
          <a:xfrm>
            <a:off x="3642539" y="3239749"/>
            <a:ext cx="18473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4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3D1D55-E979-6328-0E20-B01DF4F7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</a:t>
            </a:r>
            <a:r>
              <a:rPr lang="pt-BR" b="1" dirty="0" err="1"/>
              <a:t>ireitos</a:t>
            </a:r>
            <a:r>
              <a:rPr lang="pt-BR" b="1" dirty="0"/>
              <a:t> e deveres dos cônjuges em relação aos filhos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ADBD0CD9-02E9-A23D-2D02-3F605827F125}"/>
              </a:ext>
            </a:extLst>
          </p:cNvPr>
          <p:cNvSpPr txBox="1"/>
          <p:nvPr/>
        </p:nvSpPr>
        <p:spPr>
          <a:xfrm>
            <a:off x="821094" y="1281931"/>
            <a:ext cx="10096537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 dirty="0" err="1">
                <a:latin typeface="Garamond" panose="02020404030301010803" pitchFamily="18" charset="0"/>
              </a:rPr>
              <a:t>Educação</a:t>
            </a:r>
            <a:r>
              <a:rPr lang="en-US" sz="2600" dirty="0">
                <a:latin typeface="Garamond" panose="02020404030301010803" pitchFamily="18" charset="0"/>
              </a:rPr>
              <a:t>: Art. 205, CF: </a:t>
            </a:r>
            <a:r>
              <a:rPr lang="en-US" sz="2600" dirty="0" err="1">
                <a:latin typeface="Garamond" panose="02020404030301010803" pitchFamily="18" charset="0"/>
              </a:rPr>
              <a:t>desenvolvimento</a:t>
            </a:r>
            <a:r>
              <a:rPr lang="en-US" sz="2600" dirty="0">
                <a:latin typeface="Garamond" panose="02020404030301010803" pitchFamily="18" charset="0"/>
              </a:rPr>
              <a:t> integral da </a:t>
            </a:r>
            <a:r>
              <a:rPr lang="en-US" sz="2600" dirty="0" err="1">
                <a:latin typeface="Garamond" panose="02020404030301010803" pitchFamily="18" charset="0"/>
              </a:rPr>
              <a:t>pessoa</a:t>
            </a:r>
            <a:r>
              <a:rPr lang="en-US" sz="2600" dirty="0">
                <a:latin typeface="Garamond" panose="02020404030301010803" pitchFamily="18" charset="0"/>
              </a:rPr>
              <a:t>, </a:t>
            </a:r>
            <a:r>
              <a:rPr lang="en-US" sz="2600" dirty="0" err="1">
                <a:latin typeface="Garamond" panose="02020404030301010803" pitchFamily="18" charset="0"/>
              </a:rPr>
              <a:t>preparo</a:t>
            </a:r>
            <a:r>
              <a:rPr lang="en-US" sz="2600" dirty="0">
                <a:latin typeface="Garamond" panose="02020404030301010803" pitchFamily="18" charset="0"/>
              </a:rPr>
              <a:t> para </a:t>
            </a:r>
            <a:r>
              <a:rPr lang="en-US" sz="2600" dirty="0" err="1">
                <a:latin typeface="Garamond" panose="02020404030301010803" pitchFamily="18" charset="0"/>
              </a:rPr>
              <a:t>cidadania</a:t>
            </a:r>
            <a:r>
              <a:rPr lang="en-US" sz="2600" dirty="0">
                <a:latin typeface="Garamond" panose="02020404030301010803" pitchFamily="18" charset="0"/>
              </a:rPr>
              <a:t> e </a:t>
            </a:r>
            <a:r>
              <a:rPr lang="en-US" sz="2600" dirty="0" err="1">
                <a:latin typeface="Garamond" panose="02020404030301010803" pitchFamily="18" charset="0"/>
              </a:rPr>
              <a:t>qualificação</a:t>
            </a:r>
            <a:r>
              <a:rPr lang="en-US" sz="2600" dirty="0">
                <a:latin typeface="Garamond" panose="02020404030301010803" pitchFamily="18" charset="0"/>
              </a:rPr>
              <a:t> para o </a:t>
            </a:r>
            <a:r>
              <a:rPr lang="en-US" sz="2600" dirty="0" err="1">
                <a:latin typeface="Garamond" panose="02020404030301010803" pitchFamily="18" charset="0"/>
              </a:rPr>
              <a:t>trabalho</a:t>
            </a:r>
            <a:r>
              <a:rPr lang="en-US" sz="2600" dirty="0">
                <a:latin typeface="Garamond" panose="02020404030301010803" pitchFamily="18" charset="0"/>
              </a:rPr>
              <a:t>. </a:t>
            </a:r>
            <a:r>
              <a:rPr lang="en-US" sz="2600" dirty="0" err="1">
                <a:latin typeface="Garamond" panose="02020404030301010803" pitchFamily="18" charset="0"/>
              </a:rPr>
              <a:t>Filhos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como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cidadãos</a:t>
            </a:r>
            <a:r>
              <a:rPr lang="en-US" sz="2600" dirty="0">
                <a:latin typeface="Garamond" panose="02020404030301010803" pitchFamily="18" charset="0"/>
              </a:rPr>
              <a:t> a </a:t>
            </a:r>
            <a:r>
              <a:rPr lang="en-US" sz="2600" dirty="0" err="1">
                <a:latin typeface="Garamond" panose="02020404030301010803" pitchFamily="18" charset="0"/>
              </a:rPr>
              <a:t>serem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inseridos</a:t>
            </a:r>
            <a:r>
              <a:rPr lang="en-US" sz="2600" dirty="0">
                <a:latin typeface="Garamond" panose="02020404030301010803" pitchFamily="18" charset="0"/>
              </a:rPr>
              <a:t> no </a:t>
            </a:r>
            <a:r>
              <a:rPr lang="en-US" sz="2600" dirty="0" err="1">
                <a:latin typeface="Garamond" panose="02020404030301010803" pitchFamily="18" charset="0"/>
              </a:rPr>
              <a:t>convívio</a:t>
            </a:r>
            <a:r>
              <a:rPr lang="en-US" sz="2600" dirty="0">
                <a:latin typeface="Garamond" panose="02020404030301010803" pitchFamily="18" charset="0"/>
              </a:rPr>
              <a:t> social, que </a:t>
            </a:r>
            <a:r>
              <a:rPr lang="en-US" sz="2600" dirty="0" err="1">
                <a:latin typeface="Garamond" panose="02020404030301010803" pitchFamily="18" charset="0"/>
              </a:rPr>
              <a:t>devem</a:t>
            </a:r>
            <a:r>
              <a:rPr lang="en-US" sz="2600" dirty="0">
                <a:latin typeface="Garamond" panose="02020404030301010803" pitchFamily="18" charset="0"/>
              </a:rPr>
              <a:t> ser </a:t>
            </a:r>
            <a:r>
              <a:rPr lang="en-US" sz="2600" dirty="0" err="1">
                <a:latin typeface="Garamond" panose="02020404030301010803" pitchFamily="18" charset="0"/>
              </a:rPr>
              <a:t>formados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também</a:t>
            </a:r>
            <a:r>
              <a:rPr lang="en-US" sz="2600" dirty="0">
                <a:latin typeface="Garamond" panose="02020404030301010803" pitchFamily="18" charset="0"/>
              </a:rPr>
              <a:t> sob o </a:t>
            </a:r>
            <a:r>
              <a:rPr lang="en-US" sz="2600" dirty="0" err="1">
                <a:latin typeface="Garamond" panose="02020404030301010803" pitchFamily="18" charset="0"/>
              </a:rPr>
              <a:t>aspecto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cívico</a:t>
            </a:r>
            <a:r>
              <a:rPr lang="en-US" sz="2600" dirty="0">
                <a:latin typeface="Garamond" panose="02020404030301010803" pitchFamily="18" charset="0"/>
              </a:rPr>
              <a:t>, </a:t>
            </a:r>
            <a:r>
              <a:rPr lang="en-US" sz="2600" dirty="0" err="1">
                <a:latin typeface="Garamond" panose="02020404030301010803" pitchFamily="18" charset="0"/>
              </a:rPr>
              <a:t>ético</a:t>
            </a:r>
            <a:r>
              <a:rPr lang="en-US" sz="2600" dirty="0">
                <a:latin typeface="Garamond" panose="02020404030301010803" pitchFamily="18" charset="0"/>
              </a:rPr>
              <a:t> e moral. 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en-US" sz="2600" dirty="0" err="1">
                <a:latin typeface="Garamond" panose="02020404030301010803" pitchFamily="18" charset="0"/>
              </a:rPr>
              <a:t>Questão</a:t>
            </a:r>
            <a:r>
              <a:rPr lang="en-US" sz="2600" dirty="0">
                <a:latin typeface="Garamond" panose="02020404030301010803" pitchFamily="18" charset="0"/>
              </a:rPr>
              <a:t> da </a:t>
            </a:r>
            <a:r>
              <a:rPr lang="en-US" sz="2600" dirty="0" err="1">
                <a:latin typeface="Garamond" panose="02020404030301010803" pitchFamily="18" charset="0"/>
              </a:rPr>
              <a:t>educação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pt-BR" sz="2600" dirty="0">
                <a:latin typeface="Garamond" panose="02020404030301010803" pitchFamily="18" charset="0"/>
              </a:rPr>
              <a:t>domiciliar. STF inadmite. Educação básica: indisponibilidade do direito em relação à crianças e adolescentes em idade escolar. Cidadania. Solidariedade entre família e Estado. </a:t>
            </a:r>
          </a:p>
          <a:p>
            <a:pPr marL="640080">
              <a:buFont typeface="Arial" panose="020B0604020202020204" pitchFamily="34" charset="0"/>
              <a:buChar char="•"/>
            </a:pPr>
            <a:endParaRPr lang="pt-BR" sz="2600" dirty="0">
              <a:latin typeface="Garamond" panose="02020404030301010803" pitchFamily="18" charset="0"/>
            </a:endParaRPr>
          </a:p>
          <a:p>
            <a:r>
              <a:rPr lang="en-US" sz="2400" b="1" u="sng" dirty="0" err="1">
                <a:latin typeface="Garamond" panose="02020404030301010803" pitchFamily="18" charset="0"/>
              </a:rPr>
              <a:t>Princípio</a:t>
            </a:r>
            <a:r>
              <a:rPr lang="en-US" sz="2400" b="1" u="sng" dirty="0">
                <a:latin typeface="Garamond" panose="02020404030301010803" pitchFamily="18" charset="0"/>
              </a:rPr>
              <a:t> da </a:t>
            </a:r>
            <a:r>
              <a:rPr lang="en-US" sz="2400" b="1" u="sng" dirty="0" err="1">
                <a:latin typeface="Garamond" panose="02020404030301010803" pitchFamily="18" charset="0"/>
              </a:rPr>
              <a:t>solidaridade</a:t>
            </a:r>
            <a:r>
              <a:rPr lang="en-US" sz="2400" b="1" u="sng" dirty="0">
                <a:latin typeface="Garamond" panose="02020404030301010803" pitchFamily="18" charset="0"/>
              </a:rPr>
              <a:t> e da </a:t>
            </a:r>
            <a:r>
              <a:rPr lang="en-US" sz="2400" b="1" u="sng" dirty="0" err="1">
                <a:latin typeface="Garamond" panose="02020404030301010803" pitchFamily="18" charset="0"/>
              </a:rPr>
              <a:t>proporcionalidade</a:t>
            </a:r>
            <a:r>
              <a:rPr lang="en-US" sz="2400" b="1" u="sng" dirty="0">
                <a:latin typeface="Garamond" panose="02020404030301010803" pitchFamily="18" charset="0"/>
              </a:rPr>
              <a:t> </a:t>
            </a:r>
            <a:r>
              <a:rPr lang="en-US" sz="2400" dirty="0">
                <a:latin typeface="Garamond" panose="02020404030301010803" pitchFamily="18" charset="0"/>
              </a:rPr>
              <a:t>(art. 1.568, CC - </a:t>
            </a:r>
            <a:r>
              <a:rPr lang="en-US" sz="2400" dirty="0" err="1">
                <a:latin typeface="Garamond" panose="02020404030301010803" pitchFamily="18" charset="0"/>
              </a:rPr>
              <a:t>cônjuges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são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obrigados</a:t>
            </a:r>
            <a:r>
              <a:rPr lang="en-US" sz="2400" dirty="0">
                <a:latin typeface="Garamond" panose="02020404030301010803" pitchFamily="18" charset="0"/>
              </a:rPr>
              <a:t> a </a:t>
            </a:r>
            <a:r>
              <a:rPr lang="en-US" sz="2400" dirty="0" err="1">
                <a:latin typeface="Garamond" panose="02020404030301010803" pitchFamily="18" charset="0"/>
              </a:rPr>
              <a:t>concorrer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na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proporção</a:t>
            </a:r>
            <a:r>
              <a:rPr lang="en-US" sz="2400" dirty="0">
                <a:latin typeface="Garamond" panose="02020404030301010803" pitchFamily="18" charset="0"/>
              </a:rPr>
              <a:t> de </a:t>
            </a:r>
            <a:r>
              <a:rPr lang="en-US" sz="2400" dirty="0" err="1">
                <a:latin typeface="Garamond" panose="02020404030301010803" pitchFamily="18" charset="0"/>
              </a:rPr>
              <a:t>seus</a:t>
            </a:r>
            <a:r>
              <a:rPr lang="en-US" sz="2400" dirty="0">
                <a:latin typeface="Garamond" panose="02020404030301010803" pitchFamily="18" charset="0"/>
              </a:rPr>
              <a:t> bens e </a:t>
            </a:r>
            <a:r>
              <a:rPr lang="en-US" sz="2400" dirty="0" err="1">
                <a:latin typeface="Garamond" panose="02020404030301010803" pitchFamily="18" charset="0"/>
              </a:rPr>
              <a:t>seus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rendimentos</a:t>
            </a:r>
            <a:r>
              <a:rPr lang="en-US" sz="2400" dirty="0">
                <a:latin typeface="Garamond" panose="02020404030301010803" pitchFamily="18" charset="0"/>
              </a:rPr>
              <a:t> para o </a:t>
            </a:r>
            <a:r>
              <a:rPr lang="en-US" sz="2400" dirty="0" err="1">
                <a:latin typeface="Garamond" panose="02020404030301010803" pitchFamily="18" charset="0"/>
              </a:rPr>
              <a:t>sustento</a:t>
            </a:r>
            <a:r>
              <a:rPr lang="en-US" sz="2400" dirty="0">
                <a:latin typeface="Garamond" panose="02020404030301010803" pitchFamily="18" charset="0"/>
              </a:rPr>
              <a:t> da </a:t>
            </a:r>
            <a:r>
              <a:rPr lang="en-US" sz="2400" dirty="0" err="1">
                <a:latin typeface="Garamond" panose="02020404030301010803" pitchFamily="18" charset="0"/>
              </a:rPr>
              <a:t>família</a:t>
            </a:r>
            <a:r>
              <a:rPr lang="en-US" sz="2400" dirty="0">
                <a:latin typeface="Garamond" panose="02020404030301010803" pitchFamily="18" charset="0"/>
              </a:rPr>
              <a:t> e </a:t>
            </a:r>
            <a:r>
              <a:rPr lang="en-US" sz="2400" dirty="0" err="1">
                <a:latin typeface="Garamond" panose="02020404030301010803" pitchFamily="18" charset="0"/>
              </a:rPr>
              <a:t>educação</a:t>
            </a:r>
            <a:r>
              <a:rPr lang="en-US" sz="2400" dirty="0">
                <a:latin typeface="Garamond" panose="02020404030301010803" pitchFamily="18" charset="0"/>
              </a:rPr>
              <a:t> dos </a:t>
            </a:r>
            <a:r>
              <a:rPr lang="en-US" sz="2400" dirty="0" err="1">
                <a:latin typeface="Garamond" panose="02020404030301010803" pitchFamily="18" charset="0"/>
              </a:rPr>
              <a:t>filhos</a:t>
            </a:r>
            <a:r>
              <a:rPr lang="en-US" sz="2400" dirty="0">
                <a:latin typeface="Garamond" panose="02020404030301010803" pitchFamily="18" charset="0"/>
              </a:rPr>
              <a:t>). Homens e </a:t>
            </a:r>
            <a:r>
              <a:rPr lang="en-US" sz="2400" dirty="0" err="1">
                <a:latin typeface="Garamond" panose="02020404030301010803" pitchFamily="18" charset="0"/>
              </a:rPr>
              <a:t>mulheres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recebem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muitas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vezes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dirty="0" err="1">
                <a:latin typeface="Garamond" panose="02020404030301010803" pitchFamily="18" charset="0"/>
              </a:rPr>
              <a:t>rendimentos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diversos</a:t>
            </a:r>
            <a:r>
              <a:rPr lang="en-US" sz="2400" dirty="0">
                <a:latin typeface="Garamond" panose="02020404030301010803" pitchFamily="18" charset="0"/>
              </a:rPr>
              <a:t>. </a:t>
            </a:r>
            <a:r>
              <a:rPr lang="en-US" sz="2400" dirty="0" err="1">
                <a:latin typeface="Garamond" panose="02020404030301010803" pitchFamily="18" charset="0"/>
              </a:rPr>
              <a:t>Não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há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divisão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matemática</a:t>
            </a:r>
            <a:r>
              <a:rPr lang="en-US" sz="2400" dirty="0">
                <a:latin typeface="Garamond" panose="02020404030301010803" pitchFamily="18" charset="0"/>
              </a:rPr>
              <a:t>. </a:t>
            </a:r>
            <a:r>
              <a:rPr lang="en-US" sz="2400" dirty="0" err="1">
                <a:latin typeface="Garamond" panose="02020404030301010803" pitchFamily="18" charset="0"/>
              </a:rPr>
              <a:t>Culturalmente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dirty="0" err="1">
                <a:latin typeface="Garamond" panose="02020404030301010803" pitchFamily="18" charset="0"/>
              </a:rPr>
              <a:t>mulher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ainda</a:t>
            </a:r>
            <a:r>
              <a:rPr lang="en-US" sz="2400" dirty="0">
                <a:latin typeface="Garamond" panose="02020404030301010803" pitchFamily="18" charset="0"/>
              </a:rPr>
              <a:t> é vista </a:t>
            </a:r>
            <a:r>
              <a:rPr lang="en-US" sz="2400" dirty="0" err="1">
                <a:latin typeface="Garamond" panose="02020404030301010803" pitchFamily="18" charset="0"/>
              </a:rPr>
              <a:t>predominantemente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como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cuidadora</a:t>
            </a:r>
            <a:r>
              <a:rPr lang="en-US" sz="2400" dirty="0">
                <a:latin typeface="Garamond" panose="02020404030301010803" pitchFamily="18" charset="0"/>
              </a:rPr>
              <a:t> do lar e da prole e </a:t>
            </a:r>
            <a:r>
              <a:rPr lang="en-US" sz="2400" dirty="0" err="1">
                <a:latin typeface="Garamond" panose="02020404030301010803" pitchFamily="18" charset="0"/>
              </a:rPr>
              <a:t>homem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como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provedor</a:t>
            </a:r>
            <a:r>
              <a:rPr lang="en-US" sz="2400" dirty="0">
                <a:latin typeface="Garamond" panose="02020404030301010803" pitchFamily="18" charset="0"/>
              </a:rPr>
              <a:t>. </a:t>
            </a:r>
            <a:endParaRPr lang="pt-BR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7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33BFA2-33FA-4052-8720-9E35E8F06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 GUARDA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D37A816D-89F6-4512-971A-E414AF87E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5181600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Garamond" panose="02020404030301010803" pitchFamily="18" charset="0"/>
              </a:rPr>
              <a:t>Guarda engloba</a:t>
            </a:r>
            <a:r>
              <a:rPr lang="pt-BR" sz="2800" dirty="0">
                <a:latin typeface="Garamond" panose="02020404030301010803" pitchFamily="18" charset="0"/>
              </a:rPr>
              <a:t>: uma das prerrogativas do poder familiar.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Vigilância e amparo;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Assistência material, moral e educacional;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Orientação contínua;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Tomada de decisões em relação a aspectos relevantes da vida dos filhos (onde vai estudar, onde vai morar, qual religião vai seguir, a qual tratamento de saúde vai se submeter, quais as regras e limites, etc.). 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Direito-dever de convivência (genitor que convive mais costuma ter maior vínculo e afinidade para tomada de decisões);</a:t>
            </a:r>
          </a:p>
          <a:p>
            <a:pPr marL="640080">
              <a:buFont typeface="Arial" panose="020B0604020202020204" pitchFamily="34" charset="0"/>
              <a:buChar char="•"/>
            </a:pPr>
            <a:endParaRPr lang="pt-BR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5DCF6D-1814-46C7-87B2-66AA8C92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68D35BA3-AA97-4CD6-90E4-A95325925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298713"/>
            <a:ext cx="11754679" cy="5738191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Garamond" panose="02020404030301010803" pitchFamily="18" charset="0"/>
              </a:rPr>
              <a:t>Código Civil de 1916</a:t>
            </a:r>
            <a:r>
              <a:rPr lang="pt-BR" sz="2800" dirty="0">
                <a:latin typeface="Garamond" panose="02020404030301010803" pitchFamily="18" charset="0"/>
              </a:rPr>
              <a:t>: culpa pelo fim do casamento influenciava fixação da guarda. Maior preocupação em punir o cônjuge culpado que com o melhor interesse da criança. Se ambos fossem culpados, caso fosse uma menina, a guarda era atribuída à mãe. Caso fosse um menino, a mãe desempenhava a guarda até os 6 anos de idade. </a:t>
            </a:r>
          </a:p>
          <a:p>
            <a:r>
              <a:rPr lang="pt-BR" sz="2800" b="1" dirty="0">
                <a:latin typeface="Garamond" panose="02020404030301010803" pitchFamily="18" charset="0"/>
              </a:rPr>
              <a:t>Lei 6.515 1977: </a:t>
            </a:r>
            <a:r>
              <a:rPr lang="pt-BR" sz="2800" dirty="0">
                <a:latin typeface="Garamond" panose="02020404030301010803" pitchFamily="18" charset="0"/>
              </a:rPr>
              <a:t>Se ambos fossem culpados, guarda da mãe se não houvesse prejuízo moral para o menor. Se fosse consensual, guarda permanecia com quem já estava ao tempo da separação. Guarda predominantemente deferida à mãe. Visão de que era função da mulher criar e educar os filhos. Ignorou a inserção da mulher no mercado de trabalho e continuou a focar na culpa na atribuição da guarda. </a:t>
            </a:r>
          </a:p>
          <a:p>
            <a:r>
              <a:rPr lang="pt-BR" sz="2800" b="1" dirty="0">
                <a:latin typeface="Garamond" panose="02020404030301010803" pitchFamily="18" charset="0"/>
              </a:rPr>
              <a:t>Código de 2002</a:t>
            </a:r>
            <a:r>
              <a:rPr lang="pt-BR" sz="2800" dirty="0">
                <a:latin typeface="Garamond" panose="02020404030301010803" pitchFamily="18" charset="0"/>
              </a:rPr>
              <a:t>:  influenciado pela CF de 1988 (igualdade, solidariedade e melhor interesse da criança e do adolescente. Afastado o critério da culpa para decisões sobre guarda. Foco do melhor interesse da criança e do adolescente. </a:t>
            </a:r>
          </a:p>
          <a:p>
            <a:endParaRPr lang="pt-BR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1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68D35BA3-AA97-4CD6-90E4-A95325925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298713"/>
            <a:ext cx="11754679" cy="5738191"/>
          </a:xfrm>
        </p:spPr>
        <p:txBody>
          <a:bodyPr>
            <a:normAutofit/>
          </a:bodyPr>
          <a:lstStyle/>
          <a:p>
            <a:pPr marL="548640">
              <a:buFont typeface="Arial" panose="020B0604020202020204" pitchFamily="34" charset="0"/>
              <a:buChar char="•"/>
            </a:pPr>
            <a:r>
              <a:rPr lang="pt-BR" sz="3200" dirty="0">
                <a:latin typeface="Garamond" panose="02020404030301010803" pitchFamily="18" charset="0"/>
              </a:rPr>
              <a:t>em caso de discordância, guarda deferida a quem detivesse </a:t>
            </a:r>
            <a:r>
              <a:rPr lang="pt-BR" sz="3200" u="sng" dirty="0">
                <a:latin typeface="Garamond" panose="02020404030301010803" pitchFamily="18" charset="0"/>
              </a:rPr>
              <a:t>melhores condições</a:t>
            </a:r>
            <a:r>
              <a:rPr lang="pt-BR" sz="3200" dirty="0">
                <a:latin typeface="Garamond" panose="02020404030301010803" pitchFamily="18" charset="0"/>
              </a:rPr>
              <a:t> (art. 1.584, CC - revogado). </a:t>
            </a:r>
            <a:r>
              <a:rPr lang="pt-BR" sz="3200" u="sng" dirty="0">
                <a:latin typeface="Garamond" panose="02020404030301010803" pitchFamily="18" charset="0"/>
              </a:rPr>
              <a:t>Cláusula aberta (normalmente, aquele que mais conduz a rotina, maior responsabilidade e tem maior vínculo de afinidade)</a:t>
            </a:r>
            <a:r>
              <a:rPr lang="pt-BR" sz="3200" dirty="0">
                <a:latin typeface="Garamond" panose="02020404030301010803" pitchFamily="18" charset="0"/>
              </a:rPr>
              <a:t>. Melhor interesse da criança. Sem influência da culpa. 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3200" u="sng" dirty="0">
                <a:latin typeface="Garamond" panose="02020404030301010803" pitchFamily="18" charset="0"/>
              </a:rPr>
              <a:t>Não havia previsão do compartilhamento da guarda</a:t>
            </a:r>
            <a:r>
              <a:rPr lang="pt-BR" sz="3200" dirty="0">
                <a:latin typeface="Garamond" panose="02020404030301010803" pitchFamily="18" charset="0"/>
              </a:rPr>
              <a:t>. O cônjuge que não detivesse a guarda, restaria o direito de visita-los e tê-los em sua companhia, bem como fiscalizar sua manutenção e educação (art. 1.589, CC – vigente). </a:t>
            </a:r>
            <a:r>
              <a:rPr lang="pt-BR" sz="3200" u="sng" dirty="0">
                <a:latin typeface="Garamond" panose="02020404030301010803" pitchFamily="18" charset="0"/>
              </a:rPr>
              <a:t>Crítica ao termo visita (era, normalmente, a cada 15 dias)</a:t>
            </a:r>
            <a:r>
              <a:rPr lang="pt-BR" sz="3200" dirty="0">
                <a:latin typeface="Garamond" panose="02020404030301010803" pitchFamily="18" charset="0"/>
              </a:rPr>
              <a:t>. Dificuldade no desempenho do poder familiar em razão da falta de convívio. (ex. amiga da escola). Afastamento do cônjuge que não detinha a guarda. </a:t>
            </a:r>
          </a:p>
          <a:p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5DCF6D-1814-46C7-87B2-66AA8C92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0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68D35BA3-AA97-4CD6-90E4-A95325925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901" y="1858550"/>
            <a:ext cx="11754679" cy="5738191"/>
          </a:xfrm>
        </p:spPr>
        <p:txBody>
          <a:bodyPr>
            <a:normAutofit/>
          </a:bodyPr>
          <a:lstStyle/>
          <a:p>
            <a:pPr marL="548640">
              <a:buFont typeface="Arial" panose="020B0604020202020204" pitchFamily="34" charset="0"/>
              <a:buChar char="•"/>
            </a:pPr>
            <a:r>
              <a:rPr lang="pt-BR" sz="3200" dirty="0">
                <a:latin typeface="Garamond" panose="02020404030301010803" pitchFamily="18" charset="0"/>
              </a:rPr>
              <a:t>Concessão de tutela de urgência preferencialmente com oitiva prévia de ambas as partes (art. 1.585, CC - vigente). Objetivo de preservação da criança e do adolescente.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3200" dirty="0">
                <a:latin typeface="Garamond" panose="02020404030301010803" pitchFamily="18" charset="0"/>
              </a:rPr>
              <a:t>Novo matrimônio não implica perda da guarda ou do direito de convivência/ guarda – (art. 1.588, CC - vigente)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3200" dirty="0">
                <a:latin typeface="Garamond" panose="02020404030301010803" pitchFamily="18" charset="0"/>
              </a:rPr>
              <a:t>Aplicam-se as disposições à guarda de filhos incapazes (art. 1590, CC - vigente). </a:t>
            </a:r>
          </a:p>
          <a:p>
            <a:endParaRPr lang="pt-BR" sz="2800" dirty="0">
              <a:latin typeface="Garamond" panose="02020404030301010803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5DCF6D-1814-46C7-87B2-66AA8C92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897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Literature_16x9_TP10343136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AcademicLiterature_16x9_TP103431361.potx" id="{10A51EDA-1F74-47F8-9D24-96AA8A926B18}" vid="{D62E8601-A3CA-4F34-922A-54DE06C9E9CE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8C110D53B04646BB0C4779263D1BB2" ma:contentTypeVersion="16" ma:contentTypeDescription="Crie um novo documento." ma:contentTypeScope="" ma:versionID="76a80a323233b0554219faf53cccfed7">
  <xsd:schema xmlns:xsd="http://www.w3.org/2001/XMLSchema" xmlns:xs="http://www.w3.org/2001/XMLSchema" xmlns:p="http://schemas.microsoft.com/office/2006/metadata/properties" xmlns:ns2="c5f66cb3-5864-45ef-b59b-4b4ba760376d" xmlns:ns3="41cec44a-e27f-4fc7-b8be-1a30e4ecf8e1" targetNamespace="http://schemas.microsoft.com/office/2006/metadata/properties" ma:root="true" ma:fieldsID="38da7c0cbb73b6ae1858319539832809" ns2:_="" ns3:_="">
    <xsd:import namespace="c5f66cb3-5864-45ef-b59b-4b4ba760376d"/>
    <xsd:import namespace="41cec44a-e27f-4fc7-b8be-1a30e4ecf8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66cb3-5864-45ef-b59b-4b4ba76037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6f190a66-806e-43c5-8d31-5cae5a2f1c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cec44a-e27f-4fc7-b8be-1a30e4ecf8e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5f205d-57c9-4ba6-b12d-edf2c9a99180}" ma:internalName="TaxCatchAll" ma:showField="CatchAllData" ma:web="41cec44a-e27f-4fc7-b8be-1a30e4ecf8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f66cb3-5864-45ef-b59b-4b4ba760376d">
      <Terms xmlns="http://schemas.microsoft.com/office/infopath/2007/PartnerControls"/>
    </lcf76f155ced4ddcb4097134ff3c332f>
    <TaxCatchAll xmlns="41cec44a-e27f-4fc7-b8be-1a30e4ecf8e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2C036B-E36F-4822-A664-8C4B538B29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f66cb3-5864-45ef-b59b-4b4ba760376d"/>
    <ds:schemaRef ds:uri="41cec44a-e27f-4fc7-b8be-1a30e4ecf8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5E5707-220D-4353-A01A-5AB0FB7EF1EA}">
  <ds:schemaRefs>
    <ds:schemaRef ds:uri="http://schemas.microsoft.com/office/2006/metadata/properties"/>
    <ds:schemaRef ds:uri="http://schemas.microsoft.com/office/infopath/2007/PartnerControls"/>
    <ds:schemaRef ds:uri="c5f66cb3-5864-45ef-b59b-4b4ba760376d"/>
    <ds:schemaRef ds:uri="41cec44a-e27f-4fc7-b8be-1a30e4ecf8e1"/>
  </ds:schemaRefs>
</ds:datastoreItem>
</file>

<file path=customXml/itemProps3.xml><?xml version="1.0" encoding="utf-8"?>
<ds:datastoreItem xmlns:ds="http://schemas.openxmlformats.org/officeDocument/2006/customXml" ds:itemID="{886E7B76-8CB9-4D3A-8FBA-4501631BF1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acadêmica, design com fita e listras (widescreen)</Template>
  <TotalTime>0</TotalTime>
  <Words>2230</Words>
  <Application>Microsoft Office PowerPoint</Application>
  <PresentationFormat>Personalizar</PresentationFormat>
  <Paragraphs>105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AcademicLiterature_16x9_TP103431361</vt:lpstr>
      <vt:lpstr>Direitos e deveres dos cônjuges em relação aos filhos</vt:lpstr>
      <vt:lpstr>Direitos e deveres dos cônjuges em relação aos filhos</vt:lpstr>
      <vt:lpstr>Direitos e deveres dos cônjuges em relação aos filhos</vt:lpstr>
      <vt:lpstr>Direitos e deveres dos cônjuges em relação aos filhos</vt:lpstr>
      <vt:lpstr>Direitos e deveres dos cônjuges em relação aos filhos</vt:lpstr>
      <vt:lpstr>DA GUARDA</vt:lpstr>
      <vt:lpstr>DA GUARDA</vt:lpstr>
      <vt:lpstr>DA GUARDA</vt:lpstr>
      <vt:lpstr>DA GUARDA</vt:lpstr>
      <vt:lpstr>DA GUARDA</vt:lpstr>
      <vt:lpstr>DA GUARDA</vt:lpstr>
      <vt:lpstr>DA GUARDA</vt:lpstr>
      <vt:lpstr>DA GUARDA</vt:lpstr>
      <vt:lpstr>DA GUARDA</vt:lpstr>
      <vt:lpstr>DA GUARDA</vt:lpstr>
      <vt:lpstr>DA GUARDA</vt:lpstr>
      <vt:lpstr>DA GUARDA</vt:lpstr>
      <vt:lpstr>DO DIREITO DE CONVIVÊNCIA DOS AVÓS</vt:lpstr>
      <vt:lpstr>DA GUARDA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2014-11-28T01:23:20Z</dcterms:created>
  <dcterms:modified xsi:type="dcterms:W3CDTF">2023-04-04T03:42:47Z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  <property fmtid="{D5CDD505-2E9C-101B-9397-08002B2CF9AE}" pid="3" name="ContentTypeId">
    <vt:lpwstr>0x010100C38C110D53B04646BB0C4779263D1BB2</vt:lpwstr>
  </property>
  <property fmtid="{D5CDD505-2E9C-101B-9397-08002B2CF9AE}" pid="4" name="MediaServiceImageTags">
    <vt:lpwstr/>
  </property>
</Properties>
</file>