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97" r:id="rId3"/>
    <p:sldId id="539" r:id="rId4"/>
    <p:sldId id="537" r:id="rId5"/>
    <p:sldId id="538" r:id="rId6"/>
    <p:sldId id="540" r:id="rId7"/>
    <p:sldId id="535" r:id="rId8"/>
    <p:sldId id="504" r:id="rId9"/>
    <p:sldId id="507" r:id="rId10"/>
    <p:sldId id="528" r:id="rId11"/>
    <p:sldId id="511" r:id="rId12"/>
    <p:sldId id="512" r:id="rId13"/>
    <p:sldId id="513" r:id="rId14"/>
    <p:sldId id="515" r:id="rId15"/>
    <p:sldId id="516" r:id="rId16"/>
    <p:sldId id="544" r:id="rId17"/>
    <p:sldId id="543" r:id="rId18"/>
    <p:sldId id="295" r:id="rId19"/>
    <p:sldId id="454" r:id="rId20"/>
    <p:sldId id="296" r:id="rId21"/>
    <p:sldId id="453" r:id="rId22"/>
    <p:sldId id="299" r:id="rId23"/>
    <p:sldId id="548" r:id="rId24"/>
    <p:sldId id="545" r:id="rId25"/>
    <p:sldId id="546" r:id="rId26"/>
    <p:sldId id="547" r:id="rId27"/>
    <p:sldId id="300" r:id="rId28"/>
    <p:sldId id="301" r:id="rId29"/>
    <p:sldId id="455" r:id="rId30"/>
    <p:sldId id="582" r:id="rId31"/>
    <p:sldId id="575" r:id="rId32"/>
    <p:sldId id="3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C5F22-ABFC-44E6-987F-366E4294410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ED41C7-6519-498A-85C9-8C5A74BE743C}">
      <dgm:prSet/>
      <dgm:spPr/>
      <dgm:t>
        <a:bodyPr/>
        <a:lstStyle/>
        <a:p>
          <a:r>
            <a:rPr lang="pt-BR" baseline="0"/>
            <a:t>NARRATIVES (TEACHERS AND STUDENTS)</a:t>
          </a:r>
          <a:endParaRPr lang="en-US"/>
        </a:p>
      </dgm:t>
    </dgm:pt>
    <dgm:pt modelId="{012E467D-FCB5-49A4-AC48-CA7986704D86}" type="parTrans" cxnId="{7A83B2B5-A381-48F2-815C-B080D057E7D2}">
      <dgm:prSet/>
      <dgm:spPr/>
      <dgm:t>
        <a:bodyPr/>
        <a:lstStyle/>
        <a:p>
          <a:endParaRPr lang="en-US"/>
        </a:p>
      </dgm:t>
    </dgm:pt>
    <dgm:pt modelId="{5AC46777-2CD9-4C86-A327-EEC66D9947C8}" type="sibTrans" cxnId="{7A83B2B5-A381-48F2-815C-B080D057E7D2}">
      <dgm:prSet/>
      <dgm:spPr/>
      <dgm:t>
        <a:bodyPr/>
        <a:lstStyle/>
        <a:p>
          <a:endParaRPr lang="en-US"/>
        </a:p>
      </dgm:t>
    </dgm:pt>
    <dgm:pt modelId="{91FCC6F5-293B-4E01-B299-D9821319E192}">
      <dgm:prSet/>
      <dgm:spPr/>
      <dgm:t>
        <a:bodyPr/>
        <a:lstStyle/>
        <a:p>
          <a:r>
            <a:rPr lang="pt-BR" baseline="0"/>
            <a:t>SELF-NARRATIVES</a:t>
          </a:r>
          <a:endParaRPr lang="en-US"/>
        </a:p>
      </dgm:t>
    </dgm:pt>
    <dgm:pt modelId="{07D2615D-B78C-42AF-8FE9-E99549D441A8}" type="parTrans" cxnId="{C795F296-A155-4351-B625-970891BAF5ED}">
      <dgm:prSet/>
      <dgm:spPr/>
      <dgm:t>
        <a:bodyPr/>
        <a:lstStyle/>
        <a:p>
          <a:endParaRPr lang="en-US"/>
        </a:p>
      </dgm:t>
    </dgm:pt>
    <dgm:pt modelId="{9F7F38AD-81E1-4019-A278-4FD21228EDC5}" type="sibTrans" cxnId="{C795F296-A155-4351-B625-970891BAF5ED}">
      <dgm:prSet/>
      <dgm:spPr/>
      <dgm:t>
        <a:bodyPr/>
        <a:lstStyle/>
        <a:p>
          <a:endParaRPr lang="en-US"/>
        </a:p>
      </dgm:t>
    </dgm:pt>
    <dgm:pt modelId="{23B5E69F-D2C3-4EAA-9A45-0FDC5D5532BD}">
      <dgm:prSet/>
      <dgm:spPr/>
      <dgm:t>
        <a:bodyPr/>
        <a:lstStyle/>
        <a:p>
          <a:r>
            <a:rPr lang="pt-BR" baseline="0"/>
            <a:t>AUTOBIOGRAPHIES</a:t>
          </a:r>
          <a:endParaRPr lang="en-US"/>
        </a:p>
      </dgm:t>
    </dgm:pt>
    <dgm:pt modelId="{CF6912B3-E793-4449-9F8E-C7528E08D684}" type="parTrans" cxnId="{153C125A-6C61-45D3-A49C-BA24EC5EF78C}">
      <dgm:prSet/>
      <dgm:spPr/>
      <dgm:t>
        <a:bodyPr/>
        <a:lstStyle/>
        <a:p>
          <a:endParaRPr lang="en-US"/>
        </a:p>
      </dgm:t>
    </dgm:pt>
    <dgm:pt modelId="{AADEC57D-0E5E-4FD5-8313-250D2248B1D9}" type="sibTrans" cxnId="{153C125A-6C61-45D3-A49C-BA24EC5EF78C}">
      <dgm:prSet/>
      <dgm:spPr/>
      <dgm:t>
        <a:bodyPr/>
        <a:lstStyle/>
        <a:p>
          <a:endParaRPr lang="en-US"/>
        </a:p>
      </dgm:t>
    </dgm:pt>
    <dgm:pt modelId="{E653277F-E4CB-42F3-81A4-2A78053FBF48}">
      <dgm:prSet/>
      <dgm:spPr/>
      <dgm:t>
        <a:bodyPr/>
        <a:lstStyle/>
        <a:p>
          <a:r>
            <a:rPr lang="pt-BR" baseline="0"/>
            <a:t>AUTOETHNOGRAPHY</a:t>
          </a:r>
          <a:endParaRPr lang="en-US"/>
        </a:p>
      </dgm:t>
    </dgm:pt>
    <dgm:pt modelId="{F74C4BEC-73C5-4C5E-AEDB-2FEF275AA2EA}" type="parTrans" cxnId="{2C1ECAEC-49E8-45C8-A36B-1C5C9130FAA6}">
      <dgm:prSet/>
      <dgm:spPr/>
      <dgm:t>
        <a:bodyPr/>
        <a:lstStyle/>
        <a:p>
          <a:endParaRPr lang="en-US"/>
        </a:p>
      </dgm:t>
    </dgm:pt>
    <dgm:pt modelId="{ED9CB7CC-B614-4E01-AE04-DE61A2DF3C7F}" type="sibTrans" cxnId="{2C1ECAEC-49E8-45C8-A36B-1C5C9130FAA6}">
      <dgm:prSet/>
      <dgm:spPr/>
      <dgm:t>
        <a:bodyPr/>
        <a:lstStyle/>
        <a:p>
          <a:endParaRPr lang="en-US"/>
        </a:p>
      </dgm:t>
    </dgm:pt>
    <dgm:pt modelId="{20347A62-3005-483B-A374-1A67FE1010CC}" type="pres">
      <dgm:prSet presAssocID="{E3DC5F22-ABFC-44E6-987F-366E42944105}" presName="vert0" presStyleCnt="0">
        <dgm:presLayoutVars>
          <dgm:dir/>
          <dgm:animOne val="branch"/>
          <dgm:animLvl val="lvl"/>
        </dgm:presLayoutVars>
      </dgm:prSet>
      <dgm:spPr/>
    </dgm:pt>
    <dgm:pt modelId="{D1837DFB-C8C9-4ECF-98FE-14914C1ED2AD}" type="pres">
      <dgm:prSet presAssocID="{3DED41C7-6519-498A-85C9-8C5A74BE743C}" presName="thickLine" presStyleLbl="alignNode1" presStyleIdx="0" presStyleCnt="4"/>
      <dgm:spPr/>
    </dgm:pt>
    <dgm:pt modelId="{8F17A37C-6AB9-43F8-AAC2-25D0E9357FE2}" type="pres">
      <dgm:prSet presAssocID="{3DED41C7-6519-498A-85C9-8C5A74BE743C}" presName="horz1" presStyleCnt="0"/>
      <dgm:spPr/>
    </dgm:pt>
    <dgm:pt modelId="{8078E5C4-58D3-4A28-90FC-20CBB770EFE1}" type="pres">
      <dgm:prSet presAssocID="{3DED41C7-6519-498A-85C9-8C5A74BE743C}" presName="tx1" presStyleLbl="revTx" presStyleIdx="0" presStyleCnt="4"/>
      <dgm:spPr/>
    </dgm:pt>
    <dgm:pt modelId="{7D770D31-5998-40A0-B3BB-C0CA6B92FFE3}" type="pres">
      <dgm:prSet presAssocID="{3DED41C7-6519-498A-85C9-8C5A74BE743C}" presName="vert1" presStyleCnt="0"/>
      <dgm:spPr/>
    </dgm:pt>
    <dgm:pt modelId="{D3895782-AE8A-47E1-B4AD-F064455EAD97}" type="pres">
      <dgm:prSet presAssocID="{91FCC6F5-293B-4E01-B299-D9821319E192}" presName="thickLine" presStyleLbl="alignNode1" presStyleIdx="1" presStyleCnt="4"/>
      <dgm:spPr/>
    </dgm:pt>
    <dgm:pt modelId="{7AC08758-06B7-4ACA-97C1-7BA19E422613}" type="pres">
      <dgm:prSet presAssocID="{91FCC6F5-293B-4E01-B299-D9821319E192}" presName="horz1" presStyleCnt="0"/>
      <dgm:spPr/>
    </dgm:pt>
    <dgm:pt modelId="{BBE8688B-C73F-472A-BB5F-31E33F26D453}" type="pres">
      <dgm:prSet presAssocID="{91FCC6F5-293B-4E01-B299-D9821319E192}" presName="tx1" presStyleLbl="revTx" presStyleIdx="1" presStyleCnt="4"/>
      <dgm:spPr/>
    </dgm:pt>
    <dgm:pt modelId="{37DBBF16-3AB3-45C4-A4A1-2F1F00DC1131}" type="pres">
      <dgm:prSet presAssocID="{91FCC6F5-293B-4E01-B299-D9821319E192}" presName="vert1" presStyleCnt="0"/>
      <dgm:spPr/>
    </dgm:pt>
    <dgm:pt modelId="{D714193B-392C-46A1-A3E0-652ACA3CD749}" type="pres">
      <dgm:prSet presAssocID="{23B5E69F-D2C3-4EAA-9A45-0FDC5D5532BD}" presName="thickLine" presStyleLbl="alignNode1" presStyleIdx="2" presStyleCnt="4"/>
      <dgm:spPr/>
    </dgm:pt>
    <dgm:pt modelId="{E69E1212-B37E-4942-BA88-9CB98CFF1ED7}" type="pres">
      <dgm:prSet presAssocID="{23B5E69F-D2C3-4EAA-9A45-0FDC5D5532BD}" presName="horz1" presStyleCnt="0"/>
      <dgm:spPr/>
    </dgm:pt>
    <dgm:pt modelId="{030C57F5-D7B1-4EDD-859B-244D272D8099}" type="pres">
      <dgm:prSet presAssocID="{23B5E69F-D2C3-4EAA-9A45-0FDC5D5532BD}" presName="tx1" presStyleLbl="revTx" presStyleIdx="2" presStyleCnt="4"/>
      <dgm:spPr/>
    </dgm:pt>
    <dgm:pt modelId="{5E455E24-1BE1-4CED-8E19-1B2BEFBE3393}" type="pres">
      <dgm:prSet presAssocID="{23B5E69F-D2C3-4EAA-9A45-0FDC5D5532BD}" presName="vert1" presStyleCnt="0"/>
      <dgm:spPr/>
    </dgm:pt>
    <dgm:pt modelId="{CC19D3A3-D059-42E7-9201-35F8BA41F5D9}" type="pres">
      <dgm:prSet presAssocID="{E653277F-E4CB-42F3-81A4-2A78053FBF48}" presName="thickLine" presStyleLbl="alignNode1" presStyleIdx="3" presStyleCnt="4"/>
      <dgm:spPr/>
    </dgm:pt>
    <dgm:pt modelId="{843442F0-AD2E-422F-B91D-18B682049F1B}" type="pres">
      <dgm:prSet presAssocID="{E653277F-E4CB-42F3-81A4-2A78053FBF48}" presName="horz1" presStyleCnt="0"/>
      <dgm:spPr/>
    </dgm:pt>
    <dgm:pt modelId="{1DEE8CB2-86B6-41F1-A5DC-CDDA81F2B76A}" type="pres">
      <dgm:prSet presAssocID="{E653277F-E4CB-42F3-81A4-2A78053FBF48}" presName="tx1" presStyleLbl="revTx" presStyleIdx="3" presStyleCnt="4"/>
      <dgm:spPr/>
    </dgm:pt>
    <dgm:pt modelId="{96D8CBA3-04F4-4682-95A1-961928DDDBEB}" type="pres">
      <dgm:prSet presAssocID="{E653277F-E4CB-42F3-81A4-2A78053FBF48}" presName="vert1" presStyleCnt="0"/>
      <dgm:spPr/>
    </dgm:pt>
  </dgm:ptLst>
  <dgm:cxnLst>
    <dgm:cxn modelId="{6D938200-8436-4937-870D-355D95856E37}" type="presOf" srcId="{3DED41C7-6519-498A-85C9-8C5A74BE743C}" destId="{8078E5C4-58D3-4A28-90FC-20CBB770EFE1}" srcOrd="0" destOrd="0" presId="urn:microsoft.com/office/officeart/2008/layout/LinedList"/>
    <dgm:cxn modelId="{BED0E86F-941F-4E46-90D9-24DA6E276567}" type="presOf" srcId="{91FCC6F5-293B-4E01-B299-D9821319E192}" destId="{BBE8688B-C73F-472A-BB5F-31E33F26D453}" srcOrd="0" destOrd="0" presId="urn:microsoft.com/office/officeart/2008/layout/LinedList"/>
    <dgm:cxn modelId="{153C125A-6C61-45D3-A49C-BA24EC5EF78C}" srcId="{E3DC5F22-ABFC-44E6-987F-366E42944105}" destId="{23B5E69F-D2C3-4EAA-9A45-0FDC5D5532BD}" srcOrd="2" destOrd="0" parTransId="{CF6912B3-E793-4449-9F8E-C7528E08D684}" sibTransId="{AADEC57D-0E5E-4FD5-8313-250D2248B1D9}"/>
    <dgm:cxn modelId="{B15CFA7E-8FA4-47D8-83CF-FA8828154968}" type="presOf" srcId="{E653277F-E4CB-42F3-81A4-2A78053FBF48}" destId="{1DEE8CB2-86B6-41F1-A5DC-CDDA81F2B76A}" srcOrd="0" destOrd="0" presId="urn:microsoft.com/office/officeart/2008/layout/LinedList"/>
    <dgm:cxn modelId="{54481E8B-D9F8-41E0-9330-350CFF153744}" type="presOf" srcId="{23B5E69F-D2C3-4EAA-9A45-0FDC5D5532BD}" destId="{030C57F5-D7B1-4EDD-859B-244D272D8099}" srcOrd="0" destOrd="0" presId="urn:microsoft.com/office/officeart/2008/layout/LinedList"/>
    <dgm:cxn modelId="{C795F296-A155-4351-B625-970891BAF5ED}" srcId="{E3DC5F22-ABFC-44E6-987F-366E42944105}" destId="{91FCC6F5-293B-4E01-B299-D9821319E192}" srcOrd="1" destOrd="0" parTransId="{07D2615D-B78C-42AF-8FE9-E99549D441A8}" sibTransId="{9F7F38AD-81E1-4019-A278-4FD21228EDC5}"/>
    <dgm:cxn modelId="{7A83B2B5-A381-48F2-815C-B080D057E7D2}" srcId="{E3DC5F22-ABFC-44E6-987F-366E42944105}" destId="{3DED41C7-6519-498A-85C9-8C5A74BE743C}" srcOrd="0" destOrd="0" parTransId="{012E467D-FCB5-49A4-AC48-CA7986704D86}" sibTransId="{5AC46777-2CD9-4C86-A327-EEC66D9947C8}"/>
    <dgm:cxn modelId="{CF3767CA-76D1-45ED-8580-290D152A6418}" type="presOf" srcId="{E3DC5F22-ABFC-44E6-987F-366E42944105}" destId="{20347A62-3005-483B-A374-1A67FE1010CC}" srcOrd="0" destOrd="0" presId="urn:microsoft.com/office/officeart/2008/layout/LinedList"/>
    <dgm:cxn modelId="{2C1ECAEC-49E8-45C8-A36B-1C5C9130FAA6}" srcId="{E3DC5F22-ABFC-44E6-987F-366E42944105}" destId="{E653277F-E4CB-42F3-81A4-2A78053FBF48}" srcOrd="3" destOrd="0" parTransId="{F74C4BEC-73C5-4C5E-AEDB-2FEF275AA2EA}" sibTransId="{ED9CB7CC-B614-4E01-AE04-DE61A2DF3C7F}"/>
    <dgm:cxn modelId="{8D114EE1-4123-4010-9628-95F6A86A0638}" type="presParOf" srcId="{20347A62-3005-483B-A374-1A67FE1010CC}" destId="{D1837DFB-C8C9-4ECF-98FE-14914C1ED2AD}" srcOrd="0" destOrd="0" presId="urn:microsoft.com/office/officeart/2008/layout/LinedList"/>
    <dgm:cxn modelId="{BF4B4397-95E6-406A-A122-C39B8B12027B}" type="presParOf" srcId="{20347A62-3005-483B-A374-1A67FE1010CC}" destId="{8F17A37C-6AB9-43F8-AAC2-25D0E9357FE2}" srcOrd="1" destOrd="0" presId="urn:microsoft.com/office/officeart/2008/layout/LinedList"/>
    <dgm:cxn modelId="{993DAF68-A05F-43DC-81A0-132457F1F25C}" type="presParOf" srcId="{8F17A37C-6AB9-43F8-AAC2-25D0E9357FE2}" destId="{8078E5C4-58D3-4A28-90FC-20CBB770EFE1}" srcOrd="0" destOrd="0" presId="urn:microsoft.com/office/officeart/2008/layout/LinedList"/>
    <dgm:cxn modelId="{84A0A9A2-5D32-4CBB-B9D3-13714BD3AACB}" type="presParOf" srcId="{8F17A37C-6AB9-43F8-AAC2-25D0E9357FE2}" destId="{7D770D31-5998-40A0-B3BB-C0CA6B92FFE3}" srcOrd="1" destOrd="0" presId="urn:microsoft.com/office/officeart/2008/layout/LinedList"/>
    <dgm:cxn modelId="{5528BBC2-3314-4D35-B4DF-75D73E016BBC}" type="presParOf" srcId="{20347A62-3005-483B-A374-1A67FE1010CC}" destId="{D3895782-AE8A-47E1-B4AD-F064455EAD97}" srcOrd="2" destOrd="0" presId="urn:microsoft.com/office/officeart/2008/layout/LinedList"/>
    <dgm:cxn modelId="{832018FF-D203-405E-AAD1-BF31C43CED68}" type="presParOf" srcId="{20347A62-3005-483B-A374-1A67FE1010CC}" destId="{7AC08758-06B7-4ACA-97C1-7BA19E422613}" srcOrd="3" destOrd="0" presId="urn:microsoft.com/office/officeart/2008/layout/LinedList"/>
    <dgm:cxn modelId="{C7809D06-B95E-46C1-A38E-F8C82BF0090B}" type="presParOf" srcId="{7AC08758-06B7-4ACA-97C1-7BA19E422613}" destId="{BBE8688B-C73F-472A-BB5F-31E33F26D453}" srcOrd="0" destOrd="0" presId="urn:microsoft.com/office/officeart/2008/layout/LinedList"/>
    <dgm:cxn modelId="{1DB3DF08-C03A-48C4-A2F7-AFD63131E256}" type="presParOf" srcId="{7AC08758-06B7-4ACA-97C1-7BA19E422613}" destId="{37DBBF16-3AB3-45C4-A4A1-2F1F00DC1131}" srcOrd="1" destOrd="0" presId="urn:microsoft.com/office/officeart/2008/layout/LinedList"/>
    <dgm:cxn modelId="{73912892-8658-40F5-A4E7-C6A098E70F1E}" type="presParOf" srcId="{20347A62-3005-483B-A374-1A67FE1010CC}" destId="{D714193B-392C-46A1-A3E0-652ACA3CD749}" srcOrd="4" destOrd="0" presId="urn:microsoft.com/office/officeart/2008/layout/LinedList"/>
    <dgm:cxn modelId="{1B002375-59F4-427A-9686-AFDFD5A7B78E}" type="presParOf" srcId="{20347A62-3005-483B-A374-1A67FE1010CC}" destId="{E69E1212-B37E-4942-BA88-9CB98CFF1ED7}" srcOrd="5" destOrd="0" presId="urn:microsoft.com/office/officeart/2008/layout/LinedList"/>
    <dgm:cxn modelId="{D5FCBD42-57CD-4E84-9F54-FC665F26F709}" type="presParOf" srcId="{E69E1212-B37E-4942-BA88-9CB98CFF1ED7}" destId="{030C57F5-D7B1-4EDD-859B-244D272D8099}" srcOrd="0" destOrd="0" presId="urn:microsoft.com/office/officeart/2008/layout/LinedList"/>
    <dgm:cxn modelId="{BFE3AAB2-2A81-4E8C-BD3D-21017C5CA082}" type="presParOf" srcId="{E69E1212-B37E-4942-BA88-9CB98CFF1ED7}" destId="{5E455E24-1BE1-4CED-8E19-1B2BEFBE3393}" srcOrd="1" destOrd="0" presId="urn:microsoft.com/office/officeart/2008/layout/LinedList"/>
    <dgm:cxn modelId="{B10EDB8F-3612-4B24-BF50-9F229568659C}" type="presParOf" srcId="{20347A62-3005-483B-A374-1A67FE1010CC}" destId="{CC19D3A3-D059-42E7-9201-35F8BA41F5D9}" srcOrd="6" destOrd="0" presId="urn:microsoft.com/office/officeart/2008/layout/LinedList"/>
    <dgm:cxn modelId="{9D59BA34-F14B-4F22-B3E8-D0ECBC45EC28}" type="presParOf" srcId="{20347A62-3005-483B-A374-1A67FE1010CC}" destId="{843442F0-AD2E-422F-B91D-18B682049F1B}" srcOrd="7" destOrd="0" presId="urn:microsoft.com/office/officeart/2008/layout/LinedList"/>
    <dgm:cxn modelId="{EFA5DCC9-495A-4AB7-B93B-23FD20824EE7}" type="presParOf" srcId="{843442F0-AD2E-422F-B91D-18B682049F1B}" destId="{1DEE8CB2-86B6-41F1-A5DC-CDDA81F2B76A}" srcOrd="0" destOrd="0" presId="urn:microsoft.com/office/officeart/2008/layout/LinedList"/>
    <dgm:cxn modelId="{F682B576-69F4-49EE-A1F4-F2FA06EA69BD}" type="presParOf" srcId="{843442F0-AD2E-422F-B91D-18B682049F1B}" destId="{96D8CBA3-04F4-4682-95A1-961928DDDB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7DFB-C8C9-4ECF-98FE-14914C1ED2AD}">
      <dsp:nvSpPr>
        <dsp:cNvPr id="0" name=""/>
        <dsp:cNvSpPr/>
      </dsp:nvSpPr>
      <dsp:spPr>
        <a:xfrm>
          <a:off x="0" y="0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8E5C4-58D3-4A28-90FC-20CBB770EFE1}">
      <dsp:nvSpPr>
        <dsp:cNvPr id="0" name=""/>
        <dsp:cNvSpPr/>
      </dsp:nvSpPr>
      <dsp:spPr>
        <a:xfrm>
          <a:off x="0" y="0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baseline="0"/>
            <a:t>NARRATIVES (TEACHERS AND STUDENTS)</a:t>
          </a:r>
          <a:endParaRPr lang="en-US" sz="3500" kern="1200"/>
        </a:p>
      </dsp:txBody>
      <dsp:txXfrm>
        <a:off x="0" y="0"/>
        <a:ext cx="6683374" cy="1151731"/>
      </dsp:txXfrm>
    </dsp:sp>
    <dsp:sp modelId="{D3895782-AE8A-47E1-B4AD-F064455EAD97}">
      <dsp:nvSpPr>
        <dsp:cNvPr id="0" name=""/>
        <dsp:cNvSpPr/>
      </dsp:nvSpPr>
      <dsp:spPr>
        <a:xfrm>
          <a:off x="0" y="1151731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2042505"/>
                <a:satOff val="-1222"/>
                <a:lumOff val="503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2042505"/>
                <a:satOff val="-1222"/>
                <a:lumOff val="503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2042505"/>
                <a:satOff val="-1222"/>
                <a:lumOff val="503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42505"/>
              <a:satOff val="-1222"/>
              <a:lumOff val="503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E8688B-C73F-472A-BB5F-31E33F26D453}">
      <dsp:nvSpPr>
        <dsp:cNvPr id="0" name=""/>
        <dsp:cNvSpPr/>
      </dsp:nvSpPr>
      <dsp:spPr>
        <a:xfrm>
          <a:off x="0" y="1151731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baseline="0"/>
            <a:t>SELF-NARRATIVES</a:t>
          </a:r>
          <a:endParaRPr lang="en-US" sz="3500" kern="1200"/>
        </a:p>
      </dsp:txBody>
      <dsp:txXfrm>
        <a:off x="0" y="1151731"/>
        <a:ext cx="6683374" cy="1151731"/>
      </dsp:txXfrm>
    </dsp:sp>
    <dsp:sp modelId="{D714193B-392C-46A1-A3E0-652ACA3CD749}">
      <dsp:nvSpPr>
        <dsp:cNvPr id="0" name=""/>
        <dsp:cNvSpPr/>
      </dsp:nvSpPr>
      <dsp:spPr>
        <a:xfrm>
          <a:off x="0" y="2303462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4085009"/>
                <a:satOff val="-2444"/>
                <a:lumOff val="1006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4085009"/>
                <a:satOff val="-2444"/>
                <a:lumOff val="1006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4085009"/>
                <a:satOff val="-2444"/>
                <a:lumOff val="1006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4085009"/>
              <a:satOff val="-2444"/>
              <a:lumOff val="100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C57F5-D7B1-4EDD-859B-244D272D8099}">
      <dsp:nvSpPr>
        <dsp:cNvPr id="0" name=""/>
        <dsp:cNvSpPr/>
      </dsp:nvSpPr>
      <dsp:spPr>
        <a:xfrm>
          <a:off x="0" y="2303462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baseline="0"/>
            <a:t>AUTOBIOGRAPHIES</a:t>
          </a:r>
          <a:endParaRPr lang="en-US" sz="3500" kern="1200"/>
        </a:p>
      </dsp:txBody>
      <dsp:txXfrm>
        <a:off x="0" y="2303462"/>
        <a:ext cx="6683374" cy="1151731"/>
      </dsp:txXfrm>
    </dsp:sp>
    <dsp:sp modelId="{CC19D3A3-D059-42E7-9201-35F8BA41F5D9}">
      <dsp:nvSpPr>
        <dsp:cNvPr id="0" name=""/>
        <dsp:cNvSpPr/>
      </dsp:nvSpPr>
      <dsp:spPr>
        <a:xfrm>
          <a:off x="0" y="3455193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6127514"/>
                <a:satOff val="-3666"/>
                <a:lumOff val="1509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27514"/>
                <a:satOff val="-3666"/>
                <a:lumOff val="1509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27514"/>
                <a:satOff val="-3666"/>
                <a:lumOff val="1509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127514"/>
              <a:satOff val="-3666"/>
              <a:lumOff val="1509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E8CB2-86B6-41F1-A5DC-CDDA81F2B76A}">
      <dsp:nvSpPr>
        <dsp:cNvPr id="0" name=""/>
        <dsp:cNvSpPr/>
      </dsp:nvSpPr>
      <dsp:spPr>
        <a:xfrm>
          <a:off x="0" y="3455193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baseline="0"/>
            <a:t>AUTOETHNOGRAPHY</a:t>
          </a:r>
          <a:endParaRPr lang="en-US" sz="3500" kern="1200"/>
        </a:p>
      </dsp:txBody>
      <dsp:txXfrm>
        <a:off x="0" y="3455193"/>
        <a:ext cx="6683374" cy="115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84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32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9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3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41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57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1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7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99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1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5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76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5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1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669F18-8210-4228-BCA9-1468446E0489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ied_linguistic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n.wikipedia.org/wiki/Edwin_Erle_Spark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n.wikipedia.org/wiki/Pennsylvania_State_University" TargetMode="External"/><Relationship Id="rId5" Type="http://schemas.openxmlformats.org/officeDocument/2006/relationships/hyperlink" Target="https://en.wikipedia.org/wiki/Asian_studies" TargetMode="External"/><Relationship Id="rId4" Type="http://schemas.openxmlformats.org/officeDocument/2006/relationships/hyperlink" Target="https://en.wikipedia.org/wiki/English_stud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98480-3EB7-4B03-8903-436B28D8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9091" t="13537" b="2925"/>
          <a:stretch/>
        </p:blipFill>
        <p:spPr>
          <a:xfrm>
            <a:off x="20" y="10"/>
            <a:ext cx="1218470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C58EFB-9AA9-4106-83E9-9DA5865B2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42068"/>
            <a:ext cx="4275283" cy="3352800"/>
          </a:xfrm>
        </p:spPr>
        <p:txBody>
          <a:bodyPr>
            <a:normAutofit fontScale="90000"/>
          </a:bodyPr>
          <a:lstStyle/>
          <a:p>
            <a:r>
              <a:rPr lang="pt-BR" sz="5000" b="1" dirty="0" err="1"/>
              <a:t>Topics</a:t>
            </a:r>
            <a:r>
              <a:rPr lang="pt-BR" sz="5000" b="1" dirty="0"/>
              <a:t> </a:t>
            </a:r>
            <a:r>
              <a:rPr lang="pt-BR" sz="5000" b="1" dirty="0" err="1"/>
              <a:t>of</a:t>
            </a:r>
            <a:r>
              <a:rPr lang="pt-BR" sz="5000" b="1" dirty="0"/>
              <a:t> </a:t>
            </a:r>
            <a:r>
              <a:rPr lang="pt-BR" sz="5000" b="1" dirty="0" err="1"/>
              <a:t>Language</a:t>
            </a:r>
            <a:r>
              <a:rPr lang="pt-BR" sz="5000" b="1" dirty="0"/>
              <a:t> </a:t>
            </a:r>
            <a:r>
              <a:rPr lang="pt-BR" sz="5000" b="1" dirty="0" err="1"/>
              <a:t>and</a:t>
            </a:r>
            <a:r>
              <a:rPr lang="pt-BR" sz="5000" b="1" dirty="0"/>
              <a:t> </a:t>
            </a:r>
            <a:r>
              <a:rPr lang="pt-BR" sz="5000" b="1" dirty="0" err="1"/>
              <a:t>Culture</a:t>
            </a:r>
            <a:r>
              <a:rPr lang="pt-BR" sz="5000" b="1" dirty="0"/>
              <a:t> – </a:t>
            </a:r>
            <a:br>
              <a:rPr lang="pt-BR" sz="5000" b="1" dirty="0"/>
            </a:br>
            <a:r>
              <a:rPr lang="pt-BR" sz="5000" b="1" dirty="0" err="1"/>
              <a:t>Class</a:t>
            </a:r>
            <a:r>
              <a:rPr lang="pt-BR" sz="5000" b="1" dirty="0"/>
              <a:t> 5 </a:t>
            </a:r>
            <a:br>
              <a:rPr lang="pt-BR" sz="5000" b="1" dirty="0"/>
            </a:br>
            <a:r>
              <a:rPr lang="pt-BR" sz="5000" b="1" dirty="0"/>
              <a:t>(</a:t>
            </a:r>
            <a:r>
              <a:rPr lang="pt-BR" sz="5000" b="1" dirty="0" err="1"/>
              <a:t>week</a:t>
            </a:r>
            <a:r>
              <a:rPr lang="pt-BR" sz="5000" b="1" dirty="0"/>
              <a:t> </a:t>
            </a:r>
            <a:r>
              <a:rPr lang="pt-BR" sz="5000" b="1" dirty="0" err="1"/>
              <a:t>of</a:t>
            </a:r>
            <a:r>
              <a:rPr lang="pt-BR" sz="5000" b="1" dirty="0"/>
              <a:t> 12/10/20)</a:t>
            </a:r>
            <a:br>
              <a:rPr lang="pt-BR" sz="5000" b="1" dirty="0"/>
            </a:br>
            <a:r>
              <a:rPr lang="pt-BR" sz="5000" b="1" dirty="0"/>
              <a:t>GUIDED STUDIES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1DACA-35AA-4EE9-ACB5-08F620DA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4868" y="6035040"/>
            <a:ext cx="3837132" cy="1645920"/>
          </a:xfrm>
        </p:spPr>
        <p:txBody>
          <a:bodyPr>
            <a:normAutofit/>
          </a:bodyPr>
          <a:lstStyle/>
          <a:p>
            <a:r>
              <a:rPr lang="pt-BR" sz="1800" b="1" dirty="0"/>
              <a:t>Prof. Dr. Daniel Ferraz </a:t>
            </a:r>
          </a:p>
        </p:txBody>
      </p:sp>
    </p:spTree>
    <p:extLst>
      <p:ext uri="{BB962C8B-B14F-4D97-AF65-F5344CB8AC3E}">
        <p14:creationId xmlns:p14="http://schemas.microsoft.com/office/powerpoint/2010/main" val="17430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C311E-49D6-453F-A1DC-EB21640C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7093" y="-64729"/>
            <a:ext cx="10364451" cy="1596177"/>
          </a:xfrm>
        </p:spPr>
        <p:txBody>
          <a:bodyPr/>
          <a:lstStyle/>
          <a:p>
            <a:r>
              <a:rPr lang="pt-BR" dirty="0"/>
              <a:t>PRAGMATICS: LANGUAGE IN </a:t>
            </a:r>
            <a:r>
              <a:rPr lang="pt-BR" dirty="0">
                <a:highlight>
                  <a:srgbClr val="FFFF00"/>
                </a:highlight>
              </a:rPr>
              <a:t>USE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DD056-7C15-4DFE-BF3B-C34141D5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6558179" cy="3424107"/>
          </a:xfrm>
        </p:spPr>
        <p:txBody>
          <a:bodyPr>
            <a:normAutofit/>
          </a:bodyPr>
          <a:lstStyle/>
          <a:p>
            <a:r>
              <a:rPr lang="pt-BR" sz="3499" dirty="0" err="1"/>
              <a:t>How</a:t>
            </a:r>
            <a:r>
              <a:rPr lang="pt-BR" sz="3499" dirty="0"/>
              <a:t> do </a:t>
            </a:r>
            <a:r>
              <a:rPr lang="pt-BR" sz="3499" dirty="0" err="1"/>
              <a:t>people</a:t>
            </a:r>
            <a:r>
              <a:rPr lang="pt-BR" sz="3499" dirty="0"/>
              <a:t> use </a:t>
            </a:r>
            <a:r>
              <a:rPr lang="pt-BR" sz="3499" dirty="0" err="1"/>
              <a:t>language</a:t>
            </a:r>
            <a:r>
              <a:rPr lang="pt-BR" sz="3499" dirty="0"/>
              <a:t> </a:t>
            </a:r>
            <a:r>
              <a:rPr lang="pt-BR" sz="3499" dirty="0" err="1"/>
              <a:t>across</a:t>
            </a:r>
            <a:r>
              <a:rPr lang="pt-BR" sz="3499" dirty="0"/>
              <a:t> </a:t>
            </a:r>
            <a:r>
              <a:rPr lang="pt-BR" sz="3499" dirty="0" err="1"/>
              <a:t>culture</a:t>
            </a:r>
            <a:r>
              <a:rPr lang="pt-BR" sz="3499" dirty="0"/>
              <a:t>?</a:t>
            </a:r>
          </a:p>
          <a:p>
            <a:r>
              <a:rPr lang="pt-BR" sz="3499" dirty="0"/>
              <a:t>Cultural (</a:t>
            </a:r>
            <a:r>
              <a:rPr lang="pt-BR" sz="3499" dirty="0" err="1"/>
              <a:t>language</a:t>
            </a:r>
            <a:r>
              <a:rPr lang="pt-BR" sz="3499" dirty="0"/>
              <a:t>) </a:t>
            </a:r>
            <a:r>
              <a:rPr lang="pt-BR" sz="3499" dirty="0" err="1"/>
              <a:t>awareness</a:t>
            </a:r>
            <a:endParaRPr lang="pt-BR" sz="3499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16CF6FF-CE59-4594-BE02-74952004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73" t="15962" r="11398" b="18425"/>
          <a:stretch/>
        </p:blipFill>
        <p:spPr>
          <a:xfrm>
            <a:off x="7894684" y="510037"/>
            <a:ext cx="3714689" cy="60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5E327-CB17-4BC5-A45C-DE05254B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How is culture co-constructed by participants in spoken interaction?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6B058A-4EEE-45D8-A24F-59B64B88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499" dirty="0"/>
              <a:t>In the last 15 years, with globalization, applied linguists have had to deal with the </a:t>
            </a:r>
            <a:r>
              <a:rPr lang="en-US" sz="3499" dirty="0">
                <a:highlight>
                  <a:srgbClr val="FFFF00"/>
                </a:highlight>
              </a:rPr>
              <a:t>multilingual uses of language in multicultural contexts and the co-construction of multiple, changing and sometimes conflictual </a:t>
            </a:r>
            <a:r>
              <a:rPr lang="pt-BR" sz="3499" dirty="0">
                <a:highlight>
                  <a:srgbClr val="FFFF00"/>
                </a:highlight>
              </a:rPr>
              <a:t>cultural </a:t>
            </a:r>
            <a:r>
              <a:rPr lang="pt-BR" sz="3499" dirty="0" err="1">
                <a:highlight>
                  <a:srgbClr val="FFFF00"/>
                </a:highlight>
              </a:rPr>
              <a:t>flows</a:t>
            </a:r>
            <a:r>
              <a:rPr lang="pt-BR" sz="349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9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70AAD-9AAF-4616-AF85-02D908A2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view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11B07-DAD3-4A3C-ABA9-E4C2B8B8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99" dirty="0">
                <a:highlight>
                  <a:srgbClr val="FFFF00"/>
                </a:highlight>
              </a:rPr>
              <a:t>Culture is not a fixed</a:t>
            </a:r>
            <a:r>
              <a:rPr lang="en-US" sz="2999" dirty="0"/>
              <a:t>, stable institutional reality that individuals belong to by virtue of having been socialized in it and that pre-exists the individual. </a:t>
            </a:r>
          </a:p>
          <a:p>
            <a:pPr marL="0" indent="0">
              <a:buNone/>
            </a:pPr>
            <a:r>
              <a:rPr lang="en-US" sz="2999" dirty="0"/>
              <a:t>Culture is, rather, </a:t>
            </a:r>
            <a:r>
              <a:rPr lang="en-US" sz="2999" dirty="0">
                <a:highlight>
                  <a:srgbClr val="FFFF00"/>
                </a:highlight>
              </a:rPr>
              <a:t>a process of language use that is integrated with other semiotic systems</a:t>
            </a:r>
            <a:r>
              <a:rPr lang="en-US" sz="2999" dirty="0"/>
              <a:t> such as “ritual, dance, music, graffiti, beat-boxing, clothing, gestures, </a:t>
            </a:r>
            <a:r>
              <a:rPr lang="en-US" sz="2999" dirty="0" err="1"/>
              <a:t>posture,ways</a:t>
            </a:r>
            <a:r>
              <a:rPr lang="en-US" sz="2999" dirty="0"/>
              <a:t> of walking and talking” </a:t>
            </a:r>
            <a:endParaRPr lang="pt-BR" sz="2999" dirty="0"/>
          </a:p>
        </p:txBody>
      </p:sp>
    </p:spTree>
    <p:extLst>
      <p:ext uri="{BB962C8B-B14F-4D97-AF65-F5344CB8AC3E}">
        <p14:creationId xmlns:p14="http://schemas.microsoft.com/office/powerpoint/2010/main" val="7254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B75B4-69BB-4847-8285-437E0B0B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A4FF66-ED9E-423E-8A0F-F37898A0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54031"/>
            <a:ext cx="10364452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99" dirty="0"/>
              <a:t>But at the same time, the performative </a:t>
            </a:r>
            <a:r>
              <a:rPr lang="en-US" sz="2999" dirty="0">
                <a:highlight>
                  <a:srgbClr val="FFFF00"/>
                </a:highlight>
              </a:rPr>
              <a:t>shows that the very political forces that have constructed culture can also be used to deconstruct and reconstruct culture in different ways</a:t>
            </a:r>
            <a:r>
              <a:rPr lang="en-US" sz="2999" dirty="0"/>
              <a:t>. Performativity can indeed be seen as </a:t>
            </a:r>
            <a:r>
              <a:rPr lang="en-US" sz="2999" dirty="0" err="1"/>
              <a:t>transformativity</a:t>
            </a:r>
            <a:r>
              <a:rPr lang="en-US" sz="2999" dirty="0"/>
              <a:t> (Pennycook 2007: 77).</a:t>
            </a:r>
            <a:endParaRPr lang="pt-BR" sz="2999" dirty="0"/>
          </a:p>
        </p:txBody>
      </p:sp>
    </p:spTree>
    <p:extLst>
      <p:ext uri="{BB962C8B-B14F-4D97-AF65-F5344CB8AC3E}">
        <p14:creationId xmlns:p14="http://schemas.microsoft.com/office/powerpoint/2010/main" val="9550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E3624-0DB8-4508-9274-EEDF9F7E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How are language and culture affected by language technologies?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C694AA-37EA-4E01-8713-A18A5DF8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999" dirty="0"/>
              <a:t>The relation of language and culture in Applied Linguistics is inseparable from the issues surrounding the use of language technologies. </a:t>
            </a:r>
          </a:p>
          <a:p>
            <a:pPr marL="0" indent="0" algn="ctr">
              <a:buNone/>
            </a:pPr>
            <a:r>
              <a:rPr lang="en-US" sz="2999" dirty="0">
                <a:highlight>
                  <a:srgbClr val="FFFF00"/>
                </a:highlight>
              </a:rPr>
              <a:t>The print culture of the book, the virtual culture of the Internet, the online culture of electronic exchanges </a:t>
            </a:r>
            <a:r>
              <a:rPr lang="en-US" sz="2999" dirty="0"/>
              <a:t>all have their own ways of </a:t>
            </a:r>
            <a:r>
              <a:rPr lang="en-US" sz="2999" dirty="0">
                <a:highlight>
                  <a:srgbClr val="FFFF00"/>
                </a:highlight>
              </a:rPr>
              <a:t>redrawing the boundaries of what may be said, written and done within a given discourse community</a:t>
            </a:r>
            <a:r>
              <a:rPr lang="en-US" sz="2999" dirty="0"/>
              <a:t>. </a:t>
            </a:r>
          </a:p>
          <a:p>
            <a:pPr marL="0" indent="0" algn="ctr">
              <a:buNone/>
            </a:pPr>
            <a:r>
              <a:rPr lang="en-US" sz="2999" dirty="0"/>
              <a:t>They are inextricably linked to issues of power and control.</a:t>
            </a:r>
            <a:endParaRPr lang="pt-BR" sz="2999" dirty="0"/>
          </a:p>
        </p:txBody>
      </p:sp>
    </p:spTree>
    <p:extLst>
      <p:ext uri="{BB962C8B-B14F-4D97-AF65-F5344CB8AC3E}">
        <p14:creationId xmlns:p14="http://schemas.microsoft.com/office/powerpoint/2010/main" val="890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8035C-6061-4134-9FE8-9F17BDDF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413449"/>
            <a:ext cx="10364451" cy="1596177"/>
          </a:xfrm>
        </p:spPr>
        <p:txBody>
          <a:bodyPr/>
          <a:lstStyle/>
          <a:p>
            <a:r>
              <a:rPr lang="pt-BR" dirty="0"/>
              <a:t>5.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methodological</a:t>
            </a:r>
            <a:r>
              <a:rPr lang="pt-BR" dirty="0"/>
              <a:t> </a:t>
            </a:r>
            <a:r>
              <a:rPr lang="pt-BR" dirty="0" err="1"/>
              <a:t>trends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B40CF6-E92A-4068-A2FA-1C2A4D9F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41734"/>
            <a:ext cx="10364452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99" dirty="0"/>
              <a:t>Language education has to face two major challenges in its relation to culture. </a:t>
            </a:r>
          </a:p>
          <a:p>
            <a:pPr marL="0" indent="0">
              <a:buNone/>
            </a:pPr>
            <a:r>
              <a:rPr lang="en-US" sz="3499" dirty="0">
                <a:highlight>
                  <a:srgbClr val="FFFF00"/>
                </a:highlight>
              </a:rPr>
              <a:t>The first is political</a:t>
            </a:r>
            <a:r>
              <a:rPr lang="en-US" sz="3499" dirty="0"/>
              <a:t>. Since the global crisis of capitalism in 2008, the increased competition for economic resources of all kinds, </a:t>
            </a:r>
            <a:r>
              <a:rPr lang="en-US" sz="3499" dirty="0">
                <a:highlight>
                  <a:srgbClr val="FFFF00"/>
                </a:highlight>
              </a:rPr>
              <a:t>and the growing inequality around the world, culture wars have been exacerbated</a:t>
            </a:r>
            <a:r>
              <a:rPr lang="en-US" sz="3499" dirty="0"/>
              <a:t>, and the symbolic power struggles have become more pronounced</a:t>
            </a:r>
            <a:endParaRPr lang="pt-BR" sz="3499" dirty="0"/>
          </a:p>
        </p:txBody>
      </p:sp>
    </p:spTree>
    <p:extLst>
      <p:ext uri="{BB962C8B-B14F-4D97-AF65-F5344CB8AC3E}">
        <p14:creationId xmlns:p14="http://schemas.microsoft.com/office/powerpoint/2010/main" val="41276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496F5-ED64-4451-B0E9-2E8286D8A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A7E133-80F3-4FCD-8D15-4FDA746E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PART 3 – CANAGARAJAH’S TEXT</a:t>
            </a:r>
          </a:p>
        </p:txBody>
      </p:sp>
    </p:spTree>
    <p:extLst>
      <p:ext uri="{BB962C8B-B14F-4D97-AF65-F5344CB8AC3E}">
        <p14:creationId xmlns:p14="http://schemas.microsoft.com/office/powerpoint/2010/main" val="320656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3A1B6-3DD8-4436-8615-55AD2B76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12" y="0"/>
            <a:ext cx="10364451" cy="1596177"/>
          </a:xfrm>
        </p:spPr>
        <p:txBody>
          <a:bodyPr/>
          <a:lstStyle/>
          <a:p>
            <a:r>
              <a:rPr lang="pt-BR" dirty="0"/>
              <a:t>SURESH CANAGARAJAH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7557B-E512-42FC-9DB3-F3F39BE4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71601"/>
            <a:ext cx="5982788" cy="4419600"/>
          </a:xfrm>
        </p:spPr>
        <p:txBody>
          <a:bodyPr/>
          <a:lstStyle/>
          <a:p>
            <a:r>
              <a:rPr lang="en-US" dirty="0"/>
              <a:t>Sri Lankan linguist and currently an </a:t>
            </a:r>
            <a:r>
              <a:rPr lang="en-US" dirty="0">
                <a:hlinkClick r:id="rId2" tooltip="Edwin Erle Spar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Edwin Erle Sparks</a:t>
            </a:r>
            <a:r>
              <a:rPr lang="en-US" dirty="0"/>
              <a:t> Professor of </a:t>
            </a:r>
            <a:r>
              <a:rPr lang="en-US" dirty="0">
                <a:hlinkClick r:id="rId3" tooltip="Applied linguist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Applied linguistics</a:t>
            </a:r>
            <a:r>
              <a:rPr lang="en-US" dirty="0"/>
              <a:t>, </a:t>
            </a:r>
            <a:r>
              <a:rPr lang="en-US" dirty="0">
                <a:hlinkClick r:id="rId4" tooltip="English stud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dirty="0"/>
              <a:t>, and </a:t>
            </a:r>
            <a:r>
              <a:rPr lang="en-US" dirty="0">
                <a:hlinkClick r:id="rId5" tooltip="Asian stud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Asian studies</a:t>
            </a:r>
            <a:r>
              <a:rPr lang="en-US" dirty="0"/>
              <a:t> at </a:t>
            </a:r>
            <a:r>
              <a:rPr lang="en-US" dirty="0">
                <a:hlinkClick r:id="rId6" tooltip="Pennsylvania State Univers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Pennsylvania State University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TRANSLANGUAGING</a:t>
            </a:r>
          </a:p>
          <a:p>
            <a:r>
              <a:rPr lang="en-US" dirty="0"/>
              <a:t>TRANSLINGUAL PRACTICES AND NEOLIBERALISM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482071-6044-45D7-A74A-ADD413EF95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715" t="25512" r="14989" b="24368"/>
          <a:stretch/>
        </p:blipFill>
        <p:spPr>
          <a:xfrm>
            <a:off x="8142516" y="757093"/>
            <a:ext cx="3280027" cy="534381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38601E4-E00A-4BF1-88A4-CF89CCE36A99}"/>
              </a:ext>
            </a:extLst>
          </p:cNvPr>
          <p:cNvSpPr/>
          <p:nvPr/>
        </p:nvSpPr>
        <p:spPr>
          <a:xfrm>
            <a:off x="666206" y="4898571"/>
            <a:ext cx="6609805" cy="159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TODAY S TEXT: MY FAVORITE!! (L AND C, AUTOETHNOGRAPHY, NARRATIVES...AS POWEFUL WAYS OF TELLING STORIES AND OPENING UP FOR SELF-CRITIQUE AND LEARNING</a:t>
            </a:r>
          </a:p>
        </p:txBody>
      </p:sp>
    </p:spTree>
    <p:extLst>
      <p:ext uri="{BB962C8B-B14F-4D97-AF65-F5344CB8AC3E}">
        <p14:creationId xmlns:p14="http://schemas.microsoft.com/office/powerpoint/2010/main" val="7173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C6036E-36B7-4833-AF91-48BF45E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15" y="1753476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(</a:t>
            </a:r>
            <a:r>
              <a:rPr lang="pt-BR" sz="2800" dirty="0" err="1">
                <a:solidFill>
                  <a:schemeClr val="bg1"/>
                </a:solidFill>
              </a:rPr>
              <a:t>canagarajah</a:t>
            </a:r>
            <a:r>
              <a:rPr lang="pt-BR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8D4ADC-0F0A-4C73-BD92-2B282E7DD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6242" y="128789"/>
            <a:ext cx="6993228" cy="6259131"/>
          </a:xfrm>
        </p:spPr>
        <p:txBody>
          <a:bodyPr anchor="ctr">
            <a:normAutofit/>
          </a:bodyPr>
          <a:lstStyle/>
          <a:p>
            <a:endParaRPr lang="pt-BR" sz="1800" dirty="0"/>
          </a:p>
          <a:p>
            <a:r>
              <a:rPr lang="en-US" sz="1800" dirty="0"/>
              <a:t> </a:t>
            </a:r>
            <a:r>
              <a:rPr lang="en-US" sz="2300" dirty="0"/>
              <a:t>“As we design a pedagogy based on certain expectations, we might be surprised to </a:t>
            </a:r>
            <a:r>
              <a:rPr lang="en-US" sz="2300" dirty="0">
                <a:highlight>
                  <a:srgbClr val="FFFF00"/>
                </a:highlight>
              </a:rPr>
              <a:t>see students’ interests changing</a:t>
            </a:r>
            <a:r>
              <a:rPr lang="en-US" sz="2300" dirty="0"/>
              <a:t>.”</a:t>
            </a:r>
          </a:p>
          <a:p>
            <a:endParaRPr lang="en-US" sz="2300" dirty="0"/>
          </a:p>
          <a:p>
            <a:endParaRPr lang="pt-BR" sz="2300" dirty="0"/>
          </a:p>
          <a:p>
            <a:r>
              <a:rPr lang="en-US" sz="2300" dirty="0"/>
              <a:t> Ruth </a:t>
            </a:r>
            <a:r>
              <a:rPr lang="en-US" sz="2300" dirty="0" err="1"/>
              <a:t>Spack</a:t>
            </a:r>
            <a:r>
              <a:rPr lang="en-US" sz="2300" dirty="0"/>
              <a:t> (1997) warns: “Teachers should be careful not to create curricula on unexamined assumptions about what students will need to succeed. ... </a:t>
            </a:r>
            <a:r>
              <a:rPr lang="en-US" sz="2300" dirty="0">
                <a:highlight>
                  <a:srgbClr val="FFFF00"/>
                </a:highlight>
              </a:rPr>
              <a:t>We cannot safely predict what texts and activities will be most beneficial for our students’ development</a:t>
            </a:r>
            <a:r>
              <a:rPr lang="en-US" sz="2300" dirty="0"/>
              <a:t>” (p. 8). </a:t>
            </a:r>
            <a:endParaRPr lang="pt-BR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B45E68-058C-4F3F-AC8D-F903ADFB5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27" t="24643" r="6602" b="38513"/>
          <a:stretch/>
        </p:blipFill>
        <p:spPr>
          <a:xfrm>
            <a:off x="-1" y="490733"/>
            <a:ext cx="4775813" cy="25254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981133-A162-41E6-985F-7B2CD12DD3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84" t="19545" r="42325" b="16370"/>
          <a:stretch/>
        </p:blipFill>
        <p:spPr>
          <a:xfrm>
            <a:off x="1660990" y="3506951"/>
            <a:ext cx="2840166" cy="23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293D6-9137-4091-931F-E7A54672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E715C-CEF1-436E-90D0-B1150D2597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815376"/>
            <a:ext cx="10363826" cy="3424107"/>
          </a:xfrm>
        </p:spPr>
        <p:txBody>
          <a:bodyPr>
            <a:normAutofit/>
          </a:bodyPr>
          <a:lstStyle/>
          <a:p>
            <a:pPr algn="ctr"/>
            <a:endParaRPr lang="pt-B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5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importantly, </a:t>
            </a:r>
            <a:r>
              <a:rPr lang="en-US" sz="35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teachers cannot also be expected to have familiarity with the linguistic and cultural heritage of all their students </a:t>
            </a:r>
            <a:r>
              <a:rPr lang="en-US" sz="35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contemporary classrooms that feature students from diverse backgrounds</a:t>
            </a:r>
            <a:endParaRPr lang="pt-BR" sz="35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524065-69C3-4CFD-AF0E-04C494EA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99" t="26794" r="7079" b="24124"/>
          <a:stretch/>
        </p:blipFill>
        <p:spPr>
          <a:xfrm>
            <a:off x="0" y="129998"/>
            <a:ext cx="3396344" cy="2573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F0F13BE-4F3A-4031-A746-588F5AE8761E}"/>
              </a:ext>
            </a:extLst>
          </p:cNvPr>
          <p:cNvSpPr/>
          <p:nvPr/>
        </p:nvSpPr>
        <p:spPr>
          <a:xfrm rot="20680292">
            <a:off x="6758379" y="2108130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CHALLENGE!</a:t>
            </a:r>
            <a:endParaRPr lang="pt-B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E1317F-4C65-4351-B628-C6DDE2609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4" t="31454" r="3893" b="27226"/>
          <a:stretch/>
        </p:blipFill>
        <p:spPr>
          <a:xfrm>
            <a:off x="4066512" y="139083"/>
            <a:ext cx="4618837" cy="243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1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39377A-FF59-4B54-9EC8-CE6008DD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</a:rPr>
              <a:t>TODAY – </a:t>
            </a:r>
            <a:r>
              <a:rPr lang="pt-BR" sz="4000" dirty="0" err="1">
                <a:solidFill>
                  <a:schemeClr val="bg1"/>
                </a:solidFill>
              </a:rPr>
              <a:t>class</a:t>
            </a:r>
            <a:r>
              <a:rPr lang="pt-BR" sz="4000" dirty="0">
                <a:solidFill>
                  <a:schemeClr val="bg1"/>
                </a:solidFill>
              </a:rPr>
              <a:t> 4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61B04-4513-44AE-A0A3-9F99F46D2C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2812" y="124791"/>
            <a:ext cx="6824617" cy="62368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r>
              <a:rPr lang="pt-BR" sz="4000" b="1" dirty="0" err="1"/>
              <a:t>Part</a:t>
            </a:r>
            <a:r>
              <a:rPr lang="pt-BR" sz="4000" b="1" dirty="0"/>
              <a:t> 1 – </a:t>
            </a:r>
            <a:r>
              <a:rPr lang="pt-BR" sz="4000" b="1" dirty="0" err="1"/>
              <a:t>kramsch</a:t>
            </a:r>
            <a:r>
              <a:rPr lang="pt-BR" sz="4000" b="1" dirty="0"/>
              <a:t> – review I (STUDENTS’) </a:t>
            </a:r>
          </a:p>
          <a:p>
            <a:r>
              <a:rPr lang="pt-BR" sz="4000" b="1" dirty="0"/>
              <a:t>PART 2 – REVIEW II - ANOTHER TEXT</a:t>
            </a:r>
          </a:p>
          <a:p>
            <a:r>
              <a:rPr lang="pt-BR" sz="4000" b="1" dirty="0" err="1"/>
              <a:t>Part</a:t>
            </a:r>
            <a:r>
              <a:rPr lang="pt-BR" sz="4000" b="1" dirty="0"/>
              <a:t> 3 – CANAGARAJAH S TEXT</a:t>
            </a:r>
          </a:p>
          <a:p>
            <a:r>
              <a:rPr lang="pt-BR" sz="4000" b="1" dirty="0" err="1"/>
              <a:t>Part</a:t>
            </a:r>
            <a:r>
              <a:rPr lang="pt-BR" sz="4000" b="1" dirty="0"/>
              <a:t> 4 - </a:t>
            </a:r>
            <a:r>
              <a:rPr lang="pt-BR" sz="4000" b="1" dirty="0" err="1"/>
              <a:t>your</a:t>
            </a:r>
            <a:r>
              <a:rPr lang="pt-BR" sz="4000" b="1" dirty="0"/>
              <a:t> </a:t>
            </a:r>
            <a:r>
              <a:rPr lang="pt-BR" sz="4000" b="1" dirty="0" err="1"/>
              <a:t>tragedies</a:t>
            </a:r>
            <a:r>
              <a:rPr lang="pt-BR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75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D47E7-EF99-4EF9-8496-E3114CDD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8517"/>
            <a:ext cx="11278226" cy="1596177"/>
          </a:xfrm>
        </p:spPr>
        <p:txBody>
          <a:bodyPr/>
          <a:lstStyle/>
          <a:p>
            <a:r>
              <a:rPr lang="pt-BR" dirty="0"/>
              <a:t>BUT, THEN, IF THE TEACHER ALLOWS HERSELF/HIMSELF...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5DC54-33BE-4C92-AE32-B842143A95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7032"/>
            <a:ext cx="10363826" cy="4113221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en-US" dirty="0"/>
              <a:t> </a:t>
            </a:r>
            <a:r>
              <a:rPr lang="en-US" sz="3000" dirty="0"/>
              <a:t>Negotiations of values and discourses in classrooms </a:t>
            </a:r>
            <a:r>
              <a:rPr lang="en-US" sz="3000" dirty="0">
                <a:highlight>
                  <a:srgbClr val="FFFF00"/>
                </a:highlight>
              </a:rPr>
              <a:t>can constructively contribute to shaping teachers’ own identities</a:t>
            </a:r>
            <a:r>
              <a:rPr lang="en-US" sz="3000" dirty="0"/>
              <a:t>. </a:t>
            </a:r>
            <a:endParaRPr lang="pt-BR" sz="3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C6D523-5457-458B-BE3A-6C4732B67955}"/>
              </a:ext>
            </a:extLst>
          </p:cNvPr>
          <p:cNvSpPr/>
          <p:nvPr/>
        </p:nvSpPr>
        <p:spPr>
          <a:xfrm rot="20999108">
            <a:off x="913774" y="4245927"/>
            <a:ext cx="107051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New </a:t>
            </a:r>
            <a:r>
              <a:rPr lang="pt-B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university</a:t>
            </a:r>
            <a:r>
              <a:rPr lang="pt-B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??</a:t>
            </a:r>
          </a:p>
          <a:p>
            <a:pPr algn="ctr"/>
            <a:r>
              <a:rPr lang="pt-B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PLURIVERSITY? (Sousa Santos 2018)</a:t>
            </a:r>
          </a:p>
        </p:txBody>
      </p:sp>
    </p:spTree>
    <p:extLst>
      <p:ext uri="{BB962C8B-B14F-4D97-AF65-F5344CB8AC3E}">
        <p14:creationId xmlns:p14="http://schemas.microsoft.com/office/powerpoint/2010/main" val="18299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067D8-8BE4-468D-8D6C-40626421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 s Paramount...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DBBD36-7FEF-4933-A0C2-2D3D45EDDB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500" dirty="0">
                <a:highlight>
                  <a:srgbClr val="FFFF00"/>
                </a:highlight>
              </a:rPr>
              <a:t>…us to rethink our pedagogies as we strive to construct more ethical and effective practices in our teaching  (p.1)</a:t>
            </a:r>
            <a:endParaRPr lang="pt-BR" sz="45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55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47AF03-B0BC-4361-B186-C67C31F5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narratives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41356F-236B-45E1-8A1A-FBD0A3AED4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Scholars in teacher development have </a:t>
            </a:r>
            <a:r>
              <a:rPr lang="en-US" sz="4000" dirty="0">
                <a:highlight>
                  <a:srgbClr val="FFFF00"/>
                </a:highlight>
              </a:rPr>
              <a:t>adopted narratives from practitioners to enable critical reflection and reconstruction of their beliefs, identities, and practices </a:t>
            </a:r>
            <a:endParaRPr lang="pt-BR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41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F395CA-F956-4F2E-AEDE-E1B129BC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pt-BR" sz="4100"/>
              <a:t>NARRATIVES AND RESEARCH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F63B3B2-0ECF-4588-8366-289977FAC0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0554076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871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707B78-22EC-4330-9F38-3C95AB1E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Then , canagajarah and kyoko... 4 tragedies...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724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3CA6F-B3D8-4D33-8518-7405CFBD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Kyoko</a:t>
            </a:r>
            <a:r>
              <a:rPr lang="pt-BR" dirty="0"/>
              <a:t>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2298F9-D0E2-406A-8027-88BFB4C49E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EB008F-056C-4EFE-A7CA-C608C5CE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5" t="32285" r="14995" b="37136"/>
          <a:stretch/>
        </p:blipFill>
        <p:spPr>
          <a:xfrm>
            <a:off x="275770" y="2367092"/>
            <a:ext cx="11344944" cy="28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1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A975C-FA2D-4E27-82D2-5A1CEE27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Prof. C (self critique)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12E288-07B1-43AC-B1D9-B9B6AA8FF7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AD51C9-6A88-4488-AE2C-9893757A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9" t="21574" r="9524" b="43912"/>
          <a:stretch/>
        </p:blipFill>
        <p:spPr>
          <a:xfrm>
            <a:off x="391343" y="2990572"/>
            <a:ext cx="11408687" cy="28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C6F93B4-FE7B-4356-AE04-D10BF9F1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629" y="193006"/>
            <a:ext cx="5331994" cy="666499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3A2D56-5C53-415F-ABE0-14337681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0272" y="-391888"/>
            <a:ext cx="6564205" cy="1573863"/>
          </a:xfrm>
        </p:spPr>
        <p:txBody>
          <a:bodyPr>
            <a:normAutofit/>
          </a:bodyPr>
          <a:lstStyle/>
          <a:p>
            <a:r>
              <a:rPr lang="pt-BR" dirty="0" err="1"/>
              <a:t>Conclusion</a:t>
            </a:r>
            <a:r>
              <a:rPr lang="pt-BR" dirty="0"/>
              <a:t>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D4EBBD-00D3-49B7-B521-D050FC8C30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521" y="528037"/>
            <a:ext cx="6564207" cy="3881309"/>
          </a:xfrm>
        </p:spPr>
        <p:txBody>
          <a:bodyPr>
            <a:noAutofit/>
          </a:bodyPr>
          <a:lstStyle/>
          <a:p>
            <a:pPr algn="ctr"/>
            <a:r>
              <a:rPr lang="en-US" sz="3500" dirty="0">
                <a:highlight>
                  <a:srgbClr val="FFFF00"/>
                </a:highlight>
              </a:rPr>
              <a:t>Being human, we are shaped by our own backgrounds and biases that we find it difficult to adopt more objective and fair perspectives on others</a:t>
            </a:r>
            <a:r>
              <a:rPr lang="en-US" sz="3500" dirty="0"/>
              <a:t>. Furthermore, dominant ideologies and norms are difficult to disassociate from. 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3414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688154-E863-4E82-AC2E-E3841725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Conclusion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7E1D4-1AE2-4704-9815-2498042B6E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</a:rPr>
              <a:t>Teachers have to consider every act of instruction a renegotiation of beliefs and knowledge with our students, considering both diversity negotiations and teacher identities as “ongoing” </a:t>
            </a:r>
            <a:endParaRPr lang="pt-BR" sz="4000" dirty="0">
              <a:highlight>
                <a:srgbClr val="FFFF00"/>
              </a:highligh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1DB076-24AC-414E-8A6C-2403381B91E5}"/>
              </a:ext>
            </a:extLst>
          </p:cNvPr>
          <p:cNvSpPr/>
          <p:nvPr/>
        </p:nvSpPr>
        <p:spPr>
          <a:xfrm>
            <a:off x="77277" y="31783"/>
            <a:ext cx="12037446" cy="670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Espaço Reservado para Conteúdo 5">
            <a:extLst>
              <a:ext uri="{FF2B5EF4-FFF2-40B4-BE49-F238E27FC236}">
                <a16:creationId xmlns:a16="http://schemas.microsoft.com/office/drawing/2014/main" id="{8E9068D1-ECCF-4CFC-8E0B-ACC38A32BA3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23" y="-18868"/>
            <a:ext cx="6570616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91"/>
            <a:ext cx="12188952" cy="22860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77277" y="1444827"/>
            <a:ext cx="1096303" cy="841175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1071807"/>
            <a:ext cx="1155314" cy="12300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7EF85B-E96C-46AC-878D-2A323B9B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39924"/>
            <a:ext cx="10364451" cy="143793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CONCLUSION III – HUMBLENESS (BY </a:t>
            </a:r>
            <a:r>
              <a:rPr lang="pt-BR" dirty="0" err="1">
                <a:solidFill>
                  <a:schemeClr val="bg1"/>
                </a:solidFill>
              </a:rPr>
              <a:t>ferraz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BCD640-5034-4DFC-8FB2-426BEFAEAB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05878"/>
            <a:ext cx="10363826" cy="3085322"/>
          </a:xfrm>
        </p:spPr>
        <p:txBody>
          <a:bodyPr anchor="ctr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</a:rPr>
              <a:t>WE PROFESSORS AND RESEARCHERS HAVE FLAWS, LOTS OF THEM, </a:t>
            </a:r>
          </a:p>
          <a:p>
            <a:r>
              <a:rPr lang="pt-BR" sz="4000" dirty="0">
                <a:highlight>
                  <a:srgbClr val="FFFF00"/>
                </a:highlight>
              </a:rPr>
              <a:t>ADMITING THEM IS HUMAN</a:t>
            </a:r>
          </a:p>
          <a:p>
            <a:r>
              <a:rPr lang="pt-BR" sz="4000" dirty="0">
                <a:highlight>
                  <a:srgbClr val="FFFF00"/>
                </a:highlight>
              </a:rPr>
              <a:t>RECOGNIZING THEM IS BEAUTIFUL</a:t>
            </a:r>
          </a:p>
        </p:txBody>
      </p:sp>
    </p:spTree>
    <p:extLst>
      <p:ext uri="{BB962C8B-B14F-4D97-AF65-F5344CB8AC3E}">
        <p14:creationId xmlns:p14="http://schemas.microsoft.com/office/powerpoint/2010/main" val="3668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92270-657F-4EE4-B9CF-36F5AF0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 1 - STUDENTS’ DISCUSSION: CRITICALLY POSITIONED...</a:t>
            </a:r>
            <a:br>
              <a:rPr lang="pt-BR" dirty="0"/>
            </a:br>
            <a:r>
              <a:rPr lang="pt-BR" dirty="0"/>
              <a:t>(do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really</a:t>
            </a:r>
            <a:r>
              <a:rPr lang="pt-BR" dirty="0"/>
              <a:t> </a:t>
            </a:r>
            <a:r>
              <a:rPr lang="pt-BR" dirty="0" err="1"/>
              <a:t>need</a:t>
            </a:r>
            <a:r>
              <a:rPr lang="pt-BR" dirty="0"/>
              <a:t> me...? </a:t>
            </a:r>
            <a:r>
              <a:rPr lang="pt-BR" dirty="0" err="1"/>
              <a:t>Lol</a:t>
            </a:r>
            <a:r>
              <a:rPr lang="pt-BR" dirty="0"/>
              <a:t>...)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5D63A1-1851-40B5-97C1-F410BA75D2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39F3B202-E542-4A1E-86A8-EE3E250D3824}"/>
              </a:ext>
            </a:extLst>
          </p:cNvPr>
          <p:cNvSpPr/>
          <p:nvPr/>
        </p:nvSpPr>
        <p:spPr>
          <a:xfrm>
            <a:off x="4637314" y="2259874"/>
            <a:ext cx="2926080" cy="4023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4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B209E-8A33-44A9-AB72-1870B6DF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740644">
            <a:off x="-2790531" y="2608418"/>
            <a:ext cx="10364451" cy="1596177"/>
          </a:xfrm>
        </p:spPr>
        <p:txBody>
          <a:bodyPr/>
          <a:lstStyle/>
          <a:p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week</a:t>
            </a:r>
            <a:r>
              <a:rPr lang="pt-BR" dirty="0"/>
              <a:t>!! 16 out 15h</a:t>
            </a:r>
          </a:p>
        </p:txBody>
      </p:sp>
      <p:pic>
        <p:nvPicPr>
          <p:cNvPr id="5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4F6F7DE-AF78-46BE-822B-802D9D395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69" y="26894"/>
            <a:ext cx="4341609" cy="6749756"/>
          </a:xfrm>
        </p:spPr>
      </p:pic>
    </p:spTree>
    <p:extLst>
      <p:ext uri="{BB962C8B-B14F-4D97-AF65-F5344CB8AC3E}">
        <p14:creationId xmlns:p14="http://schemas.microsoft.com/office/powerpoint/2010/main" val="107511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54387-DC26-491A-A701-0EF7F8E7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pt-BR" sz="5400" dirty="0"/>
              <a:t>CLASS 6 (19/10) - GUESTS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257C5B3-A683-4CE8-A906-5A124F14E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41222"/>
              </p:ext>
            </p:extLst>
          </p:nvPr>
        </p:nvGraphicFramePr>
        <p:xfrm>
          <a:off x="676275" y="820316"/>
          <a:ext cx="10872259" cy="3952192"/>
        </p:xfrm>
        <a:graphic>
          <a:graphicData uri="http://schemas.openxmlformats.org/drawingml/2006/table">
            <a:tbl>
              <a:tblPr/>
              <a:tblGrid>
                <a:gridCol w="4279926">
                  <a:extLst>
                    <a:ext uri="{9D8B030D-6E8A-4147-A177-3AD203B41FA5}">
                      <a16:colId xmlns:a16="http://schemas.microsoft.com/office/drawing/2014/main" val="2232893074"/>
                    </a:ext>
                  </a:extLst>
                </a:gridCol>
                <a:gridCol w="6592333">
                  <a:extLst>
                    <a:ext uri="{9D8B030D-6E8A-4147-A177-3AD203B41FA5}">
                      <a16:colId xmlns:a16="http://schemas.microsoft.com/office/drawing/2014/main" val="1237431046"/>
                    </a:ext>
                  </a:extLst>
                </a:gridCol>
              </a:tblGrid>
              <a:tr h="3952192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Class </a:t>
                      </a:r>
                      <a:r>
                        <a:rPr lang="en-US" sz="1900" b="1" i="0" u="none" strike="noStrike" kern="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6 (19/10/20) – </a:t>
                      </a:r>
                      <a:r>
                        <a:rPr lang="en-US" sz="1900" b="1" i="0" u="none" strike="noStrike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Themes: Language education (2)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Language education and Black lives matter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Language education and ideology &amp; culture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INVITED GUESTS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10am</a:t>
                      </a:r>
                      <a:r>
                        <a:rPr lang="en-US" sz="1900" b="1" i="0" u="none" strike="noStrike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- Prof. Dr. MIRIAM JORGE -University of Missouri-St Louis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9pm</a:t>
                      </a:r>
                      <a:r>
                        <a:rPr lang="en-US" sz="1900" b="1" i="0" u="none" strike="noStrike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- Prof. Dr. MARA BARBOSA – Texas A&amp;M University Corpus Christi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 kern="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Complementary material on MOODLE: Jorge and Barbosa s texts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0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66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8098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8D2D7-7173-44A1-973D-01ADA02A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00740" cy="1596177"/>
          </a:xfrm>
        </p:spPr>
        <p:txBody>
          <a:bodyPr>
            <a:normAutofit/>
          </a:bodyPr>
          <a:lstStyle/>
          <a:p>
            <a:r>
              <a:rPr lang="it-IT" sz="2800" b="1" dirty="0"/>
              <a:t>Marcel Soares, Renata Vellone e Priscila Carletti (FFOM WHATSAPP)</a:t>
            </a:r>
            <a:endParaRPr lang="pt-BR" sz="2800" b="1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FB39B07-7107-4097-AD53-755BE66796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351" t="24112" r="6073" b="8281"/>
          <a:stretch/>
        </p:blipFill>
        <p:spPr>
          <a:xfrm>
            <a:off x="-91015" y="1449977"/>
            <a:ext cx="1228301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AA0D9-68CC-44D7-A632-C2ADD729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pt-BR" dirty="0"/>
              <a:t>Juliana cruz, marina evangelista, </a:t>
            </a:r>
            <a:r>
              <a:rPr lang="pt-BR" dirty="0" err="1"/>
              <a:t>camila</a:t>
            </a:r>
            <a:r>
              <a:rPr lang="pt-BR" dirty="0"/>
              <a:t> </a:t>
            </a:r>
            <a:r>
              <a:rPr lang="pt-BR" dirty="0" err="1"/>
              <a:t>abecassis</a:t>
            </a:r>
            <a:r>
              <a:rPr lang="pt-BR" dirty="0"/>
              <a:t> (</a:t>
            </a:r>
            <a:r>
              <a:rPr lang="pt-BR" dirty="0" err="1"/>
              <a:t>FRom</a:t>
            </a:r>
            <a:r>
              <a:rPr lang="pt-BR" dirty="0"/>
              <a:t> whats áudios)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C2E3A2-0138-46C6-8CC5-72042BFD05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Play!!!</a:t>
            </a:r>
          </a:p>
        </p:txBody>
      </p:sp>
    </p:spTree>
    <p:extLst>
      <p:ext uri="{BB962C8B-B14F-4D97-AF65-F5344CB8AC3E}">
        <p14:creationId xmlns:p14="http://schemas.microsoft.com/office/powerpoint/2010/main" val="41707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93182-C697-48BB-B7FA-F63EED22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8" y="0"/>
            <a:ext cx="10364451" cy="1596177"/>
          </a:xfrm>
        </p:spPr>
        <p:txBody>
          <a:bodyPr/>
          <a:lstStyle/>
          <a:p>
            <a:r>
              <a:rPr lang="pt-BR" dirty="0"/>
              <a:t>Caroline parra, Giulia Fabiano, Larissa </a:t>
            </a:r>
            <a:r>
              <a:rPr lang="pt-BR" dirty="0" err="1"/>
              <a:t>purvinni</a:t>
            </a:r>
            <a:r>
              <a:rPr lang="pt-BR" dirty="0"/>
              <a:t> (</a:t>
            </a:r>
            <a:r>
              <a:rPr lang="pt-BR" dirty="0" err="1"/>
              <a:t>googledocs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0E81410-AAB7-475B-8E5E-8B2B578E6F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7382" t="29873" r="11272" b="11863"/>
          <a:stretch/>
        </p:blipFill>
        <p:spPr>
          <a:xfrm>
            <a:off x="705644" y="1596177"/>
            <a:ext cx="10780712" cy="49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EBF28-9CC7-4C10-A2FE-BDFB9BDE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PART 2 - LANGUAGE AND CULTURE – KRAMSCH (2014)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86CD82-7673-4D89-BE57-30E21F27E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767" y="1115752"/>
            <a:ext cx="11974233" cy="3895506"/>
          </a:xfrm>
        </p:spPr>
        <p:txBody>
          <a:bodyPr>
            <a:noAutofit/>
          </a:bodyPr>
          <a:lstStyle/>
          <a:p>
            <a:r>
              <a:rPr lang="pt-BR" sz="2999" dirty="0"/>
              <a:t>5 QUESTIONS (P. 30)</a:t>
            </a:r>
          </a:p>
          <a:p>
            <a:pPr>
              <a:lnSpc>
                <a:spcPct val="100000"/>
              </a:lnSpc>
            </a:pPr>
            <a:r>
              <a:rPr lang="en-US" sz="2999" dirty="0"/>
              <a:t>How is cultural meaning encoded in the linguistic sign?</a:t>
            </a:r>
          </a:p>
          <a:p>
            <a:pPr>
              <a:lnSpc>
                <a:spcPct val="100000"/>
              </a:lnSpc>
            </a:pPr>
            <a:r>
              <a:rPr lang="en-US" sz="2999" dirty="0"/>
              <a:t>How is cultural meaning expressed pragmatically through verbal action?</a:t>
            </a:r>
          </a:p>
          <a:p>
            <a:pPr>
              <a:lnSpc>
                <a:spcPct val="100000"/>
              </a:lnSpc>
            </a:pPr>
            <a:r>
              <a:rPr lang="pt-BR" sz="2999" dirty="0" err="1"/>
              <a:t>How</a:t>
            </a:r>
            <a:r>
              <a:rPr lang="pt-BR" sz="2999" dirty="0"/>
              <a:t> </a:t>
            </a:r>
            <a:r>
              <a:rPr lang="en-US" sz="2999" dirty="0"/>
              <a:t>is culture co-constructed by participants in interaction?</a:t>
            </a:r>
          </a:p>
          <a:p>
            <a:pPr>
              <a:lnSpc>
                <a:spcPct val="100000"/>
              </a:lnSpc>
            </a:pPr>
            <a:r>
              <a:rPr lang="pt-BR" sz="2999" dirty="0" err="1"/>
              <a:t>How</a:t>
            </a:r>
            <a:r>
              <a:rPr lang="pt-BR" sz="2999" dirty="0"/>
              <a:t> </a:t>
            </a:r>
            <a:r>
              <a:rPr lang="pt-BR" sz="2999" dirty="0" err="1"/>
              <a:t>is</a:t>
            </a:r>
            <a:r>
              <a:rPr lang="pt-BR" sz="2999" dirty="0"/>
              <a:t> </a:t>
            </a:r>
            <a:r>
              <a:rPr lang="pt-BR" sz="2999" dirty="0" err="1"/>
              <a:t>research</a:t>
            </a:r>
            <a:r>
              <a:rPr lang="pt-BR" sz="2999" dirty="0"/>
              <a:t> </a:t>
            </a:r>
            <a:r>
              <a:rPr lang="pt-BR" sz="2999" dirty="0" err="1"/>
              <a:t>on</a:t>
            </a:r>
            <a:r>
              <a:rPr lang="pt-BR" sz="2999" dirty="0"/>
              <a:t> </a:t>
            </a:r>
            <a:r>
              <a:rPr lang="en-US" sz="2999" dirty="0"/>
              <a:t>language and culture affected by language technologies?</a:t>
            </a:r>
          </a:p>
          <a:p>
            <a:pPr>
              <a:lnSpc>
                <a:spcPct val="100000"/>
              </a:lnSpc>
            </a:pPr>
            <a:r>
              <a:rPr lang="en-US" sz="2999" dirty="0"/>
              <a:t>What are </a:t>
            </a:r>
            <a:r>
              <a:rPr lang="en-US" sz="2999" dirty="0" err="1"/>
              <a:t>th</a:t>
            </a:r>
            <a:r>
              <a:rPr lang="pt-BR" sz="2999" dirty="0"/>
              <a:t>e </a:t>
            </a:r>
            <a:r>
              <a:rPr lang="pt-BR" sz="2999" dirty="0" err="1"/>
              <a:t>the</a:t>
            </a:r>
            <a:r>
              <a:rPr lang="pt-BR" sz="2999" dirty="0"/>
              <a:t> </a:t>
            </a:r>
            <a:r>
              <a:rPr lang="pt-BR" sz="2999" dirty="0" err="1"/>
              <a:t>current</a:t>
            </a:r>
            <a:r>
              <a:rPr lang="pt-BR" sz="2999" dirty="0"/>
              <a:t> </a:t>
            </a:r>
            <a:r>
              <a:rPr lang="pt-BR" sz="2999" dirty="0" err="1"/>
              <a:t>methodological</a:t>
            </a:r>
            <a:r>
              <a:rPr lang="pt-BR" sz="2999" dirty="0"/>
              <a:t> </a:t>
            </a:r>
            <a:r>
              <a:rPr lang="en-US" sz="2999" dirty="0"/>
              <a:t>trends in the study of language and culture?</a:t>
            </a:r>
          </a:p>
        </p:txBody>
      </p:sp>
    </p:spTree>
    <p:extLst>
      <p:ext uri="{BB962C8B-B14F-4D97-AF65-F5344CB8AC3E}">
        <p14:creationId xmlns:p14="http://schemas.microsoft.com/office/powerpoint/2010/main" val="24134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F750C-083C-4473-8D33-4638C6BF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How is cultural meaning encoded in the linguistic sign? (P. 32)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06672A-5B54-4350-8649-F661BC32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99" dirty="0" err="1"/>
              <a:t>Phase</a:t>
            </a:r>
            <a:r>
              <a:rPr lang="pt-BR" sz="2499" dirty="0"/>
              <a:t> 1 (80s 90s 00s) – VYGOTSKY AND SOCIOCULTURAL THEORY (SCT)</a:t>
            </a:r>
          </a:p>
          <a:p>
            <a:r>
              <a:rPr lang="en-US" sz="2999" dirty="0"/>
              <a:t>The question arose then as to whether </a:t>
            </a:r>
            <a:r>
              <a:rPr lang="en-US" sz="2999" dirty="0">
                <a:highlight>
                  <a:srgbClr val="FFFF00"/>
                </a:highlight>
              </a:rPr>
              <a:t>second language learners can appropriate for themselves the culture of the native speakers </a:t>
            </a:r>
            <a:r>
              <a:rPr lang="en-US" sz="2999" dirty="0"/>
              <a:t>of that language (</a:t>
            </a:r>
            <a:r>
              <a:rPr lang="en-US" sz="2999" dirty="0" err="1"/>
              <a:t>Lantolf</a:t>
            </a:r>
            <a:r>
              <a:rPr lang="en-US" sz="2999" dirty="0"/>
              <a:t> 1999). </a:t>
            </a:r>
          </a:p>
          <a:p>
            <a:r>
              <a:rPr lang="en-US" sz="2999" dirty="0">
                <a:highlight>
                  <a:srgbClr val="FFFF00"/>
                </a:highlight>
              </a:rPr>
              <a:t>culture = acquisition only means the ability to momentarily see the world through the eyes of a native speaker</a:t>
            </a:r>
            <a:endParaRPr lang="pt-BR" sz="2999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87CA24A-8BCE-4DCE-BEDA-F1051544BEB4}"/>
              </a:ext>
            </a:extLst>
          </p:cNvPr>
          <p:cNvSpPr/>
          <p:nvPr/>
        </p:nvSpPr>
        <p:spPr>
          <a:xfrm>
            <a:off x="7379260" y="2180821"/>
            <a:ext cx="4081540" cy="436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99" dirty="0"/>
              <a:t> LANGUAGE AND CULTURE – INTERCONNECTED</a:t>
            </a:r>
          </a:p>
          <a:p>
            <a:pPr algn="ctr"/>
            <a:endParaRPr lang="pt-BR" sz="1799" dirty="0"/>
          </a:p>
          <a:p>
            <a:pPr algn="ctr"/>
            <a:r>
              <a:rPr lang="pt-BR" sz="1799" dirty="0"/>
              <a:t>VIEW OF LANGUAGE&gt;&gt;</a:t>
            </a:r>
          </a:p>
          <a:p>
            <a:pPr algn="ctr"/>
            <a:r>
              <a:rPr lang="pt-BR" sz="1799" dirty="0"/>
              <a:t>VIEW OF CULTURE</a:t>
            </a:r>
          </a:p>
          <a:p>
            <a:pPr algn="ctr"/>
            <a:endParaRPr lang="pt-BR" sz="1799" dirty="0"/>
          </a:p>
          <a:p>
            <a:pPr algn="ctr"/>
            <a:r>
              <a:rPr lang="pt-BR" sz="1799" dirty="0"/>
              <a:t>IN THIS CASE: TRADITIONAL LGG VIEW – DICHOTOMY NATIVE X NON NATIVE</a:t>
            </a:r>
          </a:p>
          <a:p>
            <a:pPr algn="ctr"/>
            <a:r>
              <a:rPr lang="pt-BR" sz="1799" dirty="0"/>
              <a:t>ACQUIRE CULTURE OF THE NATIVE</a:t>
            </a:r>
          </a:p>
        </p:txBody>
      </p:sp>
    </p:spTree>
    <p:extLst>
      <p:ext uri="{BB962C8B-B14F-4D97-AF65-F5344CB8AC3E}">
        <p14:creationId xmlns:p14="http://schemas.microsoft.com/office/powerpoint/2010/main" val="3932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FA103-9D56-4800-8B47-EB0CBEA6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THUS... (</a:t>
            </a:r>
            <a:r>
              <a:rPr lang="pt-BR" dirty="0" err="1"/>
              <a:t>Kramsch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32226-CA81-4997-B55F-B04A024E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99" dirty="0"/>
              <a:t>Culture is linked to language in three major ways: semiotically, </a:t>
            </a:r>
            <a:r>
              <a:rPr lang="pt-BR" sz="2799" dirty="0" err="1"/>
              <a:t>linguistically</a:t>
            </a:r>
            <a:r>
              <a:rPr lang="pt-BR" sz="2799" dirty="0"/>
              <a:t>, </a:t>
            </a:r>
            <a:r>
              <a:rPr lang="pt-BR" sz="2799" dirty="0" err="1"/>
              <a:t>discursively</a:t>
            </a:r>
            <a:r>
              <a:rPr lang="pt-BR" sz="2799" dirty="0"/>
              <a:t>.</a:t>
            </a:r>
          </a:p>
          <a:p>
            <a:endParaRPr lang="pt-BR" sz="2799" dirty="0"/>
          </a:p>
          <a:p>
            <a:r>
              <a:rPr lang="pt-BR" sz="2799" dirty="0" err="1"/>
              <a:t>Not</a:t>
            </a:r>
            <a:r>
              <a:rPr lang="pt-BR" sz="2799" dirty="0"/>
              <a:t> in a </a:t>
            </a:r>
            <a:r>
              <a:rPr lang="pt-BR" sz="2799" dirty="0" err="1"/>
              <a:t>deterministic</a:t>
            </a:r>
            <a:r>
              <a:rPr lang="pt-BR" sz="2799" dirty="0"/>
              <a:t> </a:t>
            </a:r>
            <a:r>
              <a:rPr lang="en-US" sz="2799" dirty="0"/>
              <a:t>way, and not in the dictionary meanings of words, but in the enunciative choices of speakers and writers and in the </a:t>
            </a:r>
            <a:r>
              <a:rPr lang="en-US" sz="2799" dirty="0">
                <a:highlight>
                  <a:srgbClr val="FFFF00"/>
                </a:highlight>
              </a:rPr>
              <a:t>affective, social, and political </a:t>
            </a:r>
            <a:r>
              <a:rPr lang="en-US" sz="2799" dirty="0"/>
              <a:t>meanings they assign </a:t>
            </a:r>
            <a:r>
              <a:rPr lang="pt-BR" sz="2799" dirty="0" err="1"/>
              <a:t>to</a:t>
            </a:r>
            <a:r>
              <a:rPr lang="pt-BR" sz="2799" dirty="0"/>
              <a:t> </a:t>
            </a:r>
            <a:r>
              <a:rPr lang="pt-BR" sz="2799" dirty="0" err="1"/>
              <a:t>these</a:t>
            </a:r>
            <a:r>
              <a:rPr lang="pt-BR" sz="2799" dirty="0"/>
              <a:t> </a:t>
            </a:r>
            <a:r>
              <a:rPr lang="pt-BR" sz="2799" dirty="0" err="1"/>
              <a:t>words</a:t>
            </a:r>
            <a:r>
              <a:rPr lang="pt-BR" sz="2799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2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1180</Words>
  <Application>Microsoft Office PowerPoint</Application>
  <PresentationFormat>Widescreen</PresentationFormat>
  <Paragraphs>107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Tw Cen MT</vt:lpstr>
      <vt:lpstr>Gotícula</vt:lpstr>
      <vt:lpstr>Topics of Language and Culture –  Class 5  (week of 12/10/20) GUIDED STUDIES</vt:lpstr>
      <vt:lpstr>TODAY – class 4 </vt:lpstr>
      <vt:lpstr>PART 1 - STUDENTS’ DISCUSSION: CRITICALLY POSITIONED... (do you really need me...? Lol...)</vt:lpstr>
      <vt:lpstr>Marcel Soares, Renata Vellone e Priscila Carletti (FFOM WHATSAPP)</vt:lpstr>
      <vt:lpstr>Juliana cruz, marina evangelista, camila abecassis (FRom whats áudios)</vt:lpstr>
      <vt:lpstr>Caroline parra, Giulia Fabiano, Larissa purvinni (googledocs)</vt:lpstr>
      <vt:lpstr>PART 2 - LANGUAGE AND CULTURE – KRAMSCH (2014) </vt:lpstr>
      <vt:lpstr>1. How is cultural meaning encoded in the linguistic sign? (P. 32)</vt:lpstr>
      <vt:lpstr>THUS... (Kramsch)</vt:lpstr>
      <vt:lpstr>PRAGMATICS: LANGUAGE IN USE</vt:lpstr>
      <vt:lpstr>3. How is culture co-constructed by participants in spoken interaction?</vt:lpstr>
      <vt:lpstr>This view</vt:lpstr>
      <vt:lpstr>Apresentação do PowerPoint</vt:lpstr>
      <vt:lpstr>4. How are language and culture affected by language technologies?</vt:lpstr>
      <vt:lpstr>5. Current methodological trends</vt:lpstr>
      <vt:lpstr>PART 3 – CANAGARAJAH’S TEXT</vt:lpstr>
      <vt:lpstr>SURESH CANAGARAJAH</vt:lpstr>
      <vt:lpstr>(canagarajah)</vt:lpstr>
      <vt:lpstr>Apresentação do PowerPoint</vt:lpstr>
      <vt:lpstr>BUT, THEN, IF THE TEACHER ALLOWS HERSELF/HIMSELF...</vt:lpstr>
      <vt:lpstr>It s Paramount...</vt:lpstr>
      <vt:lpstr>narratives</vt:lpstr>
      <vt:lpstr>NARRATIVES AND RESEARCH</vt:lpstr>
      <vt:lpstr>Then , canagajarah and kyoko... 4 tragedies...</vt:lpstr>
      <vt:lpstr>Kyoko!!!</vt:lpstr>
      <vt:lpstr>Prof. C (self critique)</vt:lpstr>
      <vt:lpstr>Conclusion 1</vt:lpstr>
      <vt:lpstr>Conclusion II</vt:lpstr>
      <vt:lpstr>CONCLUSION III – HUMBLENESS (BY ferraz)</vt:lpstr>
      <vt:lpstr>This week!! 16 out 15h</vt:lpstr>
      <vt:lpstr>CLASS 6 (19/10) - GUESTS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of Language and Culture –  Class 4  (05/10/20)</dc:title>
  <dc:creator>SuperSonic São Paulo</dc:creator>
  <cp:lastModifiedBy>SuperSonic São Paulo</cp:lastModifiedBy>
  <cp:revision>6</cp:revision>
  <dcterms:created xsi:type="dcterms:W3CDTF">2020-10-09T20:03:26Z</dcterms:created>
  <dcterms:modified xsi:type="dcterms:W3CDTF">2020-10-10T21:12:15Z</dcterms:modified>
</cp:coreProperties>
</file>