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1"/>
  </p:notesMasterIdLst>
  <p:sldIdLst>
    <p:sldId id="256" r:id="rId2"/>
    <p:sldId id="424" r:id="rId3"/>
    <p:sldId id="425" r:id="rId4"/>
    <p:sldId id="257"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426"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427" r:id="rId59"/>
    <p:sldId id="313" r:id="rId60"/>
    <p:sldId id="314" r:id="rId61"/>
    <p:sldId id="428" r:id="rId62"/>
    <p:sldId id="315" r:id="rId63"/>
    <p:sldId id="429"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430" r:id="rId81"/>
    <p:sldId id="332" r:id="rId82"/>
    <p:sldId id="333" r:id="rId83"/>
    <p:sldId id="334" r:id="rId84"/>
    <p:sldId id="335" r:id="rId85"/>
    <p:sldId id="431" r:id="rId86"/>
    <p:sldId id="336" r:id="rId87"/>
    <p:sldId id="337" r:id="rId88"/>
    <p:sldId id="432" r:id="rId89"/>
    <p:sldId id="422" r:id="rId90"/>
    <p:sldId id="338" r:id="rId91"/>
    <p:sldId id="339" r:id="rId92"/>
    <p:sldId id="340" r:id="rId93"/>
    <p:sldId id="341" r:id="rId94"/>
    <p:sldId id="433" r:id="rId95"/>
    <p:sldId id="342" r:id="rId96"/>
    <p:sldId id="343" r:id="rId97"/>
    <p:sldId id="344" r:id="rId98"/>
    <p:sldId id="345" r:id="rId99"/>
    <p:sldId id="346" r:id="rId100"/>
    <p:sldId id="347" r:id="rId101"/>
    <p:sldId id="348" r:id="rId102"/>
    <p:sldId id="434" r:id="rId103"/>
    <p:sldId id="349" r:id="rId104"/>
    <p:sldId id="350" r:id="rId105"/>
    <p:sldId id="351" r:id="rId106"/>
    <p:sldId id="352" r:id="rId107"/>
    <p:sldId id="435" r:id="rId108"/>
    <p:sldId id="353" r:id="rId109"/>
    <p:sldId id="354" r:id="rId110"/>
    <p:sldId id="355" r:id="rId111"/>
    <p:sldId id="356" r:id="rId112"/>
    <p:sldId id="436" r:id="rId113"/>
    <p:sldId id="357" r:id="rId114"/>
    <p:sldId id="358" r:id="rId115"/>
    <p:sldId id="359" r:id="rId116"/>
    <p:sldId id="437" r:id="rId117"/>
    <p:sldId id="360" r:id="rId118"/>
    <p:sldId id="438" r:id="rId119"/>
    <p:sldId id="361" r:id="rId120"/>
    <p:sldId id="439" r:id="rId121"/>
    <p:sldId id="362" r:id="rId122"/>
    <p:sldId id="363" r:id="rId123"/>
    <p:sldId id="364" r:id="rId124"/>
    <p:sldId id="365" r:id="rId125"/>
    <p:sldId id="366" r:id="rId126"/>
    <p:sldId id="367" r:id="rId127"/>
    <p:sldId id="368" r:id="rId128"/>
    <p:sldId id="369" r:id="rId129"/>
    <p:sldId id="370" r:id="rId130"/>
    <p:sldId id="371" r:id="rId131"/>
    <p:sldId id="440" r:id="rId132"/>
    <p:sldId id="372" r:id="rId133"/>
    <p:sldId id="373" r:id="rId134"/>
    <p:sldId id="374" r:id="rId135"/>
    <p:sldId id="375" r:id="rId136"/>
    <p:sldId id="376" r:id="rId137"/>
    <p:sldId id="377" r:id="rId138"/>
    <p:sldId id="378" r:id="rId139"/>
    <p:sldId id="379" r:id="rId140"/>
    <p:sldId id="380" r:id="rId141"/>
    <p:sldId id="381" r:id="rId142"/>
    <p:sldId id="382" r:id="rId143"/>
    <p:sldId id="383" r:id="rId144"/>
    <p:sldId id="384" r:id="rId145"/>
    <p:sldId id="385" r:id="rId146"/>
    <p:sldId id="386" r:id="rId147"/>
    <p:sldId id="387" r:id="rId148"/>
    <p:sldId id="388" r:id="rId149"/>
    <p:sldId id="389" r:id="rId150"/>
    <p:sldId id="390" r:id="rId151"/>
    <p:sldId id="391" r:id="rId152"/>
    <p:sldId id="392" r:id="rId153"/>
    <p:sldId id="393" r:id="rId154"/>
    <p:sldId id="394" r:id="rId155"/>
    <p:sldId id="395" r:id="rId156"/>
    <p:sldId id="396" r:id="rId157"/>
    <p:sldId id="441" r:id="rId158"/>
    <p:sldId id="397" r:id="rId159"/>
    <p:sldId id="398" r:id="rId160"/>
    <p:sldId id="442" r:id="rId161"/>
    <p:sldId id="399" r:id="rId162"/>
    <p:sldId id="400" r:id="rId163"/>
    <p:sldId id="401" r:id="rId164"/>
    <p:sldId id="443" r:id="rId165"/>
    <p:sldId id="402" r:id="rId166"/>
    <p:sldId id="403" r:id="rId167"/>
    <p:sldId id="404" r:id="rId168"/>
    <p:sldId id="444" r:id="rId169"/>
    <p:sldId id="405" r:id="rId170"/>
    <p:sldId id="406" r:id="rId171"/>
    <p:sldId id="407" r:id="rId172"/>
    <p:sldId id="408" r:id="rId173"/>
    <p:sldId id="409" r:id="rId174"/>
    <p:sldId id="445" r:id="rId175"/>
    <p:sldId id="410" r:id="rId176"/>
    <p:sldId id="411" r:id="rId177"/>
    <p:sldId id="446" r:id="rId178"/>
    <p:sldId id="412" r:id="rId179"/>
    <p:sldId id="413" r:id="rId180"/>
    <p:sldId id="448" r:id="rId181"/>
    <p:sldId id="451" r:id="rId182"/>
    <p:sldId id="449" r:id="rId183"/>
    <p:sldId id="450" r:id="rId184"/>
    <p:sldId id="414" r:id="rId185"/>
    <p:sldId id="415" r:id="rId186"/>
    <p:sldId id="416" r:id="rId187"/>
    <p:sldId id="417" r:id="rId188"/>
    <p:sldId id="418" r:id="rId189"/>
    <p:sldId id="419" r:id="rId19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721"/>
  </p:normalViewPr>
  <p:slideViewPr>
    <p:cSldViewPr snapToGrid="0" snapToObjects="1">
      <p:cViewPr varScale="1">
        <p:scale>
          <a:sx n="117" d="100"/>
          <a:sy n="117" d="100"/>
        </p:scale>
        <p:origin x="36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presProps" Target="pres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viewProps" Target="view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tableStyles" Target="tableStyle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D1AD7D-2C89-B744-A6A4-D810F4824592}" type="datetimeFigureOut">
              <a:rPr lang="pt-BR" smtClean="0"/>
              <a:t>09/08/2020</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A3C3E-68D2-DB4E-AD50-BCA4835E3EE9}" type="slidenum">
              <a:rPr lang="pt-BR" smtClean="0"/>
              <a:t>‹nº›</a:t>
            </a:fld>
            <a:endParaRPr lang="pt-BR"/>
          </a:p>
        </p:txBody>
      </p:sp>
    </p:spTree>
    <p:extLst>
      <p:ext uri="{BB962C8B-B14F-4D97-AF65-F5344CB8AC3E}">
        <p14:creationId xmlns:p14="http://schemas.microsoft.com/office/powerpoint/2010/main" val="3710698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AB886E-9B13-E343-939B-7DB55E4CA75D}"/>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95611083-E881-0143-BFB7-233840B9ED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BC04E08-10A5-0D48-BD43-F5F7B72216C7}"/>
              </a:ext>
            </a:extLst>
          </p:cNvPr>
          <p:cNvSpPr>
            <a:spLocks noGrp="1"/>
          </p:cNvSpPr>
          <p:nvPr>
            <p:ph type="dt" sz="half" idx="10"/>
          </p:nvPr>
        </p:nvSpPr>
        <p:spPr/>
        <p:txBody>
          <a:bodyPr/>
          <a:lstStyle/>
          <a:p>
            <a:fld id="{A93E3D76-E5C7-A948-AD9E-588A313956BD}" type="datetime1">
              <a:rPr lang="pt-BR" smtClean="0"/>
              <a:t>09/08/2020</a:t>
            </a:fld>
            <a:endParaRPr lang="pt-BR"/>
          </a:p>
        </p:txBody>
      </p:sp>
      <p:sp>
        <p:nvSpPr>
          <p:cNvPr id="5" name="Espaço Reservado para Rodapé 4">
            <a:extLst>
              <a:ext uri="{FF2B5EF4-FFF2-40B4-BE49-F238E27FC236}">
                <a16:creationId xmlns:a16="http://schemas.microsoft.com/office/drawing/2014/main" id="{ED522A21-E14B-8C49-9D31-CE58FBA904D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32AE347-E0CB-2049-B7D6-64C9CB16B96A}"/>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3406632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34D555-C58D-534A-AC62-FBF81BCEA185}"/>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7BCEFEC-79D1-B348-ACC2-C66EC12A114C}"/>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69A3226-EAAD-C840-B431-6D11E48BE0D9}"/>
              </a:ext>
            </a:extLst>
          </p:cNvPr>
          <p:cNvSpPr>
            <a:spLocks noGrp="1"/>
          </p:cNvSpPr>
          <p:nvPr>
            <p:ph type="dt" sz="half" idx="10"/>
          </p:nvPr>
        </p:nvSpPr>
        <p:spPr/>
        <p:txBody>
          <a:bodyPr/>
          <a:lstStyle/>
          <a:p>
            <a:fld id="{D060EECF-21F2-E641-A006-35631A132464}" type="datetime1">
              <a:rPr lang="pt-BR" smtClean="0"/>
              <a:t>09/08/2020</a:t>
            </a:fld>
            <a:endParaRPr lang="pt-BR"/>
          </a:p>
        </p:txBody>
      </p:sp>
      <p:sp>
        <p:nvSpPr>
          <p:cNvPr id="5" name="Espaço Reservado para Rodapé 4">
            <a:extLst>
              <a:ext uri="{FF2B5EF4-FFF2-40B4-BE49-F238E27FC236}">
                <a16:creationId xmlns:a16="http://schemas.microsoft.com/office/drawing/2014/main" id="{5ADB21DD-76DB-C946-B763-B9F238BA748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0F88B2B-B02D-B147-8A24-F88EED491F56}"/>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279346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B279162-22E4-4549-92ED-D03FCA2A5029}"/>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AE989523-F947-5049-B0C3-77932254FFCD}"/>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4B235BF-C211-6A4E-965C-92B69B18FF94}"/>
              </a:ext>
            </a:extLst>
          </p:cNvPr>
          <p:cNvSpPr>
            <a:spLocks noGrp="1"/>
          </p:cNvSpPr>
          <p:nvPr>
            <p:ph type="dt" sz="half" idx="10"/>
          </p:nvPr>
        </p:nvSpPr>
        <p:spPr/>
        <p:txBody>
          <a:bodyPr/>
          <a:lstStyle/>
          <a:p>
            <a:fld id="{3000153D-D8E1-4D46-AE24-737C7569775C}" type="datetime1">
              <a:rPr lang="pt-BR" smtClean="0"/>
              <a:t>09/08/2020</a:t>
            </a:fld>
            <a:endParaRPr lang="pt-BR"/>
          </a:p>
        </p:txBody>
      </p:sp>
      <p:sp>
        <p:nvSpPr>
          <p:cNvPr id="5" name="Espaço Reservado para Rodapé 4">
            <a:extLst>
              <a:ext uri="{FF2B5EF4-FFF2-40B4-BE49-F238E27FC236}">
                <a16:creationId xmlns:a16="http://schemas.microsoft.com/office/drawing/2014/main" id="{0AE03B90-096A-5C4F-8A41-E256DFB682E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BC4AC16-6312-F649-BDAF-00509C6D4A16}"/>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109221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A303E6-8227-8449-BB4F-88702EEAC7E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071418E-C2FB-FF47-A175-6BF4FC380066}"/>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F1A8E2D-8721-CF45-A26E-1F4DF05C2567}"/>
              </a:ext>
            </a:extLst>
          </p:cNvPr>
          <p:cNvSpPr>
            <a:spLocks noGrp="1"/>
          </p:cNvSpPr>
          <p:nvPr>
            <p:ph type="dt" sz="half" idx="10"/>
          </p:nvPr>
        </p:nvSpPr>
        <p:spPr/>
        <p:txBody>
          <a:bodyPr/>
          <a:lstStyle/>
          <a:p>
            <a:fld id="{AE53F881-A303-A14A-B916-2AB2AD0D7D57}" type="datetime1">
              <a:rPr lang="pt-BR" smtClean="0"/>
              <a:t>09/08/2020</a:t>
            </a:fld>
            <a:endParaRPr lang="pt-BR"/>
          </a:p>
        </p:txBody>
      </p:sp>
      <p:sp>
        <p:nvSpPr>
          <p:cNvPr id="5" name="Espaço Reservado para Rodapé 4">
            <a:extLst>
              <a:ext uri="{FF2B5EF4-FFF2-40B4-BE49-F238E27FC236}">
                <a16:creationId xmlns:a16="http://schemas.microsoft.com/office/drawing/2014/main" id="{BE4C3E19-1A6B-8247-A874-E799C0BEDE2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63BD433-DEC3-4E45-B19D-F584CCA402EA}"/>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3508980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393AA5-9BAF-6848-861D-90B12A7F2222}"/>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77DE31DF-68AE-9A44-8BF3-A28B2516E1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2DD7E1A9-9C34-BE4C-A410-DD41DE743937}"/>
              </a:ext>
            </a:extLst>
          </p:cNvPr>
          <p:cNvSpPr>
            <a:spLocks noGrp="1"/>
          </p:cNvSpPr>
          <p:nvPr>
            <p:ph type="dt" sz="half" idx="10"/>
          </p:nvPr>
        </p:nvSpPr>
        <p:spPr/>
        <p:txBody>
          <a:bodyPr/>
          <a:lstStyle/>
          <a:p>
            <a:fld id="{894909D8-C136-D143-B9CB-082C6070E0C3}" type="datetime1">
              <a:rPr lang="pt-BR" smtClean="0"/>
              <a:t>09/08/2020</a:t>
            </a:fld>
            <a:endParaRPr lang="pt-BR"/>
          </a:p>
        </p:txBody>
      </p:sp>
      <p:sp>
        <p:nvSpPr>
          <p:cNvPr id="5" name="Espaço Reservado para Rodapé 4">
            <a:extLst>
              <a:ext uri="{FF2B5EF4-FFF2-40B4-BE49-F238E27FC236}">
                <a16:creationId xmlns:a16="http://schemas.microsoft.com/office/drawing/2014/main" id="{E60F24E0-E703-D847-91D5-2A77DFB6F364}"/>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825E6D8-B1CF-3744-ABCC-659B8F4AEF31}"/>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333463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444316-7B44-284D-99AC-6161D27E1E7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1C5151D-C13B-4D40-BB6D-CA390E8A1181}"/>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33D3F322-E66A-2140-9B64-4A483CDCABAC}"/>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1EC8CB22-9C46-2846-A252-9FE6343D10D5}"/>
              </a:ext>
            </a:extLst>
          </p:cNvPr>
          <p:cNvSpPr>
            <a:spLocks noGrp="1"/>
          </p:cNvSpPr>
          <p:nvPr>
            <p:ph type="dt" sz="half" idx="10"/>
          </p:nvPr>
        </p:nvSpPr>
        <p:spPr/>
        <p:txBody>
          <a:bodyPr/>
          <a:lstStyle/>
          <a:p>
            <a:fld id="{375D0474-1D8A-914D-AABE-3BAB96B47E01}" type="datetime1">
              <a:rPr lang="pt-BR" smtClean="0"/>
              <a:t>09/08/2020</a:t>
            </a:fld>
            <a:endParaRPr lang="pt-BR"/>
          </a:p>
        </p:txBody>
      </p:sp>
      <p:sp>
        <p:nvSpPr>
          <p:cNvPr id="6" name="Espaço Reservado para Rodapé 5">
            <a:extLst>
              <a:ext uri="{FF2B5EF4-FFF2-40B4-BE49-F238E27FC236}">
                <a16:creationId xmlns:a16="http://schemas.microsoft.com/office/drawing/2014/main" id="{F1A46B82-9A58-444E-85C0-6435E447BC1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8CB9882-2394-CA4C-8DC8-9E3C565ED564}"/>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338364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87E374-B4AF-0E46-AD47-DDDAA393EB2D}"/>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475EF363-4FF4-354F-AD09-7ED02E75D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E2E3D6F8-3EF6-5C4B-8584-8A2CAEB5B661}"/>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270C70A-1E59-6744-8185-B5B60ACBF1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6AB323B2-5E3E-AD44-9519-5AC1AE236A61}"/>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5DE44B43-CF73-A540-BD6B-2930A9DDC5DD}"/>
              </a:ext>
            </a:extLst>
          </p:cNvPr>
          <p:cNvSpPr>
            <a:spLocks noGrp="1"/>
          </p:cNvSpPr>
          <p:nvPr>
            <p:ph type="dt" sz="half" idx="10"/>
          </p:nvPr>
        </p:nvSpPr>
        <p:spPr/>
        <p:txBody>
          <a:bodyPr/>
          <a:lstStyle/>
          <a:p>
            <a:fld id="{218C566B-8C1D-B64C-9D17-367DF1E86992}" type="datetime1">
              <a:rPr lang="pt-BR" smtClean="0"/>
              <a:t>09/08/2020</a:t>
            </a:fld>
            <a:endParaRPr lang="pt-BR"/>
          </a:p>
        </p:txBody>
      </p:sp>
      <p:sp>
        <p:nvSpPr>
          <p:cNvPr id="8" name="Espaço Reservado para Rodapé 7">
            <a:extLst>
              <a:ext uri="{FF2B5EF4-FFF2-40B4-BE49-F238E27FC236}">
                <a16:creationId xmlns:a16="http://schemas.microsoft.com/office/drawing/2014/main" id="{C8EA4D78-80B0-0447-8F2F-36BD86D4B928}"/>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A5B62719-789A-5541-9DAD-CE616E907A16}"/>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415054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688CF7-307D-2C4A-ABC3-E2204CA6F8E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DA8E0846-C18B-0248-BDE5-CDE534532C61}"/>
              </a:ext>
            </a:extLst>
          </p:cNvPr>
          <p:cNvSpPr>
            <a:spLocks noGrp="1"/>
          </p:cNvSpPr>
          <p:nvPr>
            <p:ph type="dt" sz="half" idx="10"/>
          </p:nvPr>
        </p:nvSpPr>
        <p:spPr/>
        <p:txBody>
          <a:bodyPr/>
          <a:lstStyle/>
          <a:p>
            <a:fld id="{141BA522-C3D3-1040-8D40-18D6E03593C2}" type="datetime1">
              <a:rPr lang="pt-BR" smtClean="0"/>
              <a:t>09/08/2020</a:t>
            </a:fld>
            <a:endParaRPr lang="pt-BR"/>
          </a:p>
        </p:txBody>
      </p:sp>
      <p:sp>
        <p:nvSpPr>
          <p:cNvPr id="4" name="Espaço Reservado para Rodapé 3">
            <a:extLst>
              <a:ext uri="{FF2B5EF4-FFF2-40B4-BE49-F238E27FC236}">
                <a16:creationId xmlns:a16="http://schemas.microsoft.com/office/drawing/2014/main" id="{81DDA5DF-AB18-FF48-89A9-AC814B3DEBA8}"/>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CD5846C5-A7AE-3448-8B42-DFED2F3066B6}"/>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223504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EB45A71-65E9-A542-A763-FEEFBE77D08C}"/>
              </a:ext>
            </a:extLst>
          </p:cNvPr>
          <p:cNvSpPr>
            <a:spLocks noGrp="1"/>
          </p:cNvSpPr>
          <p:nvPr>
            <p:ph type="dt" sz="half" idx="10"/>
          </p:nvPr>
        </p:nvSpPr>
        <p:spPr/>
        <p:txBody>
          <a:bodyPr/>
          <a:lstStyle/>
          <a:p>
            <a:fld id="{F909F6C8-E009-1E40-8DE0-AEF952CE3620}" type="datetime1">
              <a:rPr lang="pt-BR" smtClean="0"/>
              <a:t>09/08/2020</a:t>
            </a:fld>
            <a:endParaRPr lang="pt-BR"/>
          </a:p>
        </p:txBody>
      </p:sp>
      <p:sp>
        <p:nvSpPr>
          <p:cNvPr id="3" name="Espaço Reservado para Rodapé 2">
            <a:extLst>
              <a:ext uri="{FF2B5EF4-FFF2-40B4-BE49-F238E27FC236}">
                <a16:creationId xmlns:a16="http://schemas.microsoft.com/office/drawing/2014/main" id="{75C3155D-666B-CA45-9E6E-B9AE296C2157}"/>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3636FE6A-5DD9-9745-8FAE-E61E00CC0DCF}"/>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3783994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5DB705-30D7-1D4F-A641-D1EAA9950F1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41557A84-174D-774B-A35E-9B30C0D193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71F9B6C3-3DC5-664F-B2E5-F5781CD66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29411FC-9D38-1448-866A-A5CF27D08DB3}"/>
              </a:ext>
            </a:extLst>
          </p:cNvPr>
          <p:cNvSpPr>
            <a:spLocks noGrp="1"/>
          </p:cNvSpPr>
          <p:nvPr>
            <p:ph type="dt" sz="half" idx="10"/>
          </p:nvPr>
        </p:nvSpPr>
        <p:spPr/>
        <p:txBody>
          <a:bodyPr/>
          <a:lstStyle/>
          <a:p>
            <a:fld id="{574BD9C8-F527-7342-8374-FBAEA0353120}" type="datetime1">
              <a:rPr lang="pt-BR" smtClean="0"/>
              <a:t>09/08/2020</a:t>
            </a:fld>
            <a:endParaRPr lang="pt-BR"/>
          </a:p>
        </p:txBody>
      </p:sp>
      <p:sp>
        <p:nvSpPr>
          <p:cNvPr id="6" name="Espaço Reservado para Rodapé 5">
            <a:extLst>
              <a:ext uri="{FF2B5EF4-FFF2-40B4-BE49-F238E27FC236}">
                <a16:creationId xmlns:a16="http://schemas.microsoft.com/office/drawing/2014/main" id="{EC8B1E02-FBAB-EB49-ABA5-084EF7760050}"/>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59CEC18-252A-8649-A379-3820FADB1718}"/>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2899136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74FBE7-172F-A84D-BB2D-65A2DFF38AB8}"/>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8A45BD8-D9BA-6948-A4B5-ACA3EAE7B5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AC8F3F98-6122-EA41-8FBE-0003CC6314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E281E42-6AA7-8449-A842-A9A760566D89}"/>
              </a:ext>
            </a:extLst>
          </p:cNvPr>
          <p:cNvSpPr>
            <a:spLocks noGrp="1"/>
          </p:cNvSpPr>
          <p:nvPr>
            <p:ph type="dt" sz="half" idx="10"/>
          </p:nvPr>
        </p:nvSpPr>
        <p:spPr/>
        <p:txBody>
          <a:bodyPr/>
          <a:lstStyle/>
          <a:p>
            <a:fld id="{D3769A6D-75B6-2642-B6EE-9F221D86FDB5}" type="datetime1">
              <a:rPr lang="pt-BR" smtClean="0"/>
              <a:t>09/08/2020</a:t>
            </a:fld>
            <a:endParaRPr lang="pt-BR"/>
          </a:p>
        </p:txBody>
      </p:sp>
      <p:sp>
        <p:nvSpPr>
          <p:cNvPr id="6" name="Espaço Reservado para Rodapé 5">
            <a:extLst>
              <a:ext uri="{FF2B5EF4-FFF2-40B4-BE49-F238E27FC236}">
                <a16:creationId xmlns:a16="http://schemas.microsoft.com/office/drawing/2014/main" id="{0386293F-94C3-BD47-AF29-E88961FE079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101EB80-3328-1148-ADD2-42E2E64AD956}"/>
              </a:ext>
            </a:extLst>
          </p:cNvPr>
          <p:cNvSpPr>
            <a:spLocks noGrp="1"/>
          </p:cNvSpPr>
          <p:nvPr>
            <p:ph type="sldNum" sz="quarter" idx="12"/>
          </p:nvPr>
        </p:nvSpPr>
        <p:spPr/>
        <p:txBody>
          <a:bodyPr/>
          <a:lstStyle/>
          <a:p>
            <a:fld id="{BB4D1DCC-8F39-214F-8F76-B58F012A81E0}" type="slidenum">
              <a:rPr lang="pt-BR" smtClean="0"/>
              <a:t>‹nº›</a:t>
            </a:fld>
            <a:endParaRPr lang="pt-BR"/>
          </a:p>
        </p:txBody>
      </p:sp>
    </p:spTree>
    <p:extLst>
      <p:ext uri="{BB962C8B-B14F-4D97-AF65-F5344CB8AC3E}">
        <p14:creationId xmlns:p14="http://schemas.microsoft.com/office/powerpoint/2010/main" val="2348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E0C4E1B4-FE78-F946-A54E-0C52F92B1A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50B0C551-4284-B94E-A78B-A17E22CB04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BD5F8F7-9ED8-6B44-8C70-D2DF29E14D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4C5760-3486-354F-B06F-C8AF4A7252DD}" type="datetime1">
              <a:rPr lang="pt-BR" smtClean="0"/>
              <a:t>09/08/2020</a:t>
            </a:fld>
            <a:endParaRPr lang="pt-BR"/>
          </a:p>
        </p:txBody>
      </p:sp>
      <p:sp>
        <p:nvSpPr>
          <p:cNvPr id="5" name="Espaço Reservado para Rodapé 4">
            <a:extLst>
              <a:ext uri="{FF2B5EF4-FFF2-40B4-BE49-F238E27FC236}">
                <a16:creationId xmlns:a16="http://schemas.microsoft.com/office/drawing/2014/main" id="{878F2385-F3D7-5242-9A49-78388876AE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64B68E70-669B-6546-B3A3-46B71757F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4D1DCC-8F39-214F-8F76-B58F012A81E0}" type="slidenum">
              <a:rPr lang="pt-BR" smtClean="0"/>
              <a:t>‹nº›</a:t>
            </a:fld>
            <a:endParaRPr lang="pt-BR"/>
          </a:p>
        </p:txBody>
      </p:sp>
    </p:spTree>
    <p:extLst>
      <p:ext uri="{BB962C8B-B14F-4D97-AF65-F5344CB8AC3E}">
        <p14:creationId xmlns:p14="http://schemas.microsoft.com/office/powerpoint/2010/main" val="4052673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A5D0EA-53E9-494B-893D-DD7057D3F15C}"/>
              </a:ext>
            </a:extLst>
          </p:cNvPr>
          <p:cNvSpPr>
            <a:spLocks noGrp="1"/>
          </p:cNvSpPr>
          <p:nvPr>
            <p:ph type="ctrTitle"/>
          </p:nvPr>
        </p:nvSpPr>
        <p:spPr>
          <a:xfrm>
            <a:off x="1524000" y="1122363"/>
            <a:ext cx="9144000" cy="1163637"/>
          </a:xfrm>
        </p:spPr>
        <p:txBody>
          <a:bodyPr>
            <a:noAutofit/>
          </a:bodyPr>
          <a:lstStyle/>
          <a:p>
            <a:r>
              <a:rPr lang="pt-BR" sz="2800" b="1" dirty="0"/>
              <a:t>Daniel Stern </a:t>
            </a:r>
            <a:br>
              <a:rPr lang="pt-BR" sz="2800" b="1" dirty="0"/>
            </a:br>
            <a:r>
              <a:rPr lang="pt-BR" sz="2800" b="1" dirty="0"/>
              <a:t>e a teoria do desenvolvimento dos sensos do self</a:t>
            </a:r>
          </a:p>
        </p:txBody>
      </p:sp>
      <p:sp>
        <p:nvSpPr>
          <p:cNvPr id="3" name="Subtítulo 2">
            <a:extLst>
              <a:ext uri="{FF2B5EF4-FFF2-40B4-BE49-F238E27FC236}">
                <a16:creationId xmlns:a16="http://schemas.microsoft.com/office/drawing/2014/main" id="{4D2DC160-755B-7946-944E-3293C9806334}"/>
              </a:ext>
            </a:extLst>
          </p:cNvPr>
          <p:cNvSpPr>
            <a:spLocks noGrp="1"/>
          </p:cNvSpPr>
          <p:nvPr>
            <p:ph type="subTitle" idx="1"/>
          </p:nvPr>
        </p:nvSpPr>
        <p:spPr/>
        <p:txBody>
          <a:bodyPr/>
          <a:lstStyle/>
          <a:p>
            <a:r>
              <a:rPr lang="pt-BR" b="1" dirty="0"/>
              <a:t>Leopoldo </a:t>
            </a:r>
            <a:r>
              <a:rPr lang="pt-BR" b="1" dirty="0" err="1"/>
              <a:t>Fulgencio</a:t>
            </a:r>
            <a:endParaRPr lang="pt-BR" b="1" dirty="0"/>
          </a:p>
        </p:txBody>
      </p:sp>
      <p:sp>
        <p:nvSpPr>
          <p:cNvPr id="4" name="Espaço Reservado para Número de Slide 3">
            <a:extLst>
              <a:ext uri="{FF2B5EF4-FFF2-40B4-BE49-F238E27FC236}">
                <a16:creationId xmlns:a16="http://schemas.microsoft.com/office/drawing/2014/main" id="{A756FE30-7DA5-2D43-9189-06391298031C}"/>
              </a:ext>
            </a:extLst>
          </p:cNvPr>
          <p:cNvSpPr>
            <a:spLocks noGrp="1"/>
          </p:cNvSpPr>
          <p:nvPr>
            <p:ph type="sldNum" sz="quarter" idx="12"/>
          </p:nvPr>
        </p:nvSpPr>
        <p:spPr/>
        <p:txBody>
          <a:bodyPr/>
          <a:lstStyle/>
          <a:p>
            <a:fld id="{BB4D1DCC-8F39-214F-8F76-B58F012A81E0}" type="slidenum">
              <a:rPr lang="pt-BR" smtClean="0"/>
              <a:t>1</a:t>
            </a:fld>
            <a:endParaRPr lang="pt-BR"/>
          </a:p>
        </p:txBody>
      </p:sp>
    </p:spTree>
    <p:extLst>
      <p:ext uri="{BB962C8B-B14F-4D97-AF65-F5344CB8AC3E}">
        <p14:creationId xmlns:p14="http://schemas.microsoft.com/office/powerpoint/2010/main" val="999301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D1D3C2-E2A3-3E4C-959A-2AB6BCE8FB8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8A312CD-9B75-1D44-ADEC-89AA5A08B941}"/>
              </a:ext>
            </a:extLst>
          </p:cNvPr>
          <p:cNvSpPr>
            <a:spLocks noGrp="1"/>
          </p:cNvSpPr>
          <p:nvPr>
            <p:ph idx="1"/>
          </p:nvPr>
        </p:nvSpPr>
        <p:spPr/>
        <p:txBody>
          <a:bodyPr>
            <a:normAutofit fontScale="47500" lnSpcReduction="20000"/>
          </a:bodyPr>
          <a:lstStyle/>
          <a:p>
            <a:pPr marL="0" indent="0" algn="just">
              <a:lnSpc>
                <a:spcPct val="160000"/>
              </a:lnSpc>
              <a:buNone/>
            </a:pPr>
            <a:r>
              <a:rPr lang="pt-BR" sz="3200" dirty="0"/>
              <a:t>Suas principais publicações, em ordem cronológica, são: </a:t>
            </a:r>
          </a:p>
          <a:p>
            <a:pPr marL="914400" lvl="2" indent="0" algn="just">
              <a:lnSpc>
                <a:spcPct val="160000"/>
              </a:lnSpc>
              <a:buNone/>
            </a:pPr>
            <a:r>
              <a:rPr lang="pt-BR" sz="3200" i="1" dirty="0"/>
              <a:t>The </a:t>
            </a:r>
            <a:r>
              <a:rPr lang="pt-BR" sz="3200" i="1" dirty="0" err="1"/>
              <a:t>Interpersonal</a:t>
            </a:r>
            <a:r>
              <a:rPr lang="pt-BR" sz="3200" i="1" dirty="0"/>
              <a:t> World </a:t>
            </a:r>
            <a:r>
              <a:rPr lang="pt-BR" sz="3200" i="1" dirty="0" err="1"/>
              <a:t>of</a:t>
            </a:r>
            <a:r>
              <a:rPr lang="pt-BR" sz="3200" i="1" dirty="0"/>
              <a:t> </a:t>
            </a:r>
            <a:r>
              <a:rPr lang="pt-BR" sz="3200" i="1" dirty="0" err="1"/>
              <a:t>the</a:t>
            </a:r>
            <a:r>
              <a:rPr lang="pt-BR" sz="3200" i="1" dirty="0"/>
              <a:t> Infant. </a:t>
            </a:r>
            <a:r>
              <a:rPr lang="en-US" sz="3200" i="1" dirty="0"/>
              <a:t>A View from Psychoanalysis &amp; Developmental Psychology </a:t>
            </a:r>
            <a:r>
              <a:rPr lang="en-US" sz="3200" dirty="0"/>
              <a:t>(1985a); </a:t>
            </a:r>
          </a:p>
          <a:p>
            <a:pPr marL="914400" lvl="2" indent="0" algn="just">
              <a:lnSpc>
                <a:spcPct val="160000"/>
              </a:lnSpc>
              <a:buNone/>
            </a:pPr>
            <a:r>
              <a:rPr lang="en-US" sz="3200" i="1" dirty="0"/>
              <a:t>Diary of a Baby </a:t>
            </a:r>
            <a:r>
              <a:rPr lang="en-US" sz="3200" dirty="0"/>
              <a:t>(1990); </a:t>
            </a:r>
          </a:p>
          <a:p>
            <a:pPr marL="914400" lvl="2" indent="0" algn="just">
              <a:lnSpc>
                <a:spcPct val="160000"/>
              </a:lnSpc>
              <a:buNone/>
            </a:pPr>
            <a:r>
              <a:rPr lang="en-US" sz="3200" i="1" dirty="0"/>
              <a:t>The Motherhood Constellation: A Unified View of Parent-Infant Psychotherapy </a:t>
            </a:r>
            <a:r>
              <a:rPr lang="en-US" sz="3200" dirty="0"/>
              <a:t>(1995); </a:t>
            </a:r>
          </a:p>
          <a:p>
            <a:pPr marL="914400" lvl="2" indent="0" algn="just">
              <a:lnSpc>
                <a:spcPct val="160000"/>
              </a:lnSpc>
              <a:buNone/>
            </a:pPr>
            <a:r>
              <a:rPr lang="en-US" sz="3200" i="1" dirty="0"/>
              <a:t>The Birth of the Mother: How the Motherhood Experience Changes You Forever </a:t>
            </a:r>
            <a:r>
              <a:rPr lang="en-US" sz="3200" dirty="0"/>
              <a:t>(Stern &amp; </a:t>
            </a:r>
            <a:r>
              <a:rPr lang="en-US" sz="3200" dirty="0" err="1"/>
              <a:t>Bruschweiler</a:t>
            </a:r>
            <a:r>
              <a:rPr lang="en-US" sz="3200" dirty="0"/>
              <a:t>-Stern, 1998); </a:t>
            </a:r>
          </a:p>
          <a:p>
            <a:pPr marL="914400" lvl="2" indent="0" algn="just">
              <a:lnSpc>
                <a:spcPct val="160000"/>
              </a:lnSpc>
              <a:buNone/>
            </a:pPr>
            <a:r>
              <a:rPr lang="en-US" sz="3200" i="1" dirty="0"/>
              <a:t>The First Relationship: Infant and Mother </a:t>
            </a:r>
            <a:r>
              <a:rPr lang="en-US" sz="3200" dirty="0"/>
              <a:t>(2002); </a:t>
            </a:r>
          </a:p>
          <a:p>
            <a:pPr marL="914400" lvl="2" indent="0" algn="just">
              <a:lnSpc>
                <a:spcPct val="160000"/>
              </a:lnSpc>
              <a:buNone/>
            </a:pPr>
            <a:r>
              <a:rPr lang="en-US" sz="3200" i="1" dirty="0"/>
              <a:t>The Present Moment in Psychotherapy and Everyday Life </a:t>
            </a:r>
            <a:r>
              <a:rPr lang="en-US" sz="3200" dirty="0"/>
              <a:t>(2004); </a:t>
            </a:r>
          </a:p>
          <a:p>
            <a:pPr marL="914400" lvl="2" indent="0" algn="just">
              <a:lnSpc>
                <a:spcPct val="160000"/>
              </a:lnSpc>
              <a:buNone/>
            </a:pPr>
            <a:r>
              <a:rPr lang="en-US" sz="3200" dirty="0"/>
              <a:t>e </a:t>
            </a:r>
            <a:r>
              <a:rPr lang="en-US" sz="3200" i="1" dirty="0"/>
              <a:t>Forms of Vitality: Exploring Dynamic Experience in Psychology and the Arts (2010)</a:t>
            </a:r>
            <a:r>
              <a:rPr lang="en-US" sz="3200" dirty="0"/>
              <a:t>. </a:t>
            </a:r>
          </a:p>
          <a:p>
            <a:pPr marL="0" indent="0" algn="just">
              <a:lnSpc>
                <a:spcPct val="160000"/>
              </a:lnSpc>
              <a:buNone/>
            </a:pPr>
            <a:r>
              <a:rPr lang="pt-BR" sz="3200" dirty="0"/>
              <a:t>A estes livros creio que também deva ser acrescentado um outro, publicado pelo The Boston </a:t>
            </a:r>
            <a:r>
              <a:rPr lang="pt-BR" sz="3200" dirty="0" err="1"/>
              <a:t>Change</a:t>
            </a:r>
            <a:r>
              <a:rPr lang="pt-BR" sz="3200" dirty="0"/>
              <a:t> </a:t>
            </a:r>
            <a:r>
              <a:rPr lang="pt-BR" sz="3200" dirty="0" err="1"/>
              <a:t>Process</a:t>
            </a:r>
            <a:r>
              <a:rPr lang="pt-BR" sz="3200" dirty="0"/>
              <a:t> </a:t>
            </a:r>
            <a:r>
              <a:rPr lang="pt-BR" sz="3200" dirty="0" err="1"/>
              <a:t>Study</a:t>
            </a:r>
            <a:r>
              <a:rPr lang="pt-BR" sz="3200" dirty="0"/>
              <a:t> </a:t>
            </a:r>
            <a:r>
              <a:rPr lang="pt-BR" sz="3200" dirty="0" err="1"/>
              <a:t>Group</a:t>
            </a:r>
            <a:r>
              <a:rPr lang="pt-BR" sz="3200" dirty="0"/>
              <a:t>, do qual foi um dos fundadores, </a:t>
            </a:r>
            <a:r>
              <a:rPr lang="pt-BR" sz="3200" i="1" dirty="0" err="1"/>
              <a:t>Change</a:t>
            </a:r>
            <a:r>
              <a:rPr lang="pt-BR" sz="3200" i="1" dirty="0"/>
              <a:t> in </a:t>
            </a:r>
            <a:r>
              <a:rPr lang="pt-BR" sz="3200" i="1" dirty="0" err="1"/>
              <a:t>Psyhcotherapy</a:t>
            </a:r>
            <a:r>
              <a:rPr lang="pt-BR" sz="3200" i="1" dirty="0"/>
              <a:t>. A </a:t>
            </a:r>
            <a:r>
              <a:rPr lang="pt-BR" sz="3200" i="1" dirty="0" err="1"/>
              <a:t>Unifying</a:t>
            </a:r>
            <a:r>
              <a:rPr lang="pt-BR" sz="3200" i="1" dirty="0"/>
              <a:t> </a:t>
            </a:r>
            <a:r>
              <a:rPr lang="pt-BR" sz="3200" dirty="0" err="1"/>
              <a:t>Paradigm</a:t>
            </a:r>
            <a:r>
              <a:rPr lang="pt-BR" sz="3200" dirty="0"/>
              <a:t> (2010).</a:t>
            </a:r>
          </a:p>
          <a:p>
            <a:endParaRPr lang="pt-BR" dirty="0"/>
          </a:p>
        </p:txBody>
      </p:sp>
      <p:sp>
        <p:nvSpPr>
          <p:cNvPr id="4" name="Espaço Reservado para Número de Slide 3">
            <a:extLst>
              <a:ext uri="{FF2B5EF4-FFF2-40B4-BE49-F238E27FC236}">
                <a16:creationId xmlns:a16="http://schemas.microsoft.com/office/drawing/2014/main" id="{E330E1CB-FFA2-EC42-BEF1-FEAD8FCD5C96}"/>
              </a:ext>
            </a:extLst>
          </p:cNvPr>
          <p:cNvSpPr>
            <a:spLocks noGrp="1"/>
          </p:cNvSpPr>
          <p:nvPr>
            <p:ph type="sldNum" sz="quarter" idx="12"/>
          </p:nvPr>
        </p:nvSpPr>
        <p:spPr/>
        <p:txBody>
          <a:bodyPr/>
          <a:lstStyle/>
          <a:p>
            <a:fld id="{BB4D1DCC-8F39-214F-8F76-B58F012A81E0}" type="slidenum">
              <a:rPr lang="pt-BR" smtClean="0"/>
              <a:t>10</a:t>
            </a:fld>
            <a:endParaRPr lang="pt-BR"/>
          </a:p>
        </p:txBody>
      </p:sp>
    </p:spTree>
    <p:extLst>
      <p:ext uri="{BB962C8B-B14F-4D97-AF65-F5344CB8AC3E}">
        <p14:creationId xmlns:p14="http://schemas.microsoft.com/office/powerpoint/2010/main" val="36407855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B2D16-8EA1-3D42-AA72-FA560716D67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8686E27-1F6C-B441-9867-2EEF9BE354CC}"/>
              </a:ext>
            </a:extLst>
          </p:cNvPr>
          <p:cNvSpPr>
            <a:spLocks noGrp="1"/>
          </p:cNvSpPr>
          <p:nvPr>
            <p:ph idx="1"/>
          </p:nvPr>
        </p:nvSpPr>
        <p:spPr/>
        <p:txBody>
          <a:bodyPr/>
          <a:lstStyle/>
          <a:p>
            <a:pPr marL="0" indent="0" algn="just">
              <a:lnSpc>
                <a:spcPct val="150000"/>
              </a:lnSpc>
              <a:buNone/>
            </a:pPr>
            <a:r>
              <a:rPr lang="pt-BR" dirty="0"/>
              <a:t>Se os </a:t>
            </a:r>
            <a:r>
              <a:rPr lang="pt-BR" i="1" dirty="0"/>
              <a:t>dados objetivos</a:t>
            </a:r>
            <a:r>
              <a:rPr lang="pt-BR" dirty="0"/>
              <a:t> não podem fornecer a apreensão do conjunto sistêmico e intrapsíquico da vida do bebê e seu desenvolvimento, os </a:t>
            </a:r>
            <a:r>
              <a:rPr lang="pt-BR" i="1" dirty="0"/>
              <a:t>dados clínicos</a:t>
            </a:r>
            <a:r>
              <a:rPr lang="pt-BR" dirty="0"/>
              <a:t> carecem da comprovação efetiva, objetiva, que lhes daria fidedignidade e referência fenomenológica.</a:t>
            </a:r>
          </a:p>
          <a:p>
            <a:endParaRPr lang="pt-BR" dirty="0"/>
          </a:p>
        </p:txBody>
      </p:sp>
      <p:sp>
        <p:nvSpPr>
          <p:cNvPr id="4" name="Espaço Reservado para Número de Slide 3">
            <a:extLst>
              <a:ext uri="{FF2B5EF4-FFF2-40B4-BE49-F238E27FC236}">
                <a16:creationId xmlns:a16="http://schemas.microsoft.com/office/drawing/2014/main" id="{9BF528A1-864B-F842-85F4-F16A2F8B9393}"/>
              </a:ext>
            </a:extLst>
          </p:cNvPr>
          <p:cNvSpPr>
            <a:spLocks noGrp="1"/>
          </p:cNvSpPr>
          <p:nvPr>
            <p:ph type="sldNum" sz="quarter" idx="12"/>
          </p:nvPr>
        </p:nvSpPr>
        <p:spPr/>
        <p:txBody>
          <a:bodyPr/>
          <a:lstStyle/>
          <a:p>
            <a:fld id="{BB4D1DCC-8F39-214F-8F76-B58F012A81E0}" type="slidenum">
              <a:rPr lang="pt-BR" smtClean="0"/>
              <a:t>100</a:t>
            </a:fld>
            <a:endParaRPr lang="pt-BR"/>
          </a:p>
        </p:txBody>
      </p:sp>
    </p:spTree>
    <p:extLst>
      <p:ext uri="{BB962C8B-B14F-4D97-AF65-F5344CB8AC3E}">
        <p14:creationId xmlns:p14="http://schemas.microsoft.com/office/powerpoint/2010/main" val="347208785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BB37A7-74AF-7A43-845C-8F8C078701A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535F66F-9DC4-6A42-A301-C48EA929D56F}"/>
              </a:ext>
            </a:extLst>
          </p:cNvPr>
          <p:cNvSpPr>
            <a:spLocks noGrp="1"/>
          </p:cNvSpPr>
          <p:nvPr>
            <p:ph idx="1"/>
          </p:nvPr>
        </p:nvSpPr>
        <p:spPr/>
        <p:txBody>
          <a:bodyPr>
            <a:noAutofit/>
          </a:bodyPr>
          <a:lstStyle/>
          <a:p>
            <a:pPr marL="0" indent="0" algn="just">
              <a:lnSpc>
                <a:spcPct val="170000"/>
              </a:lnSpc>
              <a:buNone/>
            </a:pPr>
            <a:r>
              <a:rPr lang="pt-BR" sz="1700" dirty="0"/>
              <a:t>Nesta perspectiva de apreensão e composição dos dados objetivos e clínicos ele desenvolveu, então, além da sua prática de microfilmagem da relação mãe-bebê (que, depois, era decupada quadro a quadro em vídeo-tape, nos seus </a:t>
            </a:r>
            <a:r>
              <a:rPr lang="pt-BR" sz="1700" dirty="0" err="1"/>
              <a:t>micro-segundos</a:t>
            </a:r>
            <a:r>
              <a:rPr lang="pt-BR" sz="1700" dirty="0"/>
              <a:t>, na apreensão-observação de acontecimentos relacionais não muito visíveis senão ao rever o encontro em câmara lenta e ampliada, vendo-a como que se colocadas num microscópio, ), um outro procedimento de apreensão de dados, ou objetivação, da experiência vivida: </a:t>
            </a:r>
            <a:r>
              <a:rPr lang="pt-BR" sz="1700" i="1" dirty="0"/>
              <a:t>a entrevista </a:t>
            </a:r>
            <a:r>
              <a:rPr lang="pt-BR" sz="1700" i="1" dirty="0" err="1"/>
              <a:t>microanalítica</a:t>
            </a:r>
            <a:r>
              <a:rPr lang="pt-BR" sz="1700" dirty="0"/>
              <a:t> (cf. Stern, 2007, pp. 257-269). Esta consiste numa entrevista na qual o sujeito da experiência conta, primeiro apenas descritivamente, o que ocorreu (descritivamente) numa situação (por exemplo, o café da manhã) para, depois, retomar um fragmento deste acontecimento, focar num fragmento, e retomá-lo procurando explicitar o que foi que ele viveu, mais detalhadamente, naquele fragmento: “a exploração entrevista </a:t>
            </a:r>
            <a:r>
              <a:rPr lang="pt-BR" sz="1700" dirty="0" err="1"/>
              <a:t>microanalítica</a:t>
            </a:r>
            <a:r>
              <a:rPr lang="pt-BR" sz="1700" dirty="0"/>
              <a:t> é um experimento piloto que concerne à narração </a:t>
            </a:r>
            <a:r>
              <a:rPr lang="pt-BR" sz="1700" dirty="0" err="1"/>
              <a:t>pós-fato</a:t>
            </a:r>
            <a:r>
              <a:rPr lang="pt-BR" sz="1700" dirty="0"/>
              <a:t> sobre o que é vivido conscientemente”(p. 257). </a:t>
            </a:r>
          </a:p>
        </p:txBody>
      </p:sp>
      <p:sp>
        <p:nvSpPr>
          <p:cNvPr id="4" name="Espaço Reservado para Número de Slide 3">
            <a:extLst>
              <a:ext uri="{FF2B5EF4-FFF2-40B4-BE49-F238E27FC236}">
                <a16:creationId xmlns:a16="http://schemas.microsoft.com/office/drawing/2014/main" id="{A70CB3BA-1630-3C4C-AF46-F31002964038}"/>
              </a:ext>
            </a:extLst>
          </p:cNvPr>
          <p:cNvSpPr>
            <a:spLocks noGrp="1"/>
          </p:cNvSpPr>
          <p:nvPr>
            <p:ph type="sldNum" sz="quarter" idx="12"/>
          </p:nvPr>
        </p:nvSpPr>
        <p:spPr/>
        <p:txBody>
          <a:bodyPr/>
          <a:lstStyle/>
          <a:p>
            <a:fld id="{BB4D1DCC-8F39-214F-8F76-B58F012A81E0}" type="slidenum">
              <a:rPr lang="pt-BR" smtClean="0"/>
              <a:t>101</a:t>
            </a:fld>
            <a:endParaRPr lang="pt-BR"/>
          </a:p>
        </p:txBody>
      </p:sp>
    </p:spTree>
    <p:extLst>
      <p:ext uri="{BB962C8B-B14F-4D97-AF65-F5344CB8AC3E}">
        <p14:creationId xmlns:p14="http://schemas.microsoft.com/office/powerpoint/2010/main" val="11753653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BB37A7-74AF-7A43-845C-8F8C078701A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535F66F-9DC4-6A42-A301-C48EA929D56F}"/>
              </a:ext>
            </a:extLst>
          </p:cNvPr>
          <p:cNvSpPr>
            <a:spLocks noGrp="1"/>
          </p:cNvSpPr>
          <p:nvPr>
            <p:ph idx="1"/>
          </p:nvPr>
        </p:nvSpPr>
        <p:spPr/>
        <p:txBody>
          <a:bodyPr>
            <a:normAutofit lnSpcReduction="10000"/>
          </a:bodyPr>
          <a:lstStyle/>
          <a:p>
            <a:pPr marL="0" indent="0" algn="just">
              <a:lnSpc>
                <a:spcPct val="170000"/>
              </a:lnSpc>
              <a:buNone/>
            </a:pPr>
            <a:r>
              <a:rPr lang="pt-BR" dirty="0"/>
              <a:t>Ele tem, como objetivo, produzir uma narrativa que procura apreender o mais proximamente possível aquilo que foi uma experiência subjetiva. Com este proceder, Stern pretende fazer uma aproximação mais consistente entre aquilo que é possível observar objetivamente e aquilo que é vivido (ou apreendido subjetivamente, também apreensível na experiência clínica).</a:t>
            </a:r>
          </a:p>
          <a:p>
            <a:endParaRPr lang="pt-BR" dirty="0"/>
          </a:p>
        </p:txBody>
      </p:sp>
      <p:sp>
        <p:nvSpPr>
          <p:cNvPr id="4" name="Espaço Reservado para Número de Slide 3">
            <a:extLst>
              <a:ext uri="{FF2B5EF4-FFF2-40B4-BE49-F238E27FC236}">
                <a16:creationId xmlns:a16="http://schemas.microsoft.com/office/drawing/2014/main" id="{A70CB3BA-1630-3C4C-AF46-F31002964038}"/>
              </a:ext>
            </a:extLst>
          </p:cNvPr>
          <p:cNvSpPr>
            <a:spLocks noGrp="1"/>
          </p:cNvSpPr>
          <p:nvPr>
            <p:ph type="sldNum" sz="quarter" idx="12"/>
          </p:nvPr>
        </p:nvSpPr>
        <p:spPr/>
        <p:txBody>
          <a:bodyPr/>
          <a:lstStyle/>
          <a:p>
            <a:fld id="{BB4D1DCC-8F39-214F-8F76-B58F012A81E0}" type="slidenum">
              <a:rPr lang="pt-BR" smtClean="0"/>
              <a:t>102</a:t>
            </a:fld>
            <a:endParaRPr lang="pt-BR"/>
          </a:p>
        </p:txBody>
      </p:sp>
    </p:spTree>
    <p:extLst>
      <p:ext uri="{BB962C8B-B14F-4D97-AF65-F5344CB8AC3E}">
        <p14:creationId xmlns:p14="http://schemas.microsoft.com/office/powerpoint/2010/main" val="41144371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60CAA6-AEBD-6B44-AA1F-56F9FF75CCC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B173566-017A-2B4A-BFC4-086C12B97F2F}"/>
              </a:ext>
            </a:extLst>
          </p:cNvPr>
          <p:cNvSpPr>
            <a:spLocks noGrp="1"/>
          </p:cNvSpPr>
          <p:nvPr>
            <p:ph idx="1"/>
          </p:nvPr>
        </p:nvSpPr>
        <p:spPr/>
        <p:txBody>
          <a:bodyPr>
            <a:normAutofit fontScale="85000" lnSpcReduction="10000"/>
          </a:bodyPr>
          <a:lstStyle/>
          <a:p>
            <a:pPr marL="0" indent="0">
              <a:lnSpc>
                <a:spcPct val="150000"/>
              </a:lnSpc>
              <a:buNone/>
            </a:pPr>
            <a:r>
              <a:rPr lang="pt-BR" dirty="0"/>
              <a:t>Para Stern, a composição desses dos conjuntos de dados é uma tarefa necessária que amplia o conhecimento nas duas áreas de apreensão da vida do bebê, mais ainda, é a partir desta junção que ele elaborou a sua teoria do desenvolvimento dos sensos do self: </a:t>
            </a:r>
          </a:p>
          <a:p>
            <a:pPr lvl="1">
              <a:lnSpc>
                <a:spcPct val="150000"/>
              </a:lnSpc>
            </a:pPr>
            <a:r>
              <a:rPr lang="pt-BR" dirty="0"/>
              <a:t>Ambas as abordagens são indispensáveis para a presente tarefa de pensar a respeito do desenvolvimento do senso de eu [self] do bebé. O bebé clínico infunde vida subjetiva no bebé observado, enquanto o bebé observado aponta para as teorias gerais sobre as quais podemos construir a vida subjetiva inferida do bebé clínico. (Stern, 1985b, p. 11)</a:t>
            </a:r>
          </a:p>
          <a:p>
            <a:endParaRPr lang="pt-BR" dirty="0"/>
          </a:p>
        </p:txBody>
      </p:sp>
      <p:sp>
        <p:nvSpPr>
          <p:cNvPr id="4" name="Espaço Reservado para Número de Slide 3">
            <a:extLst>
              <a:ext uri="{FF2B5EF4-FFF2-40B4-BE49-F238E27FC236}">
                <a16:creationId xmlns:a16="http://schemas.microsoft.com/office/drawing/2014/main" id="{A9DCDD35-EACF-E048-9E83-48204E9532EC}"/>
              </a:ext>
            </a:extLst>
          </p:cNvPr>
          <p:cNvSpPr>
            <a:spLocks noGrp="1"/>
          </p:cNvSpPr>
          <p:nvPr>
            <p:ph type="sldNum" sz="quarter" idx="12"/>
          </p:nvPr>
        </p:nvSpPr>
        <p:spPr/>
        <p:txBody>
          <a:bodyPr/>
          <a:lstStyle/>
          <a:p>
            <a:fld id="{BB4D1DCC-8F39-214F-8F76-B58F012A81E0}" type="slidenum">
              <a:rPr lang="pt-BR" smtClean="0"/>
              <a:t>103</a:t>
            </a:fld>
            <a:endParaRPr lang="pt-BR"/>
          </a:p>
        </p:txBody>
      </p:sp>
    </p:spTree>
    <p:extLst>
      <p:ext uri="{BB962C8B-B14F-4D97-AF65-F5344CB8AC3E}">
        <p14:creationId xmlns:p14="http://schemas.microsoft.com/office/powerpoint/2010/main" val="207330505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187A70-E2C3-A34C-8025-0B3A848D5A5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BB024D6-7B8D-3A4B-8BA3-ACF254C98EFD}"/>
              </a:ext>
            </a:extLst>
          </p:cNvPr>
          <p:cNvSpPr>
            <a:spLocks noGrp="1"/>
          </p:cNvSpPr>
          <p:nvPr>
            <p:ph idx="1"/>
          </p:nvPr>
        </p:nvSpPr>
        <p:spPr/>
        <p:txBody>
          <a:bodyPr>
            <a:normAutofit fontScale="55000" lnSpcReduction="20000"/>
          </a:bodyPr>
          <a:lstStyle/>
          <a:p>
            <a:pPr marL="0" indent="0" algn="just">
              <a:lnSpc>
                <a:spcPct val="170000"/>
              </a:lnSpc>
              <a:buNone/>
            </a:pPr>
            <a:r>
              <a:rPr lang="pt-BR" sz="3100" dirty="0"/>
              <a:t>Isto fornece o quadro e a direção dos caminhos, ou metodologias, utilizadas por Stern, mas não descreve como ele resolveu impasses e problemas epistemológicos desse método: como conjugar uma teoria que serve de base para uma observação empírica objetiva com uma que serve de base para a observação clínica? Como transformar uma observação objetiva numa subjetiva e vice-versa? Como construir uma descrição e teorização do bebê, seus comportamentos, suas relações, numa linguagem comum? Como fazer para que o bebê observado possa contribuir para o desenvolvimento das práticas psicoterápicas e, noutra direção, como o bebê subjetivo pode contribuir para aprimorar as observações empíricas? etc. No quadro de minha análise, já longa, trata-se de fornecer uma visão geral sistêmica e passível de ser comparada com outras perspectivas </a:t>
            </a:r>
            <a:r>
              <a:rPr lang="pt-BR" sz="3100" dirty="0" err="1"/>
              <a:t>desenvolvimentais</a:t>
            </a:r>
            <a:r>
              <a:rPr lang="pt-BR" sz="3100" dirty="0"/>
              <a:t> da psicanálise, deixando a explicação da maneira como Stern contornou ou resolveu estes problemas para aqueles que, efetivamente, pretendem desenvolver pesquisas no enquadre estabelecido por Stern.</a:t>
            </a:r>
          </a:p>
          <a:p>
            <a:endParaRPr lang="pt-BR" dirty="0"/>
          </a:p>
        </p:txBody>
      </p:sp>
      <p:sp>
        <p:nvSpPr>
          <p:cNvPr id="4" name="Espaço Reservado para Número de Slide 3">
            <a:extLst>
              <a:ext uri="{FF2B5EF4-FFF2-40B4-BE49-F238E27FC236}">
                <a16:creationId xmlns:a16="http://schemas.microsoft.com/office/drawing/2014/main" id="{C4057EC4-ABDD-C14E-AC3B-BEF9774D26C1}"/>
              </a:ext>
            </a:extLst>
          </p:cNvPr>
          <p:cNvSpPr>
            <a:spLocks noGrp="1"/>
          </p:cNvSpPr>
          <p:nvPr>
            <p:ph type="sldNum" sz="quarter" idx="12"/>
          </p:nvPr>
        </p:nvSpPr>
        <p:spPr/>
        <p:txBody>
          <a:bodyPr/>
          <a:lstStyle/>
          <a:p>
            <a:fld id="{BB4D1DCC-8F39-214F-8F76-B58F012A81E0}" type="slidenum">
              <a:rPr lang="pt-BR" smtClean="0"/>
              <a:t>104</a:t>
            </a:fld>
            <a:endParaRPr lang="pt-BR"/>
          </a:p>
        </p:txBody>
      </p:sp>
    </p:spTree>
    <p:extLst>
      <p:ext uri="{BB962C8B-B14F-4D97-AF65-F5344CB8AC3E}">
        <p14:creationId xmlns:p14="http://schemas.microsoft.com/office/powerpoint/2010/main" val="1942554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BC370D-85EE-EB4F-A355-66F1123CA311}"/>
              </a:ext>
            </a:extLst>
          </p:cNvPr>
          <p:cNvSpPr>
            <a:spLocks noGrp="1"/>
          </p:cNvSpPr>
          <p:nvPr>
            <p:ph type="title"/>
          </p:nvPr>
        </p:nvSpPr>
        <p:spPr/>
        <p:txBody>
          <a:bodyPr/>
          <a:lstStyle/>
          <a:p>
            <a:r>
              <a:rPr lang="pt-BR" b="1" dirty="0"/>
              <a:t>6. Fases, dinâmicas, conquistas</a:t>
            </a:r>
            <a:br>
              <a:rPr lang="pt-BR" dirty="0"/>
            </a:br>
            <a:endParaRPr lang="pt-BR" dirty="0"/>
          </a:p>
        </p:txBody>
      </p:sp>
      <p:sp>
        <p:nvSpPr>
          <p:cNvPr id="3" name="Espaço Reservado para Conteúdo 2">
            <a:extLst>
              <a:ext uri="{FF2B5EF4-FFF2-40B4-BE49-F238E27FC236}">
                <a16:creationId xmlns:a16="http://schemas.microsoft.com/office/drawing/2014/main" id="{B144E76C-135A-F942-8CDE-9962380F2170}"/>
              </a:ext>
            </a:extLst>
          </p:cNvPr>
          <p:cNvSpPr>
            <a:spLocks noGrp="1"/>
          </p:cNvSpPr>
          <p:nvPr>
            <p:ph idx="1"/>
          </p:nvPr>
        </p:nvSpPr>
        <p:spPr/>
        <p:txBody>
          <a:bodyPr>
            <a:normAutofit lnSpcReduction="10000"/>
          </a:bodyPr>
          <a:lstStyle/>
          <a:p>
            <a:pPr marL="0" indent="0" algn="just">
              <a:lnSpc>
                <a:spcPct val="150000"/>
              </a:lnSpc>
              <a:buNone/>
            </a:pPr>
            <a:r>
              <a:rPr lang="pt-BR" dirty="0"/>
              <a:t>Stern toma, pois, como princípio básico diretor e organizador do processo de desenvolvimento, os </a:t>
            </a:r>
            <a:r>
              <a:rPr lang="pt-BR" i="1" dirty="0"/>
              <a:t>modos de ser do self</a:t>
            </a:r>
            <a:r>
              <a:rPr lang="pt-BR" dirty="0"/>
              <a:t>, seja consigo mesmo seja com o outro, o que ele caracteriza como sendo os </a:t>
            </a:r>
            <a:r>
              <a:rPr lang="pt-BR" i="1" dirty="0"/>
              <a:t>sentidos do self</a:t>
            </a:r>
            <a:r>
              <a:rPr lang="pt-BR" dirty="0"/>
              <a:t>. Opondo-se à ideia de fase do desenvolvimento, ele considera que essas diversas maneiras de ser do self correspondem a dinâmicas existenciais que, ainda que tenham um início cronológico específico, se estabelecem por toda a vida. </a:t>
            </a:r>
          </a:p>
          <a:p>
            <a:endParaRPr lang="pt-BR" dirty="0"/>
          </a:p>
        </p:txBody>
      </p:sp>
      <p:sp>
        <p:nvSpPr>
          <p:cNvPr id="4" name="Espaço Reservado para Número de Slide 3">
            <a:extLst>
              <a:ext uri="{FF2B5EF4-FFF2-40B4-BE49-F238E27FC236}">
                <a16:creationId xmlns:a16="http://schemas.microsoft.com/office/drawing/2014/main" id="{13E59FF9-F0E8-E842-92DE-8151F06818B5}"/>
              </a:ext>
            </a:extLst>
          </p:cNvPr>
          <p:cNvSpPr>
            <a:spLocks noGrp="1"/>
          </p:cNvSpPr>
          <p:nvPr>
            <p:ph type="sldNum" sz="quarter" idx="12"/>
          </p:nvPr>
        </p:nvSpPr>
        <p:spPr/>
        <p:txBody>
          <a:bodyPr/>
          <a:lstStyle/>
          <a:p>
            <a:fld id="{BB4D1DCC-8F39-214F-8F76-B58F012A81E0}" type="slidenum">
              <a:rPr lang="pt-BR" smtClean="0"/>
              <a:t>105</a:t>
            </a:fld>
            <a:endParaRPr lang="pt-BR"/>
          </a:p>
        </p:txBody>
      </p:sp>
    </p:spTree>
    <p:extLst>
      <p:ext uri="{BB962C8B-B14F-4D97-AF65-F5344CB8AC3E}">
        <p14:creationId xmlns:p14="http://schemas.microsoft.com/office/powerpoint/2010/main" val="18351910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64845F-B1FC-CE43-9FD4-002E3129BB1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B32A890-C4F4-5841-9E65-B24B9E5EB2C9}"/>
              </a:ext>
            </a:extLst>
          </p:cNvPr>
          <p:cNvSpPr>
            <a:spLocks noGrp="1"/>
          </p:cNvSpPr>
          <p:nvPr>
            <p:ph idx="1"/>
          </p:nvPr>
        </p:nvSpPr>
        <p:spPr/>
        <p:txBody>
          <a:bodyPr>
            <a:normAutofit fontScale="70000" lnSpcReduction="20000"/>
          </a:bodyPr>
          <a:lstStyle/>
          <a:p>
            <a:pPr marL="0" indent="0" algn="just">
              <a:lnSpc>
                <a:spcPct val="170000"/>
              </a:lnSpc>
              <a:buNone/>
            </a:pPr>
            <a:r>
              <a:rPr lang="pt-BR" dirty="0"/>
              <a:t>Para ele há uma direção que caracteriza o desenvolvimento dos sensos do self, estabelecendo modos de </a:t>
            </a:r>
            <a:r>
              <a:rPr lang="pt-BR" dirty="0" err="1"/>
              <a:t>ser-estar-relacionar-se</a:t>
            </a:r>
            <a:r>
              <a:rPr lang="pt-BR" dirty="0"/>
              <a:t> que se </a:t>
            </a:r>
            <a:r>
              <a:rPr lang="pt-BR" dirty="0" err="1"/>
              <a:t>complexizam</a:t>
            </a:r>
            <a:r>
              <a:rPr lang="pt-BR" dirty="0"/>
              <a:t> e se alternam ao longo do tempo: “Na medida em que emergem os novos comportamentos e capacidades [no tempo], eles [os sensos do self] são reorganizados para formarem perspectivas subjetivas organizadoras em relação ao eu e ao outro. O resultado é a emergência, em saltos importantes, de diferentes sensos do eu” (Stern, 1985b, pp. 20-21). Esta perspectiva desenvolvimentista não deixa de nos fazer lembrar a proposta de Piaget, considerando que os modos de conhecer o mundo corresponde a estruturas e/ou esquemas que vão se </a:t>
            </a:r>
            <a:r>
              <a:rPr lang="pt-BR" dirty="0" err="1"/>
              <a:t>complexizando</a:t>
            </a:r>
            <a:r>
              <a:rPr lang="pt-BR" dirty="0"/>
              <a:t> na linha direcional dinâmica que ele caracteriza como sendo impulsionadas pelas ações conjugadas de </a:t>
            </a:r>
            <a:r>
              <a:rPr lang="pt-BR" i="1" dirty="0"/>
              <a:t>assimilação</a:t>
            </a:r>
            <a:r>
              <a:rPr lang="pt-BR" dirty="0"/>
              <a:t>, </a:t>
            </a:r>
            <a:r>
              <a:rPr lang="pt-BR" i="1" dirty="0"/>
              <a:t>acomodação</a:t>
            </a:r>
            <a:r>
              <a:rPr lang="pt-BR" dirty="0"/>
              <a:t> e </a:t>
            </a:r>
            <a:r>
              <a:rPr lang="pt-BR" i="1" dirty="0" err="1"/>
              <a:t>equilibração</a:t>
            </a:r>
            <a:r>
              <a:rPr lang="pt-BR" i="1" dirty="0"/>
              <a:t>.</a:t>
            </a:r>
            <a:r>
              <a:rPr lang="pt-BR" dirty="0"/>
              <a:t> </a:t>
            </a:r>
          </a:p>
        </p:txBody>
      </p:sp>
      <p:sp>
        <p:nvSpPr>
          <p:cNvPr id="4" name="Espaço Reservado para Número de Slide 3">
            <a:extLst>
              <a:ext uri="{FF2B5EF4-FFF2-40B4-BE49-F238E27FC236}">
                <a16:creationId xmlns:a16="http://schemas.microsoft.com/office/drawing/2014/main" id="{A6D4860E-1845-4E49-B317-7749F8A4788C}"/>
              </a:ext>
            </a:extLst>
          </p:cNvPr>
          <p:cNvSpPr>
            <a:spLocks noGrp="1"/>
          </p:cNvSpPr>
          <p:nvPr>
            <p:ph type="sldNum" sz="quarter" idx="12"/>
          </p:nvPr>
        </p:nvSpPr>
        <p:spPr/>
        <p:txBody>
          <a:bodyPr/>
          <a:lstStyle/>
          <a:p>
            <a:fld id="{BB4D1DCC-8F39-214F-8F76-B58F012A81E0}" type="slidenum">
              <a:rPr lang="pt-BR" smtClean="0"/>
              <a:t>106</a:t>
            </a:fld>
            <a:endParaRPr lang="pt-BR"/>
          </a:p>
        </p:txBody>
      </p:sp>
    </p:spTree>
    <p:extLst>
      <p:ext uri="{BB962C8B-B14F-4D97-AF65-F5344CB8AC3E}">
        <p14:creationId xmlns:p14="http://schemas.microsoft.com/office/powerpoint/2010/main" val="51393836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64845F-B1FC-CE43-9FD4-002E3129BB1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B32A890-C4F4-5841-9E65-B24B9E5EB2C9}"/>
              </a:ext>
            </a:extLst>
          </p:cNvPr>
          <p:cNvSpPr>
            <a:spLocks noGrp="1"/>
          </p:cNvSpPr>
          <p:nvPr>
            <p:ph idx="1"/>
          </p:nvPr>
        </p:nvSpPr>
        <p:spPr/>
        <p:txBody>
          <a:bodyPr>
            <a:normAutofit fontScale="85000" lnSpcReduction="10000"/>
          </a:bodyPr>
          <a:lstStyle/>
          <a:p>
            <a:pPr marL="0" indent="0" algn="just">
              <a:lnSpc>
                <a:spcPct val="170000"/>
              </a:lnSpc>
              <a:buNone/>
            </a:pPr>
            <a:r>
              <a:rPr lang="pt-BR" dirty="0"/>
              <a:t>A maneira como Stern pensa o desenvolvimento do </a:t>
            </a:r>
            <a:r>
              <a:rPr lang="pt-BR" i="1" dirty="0"/>
              <a:t>sensos do self</a:t>
            </a:r>
            <a:r>
              <a:rPr lang="pt-BR" dirty="0"/>
              <a:t> não esta longe disto – talvez com uma menor linearidade e considerando que ocorrem saltos –, dado que ele os concebe como modos organizacionais e relacionais que se constituem como fornecendo determinados modos existenciais, ainda que ele se oponha à noção de fase (como algo dado no tempo e que é ultrapassado), mas considera que os sensos do self (suas diversas maneiras de se organizar) permanecem presentes e atuantes ao longo de toda a existência:</a:t>
            </a:r>
          </a:p>
          <a:p>
            <a:endParaRPr lang="pt-BR" dirty="0"/>
          </a:p>
        </p:txBody>
      </p:sp>
      <p:sp>
        <p:nvSpPr>
          <p:cNvPr id="4" name="Espaço Reservado para Número de Slide 3">
            <a:extLst>
              <a:ext uri="{FF2B5EF4-FFF2-40B4-BE49-F238E27FC236}">
                <a16:creationId xmlns:a16="http://schemas.microsoft.com/office/drawing/2014/main" id="{A6D4860E-1845-4E49-B317-7749F8A4788C}"/>
              </a:ext>
            </a:extLst>
          </p:cNvPr>
          <p:cNvSpPr>
            <a:spLocks noGrp="1"/>
          </p:cNvSpPr>
          <p:nvPr>
            <p:ph type="sldNum" sz="quarter" idx="12"/>
          </p:nvPr>
        </p:nvSpPr>
        <p:spPr/>
        <p:txBody>
          <a:bodyPr/>
          <a:lstStyle/>
          <a:p>
            <a:fld id="{BB4D1DCC-8F39-214F-8F76-B58F012A81E0}" type="slidenum">
              <a:rPr lang="pt-BR" smtClean="0"/>
              <a:t>107</a:t>
            </a:fld>
            <a:endParaRPr lang="pt-BR"/>
          </a:p>
        </p:txBody>
      </p:sp>
    </p:spTree>
    <p:extLst>
      <p:ext uri="{BB962C8B-B14F-4D97-AF65-F5344CB8AC3E}">
        <p14:creationId xmlns:p14="http://schemas.microsoft.com/office/powerpoint/2010/main" val="152454999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50E6CC-CD6C-3F4C-8D25-D0AF1B07D1E0}"/>
              </a:ext>
            </a:extLst>
          </p:cNvPr>
          <p:cNvSpPr>
            <a:spLocks noGrp="1"/>
          </p:cNvSpPr>
          <p:nvPr>
            <p:ph type="title"/>
          </p:nvPr>
        </p:nvSpPr>
        <p:spPr/>
        <p:txBody>
          <a:bodyPr/>
          <a:lstStyle/>
          <a:p>
            <a:r>
              <a:rPr lang="pt-BR" dirty="0"/>
              <a:t>Diz Stern</a:t>
            </a:r>
          </a:p>
        </p:txBody>
      </p:sp>
      <p:sp>
        <p:nvSpPr>
          <p:cNvPr id="3" name="Espaço Reservado para Conteúdo 2">
            <a:extLst>
              <a:ext uri="{FF2B5EF4-FFF2-40B4-BE49-F238E27FC236}">
                <a16:creationId xmlns:a16="http://schemas.microsoft.com/office/drawing/2014/main" id="{E7015D76-033E-8747-820A-EC6ECAFF0053}"/>
              </a:ext>
            </a:extLst>
          </p:cNvPr>
          <p:cNvSpPr>
            <a:spLocks noGrp="1"/>
          </p:cNvSpPr>
          <p:nvPr>
            <p:ph idx="1"/>
          </p:nvPr>
        </p:nvSpPr>
        <p:spPr/>
        <p:txBody>
          <a:bodyPr>
            <a:normAutofit fontScale="92500"/>
          </a:bodyPr>
          <a:lstStyle/>
          <a:p>
            <a:pPr algn="just">
              <a:lnSpc>
                <a:spcPct val="150000"/>
              </a:lnSpc>
            </a:pPr>
            <a:r>
              <a:rPr lang="pt-BR" dirty="0"/>
              <a:t>Eu questiono toda a noção de fases do desenvolvimento dedicadas a questões clínicas específicas tais como oralidade, apego, autonomia, independência e confiança. Questões clínicas que foram encaradas como tarefas do desenvolvimento de épocas específicas da fase de bebê são vistas aqui como questões para toda a vida e não como fases no desenvolvimento da vida, operando essencialmente nos mesmos níveis em todos os pontos do desenvolvimento. (Stern, 1985b, p. 7)</a:t>
            </a:r>
          </a:p>
          <a:p>
            <a:endParaRPr lang="pt-BR" dirty="0"/>
          </a:p>
        </p:txBody>
      </p:sp>
      <p:sp>
        <p:nvSpPr>
          <p:cNvPr id="4" name="Espaço Reservado para Número de Slide 3">
            <a:extLst>
              <a:ext uri="{FF2B5EF4-FFF2-40B4-BE49-F238E27FC236}">
                <a16:creationId xmlns:a16="http://schemas.microsoft.com/office/drawing/2014/main" id="{75165AD6-81F8-7440-8110-D68C33C5A4E5}"/>
              </a:ext>
            </a:extLst>
          </p:cNvPr>
          <p:cNvSpPr>
            <a:spLocks noGrp="1"/>
          </p:cNvSpPr>
          <p:nvPr>
            <p:ph type="sldNum" sz="quarter" idx="12"/>
          </p:nvPr>
        </p:nvSpPr>
        <p:spPr/>
        <p:txBody>
          <a:bodyPr/>
          <a:lstStyle/>
          <a:p>
            <a:fld id="{BB4D1DCC-8F39-214F-8F76-B58F012A81E0}" type="slidenum">
              <a:rPr lang="pt-BR" smtClean="0"/>
              <a:t>108</a:t>
            </a:fld>
            <a:endParaRPr lang="pt-BR"/>
          </a:p>
        </p:txBody>
      </p:sp>
    </p:spTree>
    <p:extLst>
      <p:ext uri="{BB962C8B-B14F-4D97-AF65-F5344CB8AC3E}">
        <p14:creationId xmlns:p14="http://schemas.microsoft.com/office/powerpoint/2010/main" val="379894101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FECE5F-4BB0-024D-AE52-AADFDA01324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97CD992-0AF3-244F-95B1-ACDFA996274C}"/>
              </a:ext>
            </a:extLst>
          </p:cNvPr>
          <p:cNvSpPr>
            <a:spLocks noGrp="1"/>
          </p:cNvSpPr>
          <p:nvPr>
            <p:ph idx="1"/>
          </p:nvPr>
        </p:nvSpPr>
        <p:spPr/>
        <p:txBody>
          <a:bodyPr>
            <a:normAutofit fontScale="92500"/>
          </a:bodyPr>
          <a:lstStyle/>
          <a:p>
            <a:pPr marL="0" indent="0" algn="just">
              <a:lnSpc>
                <a:spcPct val="150000"/>
              </a:lnSpc>
              <a:buNone/>
            </a:pPr>
            <a:r>
              <a:rPr lang="pt-BR" dirty="0"/>
              <a:t>Ao invés de referir-se, então, às fases ele prefere caracterizar e descrever os modos de </a:t>
            </a:r>
            <a:r>
              <a:rPr lang="pt-BR" dirty="0" err="1"/>
              <a:t>ser-estar</a:t>
            </a:r>
            <a:r>
              <a:rPr lang="pt-BR" dirty="0"/>
              <a:t> do </a:t>
            </a:r>
            <a:r>
              <a:rPr lang="pt-BR" i="1" dirty="0"/>
              <a:t>self</a:t>
            </a:r>
            <a:r>
              <a:rPr lang="pt-BR" dirty="0"/>
              <a:t> como sendo </a:t>
            </a:r>
            <a:r>
              <a:rPr lang="pt-BR" i="1" dirty="0"/>
              <a:t>domínios</a:t>
            </a:r>
            <a:r>
              <a:rPr lang="pt-BR" dirty="0"/>
              <a:t>, ou modos como o self experiência, vive e realiza a </a:t>
            </a:r>
            <a:r>
              <a:rPr lang="pt-BR" dirty="0" err="1"/>
              <a:t>si-mesmo</a:t>
            </a:r>
            <a:r>
              <a:rPr lang="pt-BR" dirty="0"/>
              <a:t> e o outro; no dizer de Stern, </a:t>
            </a:r>
            <a:r>
              <a:rPr lang="pt-BR" i="1" dirty="0"/>
              <a:t>domínios da </a:t>
            </a:r>
            <a:r>
              <a:rPr lang="pt-BR" i="1" dirty="0" err="1"/>
              <a:t>auto-experiência</a:t>
            </a:r>
            <a:r>
              <a:rPr lang="pt-BR" i="1" dirty="0"/>
              <a:t> e do relacionamento social do self</a:t>
            </a:r>
            <a:r>
              <a:rPr lang="pt-BR" dirty="0"/>
              <a:t>: uma vez formados, cada um destes domínios ou dinâmicas existenciais-relacionais do self, “permanece totalmente funcionando e ativo durante toda a vida. Todos continuam a crescer e a coexistir” (Stern, 1985b, p. 8). </a:t>
            </a:r>
          </a:p>
          <a:p>
            <a:endParaRPr lang="pt-BR" dirty="0"/>
          </a:p>
        </p:txBody>
      </p:sp>
      <p:sp>
        <p:nvSpPr>
          <p:cNvPr id="4" name="Espaço Reservado para Número de Slide 3">
            <a:extLst>
              <a:ext uri="{FF2B5EF4-FFF2-40B4-BE49-F238E27FC236}">
                <a16:creationId xmlns:a16="http://schemas.microsoft.com/office/drawing/2014/main" id="{9FE0F918-2386-4847-892B-F57DD54161DE}"/>
              </a:ext>
            </a:extLst>
          </p:cNvPr>
          <p:cNvSpPr>
            <a:spLocks noGrp="1"/>
          </p:cNvSpPr>
          <p:nvPr>
            <p:ph type="sldNum" sz="quarter" idx="12"/>
          </p:nvPr>
        </p:nvSpPr>
        <p:spPr/>
        <p:txBody>
          <a:bodyPr/>
          <a:lstStyle/>
          <a:p>
            <a:fld id="{BB4D1DCC-8F39-214F-8F76-B58F012A81E0}" type="slidenum">
              <a:rPr lang="pt-BR" smtClean="0"/>
              <a:t>109</a:t>
            </a:fld>
            <a:endParaRPr lang="pt-BR"/>
          </a:p>
        </p:txBody>
      </p:sp>
    </p:spTree>
    <p:extLst>
      <p:ext uri="{BB962C8B-B14F-4D97-AF65-F5344CB8AC3E}">
        <p14:creationId xmlns:p14="http://schemas.microsoft.com/office/powerpoint/2010/main" val="1473045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F065FE-373C-1744-910D-264D97C88E7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49CE987-9FFF-0345-A061-2C31F860AE9B}"/>
              </a:ext>
            </a:extLst>
          </p:cNvPr>
          <p:cNvSpPr>
            <a:spLocks noGrp="1"/>
          </p:cNvSpPr>
          <p:nvPr>
            <p:ph idx="1"/>
          </p:nvPr>
        </p:nvSpPr>
        <p:spPr/>
        <p:txBody>
          <a:bodyPr/>
          <a:lstStyle/>
          <a:p>
            <a:pPr marL="0" indent="0" algn="just">
              <a:lnSpc>
                <a:spcPct val="150000"/>
              </a:lnSpc>
              <a:buNone/>
            </a:pPr>
            <a:r>
              <a:rPr lang="pt-BR" dirty="0"/>
              <a:t>	Suas contribuições afetaram tanto a área da psicologia do desenvolvimento quanto dos psicanalistas e psicoterapeutas, transformando e fazendo desenvolver, tanto teórica como prática e clinicamente, estes campos do conhecimento, aumentando suas capacidades de enunciar e resolver seus problemas.</a:t>
            </a:r>
          </a:p>
          <a:p>
            <a:endParaRPr lang="pt-BR" dirty="0"/>
          </a:p>
        </p:txBody>
      </p:sp>
      <p:sp>
        <p:nvSpPr>
          <p:cNvPr id="4" name="Espaço Reservado para Número de Slide 3">
            <a:extLst>
              <a:ext uri="{FF2B5EF4-FFF2-40B4-BE49-F238E27FC236}">
                <a16:creationId xmlns:a16="http://schemas.microsoft.com/office/drawing/2014/main" id="{01FBE431-9328-FE44-BF43-586BBF0972B3}"/>
              </a:ext>
            </a:extLst>
          </p:cNvPr>
          <p:cNvSpPr>
            <a:spLocks noGrp="1"/>
          </p:cNvSpPr>
          <p:nvPr>
            <p:ph type="sldNum" sz="quarter" idx="12"/>
          </p:nvPr>
        </p:nvSpPr>
        <p:spPr/>
        <p:txBody>
          <a:bodyPr/>
          <a:lstStyle/>
          <a:p>
            <a:fld id="{BB4D1DCC-8F39-214F-8F76-B58F012A81E0}" type="slidenum">
              <a:rPr lang="pt-BR" smtClean="0"/>
              <a:t>11</a:t>
            </a:fld>
            <a:endParaRPr lang="pt-BR"/>
          </a:p>
        </p:txBody>
      </p:sp>
    </p:spTree>
    <p:extLst>
      <p:ext uri="{BB962C8B-B14F-4D97-AF65-F5344CB8AC3E}">
        <p14:creationId xmlns:p14="http://schemas.microsoft.com/office/powerpoint/2010/main" val="52697094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86C598-0C0C-4644-AE8F-D1288973A985}"/>
              </a:ext>
            </a:extLst>
          </p:cNvPr>
          <p:cNvSpPr>
            <a:spLocks noGrp="1"/>
          </p:cNvSpPr>
          <p:nvPr>
            <p:ph type="title"/>
          </p:nvPr>
        </p:nvSpPr>
        <p:spPr/>
        <p:txBody>
          <a:bodyPr>
            <a:normAutofit fontScale="90000"/>
          </a:bodyPr>
          <a:lstStyle/>
          <a:p>
            <a:br>
              <a:rPr lang="pt-BR" sz="2200" dirty="0"/>
            </a:br>
            <a:r>
              <a:rPr lang="pt-BR" sz="2200" dirty="0"/>
              <a:t>Teríamos, assim, em termos de uma teoria do desenvolvimento, 4 domínios (Stern, 1985b, p. 8), acrescentando, posteriormente, um 5º (em 1990, no seu livro </a:t>
            </a:r>
            <a:r>
              <a:rPr lang="pt-BR" sz="2200" i="1" dirty="0" err="1"/>
              <a:t>Diary</a:t>
            </a:r>
            <a:r>
              <a:rPr lang="pt-BR" sz="2200" i="1" dirty="0"/>
              <a:t> </a:t>
            </a:r>
            <a:r>
              <a:rPr lang="pt-BR" sz="2200" i="1" dirty="0" err="1"/>
              <a:t>of</a:t>
            </a:r>
            <a:r>
              <a:rPr lang="pt-BR" sz="2200" i="1" dirty="0"/>
              <a:t> a Baby </a:t>
            </a:r>
            <a:r>
              <a:rPr lang="pt-BR" sz="2200" dirty="0"/>
              <a:t>). Temos, assim, os domínios: </a:t>
            </a:r>
            <a:br>
              <a:rPr lang="pt-BR" dirty="0"/>
            </a:br>
            <a:endParaRPr lang="pt-BR" dirty="0"/>
          </a:p>
        </p:txBody>
      </p:sp>
      <p:sp>
        <p:nvSpPr>
          <p:cNvPr id="3" name="Espaço Reservado para Conteúdo 2">
            <a:extLst>
              <a:ext uri="{FF2B5EF4-FFF2-40B4-BE49-F238E27FC236}">
                <a16:creationId xmlns:a16="http://schemas.microsoft.com/office/drawing/2014/main" id="{41C9510A-5D7A-724A-872C-9D4A2F21BFDE}"/>
              </a:ext>
            </a:extLst>
          </p:cNvPr>
          <p:cNvSpPr>
            <a:spLocks noGrp="1"/>
          </p:cNvSpPr>
          <p:nvPr>
            <p:ph idx="1"/>
          </p:nvPr>
        </p:nvSpPr>
        <p:spPr/>
        <p:txBody>
          <a:bodyPr>
            <a:normAutofit fontScale="62500" lnSpcReduction="20000"/>
          </a:bodyPr>
          <a:lstStyle/>
          <a:p>
            <a:pPr marL="514350" indent="-514350">
              <a:lnSpc>
                <a:spcPct val="160000"/>
              </a:lnSpc>
              <a:buAutoNum type="arabicPeriod"/>
            </a:pPr>
            <a:endParaRPr lang="pt-BR" dirty="0"/>
          </a:p>
          <a:p>
            <a:pPr marL="514350" indent="-514350">
              <a:lnSpc>
                <a:spcPct val="160000"/>
              </a:lnSpc>
              <a:buAutoNum type="arabicPeriod"/>
            </a:pPr>
            <a:r>
              <a:rPr lang="pt-BR" dirty="0"/>
              <a:t>de um </a:t>
            </a:r>
            <a:r>
              <a:rPr lang="pt-BR" i="1" dirty="0"/>
              <a:t>self emergente</a:t>
            </a:r>
            <a:r>
              <a:rPr lang="pt-BR" dirty="0"/>
              <a:t>, que se forma do nascimento à idade de dois meses;</a:t>
            </a:r>
          </a:p>
          <a:p>
            <a:pPr marL="514350" indent="-514350">
              <a:lnSpc>
                <a:spcPct val="160000"/>
              </a:lnSpc>
              <a:buAutoNum type="arabicPeriod"/>
            </a:pPr>
            <a:r>
              <a:rPr lang="pt-BR" dirty="0"/>
              <a:t>de um </a:t>
            </a:r>
            <a:r>
              <a:rPr lang="pt-BR" i="1" dirty="0"/>
              <a:t>self nuclear</a:t>
            </a:r>
            <a:r>
              <a:rPr lang="pt-BR" dirty="0"/>
              <a:t>, que ser forma entre as de dois a seis meses;</a:t>
            </a:r>
          </a:p>
          <a:p>
            <a:pPr marL="514350" indent="-514350">
              <a:lnSpc>
                <a:spcPct val="160000"/>
              </a:lnSpc>
              <a:buAutoNum type="arabicPeriod"/>
            </a:pPr>
            <a:r>
              <a:rPr lang="pt-BR" dirty="0"/>
              <a:t>de um </a:t>
            </a:r>
            <a:r>
              <a:rPr lang="pt-BR" i="1" dirty="0"/>
              <a:t>self subjetivo</a:t>
            </a:r>
            <a:r>
              <a:rPr lang="pt-BR" dirty="0"/>
              <a:t>, que se forma entre o sétimo e 15º mês; </a:t>
            </a:r>
          </a:p>
          <a:p>
            <a:pPr marL="514350" indent="-514350">
              <a:lnSpc>
                <a:spcPct val="160000"/>
              </a:lnSpc>
              <a:buAutoNum type="arabicPeriod"/>
            </a:pPr>
            <a:r>
              <a:rPr lang="pt-BR" dirty="0"/>
              <a:t>de um </a:t>
            </a:r>
            <a:r>
              <a:rPr lang="pt-BR" i="1" dirty="0"/>
              <a:t>self verbal</a:t>
            </a:r>
            <a:r>
              <a:rPr lang="pt-BR" dirty="0"/>
              <a:t>, que se forma entre o 15 mês e o 3º ano de idade;</a:t>
            </a:r>
          </a:p>
          <a:p>
            <a:pPr marL="514350" indent="-514350">
              <a:lnSpc>
                <a:spcPct val="160000"/>
              </a:lnSpc>
              <a:buAutoNum type="arabicPeriod"/>
            </a:pPr>
            <a:r>
              <a:rPr lang="pt-BR" dirty="0"/>
              <a:t>e o de um </a:t>
            </a:r>
            <a:r>
              <a:rPr lang="pt-BR" i="1" dirty="0"/>
              <a:t>self narrativo</a:t>
            </a:r>
            <a:r>
              <a:rPr lang="pt-BR" dirty="0"/>
              <a:t>, do 3º ano em diante.</a:t>
            </a:r>
          </a:p>
          <a:p>
            <a:pPr marL="0" indent="0">
              <a:lnSpc>
                <a:spcPct val="160000"/>
              </a:lnSpc>
              <a:buNone/>
            </a:pPr>
            <a:endParaRPr lang="pt-BR" dirty="0"/>
          </a:p>
          <a:p>
            <a:pPr marL="0" indent="0">
              <a:lnSpc>
                <a:spcPct val="160000"/>
              </a:lnSpc>
              <a:buNone/>
            </a:pPr>
            <a:r>
              <a:rPr lang="pt-BR" dirty="0"/>
              <a:t>Retomemos, em linhas muito gerais, a descrição destas dinâmicas ou domínios.</a:t>
            </a:r>
          </a:p>
          <a:p>
            <a:pPr marL="0" indent="0">
              <a:buNone/>
            </a:pPr>
            <a:endParaRPr lang="pt-BR" dirty="0"/>
          </a:p>
          <a:p>
            <a:endParaRPr lang="pt-BR" dirty="0"/>
          </a:p>
        </p:txBody>
      </p:sp>
      <p:sp>
        <p:nvSpPr>
          <p:cNvPr id="4" name="Espaço Reservado para Número de Slide 3">
            <a:extLst>
              <a:ext uri="{FF2B5EF4-FFF2-40B4-BE49-F238E27FC236}">
                <a16:creationId xmlns:a16="http://schemas.microsoft.com/office/drawing/2014/main" id="{35FFA592-A0E2-9A4E-AEA6-D98BDC0B40F4}"/>
              </a:ext>
            </a:extLst>
          </p:cNvPr>
          <p:cNvSpPr>
            <a:spLocks noGrp="1"/>
          </p:cNvSpPr>
          <p:nvPr>
            <p:ph type="sldNum" sz="quarter" idx="12"/>
          </p:nvPr>
        </p:nvSpPr>
        <p:spPr/>
        <p:txBody>
          <a:bodyPr/>
          <a:lstStyle/>
          <a:p>
            <a:fld id="{BB4D1DCC-8F39-214F-8F76-B58F012A81E0}" type="slidenum">
              <a:rPr lang="pt-BR" smtClean="0"/>
              <a:t>110</a:t>
            </a:fld>
            <a:endParaRPr lang="pt-BR"/>
          </a:p>
        </p:txBody>
      </p:sp>
    </p:spTree>
    <p:extLst>
      <p:ext uri="{BB962C8B-B14F-4D97-AF65-F5344CB8AC3E}">
        <p14:creationId xmlns:p14="http://schemas.microsoft.com/office/powerpoint/2010/main" val="34697634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A15EE5-BBFE-F642-88D5-0275B2C7F504}"/>
              </a:ext>
            </a:extLst>
          </p:cNvPr>
          <p:cNvSpPr>
            <a:spLocks noGrp="1"/>
          </p:cNvSpPr>
          <p:nvPr>
            <p:ph type="title"/>
          </p:nvPr>
        </p:nvSpPr>
        <p:spPr/>
        <p:txBody>
          <a:bodyPr/>
          <a:lstStyle/>
          <a:p>
            <a:r>
              <a:rPr lang="pt-BR" b="1" i="1" dirty="0"/>
              <a:t>Domínio do self emergente </a:t>
            </a:r>
            <a:r>
              <a:rPr lang="pt-BR" b="1" dirty="0"/>
              <a:t>(0 ao 2º mês) </a:t>
            </a:r>
            <a:br>
              <a:rPr lang="pt-BR" dirty="0"/>
            </a:br>
            <a:endParaRPr lang="pt-BR" dirty="0"/>
          </a:p>
        </p:txBody>
      </p:sp>
      <p:sp>
        <p:nvSpPr>
          <p:cNvPr id="3" name="Espaço Reservado para Conteúdo 2">
            <a:extLst>
              <a:ext uri="{FF2B5EF4-FFF2-40B4-BE49-F238E27FC236}">
                <a16:creationId xmlns:a16="http://schemas.microsoft.com/office/drawing/2014/main" id="{2A50F7EF-2EAA-844D-893A-CD1F866C78D1}"/>
              </a:ext>
            </a:extLst>
          </p:cNvPr>
          <p:cNvSpPr>
            <a:spLocks noGrp="1"/>
          </p:cNvSpPr>
          <p:nvPr>
            <p:ph idx="1"/>
          </p:nvPr>
        </p:nvSpPr>
        <p:spPr/>
        <p:txBody>
          <a:bodyPr>
            <a:normAutofit fontScale="55000" lnSpcReduction="20000"/>
          </a:bodyPr>
          <a:lstStyle/>
          <a:p>
            <a:pPr algn="just">
              <a:lnSpc>
                <a:spcPct val="170000"/>
              </a:lnSpc>
            </a:pPr>
            <a:r>
              <a:rPr lang="pt-BR" sz="2900" dirty="0"/>
              <a:t>No início da existência, logo após o nascimento, o bebê não se apreende como um ente organizado, integrado, diferente do mundo, das pessoas e dos objetos que a cercam, que a sustentam, que cuidam dela. Não obstante, também não está num estado comparável ao autismo (ao qual Mahler denominou de autismo primário), mas já consegue fazer uma série de distinções e apreensões da mãe, do outro, do mundo, ainda que esteja num estado </a:t>
            </a:r>
            <a:r>
              <a:rPr lang="pt-BR" sz="2900" dirty="0" err="1"/>
              <a:t>pré</a:t>
            </a:r>
            <a:r>
              <a:rPr lang="pt-BR" sz="2900" dirty="0"/>
              <a:t>-organizado, </a:t>
            </a:r>
            <a:r>
              <a:rPr lang="pt-BR" sz="2900" dirty="0" err="1"/>
              <a:t>pré</a:t>
            </a:r>
            <a:r>
              <a:rPr lang="pt-BR" sz="2900" dirty="0"/>
              <a:t>-cognitivo e </a:t>
            </a:r>
            <a:r>
              <a:rPr lang="pt-BR" sz="2900" dirty="0" err="1"/>
              <a:t>pré</a:t>
            </a:r>
            <a:r>
              <a:rPr lang="pt-BR" sz="2900" dirty="0"/>
              <a:t>-social: o bebê não é maduro para apreender a si mesmo e ao mundo, mas também não é radicalmente imaturo, ele tem uma série de capacidades perceptivas, cognitivas e afetivas, tais como: virar a cabeça [desde que apoiados], sugar, olhar, discriminar o cheiro do leite de suas próprias mães, distinguir sons humanos de outros sons, fazer certas distinções visuais (tal como apreender simetrias horizontais e verticais), modos de apreensão próprios do tempo e do espaço (conjugadas ou não), percepções de estados afetivos categóricos (felicidade, tristeza, raiva, desgosto, surpresa, interesse e talvez vergonha) e de afetos ou sentimentos de vitalidade (surgindo, desaparecendo, passando rapidamente, explosivo, crescendo, decrescendo, explodindo, prolongado etc.). </a:t>
            </a:r>
          </a:p>
          <a:p>
            <a:endParaRPr lang="pt-BR" dirty="0"/>
          </a:p>
        </p:txBody>
      </p:sp>
      <p:sp>
        <p:nvSpPr>
          <p:cNvPr id="4" name="Espaço Reservado para Número de Slide 3">
            <a:extLst>
              <a:ext uri="{FF2B5EF4-FFF2-40B4-BE49-F238E27FC236}">
                <a16:creationId xmlns:a16="http://schemas.microsoft.com/office/drawing/2014/main" id="{721F50A2-4823-CA45-8455-CF20C962DEB3}"/>
              </a:ext>
            </a:extLst>
          </p:cNvPr>
          <p:cNvSpPr>
            <a:spLocks noGrp="1"/>
          </p:cNvSpPr>
          <p:nvPr>
            <p:ph type="sldNum" sz="quarter" idx="12"/>
          </p:nvPr>
        </p:nvSpPr>
        <p:spPr/>
        <p:txBody>
          <a:bodyPr/>
          <a:lstStyle/>
          <a:p>
            <a:fld id="{BB4D1DCC-8F39-214F-8F76-B58F012A81E0}" type="slidenum">
              <a:rPr lang="pt-BR" smtClean="0"/>
              <a:t>111</a:t>
            </a:fld>
            <a:endParaRPr lang="pt-BR"/>
          </a:p>
        </p:txBody>
      </p:sp>
    </p:spTree>
    <p:extLst>
      <p:ext uri="{BB962C8B-B14F-4D97-AF65-F5344CB8AC3E}">
        <p14:creationId xmlns:p14="http://schemas.microsoft.com/office/powerpoint/2010/main" val="200489887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A15EE5-BBFE-F642-88D5-0275B2C7F504}"/>
              </a:ext>
            </a:extLst>
          </p:cNvPr>
          <p:cNvSpPr>
            <a:spLocks noGrp="1"/>
          </p:cNvSpPr>
          <p:nvPr>
            <p:ph type="title"/>
          </p:nvPr>
        </p:nvSpPr>
        <p:spPr/>
        <p:txBody>
          <a:bodyPr/>
          <a:lstStyle/>
          <a:p>
            <a:br>
              <a:rPr lang="pt-BR" dirty="0"/>
            </a:br>
            <a:endParaRPr lang="pt-BR" dirty="0"/>
          </a:p>
        </p:txBody>
      </p:sp>
      <p:sp>
        <p:nvSpPr>
          <p:cNvPr id="3" name="Espaço Reservado para Conteúdo 2">
            <a:extLst>
              <a:ext uri="{FF2B5EF4-FFF2-40B4-BE49-F238E27FC236}">
                <a16:creationId xmlns:a16="http://schemas.microsoft.com/office/drawing/2014/main" id="{2A50F7EF-2EAA-844D-893A-CD1F866C78D1}"/>
              </a:ext>
            </a:extLst>
          </p:cNvPr>
          <p:cNvSpPr>
            <a:spLocks noGrp="1"/>
          </p:cNvSpPr>
          <p:nvPr>
            <p:ph idx="1"/>
          </p:nvPr>
        </p:nvSpPr>
        <p:spPr/>
        <p:txBody>
          <a:bodyPr>
            <a:normAutofit fontScale="85000" lnSpcReduction="10000"/>
          </a:bodyPr>
          <a:lstStyle/>
          <a:p>
            <a:pPr algn="just">
              <a:lnSpc>
                <a:spcPct val="170000"/>
              </a:lnSpc>
            </a:pPr>
            <a:r>
              <a:rPr lang="pt-BR" dirty="0"/>
              <a:t>Do momento inicial, no exercício destas capacidades e na interação com o ambiente e os outros, até a chegada no 2</a:t>
            </a:r>
            <a:r>
              <a:rPr lang="pt-BR" baseline="30000" dirty="0"/>
              <a:t>o</a:t>
            </a:r>
            <a:r>
              <a:rPr lang="pt-BR" dirty="0"/>
              <a:t> mês de vida ocorrem uma quantidade significativa de acontecimentos e integrações emocionais e cognitivas de grande importância, num processo contínuo de </a:t>
            </a:r>
            <a:r>
              <a:rPr lang="pt-BR" i="1" dirty="0"/>
              <a:t>emergência do self</a:t>
            </a:r>
            <a:r>
              <a:rPr lang="pt-BR" dirty="0"/>
              <a:t>: </a:t>
            </a:r>
          </a:p>
          <a:p>
            <a:pPr algn="just">
              <a:lnSpc>
                <a:spcPct val="170000"/>
              </a:lnSpc>
            </a:pPr>
            <a:r>
              <a:rPr lang="pt-BR" dirty="0"/>
              <a:t>Estes seriam afetos reconhecíveis pela espécie, inatos, tal como já indicado por Darwin (1872, </a:t>
            </a:r>
            <a:r>
              <a:rPr lang="pt-BR" i="1" dirty="0"/>
              <a:t>The </a:t>
            </a:r>
            <a:r>
              <a:rPr lang="pt-BR" i="1" dirty="0" err="1"/>
              <a:t>expression</a:t>
            </a:r>
            <a:r>
              <a:rPr lang="pt-BR" i="1" dirty="0"/>
              <a:t> </a:t>
            </a:r>
            <a:r>
              <a:rPr lang="pt-BR" i="1" dirty="0" err="1"/>
              <a:t>of</a:t>
            </a:r>
            <a:r>
              <a:rPr lang="pt-BR" i="1" dirty="0"/>
              <a:t> </a:t>
            </a:r>
            <a:r>
              <a:rPr lang="pt-BR" i="1" dirty="0" err="1"/>
              <a:t>the</a:t>
            </a:r>
            <a:r>
              <a:rPr lang="pt-BR" i="1" dirty="0"/>
              <a:t> </a:t>
            </a:r>
            <a:r>
              <a:rPr lang="pt-BR" i="1" dirty="0" err="1"/>
              <a:t>emotions</a:t>
            </a:r>
            <a:r>
              <a:rPr lang="pt-BR" i="1" dirty="0"/>
              <a:t> in </a:t>
            </a:r>
            <a:r>
              <a:rPr lang="pt-BR" i="1" dirty="0" err="1"/>
              <a:t>man</a:t>
            </a:r>
            <a:r>
              <a:rPr lang="pt-BR" i="1" dirty="0"/>
              <a:t> </a:t>
            </a:r>
            <a:r>
              <a:rPr lang="pt-BR" i="1" dirty="0" err="1"/>
              <a:t>and</a:t>
            </a:r>
            <a:r>
              <a:rPr lang="pt-BR" i="1" dirty="0"/>
              <a:t> </a:t>
            </a:r>
            <a:r>
              <a:rPr lang="pt-BR" i="1" dirty="0" err="1"/>
              <a:t>animals</a:t>
            </a:r>
            <a:r>
              <a:rPr lang="pt-BR" dirty="0"/>
              <a:t>).</a:t>
            </a:r>
          </a:p>
          <a:p>
            <a:endParaRPr lang="pt-BR" dirty="0"/>
          </a:p>
        </p:txBody>
      </p:sp>
      <p:sp>
        <p:nvSpPr>
          <p:cNvPr id="4" name="Espaço Reservado para Número de Slide 3">
            <a:extLst>
              <a:ext uri="{FF2B5EF4-FFF2-40B4-BE49-F238E27FC236}">
                <a16:creationId xmlns:a16="http://schemas.microsoft.com/office/drawing/2014/main" id="{721F50A2-4823-CA45-8455-CF20C962DEB3}"/>
              </a:ext>
            </a:extLst>
          </p:cNvPr>
          <p:cNvSpPr>
            <a:spLocks noGrp="1"/>
          </p:cNvSpPr>
          <p:nvPr>
            <p:ph type="sldNum" sz="quarter" idx="12"/>
          </p:nvPr>
        </p:nvSpPr>
        <p:spPr/>
        <p:txBody>
          <a:bodyPr/>
          <a:lstStyle/>
          <a:p>
            <a:fld id="{BB4D1DCC-8F39-214F-8F76-B58F012A81E0}" type="slidenum">
              <a:rPr lang="pt-BR" smtClean="0"/>
              <a:t>112</a:t>
            </a:fld>
            <a:endParaRPr lang="pt-BR"/>
          </a:p>
        </p:txBody>
      </p:sp>
    </p:spTree>
    <p:extLst>
      <p:ext uri="{BB962C8B-B14F-4D97-AF65-F5344CB8AC3E}">
        <p14:creationId xmlns:p14="http://schemas.microsoft.com/office/powerpoint/2010/main" val="37909498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540648-6DFB-9646-9C04-90793F14EE66}"/>
              </a:ext>
            </a:extLst>
          </p:cNvPr>
          <p:cNvSpPr>
            <a:spLocks noGrp="1"/>
          </p:cNvSpPr>
          <p:nvPr>
            <p:ph type="title"/>
          </p:nvPr>
        </p:nvSpPr>
        <p:spPr/>
        <p:txBody>
          <a:bodyPr/>
          <a:lstStyle/>
          <a:p>
            <a:r>
              <a:rPr lang="pt-BR" dirty="0"/>
              <a:t>Diz Stern </a:t>
            </a:r>
          </a:p>
        </p:txBody>
      </p:sp>
      <p:sp>
        <p:nvSpPr>
          <p:cNvPr id="3" name="Espaço Reservado para Conteúdo 2">
            <a:extLst>
              <a:ext uri="{FF2B5EF4-FFF2-40B4-BE49-F238E27FC236}">
                <a16:creationId xmlns:a16="http://schemas.microsoft.com/office/drawing/2014/main" id="{01E5D881-4642-5449-B688-CCEA1A2FCF8E}"/>
              </a:ext>
            </a:extLst>
          </p:cNvPr>
          <p:cNvSpPr>
            <a:spLocks noGrp="1"/>
          </p:cNvSpPr>
          <p:nvPr>
            <p:ph idx="1"/>
          </p:nvPr>
        </p:nvSpPr>
        <p:spPr/>
        <p:txBody>
          <a:bodyPr>
            <a:normAutofit fontScale="47500" lnSpcReduction="20000"/>
          </a:bodyPr>
          <a:lstStyle/>
          <a:p>
            <a:pPr algn="just">
              <a:lnSpc>
                <a:spcPct val="170000"/>
              </a:lnSpc>
            </a:pPr>
            <a:r>
              <a:rPr lang="pt-BR" sz="2900" dirty="0"/>
              <a:t>Por volta de oito semanas, os bebés passam por uma mudança qualitativa: eles começam a fazer um contato direto olho-a-olho. Logo depois, começam a sorrir mais frequentemente, e também em resposta e de forma contagiante. Eles começam a vocalizar. De fato, muito mais acontece durante essa mudança no desenvolvimento do que aquilo que é refletido pelo aumento dos comportamentos sociais manifestos. </a:t>
            </a:r>
          </a:p>
          <a:p>
            <a:pPr algn="just">
              <a:lnSpc>
                <a:spcPct val="170000"/>
              </a:lnSpc>
            </a:pPr>
            <a:r>
              <a:rPr lang="pt-BR" sz="2900" dirty="0"/>
              <a:t>A maior parte da aprendizagem é mais rápida e mais inclusiva. As estratégias para prestar atenção ao mundo mudam em termos dos padrões de exploração visual alterados. </a:t>
            </a:r>
          </a:p>
          <a:p>
            <a:pPr algn="just">
              <a:lnSpc>
                <a:spcPct val="170000"/>
              </a:lnSpc>
            </a:pPr>
            <a:r>
              <a:rPr lang="pt-BR" sz="2900" dirty="0"/>
              <a:t>Os padrões motores amadurecem. </a:t>
            </a:r>
          </a:p>
          <a:p>
            <a:pPr algn="just">
              <a:lnSpc>
                <a:spcPct val="170000"/>
              </a:lnSpc>
            </a:pPr>
            <a:r>
              <a:rPr lang="pt-BR" sz="2900" dirty="0"/>
              <a:t>A inteligência sensório-motora atinge um nível mais alto. como Piaget descreveu. Os eletroencefalogramas revelam mudanças maiores. </a:t>
            </a:r>
          </a:p>
          <a:p>
            <a:pPr algn="just">
              <a:lnSpc>
                <a:spcPct val="170000"/>
              </a:lnSpc>
            </a:pPr>
            <a:r>
              <a:rPr lang="pt-BR" sz="2900" dirty="0"/>
              <a:t>O meio hormonal diurno se estabiliza, juntamente com os ciclos de sono e atividade. </a:t>
            </a:r>
          </a:p>
          <a:p>
            <a:pPr algn="just">
              <a:lnSpc>
                <a:spcPct val="170000"/>
              </a:lnSpc>
            </a:pPr>
            <a:r>
              <a:rPr lang="pt-BR" sz="2900" dirty="0"/>
              <a:t>Quase tudo muda. Todos os observadores de bebés, incluindo os pais, concordam com isso </a:t>
            </a:r>
            <a:r>
              <a:rPr lang="pt-BR" sz="2500" dirty="0"/>
              <a:t>(</a:t>
            </a:r>
            <a:r>
              <a:rPr lang="pt-BR" sz="2500" dirty="0" err="1"/>
              <a:t>Brazelton</a:t>
            </a:r>
            <a:r>
              <a:rPr lang="pt-BR" sz="2500" dirty="0"/>
              <a:t> (</a:t>
            </a:r>
            <a:r>
              <a:rPr lang="pt-BR" sz="2500" dirty="0" err="1"/>
              <a:t>Brazelton</a:t>
            </a:r>
            <a:r>
              <a:rPr lang="pt-BR" sz="2500" dirty="0"/>
              <a:t>, </a:t>
            </a:r>
            <a:r>
              <a:rPr lang="pt-BR" sz="2500" dirty="0" err="1"/>
              <a:t>Yogman</a:t>
            </a:r>
            <a:r>
              <a:rPr lang="pt-BR" sz="2500" dirty="0"/>
              <a:t>, </a:t>
            </a:r>
            <a:r>
              <a:rPr lang="pt-BR" sz="2500" dirty="0" err="1"/>
              <a:t>Als</a:t>
            </a:r>
            <a:r>
              <a:rPr lang="pt-BR" sz="2500" dirty="0"/>
              <a:t>, &amp; </a:t>
            </a:r>
            <a:r>
              <a:rPr lang="pt-BR" sz="2500" dirty="0" err="1"/>
              <a:t>Tronick</a:t>
            </a:r>
            <a:r>
              <a:rPr lang="pt-BR" sz="2500" dirty="0"/>
              <a:t>, 1979; Bronson, 1982; </a:t>
            </a:r>
            <a:r>
              <a:rPr lang="pt-BR" sz="2500" dirty="0" err="1"/>
              <a:t>Emde</a:t>
            </a:r>
            <a:r>
              <a:rPr lang="pt-BR" sz="2500" dirty="0"/>
              <a:t>, </a:t>
            </a:r>
            <a:r>
              <a:rPr lang="pt-BR" sz="2500" dirty="0" err="1"/>
              <a:t>Gaensbauer</a:t>
            </a:r>
            <a:r>
              <a:rPr lang="pt-BR" sz="2500" dirty="0"/>
              <a:t>, &amp; </a:t>
            </a:r>
            <a:r>
              <a:rPr lang="pt-BR" sz="2500" dirty="0" err="1"/>
              <a:t>Harmon</a:t>
            </a:r>
            <a:r>
              <a:rPr lang="pt-BR" sz="2500" dirty="0"/>
              <a:t>, 1976; Greenspan &amp; </a:t>
            </a:r>
            <a:r>
              <a:rPr lang="pt-BR" sz="2500" dirty="0" err="1"/>
              <a:t>Lourie</a:t>
            </a:r>
            <a:r>
              <a:rPr lang="pt-BR" sz="2500" dirty="0"/>
              <a:t>, 1981; </a:t>
            </a:r>
            <a:r>
              <a:rPr lang="pt-BR" sz="2500" dirty="0" err="1"/>
              <a:t>Haith</a:t>
            </a:r>
            <a:r>
              <a:rPr lang="pt-BR" sz="2500" dirty="0"/>
              <a:t>, 1980; Piaget, 1952; </a:t>
            </a:r>
            <a:r>
              <a:rPr lang="pt-BR" sz="2500" dirty="0" err="1"/>
              <a:t>Sander</a:t>
            </a:r>
            <a:r>
              <a:rPr lang="pt-BR" sz="2500" dirty="0"/>
              <a:t> 1962; </a:t>
            </a:r>
            <a:r>
              <a:rPr lang="pt-BR" sz="2500" dirty="0" err="1"/>
              <a:t>Spitz</a:t>
            </a:r>
            <a:r>
              <a:rPr lang="pt-BR" sz="2500" dirty="0"/>
              <a:t>, 1965). (Stern, 1985b, p. 33)</a:t>
            </a:r>
          </a:p>
          <a:p>
            <a:endParaRPr lang="pt-BR" dirty="0"/>
          </a:p>
        </p:txBody>
      </p:sp>
      <p:sp>
        <p:nvSpPr>
          <p:cNvPr id="4" name="Espaço Reservado para Número de Slide 3">
            <a:extLst>
              <a:ext uri="{FF2B5EF4-FFF2-40B4-BE49-F238E27FC236}">
                <a16:creationId xmlns:a16="http://schemas.microsoft.com/office/drawing/2014/main" id="{D45AD5DA-2124-A94A-B376-2C2E7906924C}"/>
              </a:ext>
            </a:extLst>
          </p:cNvPr>
          <p:cNvSpPr>
            <a:spLocks noGrp="1"/>
          </p:cNvSpPr>
          <p:nvPr>
            <p:ph type="sldNum" sz="quarter" idx="12"/>
          </p:nvPr>
        </p:nvSpPr>
        <p:spPr/>
        <p:txBody>
          <a:bodyPr/>
          <a:lstStyle/>
          <a:p>
            <a:fld id="{BB4D1DCC-8F39-214F-8F76-B58F012A81E0}" type="slidenum">
              <a:rPr lang="pt-BR" smtClean="0"/>
              <a:t>113</a:t>
            </a:fld>
            <a:endParaRPr lang="pt-BR"/>
          </a:p>
        </p:txBody>
      </p:sp>
    </p:spTree>
    <p:extLst>
      <p:ext uri="{BB962C8B-B14F-4D97-AF65-F5344CB8AC3E}">
        <p14:creationId xmlns:p14="http://schemas.microsoft.com/office/powerpoint/2010/main" val="315485289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D95E6E-7919-A94D-9781-FDE7278A5F8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C95F2EE-A604-484F-A1BE-516D19DC9E85}"/>
              </a:ext>
            </a:extLst>
          </p:cNvPr>
          <p:cNvSpPr>
            <a:spLocks noGrp="1"/>
          </p:cNvSpPr>
          <p:nvPr>
            <p:ph idx="1"/>
          </p:nvPr>
        </p:nvSpPr>
        <p:spPr/>
        <p:txBody>
          <a:bodyPr>
            <a:normAutofit fontScale="77500" lnSpcReduction="20000"/>
          </a:bodyPr>
          <a:lstStyle/>
          <a:p>
            <a:pPr marL="0" indent="0" algn="just">
              <a:lnSpc>
                <a:spcPct val="150000"/>
              </a:lnSpc>
              <a:buNone/>
            </a:pPr>
            <a:r>
              <a:rPr lang="pt-BR" sz="3000" dirty="0"/>
              <a:t>O domínio do self emergente caracteriza, pois, um conjunto de atividades, experiências e modos de ser-estar-relacionais que impulsionam, ou fornecessem experiências ou vivências, que levam a uma experiência de si mesmo, ainda que não constituam a experiência de ser diferente do mundo, ser diferente do outro, ainda que não constituam uma unidade do sujeito psicológico. Neste, Stern – apoiado em um conjunto de dados objetivos, fornecidos pela observação experimental objetivo, bem como por dados advindos das neurociências – uma série de dinâmicas-acontecimentos que caracterizam e fazem desenvolver (organizar-integrar) o self e as suas relações-apreensões do mundo. </a:t>
            </a:r>
          </a:p>
          <a:p>
            <a:endParaRPr lang="pt-BR" dirty="0"/>
          </a:p>
        </p:txBody>
      </p:sp>
      <p:sp>
        <p:nvSpPr>
          <p:cNvPr id="4" name="Espaço Reservado para Número de Slide 3">
            <a:extLst>
              <a:ext uri="{FF2B5EF4-FFF2-40B4-BE49-F238E27FC236}">
                <a16:creationId xmlns:a16="http://schemas.microsoft.com/office/drawing/2014/main" id="{5E8DEAB5-DFB8-8544-9664-B909DD12A2A7}"/>
              </a:ext>
            </a:extLst>
          </p:cNvPr>
          <p:cNvSpPr>
            <a:spLocks noGrp="1"/>
          </p:cNvSpPr>
          <p:nvPr>
            <p:ph type="sldNum" sz="quarter" idx="12"/>
          </p:nvPr>
        </p:nvSpPr>
        <p:spPr/>
        <p:txBody>
          <a:bodyPr/>
          <a:lstStyle/>
          <a:p>
            <a:fld id="{BB4D1DCC-8F39-214F-8F76-B58F012A81E0}" type="slidenum">
              <a:rPr lang="pt-BR" smtClean="0"/>
              <a:t>114</a:t>
            </a:fld>
            <a:endParaRPr lang="pt-BR"/>
          </a:p>
        </p:txBody>
      </p:sp>
    </p:spTree>
    <p:extLst>
      <p:ext uri="{BB962C8B-B14F-4D97-AF65-F5344CB8AC3E}">
        <p14:creationId xmlns:p14="http://schemas.microsoft.com/office/powerpoint/2010/main" val="3617734759"/>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0466B-DFCA-094B-BCC0-3938F3E9643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2171A6D-E26F-A249-844A-7FF26F3D0EA3}"/>
              </a:ext>
            </a:extLst>
          </p:cNvPr>
          <p:cNvSpPr>
            <a:spLocks noGrp="1"/>
          </p:cNvSpPr>
          <p:nvPr>
            <p:ph idx="1"/>
          </p:nvPr>
        </p:nvSpPr>
        <p:spPr/>
        <p:txBody>
          <a:bodyPr>
            <a:normAutofit fontScale="85000" lnSpcReduction="10000"/>
          </a:bodyPr>
          <a:lstStyle/>
          <a:p>
            <a:pPr algn="just">
              <a:lnSpc>
                <a:spcPct val="170000"/>
              </a:lnSpc>
            </a:pPr>
            <a:r>
              <a:rPr lang="pt-BR" dirty="0"/>
              <a:t>Trata-se, neste ponto, de conseguir descrever e caracterizar com mais precisão qual é o estado inicial do bebê, explicitando o que ele pode fazer, o que faz e o que ainda não teria maturidade para fazer. Uma das capacidades mais interessantes e complexas descobertas, corresponde ao fato de que os bebês - apoiado nas suas capacidades de distinção (tendo suas preferências) - podem avaliar e fazer hipóteses (isto é diferente daquilo? Tal coisa encontrada é igual ou diferente do que se esperava? etc.). </a:t>
            </a:r>
          </a:p>
          <a:p>
            <a:endParaRPr lang="pt-BR" dirty="0"/>
          </a:p>
        </p:txBody>
      </p:sp>
      <p:sp>
        <p:nvSpPr>
          <p:cNvPr id="4" name="Espaço Reservado para Número de Slide 3">
            <a:extLst>
              <a:ext uri="{FF2B5EF4-FFF2-40B4-BE49-F238E27FC236}">
                <a16:creationId xmlns:a16="http://schemas.microsoft.com/office/drawing/2014/main" id="{9E7645F7-F617-7546-8BF7-2B323909CD5C}"/>
              </a:ext>
            </a:extLst>
          </p:cNvPr>
          <p:cNvSpPr>
            <a:spLocks noGrp="1"/>
          </p:cNvSpPr>
          <p:nvPr>
            <p:ph type="sldNum" sz="quarter" idx="12"/>
          </p:nvPr>
        </p:nvSpPr>
        <p:spPr/>
        <p:txBody>
          <a:bodyPr/>
          <a:lstStyle/>
          <a:p>
            <a:fld id="{BB4D1DCC-8F39-214F-8F76-B58F012A81E0}" type="slidenum">
              <a:rPr lang="pt-BR" smtClean="0"/>
              <a:t>115</a:t>
            </a:fld>
            <a:endParaRPr lang="pt-BR"/>
          </a:p>
        </p:txBody>
      </p:sp>
    </p:spTree>
    <p:extLst>
      <p:ext uri="{BB962C8B-B14F-4D97-AF65-F5344CB8AC3E}">
        <p14:creationId xmlns:p14="http://schemas.microsoft.com/office/powerpoint/2010/main" val="165757224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80466B-DFCA-094B-BCC0-3938F3E9643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2171A6D-E26F-A249-844A-7FF26F3D0EA3}"/>
              </a:ext>
            </a:extLst>
          </p:cNvPr>
          <p:cNvSpPr>
            <a:spLocks noGrp="1"/>
          </p:cNvSpPr>
          <p:nvPr>
            <p:ph idx="1"/>
          </p:nvPr>
        </p:nvSpPr>
        <p:spPr/>
        <p:txBody>
          <a:bodyPr>
            <a:normAutofit lnSpcReduction="10000"/>
          </a:bodyPr>
          <a:lstStyle/>
          <a:p>
            <a:pPr algn="just">
              <a:lnSpc>
                <a:spcPct val="170000"/>
              </a:lnSpc>
            </a:pPr>
            <a:r>
              <a:rPr lang="pt-BR" dirty="0"/>
              <a:t>Bernard </a:t>
            </a:r>
            <a:r>
              <a:rPr lang="pt-BR" dirty="0" err="1"/>
              <a:t>Golse</a:t>
            </a:r>
            <a:r>
              <a:rPr lang="pt-BR" dirty="0"/>
              <a:t> enunciará, no desenvolvimento de sua compreensão sobre o bebê e suas possibilidades, uma análise sobre “Como o bebê apreende o mundo”, considerando que o bebê tem três grandes questões dirigidas à mãe (ou cuidador principal): 1. “Será que ela é tão bela fora como dentro? 2. “Ela é como costuma ser? O que este espaço que não é nem-eu-nem-ela?” (</a:t>
            </a:r>
            <a:r>
              <a:rPr lang="pt-BR" dirty="0" err="1"/>
              <a:t>Golse</a:t>
            </a:r>
            <a:r>
              <a:rPr lang="pt-BR" dirty="0"/>
              <a:t>, 2019).</a:t>
            </a:r>
          </a:p>
          <a:p>
            <a:endParaRPr lang="pt-BR" dirty="0"/>
          </a:p>
        </p:txBody>
      </p:sp>
      <p:sp>
        <p:nvSpPr>
          <p:cNvPr id="4" name="Espaço Reservado para Número de Slide 3">
            <a:extLst>
              <a:ext uri="{FF2B5EF4-FFF2-40B4-BE49-F238E27FC236}">
                <a16:creationId xmlns:a16="http://schemas.microsoft.com/office/drawing/2014/main" id="{9E7645F7-F617-7546-8BF7-2B323909CD5C}"/>
              </a:ext>
            </a:extLst>
          </p:cNvPr>
          <p:cNvSpPr>
            <a:spLocks noGrp="1"/>
          </p:cNvSpPr>
          <p:nvPr>
            <p:ph type="sldNum" sz="quarter" idx="12"/>
          </p:nvPr>
        </p:nvSpPr>
        <p:spPr/>
        <p:txBody>
          <a:bodyPr/>
          <a:lstStyle/>
          <a:p>
            <a:fld id="{BB4D1DCC-8F39-214F-8F76-B58F012A81E0}" type="slidenum">
              <a:rPr lang="pt-BR" smtClean="0"/>
              <a:t>116</a:t>
            </a:fld>
            <a:endParaRPr lang="pt-BR"/>
          </a:p>
        </p:txBody>
      </p:sp>
    </p:spTree>
    <p:extLst>
      <p:ext uri="{BB962C8B-B14F-4D97-AF65-F5344CB8AC3E}">
        <p14:creationId xmlns:p14="http://schemas.microsoft.com/office/powerpoint/2010/main" val="181421305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B16070-C681-AD41-9AC0-547965BA73D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C114F08-98CE-8148-9468-DD9B947B8345}"/>
              </a:ext>
            </a:extLst>
          </p:cNvPr>
          <p:cNvSpPr>
            <a:spLocks noGrp="1"/>
          </p:cNvSpPr>
          <p:nvPr>
            <p:ph idx="1"/>
          </p:nvPr>
        </p:nvSpPr>
        <p:spPr/>
        <p:txBody>
          <a:bodyPr>
            <a:normAutofit/>
          </a:bodyPr>
          <a:lstStyle/>
          <a:p>
            <a:pPr marL="0" indent="0" algn="just">
              <a:lnSpc>
                <a:spcPct val="160000"/>
              </a:lnSpc>
              <a:buNone/>
            </a:pPr>
            <a:r>
              <a:rPr lang="pt-BR" dirty="0"/>
              <a:t>Não se trata apenas do reconhecimento de certas capacidades cognitivas, mas de poder afirmar que o bebê tem a possibilidade de distinguir afetos e, principalmente, </a:t>
            </a:r>
            <a:r>
              <a:rPr lang="pt-BR" dirty="0" err="1"/>
              <a:t>experienciar</a:t>
            </a:r>
            <a:r>
              <a:rPr lang="pt-BR" dirty="0"/>
              <a:t> e tratar tanto do mundo cognitivo como do afetivo como sendo o mesmo mundo: os processos cognitivos e os afetivos não podem ser separados. </a:t>
            </a:r>
          </a:p>
        </p:txBody>
      </p:sp>
      <p:sp>
        <p:nvSpPr>
          <p:cNvPr id="4" name="Espaço Reservado para Número de Slide 3">
            <a:extLst>
              <a:ext uri="{FF2B5EF4-FFF2-40B4-BE49-F238E27FC236}">
                <a16:creationId xmlns:a16="http://schemas.microsoft.com/office/drawing/2014/main" id="{51581803-C362-5249-98C0-50839D76C810}"/>
              </a:ext>
            </a:extLst>
          </p:cNvPr>
          <p:cNvSpPr>
            <a:spLocks noGrp="1"/>
          </p:cNvSpPr>
          <p:nvPr>
            <p:ph type="sldNum" sz="quarter" idx="12"/>
          </p:nvPr>
        </p:nvSpPr>
        <p:spPr/>
        <p:txBody>
          <a:bodyPr/>
          <a:lstStyle/>
          <a:p>
            <a:fld id="{BB4D1DCC-8F39-214F-8F76-B58F012A81E0}" type="slidenum">
              <a:rPr lang="pt-BR" smtClean="0"/>
              <a:t>117</a:t>
            </a:fld>
            <a:endParaRPr lang="pt-BR"/>
          </a:p>
        </p:txBody>
      </p:sp>
    </p:spTree>
    <p:extLst>
      <p:ext uri="{BB962C8B-B14F-4D97-AF65-F5344CB8AC3E}">
        <p14:creationId xmlns:p14="http://schemas.microsoft.com/office/powerpoint/2010/main" val="19253674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B16070-C681-AD41-9AC0-547965BA73D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C114F08-98CE-8148-9468-DD9B947B8345}"/>
              </a:ext>
            </a:extLst>
          </p:cNvPr>
          <p:cNvSpPr>
            <a:spLocks noGrp="1"/>
          </p:cNvSpPr>
          <p:nvPr>
            <p:ph idx="1"/>
          </p:nvPr>
        </p:nvSpPr>
        <p:spPr/>
        <p:txBody>
          <a:bodyPr>
            <a:normAutofit fontScale="92500" lnSpcReduction="10000"/>
          </a:bodyPr>
          <a:lstStyle/>
          <a:p>
            <a:pPr marL="0" indent="0" algn="just">
              <a:lnSpc>
                <a:spcPct val="160000"/>
              </a:lnSpc>
              <a:buNone/>
            </a:pPr>
            <a:r>
              <a:rPr lang="pt-BR" dirty="0"/>
              <a:t>Mais do que isto, os bebês não podem distinguir e memorizar, com maio </a:t>
            </a:r>
            <a:r>
              <a:rPr lang="pt-BR" dirty="0" err="1"/>
              <a:t>r</a:t>
            </a:r>
            <a:r>
              <a:rPr lang="pt-BR" dirty="0"/>
              <a:t> ou menor intensidades percepções e afetos (a apreensão de rostos, por exemplo), como também interagem e agem ativamente com os outros (ainda que não tenha a percepção global, representativa e simbólica dos outros e de si mesmos como absolutamente distintos): “há muito pouca dúvida de que os bebês realmente constroem relacionamentos assim como os percebem diretamente” (Stern, 1985b, p. 55).</a:t>
            </a:r>
          </a:p>
          <a:p>
            <a:endParaRPr lang="pt-BR" dirty="0"/>
          </a:p>
        </p:txBody>
      </p:sp>
      <p:sp>
        <p:nvSpPr>
          <p:cNvPr id="4" name="Espaço Reservado para Número de Slide 3">
            <a:extLst>
              <a:ext uri="{FF2B5EF4-FFF2-40B4-BE49-F238E27FC236}">
                <a16:creationId xmlns:a16="http://schemas.microsoft.com/office/drawing/2014/main" id="{51581803-C362-5249-98C0-50839D76C810}"/>
              </a:ext>
            </a:extLst>
          </p:cNvPr>
          <p:cNvSpPr>
            <a:spLocks noGrp="1"/>
          </p:cNvSpPr>
          <p:nvPr>
            <p:ph type="sldNum" sz="quarter" idx="12"/>
          </p:nvPr>
        </p:nvSpPr>
        <p:spPr/>
        <p:txBody>
          <a:bodyPr/>
          <a:lstStyle/>
          <a:p>
            <a:fld id="{BB4D1DCC-8F39-214F-8F76-B58F012A81E0}" type="slidenum">
              <a:rPr lang="pt-BR" smtClean="0"/>
              <a:t>118</a:t>
            </a:fld>
            <a:endParaRPr lang="pt-BR"/>
          </a:p>
        </p:txBody>
      </p:sp>
    </p:spTree>
    <p:extLst>
      <p:ext uri="{BB962C8B-B14F-4D97-AF65-F5344CB8AC3E}">
        <p14:creationId xmlns:p14="http://schemas.microsoft.com/office/powerpoint/2010/main" val="25862317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E8345-5A3E-AB4C-A923-8B08F37A946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1A0737C-F2E1-464E-B084-6A6607BC2F58}"/>
              </a:ext>
            </a:extLst>
          </p:cNvPr>
          <p:cNvSpPr>
            <a:spLocks noGrp="1"/>
          </p:cNvSpPr>
          <p:nvPr>
            <p:ph idx="1"/>
          </p:nvPr>
        </p:nvSpPr>
        <p:spPr/>
        <p:txBody>
          <a:bodyPr>
            <a:normAutofit fontScale="92500" lnSpcReduction="10000"/>
          </a:bodyPr>
          <a:lstStyle/>
          <a:p>
            <a:pPr marL="0" indent="0" algn="just">
              <a:lnSpc>
                <a:spcPct val="160000"/>
              </a:lnSpc>
              <a:buNone/>
            </a:pPr>
            <a:r>
              <a:rPr lang="pt-BR" dirty="0"/>
              <a:t>É um fato, comprovado pela experiência, das mais diversas maneiras que os bebês já podem perceber o mundo, interagir com o mundo, ter memória (perceptiva e emocional) e relacionar estas diversas percepções cognitivas e afetivas, como também não resta dúvida de que os bebês não apreendem a si mesmos e aos outros como unidades totalmente distintas, representáveis como tais e, ainda mais, que os bebês não têm capacidade simbólica (ou sejam, não podem substituir uma coisa por outra). </a:t>
            </a:r>
          </a:p>
          <a:p>
            <a:endParaRPr lang="pt-BR" dirty="0"/>
          </a:p>
        </p:txBody>
      </p:sp>
      <p:sp>
        <p:nvSpPr>
          <p:cNvPr id="4" name="Espaço Reservado para Número de Slide 3">
            <a:extLst>
              <a:ext uri="{FF2B5EF4-FFF2-40B4-BE49-F238E27FC236}">
                <a16:creationId xmlns:a16="http://schemas.microsoft.com/office/drawing/2014/main" id="{84CB0530-3567-8B49-A8FD-AF3DF46614B5}"/>
              </a:ext>
            </a:extLst>
          </p:cNvPr>
          <p:cNvSpPr>
            <a:spLocks noGrp="1"/>
          </p:cNvSpPr>
          <p:nvPr>
            <p:ph type="sldNum" sz="quarter" idx="12"/>
          </p:nvPr>
        </p:nvSpPr>
        <p:spPr/>
        <p:txBody>
          <a:bodyPr/>
          <a:lstStyle/>
          <a:p>
            <a:fld id="{BB4D1DCC-8F39-214F-8F76-B58F012A81E0}" type="slidenum">
              <a:rPr lang="pt-BR" smtClean="0"/>
              <a:t>119</a:t>
            </a:fld>
            <a:endParaRPr lang="pt-BR"/>
          </a:p>
        </p:txBody>
      </p:sp>
    </p:spTree>
    <p:extLst>
      <p:ext uri="{BB962C8B-B14F-4D97-AF65-F5344CB8AC3E}">
        <p14:creationId xmlns:p14="http://schemas.microsoft.com/office/powerpoint/2010/main" val="3981656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B5FAFD-A9D7-B048-B3B5-C3A6E5752368}"/>
              </a:ext>
            </a:extLst>
          </p:cNvPr>
          <p:cNvSpPr>
            <a:spLocks noGrp="1"/>
          </p:cNvSpPr>
          <p:nvPr>
            <p:ph type="title"/>
          </p:nvPr>
        </p:nvSpPr>
        <p:spPr/>
        <p:txBody>
          <a:bodyPr>
            <a:normAutofit fontScale="90000"/>
          </a:bodyPr>
          <a:lstStyle/>
          <a:p>
            <a:r>
              <a:rPr lang="pt-BR" sz="3100" b="1" dirty="0"/>
              <a:t>1. Matriz analítico-histórico-crítica para compreensão da teoria do desenvolvimento dos sensos do self</a:t>
            </a:r>
            <a:br>
              <a:rPr lang="pt-BR" dirty="0"/>
            </a:br>
            <a:endParaRPr lang="pt-BR" dirty="0"/>
          </a:p>
        </p:txBody>
      </p:sp>
      <p:sp>
        <p:nvSpPr>
          <p:cNvPr id="3" name="Espaço Reservado para Conteúdo 2">
            <a:extLst>
              <a:ext uri="{FF2B5EF4-FFF2-40B4-BE49-F238E27FC236}">
                <a16:creationId xmlns:a16="http://schemas.microsoft.com/office/drawing/2014/main" id="{34EA132E-61C8-8348-9C82-B70F34E65A05}"/>
              </a:ext>
            </a:extLst>
          </p:cNvPr>
          <p:cNvSpPr>
            <a:spLocks noGrp="1"/>
          </p:cNvSpPr>
          <p:nvPr>
            <p:ph idx="1"/>
          </p:nvPr>
        </p:nvSpPr>
        <p:spPr/>
        <p:txBody>
          <a:bodyPr>
            <a:normAutofit fontScale="55000" lnSpcReduction="20000"/>
          </a:bodyPr>
          <a:lstStyle/>
          <a:p>
            <a:pPr marL="0" indent="0" algn="just">
              <a:lnSpc>
                <a:spcPct val="150000"/>
              </a:lnSpc>
              <a:buNone/>
            </a:pPr>
            <a:r>
              <a:rPr lang="pt-BR" dirty="0"/>
              <a:t>Retomando minha proposta de análise das teorias psicanalíticas do desenvolvimento, com a utilização de uma matriz que organiza o estudo e a apresentação destas teorias, sempre enfatizando as mesmas variáveis – </a:t>
            </a:r>
          </a:p>
          <a:p>
            <a:pPr marL="0" indent="0" algn="just">
              <a:lnSpc>
                <a:spcPct val="150000"/>
              </a:lnSpc>
              <a:buNone/>
            </a:pPr>
            <a:r>
              <a:rPr lang="pt-BR" dirty="0"/>
              <a:t>	1. Problema inicial, </a:t>
            </a:r>
          </a:p>
          <a:p>
            <a:pPr marL="0" indent="0" algn="just">
              <a:lnSpc>
                <a:spcPct val="150000"/>
              </a:lnSpc>
              <a:buNone/>
            </a:pPr>
            <a:r>
              <a:rPr lang="pt-BR" dirty="0"/>
              <a:t>	2. Problema universal; </a:t>
            </a:r>
          </a:p>
          <a:p>
            <a:pPr marL="0" indent="0" algn="just">
              <a:lnSpc>
                <a:spcPct val="150000"/>
              </a:lnSpc>
              <a:buNone/>
            </a:pPr>
            <a:r>
              <a:rPr lang="pt-BR" dirty="0"/>
              <a:t>	3. Variáveis teóricas e empíricas; </a:t>
            </a:r>
          </a:p>
          <a:p>
            <a:pPr marL="0" indent="0" algn="just">
              <a:lnSpc>
                <a:spcPct val="150000"/>
              </a:lnSpc>
              <a:buNone/>
            </a:pPr>
            <a:r>
              <a:rPr lang="pt-BR" dirty="0"/>
              <a:t>	4. Modelo ontológico; </a:t>
            </a:r>
          </a:p>
          <a:p>
            <a:pPr marL="0" indent="0" algn="just">
              <a:lnSpc>
                <a:spcPct val="150000"/>
              </a:lnSpc>
              <a:buNone/>
            </a:pPr>
            <a:r>
              <a:rPr lang="pt-BR" dirty="0"/>
              <a:t>	5. Método utilizado neste tipo de pesquisa; </a:t>
            </a:r>
          </a:p>
          <a:p>
            <a:pPr marL="0" indent="0" algn="just">
              <a:lnSpc>
                <a:spcPct val="150000"/>
              </a:lnSpc>
              <a:buNone/>
            </a:pPr>
            <a:r>
              <a:rPr lang="pt-BR" dirty="0"/>
              <a:t>	6. Fases, dinâmicas, conquistas; </a:t>
            </a:r>
          </a:p>
          <a:p>
            <a:pPr marL="0" indent="0" algn="just">
              <a:lnSpc>
                <a:spcPct val="150000"/>
              </a:lnSpc>
              <a:buNone/>
            </a:pPr>
            <a:r>
              <a:rPr lang="pt-BR" dirty="0"/>
              <a:t>	7. Valor heurístico </a:t>
            </a:r>
          </a:p>
          <a:p>
            <a:pPr marL="0" indent="0" algn="just">
              <a:lnSpc>
                <a:spcPct val="150000"/>
              </a:lnSpc>
              <a:buNone/>
            </a:pPr>
            <a:r>
              <a:rPr lang="pt-BR" dirty="0"/>
              <a:t>– passo, então, a analisar as características e o processo de constituição da Teoria do Desenvolvimento dos Sensos do Self. </a:t>
            </a:r>
          </a:p>
          <a:p>
            <a:endParaRPr lang="pt-BR" dirty="0"/>
          </a:p>
        </p:txBody>
      </p:sp>
      <p:sp>
        <p:nvSpPr>
          <p:cNvPr id="4" name="Espaço Reservado para Número de Slide 3">
            <a:extLst>
              <a:ext uri="{FF2B5EF4-FFF2-40B4-BE49-F238E27FC236}">
                <a16:creationId xmlns:a16="http://schemas.microsoft.com/office/drawing/2014/main" id="{ACA08201-1F74-3947-8141-6E12B6E75D26}"/>
              </a:ext>
            </a:extLst>
          </p:cNvPr>
          <p:cNvSpPr>
            <a:spLocks noGrp="1"/>
          </p:cNvSpPr>
          <p:nvPr>
            <p:ph type="sldNum" sz="quarter" idx="12"/>
          </p:nvPr>
        </p:nvSpPr>
        <p:spPr/>
        <p:txBody>
          <a:bodyPr/>
          <a:lstStyle/>
          <a:p>
            <a:fld id="{BB4D1DCC-8F39-214F-8F76-B58F012A81E0}" type="slidenum">
              <a:rPr lang="pt-BR" smtClean="0"/>
              <a:t>12</a:t>
            </a:fld>
            <a:endParaRPr lang="pt-BR"/>
          </a:p>
        </p:txBody>
      </p:sp>
    </p:spTree>
    <p:extLst>
      <p:ext uri="{BB962C8B-B14F-4D97-AF65-F5344CB8AC3E}">
        <p14:creationId xmlns:p14="http://schemas.microsoft.com/office/powerpoint/2010/main" val="26557184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E8345-5A3E-AB4C-A923-8B08F37A946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1A0737C-F2E1-464E-B084-6A6607BC2F58}"/>
              </a:ext>
            </a:extLst>
          </p:cNvPr>
          <p:cNvSpPr>
            <a:spLocks noGrp="1"/>
          </p:cNvSpPr>
          <p:nvPr>
            <p:ph idx="1"/>
          </p:nvPr>
        </p:nvSpPr>
        <p:spPr/>
        <p:txBody>
          <a:bodyPr>
            <a:normAutofit/>
          </a:bodyPr>
          <a:lstStyle/>
          <a:p>
            <a:pPr marL="0" indent="0" algn="just">
              <a:lnSpc>
                <a:spcPct val="160000"/>
              </a:lnSpc>
              <a:buNone/>
            </a:pPr>
            <a:r>
              <a:rPr lang="pt-BR" dirty="0"/>
              <a:t>Não há, pois dúvida, quanto a uma certa maturidade do bebê que, pouco a pouco experiência a si mesmo e ao mundo, e os seus relacionamentos, associando-os; como também, não há dúvida que o processo de desenvolvimento cognitivo e emocional se apoia nas experiências vividas, realizando, pouco a pouco, associações integradoras destas experiências. </a:t>
            </a:r>
          </a:p>
          <a:p>
            <a:endParaRPr lang="pt-BR" dirty="0"/>
          </a:p>
        </p:txBody>
      </p:sp>
      <p:sp>
        <p:nvSpPr>
          <p:cNvPr id="4" name="Espaço Reservado para Número de Slide 3">
            <a:extLst>
              <a:ext uri="{FF2B5EF4-FFF2-40B4-BE49-F238E27FC236}">
                <a16:creationId xmlns:a16="http://schemas.microsoft.com/office/drawing/2014/main" id="{84CB0530-3567-8B49-A8FD-AF3DF46614B5}"/>
              </a:ext>
            </a:extLst>
          </p:cNvPr>
          <p:cNvSpPr>
            <a:spLocks noGrp="1"/>
          </p:cNvSpPr>
          <p:nvPr>
            <p:ph type="sldNum" sz="quarter" idx="12"/>
          </p:nvPr>
        </p:nvSpPr>
        <p:spPr/>
        <p:txBody>
          <a:bodyPr/>
          <a:lstStyle/>
          <a:p>
            <a:fld id="{BB4D1DCC-8F39-214F-8F76-B58F012A81E0}" type="slidenum">
              <a:rPr lang="pt-BR" smtClean="0"/>
              <a:t>120</a:t>
            </a:fld>
            <a:endParaRPr lang="pt-BR"/>
          </a:p>
        </p:txBody>
      </p:sp>
    </p:spTree>
    <p:extLst>
      <p:ext uri="{BB962C8B-B14F-4D97-AF65-F5344CB8AC3E}">
        <p14:creationId xmlns:p14="http://schemas.microsoft.com/office/powerpoint/2010/main" val="3661084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CE1FAA-1B0E-DE4E-B8F6-0F6FE33F7C1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C081A48-7DCD-FE48-AF0B-2E22C9302310}"/>
              </a:ext>
            </a:extLst>
          </p:cNvPr>
          <p:cNvSpPr>
            <a:spLocks noGrp="1"/>
          </p:cNvSpPr>
          <p:nvPr>
            <p:ph idx="1"/>
          </p:nvPr>
        </p:nvSpPr>
        <p:spPr/>
        <p:txBody>
          <a:bodyPr>
            <a:normAutofit fontScale="92500" lnSpcReduction="20000"/>
          </a:bodyPr>
          <a:lstStyle/>
          <a:p>
            <a:pPr marL="0" indent="0" algn="just">
              <a:lnSpc>
                <a:spcPct val="150000"/>
              </a:lnSpc>
              <a:buNone/>
            </a:pPr>
            <a:r>
              <a:rPr lang="pt-BR" dirty="0"/>
              <a:t>Nenhuma destas descobertas, parciais ou no seu conjunto, dizem qual é o </a:t>
            </a:r>
            <a:r>
              <a:rPr lang="pt-BR" i="1" dirty="0"/>
              <a:t>sentido</a:t>
            </a:r>
            <a:r>
              <a:rPr lang="pt-BR" dirty="0"/>
              <a:t> </a:t>
            </a:r>
            <a:r>
              <a:rPr lang="pt-BR" i="1" dirty="0"/>
              <a:t>específico</a:t>
            </a:r>
            <a:r>
              <a:rPr lang="pt-BR" dirty="0"/>
              <a:t> que o bebê dá às suas percepções cognitivas e afetivas, ainda que tenhamos, agora, total certeza de que elas existem e são </a:t>
            </a:r>
            <a:r>
              <a:rPr lang="pt-BR" dirty="0" err="1"/>
              <a:t>experienciadas</a:t>
            </a:r>
            <a:r>
              <a:rPr lang="pt-BR" dirty="0"/>
              <a:t> ativamente pelo bebê. Não sabemos, por exemplo, se o seio materno, percebido pelo bebê, é vivido como sendo que algo que o mundo ofereceu a ele ou se foi ele (na sua necessidade) criou ou encontrou este seio (dado que ele é de acordo com o que precisa). Este aspecto subjetivo não pode advir da observação objetiva.</a:t>
            </a:r>
          </a:p>
          <a:p>
            <a:endParaRPr lang="pt-BR" dirty="0"/>
          </a:p>
        </p:txBody>
      </p:sp>
      <p:sp>
        <p:nvSpPr>
          <p:cNvPr id="4" name="Espaço Reservado para Número de Slide 3">
            <a:extLst>
              <a:ext uri="{FF2B5EF4-FFF2-40B4-BE49-F238E27FC236}">
                <a16:creationId xmlns:a16="http://schemas.microsoft.com/office/drawing/2014/main" id="{D96A93B8-EC32-4842-8D05-148A4BDF34B8}"/>
              </a:ext>
            </a:extLst>
          </p:cNvPr>
          <p:cNvSpPr>
            <a:spLocks noGrp="1"/>
          </p:cNvSpPr>
          <p:nvPr>
            <p:ph type="sldNum" sz="quarter" idx="12"/>
          </p:nvPr>
        </p:nvSpPr>
        <p:spPr/>
        <p:txBody>
          <a:bodyPr/>
          <a:lstStyle/>
          <a:p>
            <a:fld id="{BB4D1DCC-8F39-214F-8F76-B58F012A81E0}" type="slidenum">
              <a:rPr lang="pt-BR" smtClean="0"/>
              <a:t>121</a:t>
            </a:fld>
            <a:endParaRPr lang="pt-BR"/>
          </a:p>
        </p:txBody>
      </p:sp>
    </p:spTree>
    <p:extLst>
      <p:ext uri="{BB962C8B-B14F-4D97-AF65-F5344CB8AC3E}">
        <p14:creationId xmlns:p14="http://schemas.microsoft.com/office/powerpoint/2010/main" val="16871792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6BECCA-55D2-3F41-84B6-6B3C3F710AD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928323E-FAB5-5849-9666-29B6336BAA43}"/>
              </a:ext>
            </a:extLst>
          </p:cNvPr>
          <p:cNvSpPr>
            <a:spLocks noGrp="1"/>
          </p:cNvSpPr>
          <p:nvPr>
            <p:ph idx="1"/>
          </p:nvPr>
        </p:nvSpPr>
        <p:spPr/>
        <p:txBody>
          <a:bodyPr>
            <a:normAutofit lnSpcReduction="10000"/>
          </a:bodyPr>
          <a:lstStyle/>
          <a:p>
            <a:pPr marL="0" indent="0" algn="just">
              <a:lnSpc>
                <a:spcPct val="150000"/>
              </a:lnSpc>
              <a:buNone/>
            </a:pPr>
            <a:r>
              <a:rPr lang="pt-BR" dirty="0"/>
              <a:t>A compreensão do que ocorre nos dois primeiros meses da existência, tal como Stern detalhou (agregando conhecimentos e descobertas de diversas áreas do conhecimento) nos aponta, pois, para a complexidade do que está ocorrendo, bem como desfaz alguns mitos, tais como os da total imaturidade ou maturidade do bebê para perceber a si mesmo e os outros. Os bebês não são humanos em miniatura, mas também não são um monte de carne com olhos. </a:t>
            </a:r>
          </a:p>
          <a:p>
            <a:endParaRPr lang="pt-BR" dirty="0"/>
          </a:p>
        </p:txBody>
      </p:sp>
      <p:sp>
        <p:nvSpPr>
          <p:cNvPr id="4" name="Espaço Reservado para Número de Slide 3">
            <a:extLst>
              <a:ext uri="{FF2B5EF4-FFF2-40B4-BE49-F238E27FC236}">
                <a16:creationId xmlns:a16="http://schemas.microsoft.com/office/drawing/2014/main" id="{96794971-8E07-734B-8775-60E79D7BF72E}"/>
              </a:ext>
            </a:extLst>
          </p:cNvPr>
          <p:cNvSpPr>
            <a:spLocks noGrp="1"/>
          </p:cNvSpPr>
          <p:nvPr>
            <p:ph type="sldNum" sz="quarter" idx="12"/>
          </p:nvPr>
        </p:nvSpPr>
        <p:spPr/>
        <p:txBody>
          <a:bodyPr/>
          <a:lstStyle/>
          <a:p>
            <a:fld id="{BB4D1DCC-8F39-214F-8F76-B58F012A81E0}" type="slidenum">
              <a:rPr lang="pt-BR" smtClean="0"/>
              <a:t>122</a:t>
            </a:fld>
            <a:endParaRPr lang="pt-BR"/>
          </a:p>
        </p:txBody>
      </p:sp>
    </p:spTree>
    <p:extLst>
      <p:ext uri="{BB962C8B-B14F-4D97-AF65-F5344CB8AC3E}">
        <p14:creationId xmlns:p14="http://schemas.microsoft.com/office/powerpoint/2010/main" val="216447929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D9E4DA-D1D7-4E42-BF2D-14618ABD8918}"/>
              </a:ext>
            </a:extLst>
          </p:cNvPr>
          <p:cNvSpPr>
            <a:spLocks noGrp="1"/>
          </p:cNvSpPr>
          <p:nvPr>
            <p:ph type="title"/>
          </p:nvPr>
        </p:nvSpPr>
        <p:spPr/>
        <p:txBody>
          <a:bodyPr/>
          <a:lstStyle/>
          <a:p>
            <a:r>
              <a:rPr lang="pt-BR" b="1" i="1" dirty="0"/>
              <a:t>Domínio do self nuclear</a:t>
            </a:r>
            <a:r>
              <a:rPr lang="pt-BR" b="1" dirty="0"/>
              <a:t> (3º ao 6º mês)</a:t>
            </a:r>
            <a:br>
              <a:rPr lang="pt-BR" dirty="0"/>
            </a:br>
            <a:endParaRPr lang="pt-BR" dirty="0"/>
          </a:p>
        </p:txBody>
      </p:sp>
      <p:sp>
        <p:nvSpPr>
          <p:cNvPr id="3" name="Espaço Reservado para Conteúdo 2">
            <a:extLst>
              <a:ext uri="{FF2B5EF4-FFF2-40B4-BE49-F238E27FC236}">
                <a16:creationId xmlns:a16="http://schemas.microsoft.com/office/drawing/2014/main" id="{9AC0E99B-8645-3D4B-8B12-72B0A39D4A7A}"/>
              </a:ext>
            </a:extLst>
          </p:cNvPr>
          <p:cNvSpPr>
            <a:spLocks noGrp="1"/>
          </p:cNvSpPr>
          <p:nvPr>
            <p:ph idx="1"/>
          </p:nvPr>
        </p:nvSpPr>
        <p:spPr/>
        <p:txBody>
          <a:bodyPr>
            <a:normAutofit fontScale="92500"/>
          </a:bodyPr>
          <a:lstStyle/>
          <a:p>
            <a:pPr marL="0" indent="0" algn="just">
              <a:lnSpc>
                <a:spcPct val="150000"/>
              </a:lnSpc>
              <a:buNone/>
            </a:pPr>
            <a:r>
              <a:rPr lang="pt-BR" dirty="0"/>
              <a:t>O conjunto de experiências vividas e associadas nestes dois primeiros meses produzem uma mudança significativa no modo de </a:t>
            </a:r>
            <a:r>
              <a:rPr lang="pt-BR" dirty="0" err="1"/>
              <a:t>ser-estar</a:t>
            </a:r>
            <a:r>
              <a:rPr lang="pt-BR" dirty="0"/>
              <a:t> do bebê, ele age e se sente agindo, então, como um ser, ou entidade, que tem intencionalidade e se dirige aos outros, ou seja, parece haver uma unidade a partir da qual a vida se realiza e o bebê se relaciona, ainda que não se possa dizer que o bebê possa ter consciência disso, que o bebê aperceba-se (ou seja, percebe que está percebendo a si mesmo e ao outro). </a:t>
            </a:r>
          </a:p>
          <a:p>
            <a:endParaRPr lang="pt-BR" dirty="0"/>
          </a:p>
        </p:txBody>
      </p:sp>
      <p:sp>
        <p:nvSpPr>
          <p:cNvPr id="4" name="Espaço Reservado para Número de Slide 3">
            <a:extLst>
              <a:ext uri="{FF2B5EF4-FFF2-40B4-BE49-F238E27FC236}">
                <a16:creationId xmlns:a16="http://schemas.microsoft.com/office/drawing/2014/main" id="{EB469D08-DC4B-2940-847F-5D1E600F48A8}"/>
              </a:ext>
            </a:extLst>
          </p:cNvPr>
          <p:cNvSpPr>
            <a:spLocks noGrp="1"/>
          </p:cNvSpPr>
          <p:nvPr>
            <p:ph type="sldNum" sz="quarter" idx="12"/>
          </p:nvPr>
        </p:nvSpPr>
        <p:spPr/>
        <p:txBody>
          <a:bodyPr/>
          <a:lstStyle/>
          <a:p>
            <a:fld id="{BB4D1DCC-8F39-214F-8F76-B58F012A81E0}" type="slidenum">
              <a:rPr lang="pt-BR" smtClean="0"/>
              <a:t>123</a:t>
            </a:fld>
            <a:endParaRPr lang="pt-BR"/>
          </a:p>
        </p:txBody>
      </p:sp>
    </p:spTree>
    <p:extLst>
      <p:ext uri="{BB962C8B-B14F-4D97-AF65-F5344CB8AC3E}">
        <p14:creationId xmlns:p14="http://schemas.microsoft.com/office/powerpoint/2010/main" val="50898201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7CD7A6-10E8-7D49-9977-E46870EC3403}"/>
              </a:ext>
            </a:extLst>
          </p:cNvPr>
          <p:cNvSpPr>
            <a:spLocks noGrp="1"/>
          </p:cNvSpPr>
          <p:nvPr>
            <p:ph type="title"/>
          </p:nvPr>
        </p:nvSpPr>
        <p:spPr/>
        <p:txBody>
          <a:bodyPr>
            <a:normAutofit fontScale="90000"/>
          </a:bodyPr>
          <a:lstStyle/>
          <a:p>
            <a:br>
              <a:rPr lang="pt-BR" sz="3100" dirty="0"/>
            </a:br>
            <a:r>
              <a:rPr lang="pt-BR" sz="3100" dirty="0"/>
              <a:t>Há, no entanto, uma integração visível ao observador, na qual o bebê é apreendido como sendo e vivendo a partir dessa experiência de integração:</a:t>
            </a:r>
            <a:br>
              <a:rPr lang="pt-BR" dirty="0"/>
            </a:br>
            <a:endParaRPr lang="pt-BR" dirty="0"/>
          </a:p>
        </p:txBody>
      </p:sp>
      <p:sp>
        <p:nvSpPr>
          <p:cNvPr id="3" name="Espaço Reservado para Conteúdo 2">
            <a:extLst>
              <a:ext uri="{FF2B5EF4-FFF2-40B4-BE49-F238E27FC236}">
                <a16:creationId xmlns:a16="http://schemas.microsoft.com/office/drawing/2014/main" id="{26542C9E-CFB1-FC48-9164-16C1752D3F70}"/>
              </a:ext>
            </a:extLst>
          </p:cNvPr>
          <p:cNvSpPr>
            <a:spLocks noGrp="1"/>
          </p:cNvSpPr>
          <p:nvPr>
            <p:ph idx="1"/>
          </p:nvPr>
        </p:nvSpPr>
        <p:spPr/>
        <p:txBody>
          <a:bodyPr>
            <a:normAutofit fontScale="62500" lnSpcReduction="20000"/>
          </a:bodyPr>
          <a:lstStyle/>
          <a:p>
            <a:pPr algn="just">
              <a:lnSpc>
                <a:spcPct val="170000"/>
              </a:lnSpc>
            </a:pPr>
            <a:r>
              <a:rPr lang="pt-BR" dirty="0"/>
              <a:t> Na idade de dois a três meses, os bebés começam a dar a impressão de serem pessoas bastante diferentes. Quando empenhados em uma interação social, eles parecem estar mais completamente integrados. É como se suas ações, planos, afetos, percepções e cognições pudessem agora ser acionados e focados, por um instante, em uma situação interpessoal. Eles não estão simplesmente mais sociais, ou mais regulados, ou mais atentos, ou mais espertos. Eles parecem abordar o relacionar-se interpessoal com uma perspectiva organizadora que faz sentir como se agora existisse um senso integrado deles próprios como corpos distintos e coerentes, com controle sobre suas próprias ações, posse de sua própria afetividade, um senso de continuidade e um senso das outras pessoas como </a:t>
            </a:r>
            <a:r>
              <a:rPr lang="pt-BR" dirty="0" err="1"/>
              <a:t>interatuantes</a:t>
            </a:r>
            <a:r>
              <a:rPr lang="pt-BR" dirty="0"/>
              <a:t> distintos e separados. E agora o mundo começa a tratá-los como se eles fossem pessoas completas e realmente possuíssem um senso integrado deles mesmos. (Stern, 1985b, p. 61)</a:t>
            </a:r>
          </a:p>
          <a:p>
            <a:endParaRPr lang="pt-BR" dirty="0"/>
          </a:p>
          <a:p>
            <a:endParaRPr lang="pt-BR" dirty="0"/>
          </a:p>
        </p:txBody>
      </p:sp>
      <p:sp>
        <p:nvSpPr>
          <p:cNvPr id="4" name="Espaço Reservado para Número de Slide 3">
            <a:extLst>
              <a:ext uri="{FF2B5EF4-FFF2-40B4-BE49-F238E27FC236}">
                <a16:creationId xmlns:a16="http://schemas.microsoft.com/office/drawing/2014/main" id="{8E092152-637F-F848-B02A-3C812699174F}"/>
              </a:ext>
            </a:extLst>
          </p:cNvPr>
          <p:cNvSpPr>
            <a:spLocks noGrp="1"/>
          </p:cNvSpPr>
          <p:nvPr>
            <p:ph type="sldNum" sz="quarter" idx="12"/>
          </p:nvPr>
        </p:nvSpPr>
        <p:spPr/>
        <p:txBody>
          <a:bodyPr/>
          <a:lstStyle/>
          <a:p>
            <a:fld id="{BB4D1DCC-8F39-214F-8F76-B58F012A81E0}" type="slidenum">
              <a:rPr lang="pt-BR" smtClean="0"/>
              <a:t>124</a:t>
            </a:fld>
            <a:endParaRPr lang="pt-BR"/>
          </a:p>
        </p:txBody>
      </p:sp>
    </p:spTree>
    <p:extLst>
      <p:ext uri="{BB962C8B-B14F-4D97-AF65-F5344CB8AC3E}">
        <p14:creationId xmlns:p14="http://schemas.microsoft.com/office/powerpoint/2010/main" val="286102218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2C444E-00AA-CC4C-9267-AAF5FE5CB94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78B9F10-ADB5-C240-A9F8-722729820FB3}"/>
              </a:ext>
            </a:extLst>
          </p:cNvPr>
          <p:cNvSpPr>
            <a:spLocks noGrp="1"/>
          </p:cNvSpPr>
          <p:nvPr>
            <p:ph idx="1"/>
          </p:nvPr>
        </p:nvSpPr>
        <p:spPr/>
        <p:txBody>
          <a:bodyPr>
            <a:normAutofit fontScale="85000" lnSpcReduction="10000"/>
          </a:bodyPr>
          <a:lstStyle/>
          <a:p>
            <a:pPr marL="0" indent="0" algn="just">
              <a:lnSpc>
                <a:spcPct val="150000"/>
              </a:lnSpc>
              <a:buNone/>
            </a:pPr>
            <a:r>
              <a:rPr lang="pt-BR" dirty="0"/>
              <a:t>Isto não quer dizer que o bebê tenha já um Eu que ele reconhece como sendo distinto do mundo, que haja um Eu composto por diversas experiências compondo a si mesmo como se fosse uma entidade que engloba todas essas experiências, ainda que o bebê possa agir a partir desta integração. Talvez seja, como já dissera Kant, neste início o self é experimentado, ainda que o bebê não possa possuir, ter a si mesmo. No entanto, ao </a:t>
            </a:r>
            <a:r>
              <a:rPr lang="pt-BR" dirty="0" err="1"/>
              <a:t>experienciar-se</a:t>
            </a:r>
            <a:r>
              <a:rPr lang="pt-BR" dirty="0"/>
              <a:t> e ser reconhecido como existindo a partir de si mesmo, há não só uma experiência de si como uma experiência do outro. Paradoxalmente, o self e o outro, são vividos como distintos e indistintos. </a:t>
            </a:r>
          </a:p>
          <a:p>
            <a:endParaRPr lang="pt-BR" dirty="0"/>
          </a:p>
        </p:txBody>
      </p:sp>
      <p:sp>
        <p:nvSpPr>
          <p:cNvPr id="4" name="Espaço Reservado para Número de Slide 3">
            <a:extLst>
              <a:ext uri="{FF2B5EF4-FFF2-40B4-BE49-F238E27FC236}">
                <a16:creationId xmlns:a16="http://schemas.microsoft.com/office/drawing/2014/main" id="{60B97871-C0A6-E64D-9FDA-E3CF09DD2AFB}"/>
              </a:ext>
            </a:extLst>
          </p:cNvPr>
          <p:cNvSpPr>
            <a:spLocks noGrp="1"/>
          </p:cNvSpPr>
          <p:nvPr>
            <p:ph type="sldNum" sz="quarter" idx="12"/>
          </p:nvPr>
        </p:nvSpPr>
        <p:spPr/>
        <p:txBody>
          <a:bodyPr/>
          <a:lstStyle/>
          <a:p>
            <a:fld id="{BB4D1DCC-8F39-214F-8F76-B58F012A81E0}" type="slidenum">
              <a:rPr lang="pt-BR" smtClean="0"/>
              <a:t>125</a:t>
            </a:fld>
            <a:endParaRPr lang="pt-BR"/>
          </a:p>
        </p:txBody>
      </p:sp>
    </p:spTree>
    <p:extLst>
      <p:ext uri="{BB962C8B-B14F-4D97-AF65-F5344CB8AC3E}">
        <p14:creationId xmlns:p14="http://schemas.microsoft.com/office/powerpoint/2010/main" val="401319274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CD50E5-32F5-8644-A210-1B621463897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53AF773-CD88-2B4D-B56A-6CC4C8CA882F}"/>
              </a:ext>
            </a:extLst>
          </p:cNvPr>
          <p:cNvSpPr>
            <a:spLocks noGrp="1"/>
          </p:cNvSpPr>
          <p:nvPr>
            <p:ph idx="1"/>
          </p:nvPr>
        </p:nvSpPr>
        <p:spPr/>
        <p:txBody>
          <a:bodyPr>
            <a:normAutofit fontScale="62500" lnSpcReduction="20000"/>
          </a:bodyPr>
          <a:lstStyle/>
          <a:p>
            <a:pPr marL="0" indent="0" algn="just">
              <a:lnSpc>
                <a:spcPct val="160000"/>
              </a:lnSpc>
              <a:buNone/>
            </a:pPr>
            <a:r>
              <a:rPr lang="pt-BR" sz="3000" dirty="0"/>
              <a:t>Ao caracterizar um domínio do </a:t>
            </a:r>
            <a:r>
              <a:rPr lang="pt-BR" sz="3000" i="1" dirty="0"/>
              <a:t>self nuclear</a:t>
            </a:r>
            <a:r>
              <a:rPr lang="pt-BR" sz="3000" dirty="0"/>
              <a:t>, Stern abraça a concepção de que o sentido de integração num self surge já neste período inicial – contrariando, por exemplo, Margareth Mahler, que considera que o bebê estaria vivendo uma simbiose com a mãe –, ainda que esta integração e a percepção do outro também não possa ser referida a uma maturidade cognitiva e emocional que toma o outro entidades externas representáveis e intercambiáveis (tal como ocorre quando se tem um modo de funcionamento simbólico). Ao analisar, então, este período, ele procurar descrever os diversos modos como este self nuclear apreende a si mesmo, o outro, e como realização este encontro ou relação consigo e com o outro. Este conjunto de experiências ou modos de </a:t>
            </a:r>
            <a:r>
              <a:rPr lang="pt-BR" sz="3000" dirty="0" err="1"/>
              <a:t>experienciar</a:t>
            </a:r>
            <a:r>
              <a:rPr lang="pt-BR" sz="3000" dirty="0"/>
              <a:t> a si mesmo e o outro acabará também por aprofundar a percepção se si e do outro como referindo-se a entidades distintas. </a:t>
            </a:r>
          </a:p>
          <a:p>
            <a:endParaRPr lang="pt-BR" dirty="0"/>
          </a:p>
        </p:txBody>
      </p:sp>
      <p:sp>
        <p:nvSpPr>
          <p:cNvPr id="4" name="Espaço Reservado para Número de Slide 3">
            <a:extLst>
              <a:ext uri="{FF2B5EF4-FFF2-40B4-BE49-F238E27FC236}">
                <a16:creationId xmlns:a16="http://schemas.microsoft.com/office/drawing/2014/main" id="{C785F1FB-F5A3-B548-8A74-D5B02987C279}"/>
              </a:ext>
            </a:extLst>
          </p:cNvPr>
          <p:cNvSpPr>
            <a:spLocks noGrp="1"/>
          </p:cNvSpPr>
          <p:nvPr>
            <p:ph type="sldNum" sz="quarter" idx="12"/>
          </p:nvPr>
        </p:nvSpPr>
        <p:spPr/>
        <p:txBody>
          <a:bodyPr/>
          <a:lstStyle/>
          <a:p>
            <a:fld id="{BB4D1DCC-8F39-214F-8F76-B58F012A81E0}" type="slidenum">
              <a:rPr lang="pt-BR" smtClean="0"/>
              <a:t>126</a:t>
            </a:fld>
            <a:endParaRPr lang="pt-BR"/>
          </a:p>
        </p:txBody>
      </p:sp>
    </p:spTree>
    <p:extLst>
      <p:ext uri="{BB962C8B-B14F-4D97-AF65-F5344CB8AC3E}">
        <p14:creationId xmlns:p14="http://schemas.microsoft.com/office/powerpoint/2010/main" val="251712671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6F6BE8-B9E5-5A4D-BA7F-61A3F6F71D2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D9354A2-4A1E-9F4E-A6AB-22479C593027}"/>
              </a:ext>
            </a:extLst>
          </p:cNvPr>
          <p:cNvSpPr>
            <a:spLocks noGrp="1"/>
          </p:cNvSpPr>
          <p:nvPr>
            <p:ph idx="1"/>
          </p:nvPr>
        </p:nvSpPr>
        <p:spPr/>
        <p:txBody>
          <a:bodyPr>
            <a:normAutofit lnSpcReduction="10000"/>
          </a:bodyPr>
          <a:lstStyle/>
          <a:p>
            <a:pPr marL="0" indent="0" algn="just">
              <a:lnSpc>
                <a:spcPct val="150000"/>
              </a:lnSpc>
              <a:buNone/>
            </a:pPr>
            <a:r>
              <a:rPr lang="pt-BR" dirty="0"/>
              <a:t>Stern procura </a:t>
            </a:r>
            <a:r>
              <a:rPr lang="pt-BR" dirty="0" err="1"/>
              <a:t>redescrever</a:t>
            </a:r>
            <a:r>
              <a:rPr lang="pt-BR" dirty="0"/>
              <a:t> uma série de fenômeno, processos, dinâmicas experienciais dos modos de ser do bebê e suas interações sociais, mostrando que ocorrerá, na saúde e com a fundamental interação social (ou sustentação ambiental), diversos modos de autor-regulação afetiva relacional (ou seja, não se tratará, de nenhuma maneira, de apreensões ou ações propriamente cognitivas, como consciência de si mesmas, mas sim, modos de regulação afetiva):</a:t>
            </a:r>
          </a:p>
          <a:p>
            <a:endParaRPr lang="pt-BR" dirty="0"/>
          </a:p>
        </p:txBody>
      </p:sp>
      <p:sp>
        <p:nvSpPr>
          <p:cNvPr id="4" name="Espaço Reservado para Número de Slide 3">
            <a:extLst>
              <a:ext uri="{FF2B5EF4-FFF2-40B4-BE49-F238E27FC236}">
                <a16:creationId xmlns:a16="http://schemas.microsoft.com/office/drawing/2014/main" id="{C28E8EC1-6BE2-6749-882A-680C28203587}"/>
              </a:ext>
            </a:extLst>
          </p:cNvPr>
          <p:cNvSpPr>
            <a:spLocks noGrp="1"/>
          </p:cNvSpPr>
          <p:nvPr>
            <p:ph type="sldNum" sz="quarter" idx="12"/>
          </p:nvPr>
        </p:nvSpPr>
        <p:spPr/>
        <p:txBody>
          <a:bodyPr/>
          <a:lstStyle/>
          <a:p>
            <a:fld id="{BB4D1DCC-8F39-214F-8F76-B58F012A81E0}" type="slidenum">
              <a:rPr lang="pt-BR" smtClean="0"/>
              <a:t>127</a:t>
            </a:fld>
            <a:endParaRPr lang="pt-BR"/>
          </a:p>
        </p:txBody>
      </p:sp>
    </p:spTree>
    <p:extLst>
      <p:ext uri="{BB962C8B-B14F-4D97-AF65-F5344CB8AC3E}">
        <p14:creationId xmlns:p14="http://schemas.microsoft.com/office/powerpoint/2010/main" val="338524059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60A592-51E5-AF48-BC43-74BA766C7E80}"/>
              </a:ext>
            </a:extLst>
          </p:cNvPr>
          <p:cNvSpPr>
            <a:spLocks noGrp="1"/>
          </p:cNvSpPr>
          <p:nvPr>
            <p:ph type="title"/>
          </p:nvPr>
        </p:nvSpPr>
        <p:spPr/>
        <p:txBody>
          <a:bodyPr/>
          <a:lstStyle/>
          <a:p>
            <a:r>
              <a:rPr lang="pt-BR" dirty="0"/>
              <a:t>Diz Stern</a:t>
            </a:r>
          </a:p>
        </p:txBody>
      </p:sp>
      <p:sp>
        <p:nvSpPr>
          <p:cNvPr id="3" name="Espaço Reservado para Conteúdo 2">
            <a:extLst>
              <a:ext uri="{FF2B5EF4-FFF2-40B4-BE49-F238E27FC236}">
                <a16:creationId xmlns:a16="http://schemas.microsoft.com/office/drawing/2014/main" id="{A01F5CC6-32D6-2241-BFF7-70BA40153434}"/>
              </a:ext>
            </a:extLst>
          </p:cNvPr>
          <p:cNvSpPr>
            <a:spLocks noGrp="1"/>
          </p:cNvSpPr>
          <p:nvPr>
            <p:ph idx="1"/>
          </p:nvPr>
        </p:nvSpPr>
        <p:spPr/>
        <p:txBody>
          <a:bodyPr>
            <a:normAutofit fontScale="92500"/>
          </a:bodyPr>
          <a:lstStyle/>
          <a:p>
            <a:pPr algn="just">
              <a:lnSpc>
                <a:spcPct val="150000"/>
              </a:lnSpc>
            </a:pPr>
            <a:r>
              <a:rPr lang="pt-BR" dirty="0"/>
              <a:t>Com esse tipo de regulação mútua, os bebés com efeito adquirem uma grande experiência de </a:t>
            </a:r>
            <a:r>
              <a:rPr lang="pt-BR" dirty="0" err="1"/>
              <a:t>auto-regulação</a:t>
            </a:r>
            <a:r>
              <a:rPr lang="pt-BR" dirty="0"/>
              <a:t> do seu próprio nível de excitação e da regulação, através de sinais, do nível de estimulação de um cuidador responsivo. Isso significa uma precoce função de lidar bem com as situações. Os bebés também adquirem grande experiência com o cuidador como um regulador dos níveis de excitação deles, isto é, de estar com um outro que os ajuda a se </a:t>
            </a:r>
            <a:r>
              <a:rPr lang="pt-BR" dirty="0" err="1"/>
              <a:t>auto-regularem</a:t>
            </a:r>
            <a:r>
              <a:rPr lang="pt-BR" dirty="0"/>
              <a:t>. (Stern, 1985b, p. 66)</a:t>
            </a:r>
          </a:p>
          <a:p>
            <a:endParaRPr lang="pt-BR" dirty="0"/>
          </a:p>
        </p:txBody>
      </p:sp>
      <p:sp>
        <p:nvSpPr>
          <p:cNvPr id="4" name="Espaço Reservado para Número de Slide 3">
            <a:extLst>
              <a:ext uri="{FF2B5EF4-FFF2-40B4-BE49-F238E27FC236}">
                <a16:creationId xmlns:a16="http://schemas.microsoft.com/office/drawing/2014/main" id="{A19C7F16-D303-AE41-A9D0-826E11D64533}"/>
              </a:ext>
            </a:extLst>
          </p:cNvPr>
          <p:cNvSpPr>
            <a:spLocks noGrp="1"/>
          </p:cNvSpPr>
          <p:nvPr>
            <p:ph type="sldNum" sz="quarter" idx="12"/>
          </p:nvPr>
        </p:nvSpPr>
        <p:spPr/>
        <p:txBody>
          <a:bodyPr/>
          <a:lstStyle/>
          <a:p>
            <a:fld id="{BB4D1DCC-8F39-214F-8F76-B58F012A81E0}" type="slidenum">
              <a:rPr lang="pt-BR" smtClean="0"/>
              <a:t>128</a:t>
            </a:fld>
            <a:endParaRPr lang="pt-BR"/>
          </a:p>
        </p:txBody>
      </p:sp>
    </p:spTree>
    <p:extLst>
      <p:ext uri="{BB962C8B-B14F-4D97-AF65-F5344CB8AC3E}">
        <p14:creationId xmlns:p14="http://schemas.microsoft.com/office/powerpoint/2010/main" val="6588151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2A2FE4-1A57-CD47-88E0-164C7563A08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E4CADD5-9D40-B744-9D38-8C99AF53F5FD}"/>
              </a:ext>
            </a:extLst>
          </p:cNvPr>
          <p:cNvSpPr>
            <a:spLocks noGrp="1"/>
          </p:cNvSpPr>
          <p:nvPr>
            <p:ph idx="1"/>
          </p:nvPr>
        </p:nvSpPr>
        <p:spPr/>
        <p:txBody>
          <a:bodyPr/>
          <a:lstStyle/>
          <a:p>
            <a:pPr marL="0" indent="0" algn="just">
              <a:lnSpc>
                <a:spcPct val="150000"/>
              </a:lnSpc>
              <a:buNone/>
            </a:pPr>
            <a:r>
              <a:rPr lang="pt-BR" dirty="0"/>
              <a:t>Se o ambiente sustenta o bebê nas suas experiências (ou seja, o atende, com regularidade e constância, em níveis que não o decepcionam), então, o bebê constrói, pouco a pouco, um certo senso de si mesmo e um certo senso do outro, não totalmente apreendidos como entidades que tem existência autônoma, mas que são apreendidos nos seus modos de ser relacionais. </a:t>
            </a:r>
          </a:p>
          <a:p>
            <a:endParaRPr lang="pt-BR" dirty="0"/>
          </a:p>
        </p:txBody>
      </p:sp>
      <p:sp>
        <p:nvSpPr>
          <p:cNvPr id="4" name="Espaço Reservado para Número de Slide 3">
            <a:extLst>
              <a:ext uri="{FF2B5EF4-FFF2-40B4-BE49-F238E27FC236}">
                <a16:creationId xmlns:a16="http://schemas.microsoft.com/office/drawing/2014/main" id="{AFC0BB07-624D-4F42-AAD0-3051AB5E36BF}"/>
              </a:ext>
            </a:extLst>
          </p:cNvPr>
          <p:cNvSpPr>
            <a:spLocks noGrp="1"/>
          </p:cNvSpPr>
          <p:nvPr>
            <p:ph type="sldNum" sz="quarter" idx="12"/>
          </p:nvPr>
        </p:nvSpPr>
        <p:spPr/>
        <p:txBody>
          <a:bodyPr/>
          <a:lstStyle/>
          <a:p>
            <a:fld id="{BB4D1DCC-8F39-214F-8F76-B58F012A81E0}" type="slidenum">
              <a:rPr lang="pt-BR" smtClean="0"/>
              <a:t>129</a:t>
            </a:fld>
            <a:endParaRPr lang="pt-BR"/>
          </a:p>
        </p:txBody>
      </p:sp>
    </p:spTree>
    <p:extLst>
      <p:ext uri="{BB962C8B-B14F-4D97-AF65-F5344CB8AC3E}">
        <p14:creationId xmlns:p14="http://schemas.microsoft.com/office/powerpoint/2010/main" val="4265982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039F86-5957-FF43-B00C-099A41807136}"/>
              </a:ext>
            </a:extLst>
          </p:cNvPr>
          <p:cNvSpPr>
            <a:spLocks noGrp="1"/>
          </p:cNvSpPr>
          <p:nvPr>
            <p:ph type="title"/>
          </p:nvPr>
        </p:nvSpPr>
        <p:spPr/>
        <p:txBody>
          <a:bodyPr/>
          <a:lstStyle/>
          <a:p>
            <a:r>
              <a:rPr lang="pt-BR" b="1" i="1" dirty="0"/>
              <a:t>1. Problema inicial</a:t>
            </a:r>
            <a:br>
              <a:rPr lang="pt-BR" dirty="0"/>
            </a:br>
            <a:endParaRPr lang="pt-BR" dirty="0"/>
          </a:p>
        </p:txBody>
      </p:sp>
      <p:sp>
        <p:nvSpPr>
          <p:cNvPr id="3" name="Espaço Reservado para Conteúdo 2">
            <a:extLst>
              <a:ext uri="{FF2B5EF4-FFF2-40B4-BE49-F238E27FC236}">
                <a16:creationId xmlns:a16="http://schemas.microsoft.com/office/drawing/2014/main" id="{D3DE7574-4FEC-0647-8634-AAD53D3CE36A}"/>
              </a:ext>
            </a:extLst>
          </p:cNvPr>
          <p:cNvSpPr>
            <a:spLocks noGrp="1"/>
          </p:cNvSpPr>
          <p:nvPr>
            <p:ph idx="1"/>
          </p:nvPr>
        </p:nvSpPr>
        <p:spPr/>
        <p:txBody>
          <a:bodyPr>
            <a:normAutofit lnSpcReduction="10000"/>
          </a:bodyPr>
          <a:lstStyle/>
          <a:p>
            <a:pPr marL="0" indent="0" algn="just">
              <a:lnSpc>
                <a:spcPct val="150000"/>
              </a:lnSpc>
              <a:buNone/>
            </a:pPr>
            <a:r>
              <a:rPr lang="pt-BR" dirty="0"/>
              <a:t>Daniel Stern, no Prefácio de seu </a:t>
            </a:r>
            <a:r>
              <a:rPr lang="pt-BR" i="1" dirty="0"/>
              <a:t>O mundo interpessoal do bebê </a:t>
            </a:r>
            <a:r>
              <a:rPr lang="pt-BR" dirty="0"/>
              <a:t>(1985b), explicita qual foi o problema clínico que o tocou inicialmente: “Quando eu fazia residência em psiquiatria e em treinamento psicanalítico, sempre me solicitavam que resumíssemos cada caso com uma formulação psicodinâmica, isto é, um relato histórico explanatório de como o paciente se tornou a pessoa que entrou em nosso consultório” (1985b, p. xi).</a:t>
            </a:r>
          </a:p>
          <a:p>
            <a:endParaRPr lang="pt-BR" dirty="0"/>
          </a:p>
        </p:txBody>
      </p:sp>
      <p:sp>
        <p:nvSpPr>
          <p:cNvPr id="4" name="Espaço Reservado para Número de Slide 3">
            <a:extLst>
              <a:ext uri="{FF2B5EF4-FFF2-40B4-BE49-F238E27FC236}">
                <a16:creationId xmlns:a16="http://schemas.microsoft.com/office/drawing/2014/main" id="{ED5DF700-8286-B249-8E70-6C15CFBD2841}"/>
              </a:ext>
            </a:extLst>
          </p:cNvPr>
          <p:cNvSpPr>
            <a:spLocks noGrp="1"/>
          </p:cNvSpPr>
          <p:nvPr>
            <p:ph type="sldNum" sz="quarter" idx="12"/>
          </p:nvPr>
        </p:nvSpPr>
        <p:spPr/>
        <p:txBody>
          <a:bodyPr/>
          <a:lstStyle/>
          <a:p>
            <a:fld id="{BB4D1DCC-8F39-214F-8F76-B58F012A81E0}" type="slidenum">
              <a:rPr lang="pt-BR" smtClean="0"/>
              <a:t>13</a:t>
            </a:fld>
            <a:endParaRPr lang="pt-BR"/>
          </a:p>
        </p:txBody>
      </p:sp>
    </p:spTree>
    <p:extLst>
      <p:ext uri="{BB962C8B-B14F-4D97-AF65-F5344CB8AC3E}">
        <p14:creationId xmlns:p14="http://schemas.microsoft.com/office/powerpoint/2010/main" val="428495051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B67220-7C40-D54B-B5F1-43761368737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5AF3B97-D0A5-5D4C-823B-F85E7C590B70}"/>
              </a:ext>
            </a:extLst>
          </p:cNvPr>
          <p:cNvSpPr>
            <a:spLocks noGrp="1"/>
          </p:cNvSpPr>
          <p:nvPr>
            <p:ph idx="1"/>
          </p:nvPr>
        </p:nvSpPr>
        <p:spPr/>
        <p:txBody>
          <a:bodyPr>
            <a:normAutofit fontScale="92500" lnSpcReduction="20000"/>
          </a:bodyPr>
          <a:lstStyle/>
          <a:p>
            <a:pPr marL="0" indent="0" algn="just">
              <a:lnSpc>
                <a:spcPct val="170000"/>
              </a:lnSpc>
              <a:buNone/>
            </a:pPr>
            <a:r>
              <a:rPr lang="pt-BR" dirty="0"/>
              <a:t>Trata-se, para o bebê – impulsionado por uma necessidade de ordenar a si e ao universo em que vive – de apreender, repetidamente e com a sustentação ambiental, certas </a:t>
            </a:r>
            <a:r>
              <a:rPr lang="pt-BR" i="1" dirty="0"/>
              <a:t>invariantes experienciais</a:t>
            </a:r>
            <a:r>
              <a:rPr lang="pt-BR" dirty="0"/>
              <a:t>, que Stern denomina de </a:t>
            </a:r>
            <a:r>
              <a:rPr lang="pt-BR" i="1" dirty="0"/>
              <a:t>ilhas de consistência</a:t>
            </a:r>
            <a:r>
              <a:rPr lang="pt-BR" dirty="0"/>
              <a:t>, contribuindo para a consolidação de um núcleo self e de um núcleo que se refere ao outro (não um outro abstrato, mas um ser humano e se relaciona com o bebê), mesmo que o bebê seja imaturo para uma apreensão objetiva de si e do outro. </a:t>
            </a:r>
          </a:p>
        </p:txBody>
      </p:sp>
      <p:sp>
        <p:nvSpPr>
          <p:cNvPr id="4" name="Espaço Reservado para Número de Slide 3">
            <a:extLst>
              <a:ext uri="{FF2B5EF4-FFF2-40B4-BE49-F238E27FC236}">
                <a16:creationId xmlns:a16="http://schemas.microsoft.com/office/drawing/2014/main" id="{50873C9B-D405-1747-A2D9-48D114D77962}"/>
              </a:ext>
            </a:extLst>
          </p:cNvPr>
          <p:cNvSpPr>
            <a:spLocks noGrp="1"/>
          </p:cNvSpPr>
          <p:nvPr>
            <p:ph type="sldNum" sz="quarter" idx="12"/>
          </p:nvPr>
        </p:nvSpPr>
        <p:spPr/>
        <p:txBody>
          <a:bodyPr/>
          <a:lstStyle/>
          <a:p>
            <a:fld id="{BB4D1DCC-8F39-214F-8F76-B58F012A81E0}" type="slidenum">
              <a:rPr lang="pt-BR" smtClean="0"/>
              <a:t>130</a:t>
            </a:fld>
            <a:endParaRPr lang="pt-BR"/>
          </a:p>
        </p:txBody>
      </p:sp>
    </p:spTree>
    <p:extLst>
      <p:ext uri="{BB962C8B-B14F-4D97-AF65-F5344CB8AC3E}">
        <p14:creationId xmlns:p14="http://schemas.microsoft.com/office/powerpoint/2010/main" val="322171126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B67220-7C40-D54B-B5F1-43761368737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5AF3B97-D0A5-5D4C-823B-F85E7C590B70}"/>
              </a:ext>
            </a:extLst>
          </p:cNvPr>
          <p:cNvSpPr>
            <a:spLocks noGrp="1"/>
          </p:cNvSpPr>
          <p:nvPr>
            <p:ph idx="1"/>
          </p:nvPr>
        </p:nvSpPr>
        <p:spPr/>
        <p:txBody>
          <a:bodyPr>
            <a:normAutofit fontScale="62500" lnSpcReduction="20000"/>
          </a:bodyPr>
          <a:lstStyle/>
          <a:p>
            <a:pPr marL="0" indent="0" algn="just">
              <a:lnSpc>
                <a:spcPct val="170000"/>
              </a:lnSpc>
              <a:buNone/>
            </a:pPr>
            <a:r>
              <a:rPr lang="pt-BR" sz="3000" dirty="0"/>
              <a:t>Estas experiências respondem e correspondem a um tipo de impulso ou imperativo, uma “motivação intrínseca para ordenar o universo da pessoa”, que são também modos de </a:t>
            </a:r>
            <a:r>
              <a:rPr lang="pt-BR" sz="3000" i="1" dirty="0" err="1"/>
              <a:t>auto-regulação</a:t>
            </a:r>
            <a:r>
              <a:rPr lang="pt-BR" sz="3000" dirty="0"/>
              <a:t> caracterizados como </a:t>
            </a:r>
            <a:r>
              <a:rPr lang="pt-BR" sz="3000" i="1" dirty="0" err="1"/>
              <a:t>auto-invariantes</a:t>
            </a:r>
            <a:r>
              <a:rPr lang="pt-BR" sz="3000" dirty="0"/>
              <a:t>, a saber: </a:t>
            </a:r>
            <a:r>
              <a:rPr lang="pt-BR" sz="3000" i="1" dirty="0"/>
              <a:t>agência</a:t>
            </a:r>
            <a:r>
              <a:rPr lang="pt-BR" sz="3000" dirty="0"/>
              <a:t> (a experiência de sentir-se autor das ações); </a:t>
            </a:r>
            <a:r>
              <a:rPr lang="pt-BR" sz="3000" i="1" dirty="0" err="1"/>
              <a:t>auto-coerência</a:t>
            </a:r>
            <a:r>
              <a:rPr lang="pt-BR" sz="3000" dirty="0"/>
              <a:t> na experiência self-outro (associando espaço, tempo, movimento, intensidades, formas); </a:t>
            </a:r>
            <a:r>
              <a:rPr lang="pt-BR" sz="3000" i="1" dirty="0" err="1"/>
              <a:t>auto-afetividade</a:t>
            </a:r>
            <a:r>
              <a:rPr lang="pt-BR" sz="3000" dirty="0"/>
              <a:t> (que se refere à consolidação mais precisa dos afetos [alegria, interesse e angústia, talvez surpresa e raiva] e todo o universo físico-emocional que os acompanha, tornando possível reconhecer estes afetos, bem como apontando para modos de lidar com eles); e </a:t>
            </a:r>
            <a:r>
              <a:rPr lang="pt-BR" sz="3000" i="1" dirty="0" err="1"/>
              <a:t>auto-história</a:t>
            </a:r>
            <a:r>
              <a:rPr lang="pt-BR" sz="3000" dirty="0"/>
              <a:t> (associado a experiência no tempo, necessariamente associado à capacidade de memorizar, estabelecendo antes de depois, e uma certa apreensão de passado-presente-futuro).</a:t>
            </a:r>
          </a:p>
          <a:p>
            <a:endParaRPr lang="pt-BR" dirty="0"/>
          </a:p>
        </p:txBody>
      </p:sp>
      <p:sp>
        <p:nvSpPr>
          <p:cNvPr id="4" name="Espaço Reservado para Número de Slide 3">
            <a:extLst>
              <a:ext uri="{FF2B5EF4-FFF2-40B4-BE49-F238E27FC236}">
                <a16:creationId xmlns:a16="http://schemas.microsoft.com/office/drawing/2014/main" id="{50873C9B-D405-1747-A2D9-48D114D77962}"/>
              </a:ext>
            </a:extLst>
          </p:cNvPr>
          <p:cNvSpPr>
            <a:spLocks noGrp="1"/>
          </p:cNvSpPr>
          <p:nvPr>
            <p:ph type="sldNum" sz="quarter" idx="12"/>
          </p:nvPr>
        </p:nvSpPr>
        <p:spPr/>
        <p:txBody>
          <a:bodyPr/>
          <a:lstStyle/>
          <a:p>
            <a:fld id="{BB4D1DCC-8F39-214F-8F76-B58F012A81E0}" type="slidenum">
              <a:rPr lang="pt-BR" smtClean="0"/>
              <a:t>131</a:t>
            </a:fld>
            <a:endParaRPr lang="pt-BR"/>
          </a:p>
        </p:txBody>
      </p:sp>
    </p:spTree>
    <p:extLst>
      <p:ext uri="{BB962C8B-B14F-4D97-AF65-F5344CB8AC3E}">
        <p14:creationId xmlns:p14="http://schemas.microsoft.com/office/powerpoint/2010/main" val="175567678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B0306F-1AA3-0C49-93EE-038C576F4ED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A81B9E1-054C-C044-9864-5835DBA01CEA}"/>
              </a:ext>
            </a:extLst>
          </p:cNvPr>
          <p:cNvSpPr>
            <a:spLocks noGrp="1"/>
          </p:cNvSpPr>
          <p:nvPr>
            <p:ph idx="1"/>
          </p:nvPr>
        </p:nvSpPr>
        <p:spPr/>
        <p:txBody>
          <a:bodyPr>
            <a:normAutofit fontScale="62500" lnSpcReduction="20000"/>
          </a:bodyPr>
          <a:lstStyle/>
          <a:p>
            <a:pPr marL="0" indent="0" algn="just">
              <a:lnSpc>
                <a:spcPct val="160000"/>
              </a:lnSpc>
              <a:buNone/>
            </a:pPr>
            <a:r>
              <a:rPr lang="pt-BR" dirty="0"/>
              <a:t>O processo fundamental desta fase consiste na consolidação da experiência de um self que experimenta ser agente e reagir ao mundo, mundo que ele também apreende como chegando a ele de diversas maneiras, ainda que ele não tenha apreensões conceituais ou totais nem de si mesmo nem dos outros, nem do mundo. O self e o mundo (a mãe ou cuidador principal) não são </a:t>
            </a:r>
            <a:r>
              <a:rPr lang="pt-BR" dirty="0" err="1"/>
              <a:t>experienciados</a:t>
            </a:r>
            <a:r>
              <a:rPr lang="pt-BR" dirty="0"/>
              <a:t> como fundidos ou em estado simbiótico, como proporá Margareth Mahler, mas experimentados com uma certa alteridade:  </a:t>
            </a:r>
          </a:p>
          <a:p>
            <a:pPr marL="0" indent="0" algn="just">
              <a:lnSpc>
                <a:spcPct val="160000"/>
              </a:lnSpc>
              <a:buNone/>
            </a:pPr>
            <a:endParaRPr lang="pt-BR" dirty="0"/>
          </a:p>
          <a:p>
            <a:pPr lvl="1" algn="just">
              <a:lnSpc>
                <a:spcPct val="160000"/>
              </a:lnSpc>
            </a:pPr>
            <a:r>
              <a:rPr lang="pt-BR" dirty="0"/>
              <a:t>Eles podem experimentar </a:t>
            </a:r>
            <a:r>
              <a:rPr lang="pt-BR" dirty="0" err="1"/>
              <a:t>segurança</a:t>
            </a:r>
            <a:r>
              <a:rPr lang="pt-BR" dirty="0"/>
              <a:t> com outro com quem </a:t>
            </a:r>
            <a:r>
              <a:rPr lang="pt-BR" dirty="0" err="1"/>
              <a:t>estão</a:t>
            </a:r>
            <a:r>
              <a:rPr lang="pt-BR" dirty="0"/>
              <a:t> em proximidade </a:t>
            </a:r>
            <a:r>
              <a:rPr lang="pt-BR" dirty="0" err="1"/>
              <a:t>física</a:t>
            </a:r>
            <a:r>
              <a:rPr lang="pt-BR" dirty="0"/>
              <a:t>. À medida que se envolvem em jogos como "</a:t>
            </a:r>
            <a:r>
              <a:rPr lang="pt-BR" dirty="0" err="1"/>
              <a:t>peek</a:t>
            </a:r>
            <a:r>
              <a:rPr lang="pt-BR" dirty="0"/>
              <a:t>-</a:t>
            </a:r>
            <a:r>
              <a:rPr lang="pt-BR" dirty="0" err="1"/>
              <a:t>a-boo</a:t>
            </a:r>
            <a:r>
              <a:rPr lang="pt-BR" dirty="0"/>
              <a:t>" [achou!], eles experimentam os outros como reguladores do </a:t>
            </a:r>
            <a:r>
              <a:rPr lang="pt-BR" dirty="0" err="1"/>
              <a:t>nível</a:t>
            </a:r>
            <a:r>
              <a:rPr lang="pt-BR" dirty="0"/>
              <a:t> de sua </a:t>
            </a:r>
            <a:r>
              <a:rPr lang="pt-BR" dirty="0" err="1"/>
              <a:t>excitação</a:t>
            </a:r>
            <a:r>
              <a:rPr lang="pt-BR" dirty="0"/>
              <a:t>. Durante esse </a:t>
            </a:r>
            <a:r>
              <a:rPr lang="pt-BR" dirty="0" err="1"/>
              <a:t>período</a:t>
            </a:r>
            <a:r>
              <a:rPr lang="pt-BR" dirty="0"/>
              <a:t>, </a:t>
            </a:r>
            <a:r>
              <a:rPr lang="pt-BR" dirty="0" err="1"/>
              <a:t>através</a:t>
            </a:r>
            <a:r>
              <a:rPr lang="pt-BR" dirty="0"/>
              <a:t> dos </a:t>
            </a:r>
            <a:r>
              <a:rPr lang="pt-BR" dirty="0" err="1"/>
              <a:t>intercâmbios</a:t>
            </a:r>
            <a:r>
              <a:rPr lang="pt-BR" dirty="0"/>
              <a:t> </a:t>
            </a:r>
            <a:r>
              <a:rPr lang="pt-BR" dirty="0" err="1"/>
              <a:t>mútuos</a:t>
            </a:r>
            <a:r>
              <a:rPr lang="pt-BR" dirty="0"/>
              <a:t>, os cuidadores regulam os estados afetivos de seus </a:t>
            </a:r>
            <a:r>
              <a:rPr lang="pt-BR" dirty="0" err="1"/>
              <a:t>bebês</a:t>
            </a:r>
            <a:r>
              <a:rPr lang="pt-BR" dirty="0"/>
              <a:t> e os lactentes experimentam seus cuidadores como reguladores essenciais. (Palombo et al., 2010, p. 250)</a:t>
            </a:r>
          </a:p>
          <a:p>
            <a:pPr marL="0" indent="0">
              <a:buNone/>
            </a:pPr>
            <a:endParaRPr lang="pt-BR" dirty="0"/>
          </a:p>
          <a:p>
            <a:endParaRPr lang="pt-BR" dirty="0"/>
          </a:p>
          <a:p>
            <a:endParaRPr lang="pt-BR" dirty="0"/>
          </a:p>
        </p:txBody>
      </p:sp>
      <p:sp>
        <p:nvSpPr>
          <p:cNvPr id="4" name="Espaço Reservado para Número de Slide 3">
            <a:extLst>
              <a:ext uri="{FF2B5EF4-FFF2-40B4-BE49-F238E27FC236}">
                <a16:creationId xmlns:a16="http://schemas.microsoft.com/office/drawing/2014/main" id="{AD316366-7214-7247-9ABE-7080D60313EE}"/>
              </a:ext>
            </a:extLst>
          </p:cNvPr>
          <p:cNvSpPr>
            <a:spLocks noGrp="1"/>
          </p:cNvSpPr>
          <p:nvPr>
            <p:ph type="sldNum" sz="quarter" idx="12"/>
          </p:nvPr>
        </p:nvSpPr>
        <p:spPr/>
        <p:txBody>
          <a:bodyPr/>
          <a:lstStyle/>
          <a:p>
            <a:fld id="{BB4D1DCC-8F39-214F-8F76-B58F012A81E0}" type="slidenum">
              <a:rPr lang="pt-BR" smtClean="0"/>
              <a:t>132</a:t>
            </a:fld>
            <a:endParaRPr lang="pt-BR"/>
          </a:p>
        </p:txBody>
      </p:sp>
    </p:spTree>
    <p:extLst>
      <p:ext uri="{BB962C8B-B14F-4D97-AF65-F5344CB8AC3E}">
        <p14:creationId xmlns:p14="http://schemas.microsoft.com/office/powerpoint/2010/main" val="298113621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79C7A3-E0CE-2A44-A0A2-FE781FA4BC36}"/>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B9D39783-979A-C945-BFFE-278AB9D65DBE}"/>
              </a:ext>
            </a:extLst>
          </p:cNvPr>
          <p:cNvSpPr>
            <a:spLocks noGrp="1"/>
          </p:cNvSpPr>
          <p:nvPr>
            <p:ph idx="1"/>
          </p:nvPr>
        </p:nvSpPr>
        <p:spPr/>
        <p:txBody>
          <a:bodyPr>
            <a:normAutofit fontScale="77500" lnSpcReduction="20000"/>
          </a:bodyPr>
          <a:lstStyle/>
          <a:p>
            <a:pPr marL="0" indent="0" algn="just">
              <a:lnSpc>
                <a:spcPct val="150000"/>
              </a:lnSpc>
              <a:buNone/>
            </a:pPr>
            <a:r>
              <a:rPr lang="pt-BR" sz="3000" dirty="0"/>
              <a:t>Isto não significa, no entanto, que o bebê apreenda a si mesmo e ao outro como entidades totais totalmente diferenciadas, com suas qualidades específicas, autônomas e independentes, conceitualmente constituídas, conscientemente diferenciadas, mas que, paradoxalmente, relacionam-se considerando o self e o outro como sendo dois. A avaliação subjetiva do sentido que o bebê dá para o self e o outro, como próprio, externo, criado, encontrado, etc., não é algo que se possa decidir pela observação objetiva, mas pode ser </a:t>
            </a:r>
            <a:r>
              <a:rPr lang="pt-BR" sz="3000" dirty="0" err="1"/>
              <a:t>hipotetizada</a:t>
            </a:r>
            <a:r>
              <a:rPr lang="pt-BR" sz="3000" dirty="0"/>
              <a:t> pela observação clínica (ou seja, a que advém do trabalho clínico com adultos, crianças, adolescentes, neuróticos, psicóticos, </a:t>
            </a:r>
            <a:r>
              <a:rPr lang="pt-BR" sz="3000" i="1" dirty="0" err="1"/>
              <a:t>borderline</a:t>
            </a:r>
            <a:r>
              <a:rPr lang="pt-BR" sz="3000" dirty="0"/>
              <a:t> etc.).</a:t>
            </a:r>
          </a:p>
          <a:p>
            <a:pPr marL="0" indent="0">
              <a:buNone/>
            </a:pPr>
            <a:endParaRPr lang="pt-BR" dirty="0"/>
          </a:p>
        </p:txBody>
      </p:sp>
      <p:sp>
        <p:nvSpPr>
          <p:cNvPr id="4" name="Espaço Reservado para Número de Slide 3">
            <a:extLst>
              <a:ext uri="{FF2B5EF4-FFF2-40B4-BE49-F238E27FC236}">
                <a16:creationId xmlns:a16="http://schemas.microsoft.com/office/drawing/2014/main" id="{C0221BA5-E6AD-0F41-ABC1-95271C6BBC99}"/>
              </a:ext>
            </a:extLst>
          </p:cNvPr>
          <p:cNvSpPr>
            <a:spLocks noGrp="1"/>
          </p:cNvSpPr>
          <p:nvPr>
            <p:ph type="sldNum" sz="quarter" idx="12"/>
          </p:nvPr>
        </p:nvSpPr>
        <p:spPr/>
        <p:txBody>
          <a:bodyPr/>
          <a:lstStyle/>
          <a:p>
            <a:fld id="{BB4D1DCC-8F39-214F-8F76-B58F012A81E0}" type="slidenum">
              <a:rPr lang="pt-BR" smtClean="0"/>
              <a:t>133</a:t>
            </a:fld>
            <a:endParaRPr lang="pt-BR"/>
          </a:p>
        </p:txBody>
      </p:sp>
    </p:spTree>
    <p:extLst>
      <p:ext uri="{BB962C8B-B14F-4D97-AF65-F5344CB8AC3E}">
        <p14:creationId xmlns:p14="http://schemas.microsoft.com/office/powerpoint/2010/main" val="170864520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4F0709-0D0D-6B44-BFBE-D4D9DBE5D3E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A322F27-3C7A-F84A-9E77-E42DB5EE9E65}"/>
              </a:ext>
            </a:extLst>
          </p:cNvPr>
          <p:cNvSpPr>
            <a:spLocks noGrp="1"/>
          </p:cNvSpPr>
          <p:nvPr>
            <p:ph idx="1"/>
          </p:nvPr>
        </p:nvSpPr>
        <p:spPr/>
        <p:txBody>
          <a:bodyPr/>
          <a:lstStyle/>
          <a:p>
            <a:pPr marL="0" indent="0" algn="just">
              <a:lnSpc>
                <a:spcPct val="150000"/>
              </a:lnSpc>
              <a:buNone/>
            </a:pPr>
            <a:r>
              <a:rPr lang="pt-BR" dirty="0"/>
              <a:t>Este conjunto de experiências de si mesmo, </a:t>
            </a:r>
            <a:r>
              <a:rPr lang="pt-BR" dirty="0" err="1"/>
              <a:t>auto-reguladoras</a:t>
            </a:r>
            <a:r>
              <a:rPr lang="pt-BR" dirty="0"/>
              <a:t>, com os relacionamentos e sustentações ambientais-relacionais, levam o bebê a experimentar uma distinção self-outro que vai se estabelecer, no próximo domínio, como um outro modo ou dinâmica existencial: </a:t>
            </a:r>
            <a:r>
              <a:rPr lang="pt-BR" i="1" dirty="0"/>
              <a:t>o self subjetivo</a:t>
            </a:r>
            <a:r>
              <a:rPr lang="pt-BR" dirty="0"/>
              <a:t>.</a:t>
            </a:r>
          </a:p>
          <a:p>
            <a:endParaRPr lang="pt-BR" dirty="0"/>
          </a:p>
        </p:txBody>
      </p:sp>
      <p:sp>
        <p:nvSpPr>
          <p:cNvPr id="4" name="Espaço Reservado para Número de Slide 3">
            <a:extLst>
              <a:ext uri="{FF2B5EF4-FFF2-40B4-BE49-F238E27FC236}">
                <a16:creationId xmlns:a16="http://schemas.microsoft.com/office/drawing/2014/main" id="{33AB8C90-3815-5949-9A0F-C086B49759FA}"/>
              </a:ext>
            </a:extLst>
          </p:cNvPr>
          <p:cNvSpPr>
            <a:spLocks noGrp="1"/>
          </p:cNvSpPr>
          <p:nvPr>
            <p:ph type="sldNum" sz="quarter" idx="12"/>
          </p:nvPr>
        </p:nvSpPr>
        <p:spPr/>
        <p:txBody>
          <a:bodyPr/>
          <a:lstStyle/>
          <a:p>
            <a:fld id="{BB4D1DCC-8F39-214F-8F76-B58F012A81E0}" type="slidenum">
              <a:rPr lang="pt-BR" smtClean="0"/>
              <a:t>134</a:t>
            </a:fld>
            <a:endParaRPr lang="pt-BR"/>
          </a:p>
        </p:txBody>
      </p:sp>
    </p:spTree>
    <p:extLst>
      <p:ext uri="{BB962C8B-B14F-4D97-AF65-F5344CB8AC3E}">
        <p14:creationId xmlns:p14="http://schemas.microsoft.com/office/powerpoint/2010/main" val="205083562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420319-11E1-1745-BE23-D85985536DC7}"/>
              </a:ext>
            </a:extLst>
          </p:cNvPr>
          <p:cNvSpPr>
            <a:spLocks noGrp="1"/>
          </p:cNvSpPr>
          <p:nvPr>
            <p:ph type="title"/>
          </p:nvPr>
        </p:nvSpPr>
        <p:spPr/>
        <p:txBody>
          <a:bodyPr/>
          <a:lstStyle/>
          <a:p>
            <a:r>
              <a:rPr lang="pt-BR" b="1" i="1" dirty="0"/>
              <a:t>Domínio do self subjetivo</a:t>
            </a:r>
            <a:r>
              <a:rPr lang="pt-BR" b="1" dirty="0"/>
              <a:t> (7 a 15 meses)</a:t>
            </a:r>
            <a:br>
              <a:rPr lang="pt-BR" dirty="0"/>
            </a:br>
            <a:endParaRPr lang="pt-BR" dirty="0"/>
          </a:p>
        </p:txBody>
      </p:sp>
      <p:sp>
        <p:nvSpPr>
          <p:cNvPr id="3" name="Espaço Reservado para Conteúdo 2">
            <a:extLst>
              <a:ext uri="{FF2B5EF4-FFF2-40B4-BE49-F238E27FC236}">
                <a16:creationId xmlns:a16="http://schemas.microsoft.com/office/drawing/2014/main" id="{E319793A-1B48-9D42-8B79-4EFAFEE67ACA}"/>
              </a:ext>
            </a:extLst>
          </p:cNvPr>
          <p:cNvSpPr>
            <a:spLocks noGrp="1"/>
          </p:cNvSpPr>
          <p:nvPr>
            <p:ph idx="1"/>
          </p:nvPr>
        </p:nvSpPr>
        <p:spPr/>
        <p:txBody>
          <a:bodyPr>
            <a:normAutofit fontScale="70000" lnSpcReduction="20000"/>
          </a:bodyPr>
          <a:lstStyle/>
          <a:p>
            <a:pPr marL="0" indent="0" algn="just">
              <a:lnSpc>
                <a:spcPct val="160000"/>
              </a:lnSpc>
              <a:buNone/>
            </a:pPr>
            <a:r>
              <a:rPr lang="pt-BR" dirty="0"/>
              <a:t>O conjunto de experiências vividas e integradas, até então, leva o bebê a uma conquista que vai reestruturar seu modo de relação com o mundo, com o surgimento e/ou apreensão da mente como um instrumento de interação, seja dirigido a si mesmo seja dirigido ao outro: “o bebê descobre que tem uma mente e que pessoas também têm mentes” (Stern, 1985b, p. 111). A mente passa a ser um dos instrumentos que anima as percepções de si mesmo, do outro e dos encontros entre o self e o outro; ela pode processar representações, associar qualidades a entes (pessoas e objetos), reconhecer a mesma qualidade (em diversos graus) em diversos entes, pode estabelecer relações causais (se isto então aquilo, “se tal barulho, banho” etc.), pode estabelecer relações causais e começar a generalizá-las, pode prever, confirmar expectativas :</a:t>
            </a:r>
          </a:p>
          <a:p>
            <a:endParaRPr lang="pt-BR" dirty="0"/>
          </a:p>
        </p:txBody>
      </p:sp>
      <p:sp>
        <p:nvSpPr>
          <p:cNvPr id="4" name="Espaço Reservado para Número de Slide 3">
            <a:extLst>
              <a:ext uri="{FF2B5EF4-FFF2-40B4-BE49-F238E27FC236}">
                <a16:creationId xmlns:a16="http://schemas.microsoft.com/office/drawing/2014/main" id="{ED06F451-2137-0F44-B977-BC93C04F654B}"/>
              </a:ext>
            </a:extLst>
          </p:cNvPr>
          <p:cNvSpPr>
            <a:spLocks noGrp="1"/>
          </p:cNvSpPr>
          <p:nvPr>
            <p:ph type="sldNum" sz="quarter" idx="12"/>
          </p:nvPr>
        </p:nvSpPr>
        <p:spPr/>
        <p:txBody>
          <a:bodyPr/>
          <a:lstStyle/>
          <a:p>
            <a:fld id="{BB4D1DCC-8F39-214F-8F76-B58F012A81E0}" type="slidenum">
              <a:rPr lang="pt-BR" smtClean="0"/>
              <a:t>135</a:t>
            </a:fld>
            <a:endParaRPr lang="pt-BR"/>
          </a:p>
        </p:txBody>
      </p:sp>
    </p:spTree>
    <p:extLst>
      <p:ext uri="{BB962C8B-B14F-4D97-AF65-F5344CB8AC3E}">
        <p14:creationId xmlns:p14="http://schemas.microsoft.com/office/powerpoint/2010/main" val="16613922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2C5A62-CE38-8C40-9DDC-E7861949AED7}"/>
              </a:ext>
            </a:extLst>
          </p:cNvPr>
          <p:cNvSpPr>
            <a:spLocks noGrp="1"/>
          </p:cNvSpPr>
          <p:nvPr>
            <p:ph type="title"/>
          </p:nvPr>
        </p:nvSpPr>
        <p:spPr/>
        <p:txBody>
          <a:bodyPr/>
          <a:lstStyle/>
          <a:p>
            <a:r>
              <a:rPr lang="pt-BR" dirty="0"/>
              <a:t>Diz Stern</a:t>
            </a:r>
          </a:p>
        </p:txBody>
      </p:sp>
      <p:sp>
        <p:nvSpPr>
          <p:cNvPr id="3" name="Espaço Reservado para Conteúdo 2">
            <a:extLst>
              <a:ext uri="{FF2B5EF4-FFF2-40B4-BE49-F238E27FC236}">
                <a16:creationId xmlns:a16="http://schemas.microsoft.com/office/drawing/2014/main" id="{F6722624-72DF-2941-9FF5-594B427F7241}"/>
              </a:ext>
            </a:extLst>
          </p:cNvPr>
          <p:cNvSpPr>
            <a:spLocks noGrp="1"/>
          </p:cNvSpPr>
          <p:nvPr>
            <p:ph idx="1"/>
          </p:nvPr>
        </p:nvSpPr>
        <p:spPr/>
        <p:txBody>
          <a:bodyPr>
            <a:normAutofit fontScale="77500" lnSpcReduction="20000"/>
          </a:bodyPr>
          <a:lstStyle/>
          <a:p>
            <a:pPr algn="just">
              <a:lnSpc>
                <a:spcPct val="150000"/>
              </a:lnSpc>
            </a:pPr>
            <a:r>
              <a:rPr lang="pt-BR" dirty="0"/>
              <a:t>Os bebés agora têm uma nova perspectiva subjetiva organizadora com relação à sua vida social. As propriedades potenciais de um eu e de um outro foram grandemente ampliadas. </a:t>
            </a:r>
            <a:r>
              <a:rPr lang="pt-BR" dirty="0" err="1"/>
              <a:t>Eus</a:t>
            </a:r>
            <a:r>
              <a:rPr lang="pt-BR" dirty="0"/>
              <a:t> e outros agora incluem estados subjetivos ou internos da experiência, além dos comportamentos manifestos e sensações diretas que marcavam o eu e outro nucleares. Com essa expansão na natureza do eu sentido, a capacidade de relacionar-se e o assunto em questão com o qual ela tem a ver arremessam o bebé para um novo domínio do relacionar-se intersubjetivo. Emerge uma nova perspectiva subjetiva organizadora em relação ao eu. (Stern, 1985b, p. 112)</a:t>
            </a:r>
          </a:p>
          <a:p>
            <a:endParaRPr lang="pt-BR" dirty="0"/>
          </a:p>
        </p:txBody>
      </p:sp>
      <p:sp>
        <p:nvSpPr>
          <p:cNvPr id="4" name="Espaço Reservado para Número de Slide 3">
            <a:extLst>
              <a:ext uri="{FF2B5EF4-FFF2-40B4-BE49-F238E27FC236}">
                <a16:creationId xmlns:a16="http://schemas.microsoft.com/office/drawing/2014/main" id="{76644410-6AA5-1D4E-B1FC-02C4DD65E5C6}"/>
              </a:ext>
            </a:extLst>
          </p:cNvPr>
          <p:cNvSpPr>
            <a:spLocks noGrp="1"/>
          </p:cNvSpPr>
          <p:nvPr>
            <p:ph type="sldNum" sz="quarter" idx="12"/>
          </p:nvPr>
        </p:nvSpPr>
        <p:spPr/>
        <p:txBody>
          <a:bodyPr/>
          <a:lstStyle/>
          <a:p>
            <a:fld id="{BB4D1DCC-8F39-214F-8F76-B58F012A81E0}" type="slidenum">
              <a:rPr lang="pt-BR" smtClean="0"/>
              <a:t>136</a:t>
            </a:fld>
            <a:endParaRPr lang="pt-BR"/>
          </a:p>
        </p:txBody>
      </p:sp>
    </p:spTree>
    <p:extLst>
      <p:ext uri="{BB962C8B-B14F-4D97-AF65-F5344CB8AC3E}">
        <p14:creationId xmlns:p14="http://schemas.microsoft.com/office/powerpoint/2010/main" val="297504528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2F6749-7230-EC43-9621-9258314A7FC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1AB9763-1446-9B45-90AD-1531B61A5498}"/>
              </a:ext>
            </a:extLst>
          </p:cNvPr>
          <p:cNvSpPr>
            <a:spLocks noGrp="1"/>
          </p:cNvSpPr>
          <p:nvPr>
            <p:ph idx="1"/>
          </p:nvPr>
        </p:nvSpPr>
        <p:spPr/>
        <p:txBody>
          <a:bodyPr>
            <a:normAutofit fontScale="70000" lnSpcReduction="20000"/>
          </a:bodyPr>
          <a:lstStyle/>
          <a:p>
            <a:pPr marL="0" indent="0" algn="just">
              <a:lnSpc>
                <a:spcPct val="160000"/>
              </a:lnSpc>
              <a:buNone/>
            </a:pPr>
            <a:r>
              <a:rPr lang="pt-BR" dirty="0"/>
              <a:t>Saber o que se passa na cabeça de alguém é diferente de saber o que se passa no coração de alguém, ambos são processos que poderiam ser agrupados no termo intersubjetividade, ainda que Stern dedique um capítulo inteiro ao fenômeno da </a:t>
            </a:r>
            <a:r>
              <a:rPr lang="pt-BR" i="1" dirty="0" err="1"/>
              <a:t>interafetividade</a:t>
            </a:r>
            <a:r>
              <a:rPr lang="pt-BR" dirty="0"/>
              <a:t> (Stern, 1985b, Cap. 7), com um dos aspectos do domínio do self subjetivo. Deve-se, pois considerar que, neste modo de ser do self (ou domínio) há uma apreensão do que se passa na própria mente e na mente de outrem, num contexto de encontro entre subjetividades (a intersubjetividade), como também a apreensão do estado afetivo ou emocional (a </a:t>
            </a:r>
            <a:r>
              <a:rPr lang="pt-BR" dirty="0" err="1"/>
              <a:t>interafetividade</a:t>
            </a:r>
            <a:r>
              <a:rPr lang="pt-BR" dirty="0"/>
              <a:t>), mais do que isto, nesses encontros há que se considerar quando há uma sintonia ou dissonância entre as intersubjetividades, entre as </a:t>
            </a:r>
            <a:r>
              <a:rPr lang="pt-BR" dirty="0" err="1"/>
              <a:t>interafetividades</a:t>
            </a:r>
            <a:r>
              <a:rPr lang="pt-BR" dirty="0"/>
              <a:t>, como modos de viver e estar com o outro. </a:t>
            </a:r>
          </a:p>
          <a:p>
            <a:endParaRPr lang="pt-BR" dirty="0"/>
          </a:p>
        </p:txBody>
      </p:sp>
      <p:sp>
        <p:nvSpPr>
          <p:cNvPr id="4" name="Espaço Reservado para Número de Slide 3">
            <a:extLst>
              <a:ext uri="{FF2B5EF4-FFF2-40B4-BE49-F238E27FC236}">
                <a16:creationId xmlns:a16="http://schemas.microsoft.com/office/drawing/2014/main" id="{B7D20DBF-8328-0848-A666-8B4CFB41854D}"/>
              </a:ext>
            </a:extLst>
          </p:cNvPr>
          <p:cNvSpPr>
            <a:spLocks noGrp="1"/>
          </p:cNvSpPr>
          <p:nvPr>
            <p:ph type="sldNum" sz="quarter" idx="12"/>
          </p:nvPr>
        </p:nvSpPr>
        <p:spPr/>
        <p:txBody>
          <a:bodyPr/>
          <a:lstStyle/>
          <a:p>
            <a:fld id="{BB4D1DCC-8F39-214F-8F76-B58F012A81E0}" type="slidenum">
              <a:rPr lang="pt-BR" smtClean="0"/>
              <a:t>137</a:t>
            </a:fld>
            <a:endParaRPr lang="pt-BR"/>
          </a:p>
        </p:txBody>
      </p:sp>
    </p:spTree>
    <p:extLst>
      <p:ext uri="{BB962C8B-B14F-4D97-AF65-F5344CB8AC3E}">
        <p14:creationId xmlns:p14="http://schemas.microsoft.com/office/powerpoint/2010/main" val="368679518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FD58A1-0C5B-0C40-B61A-E571D0DD519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71FE3CD-DDAB-5A49-88E4-AEC710600C4A}"/>
              </a:ext>
            </a:extLst>
          </p:cNvPr>
          <p:cNvSpPr>
            <a:spLocks noGrp="1"/>
          </p:cNvSpPr>
          <p:nvPr>
            <p:ph idx="1"/>
          </p:nvPr>
        </p:nvSpPr>
        <p:spPr/>
        <p:txBody>
          <a:bodyPr>
            <a:normAutofit fontScale="77500" lnSpcReduction="20000"/>
          </a:bodyPr>
          <a:lstStyle/>
          <a:p>
            <a:pPr marL="0" indent="0" algn="just">
              <a:lnSpc>
                <a:spcPct val="160000"/>
              </a:lnSpc>
              <a:buNone/>
            </a:pPr>
            <a:r>
              <a:rPr lang="pt-BR" dirty="0"/>
              <a:t>Para Stern, a experiência da intersubjetividade é um fenômeno </a:t>
            </a:r>
            <a:r>
              <a:rPr lang="pt-BR" dirty="0" err="1"/>
              <a:t>diádico</a:t>
            </a:r>
            <a:r>
              <a:rPr lang="pt-BR" dirty="0"/>
              <a:t>, ou seja, eu e outro seriam apreendidos como sendo dois, antes mesmo que a linguagem tenha surgido como mais uma aquisição que reformulará os modos de ser no mundo. Este modo de ser subjetivo, no processo de desenvolvimento, corresponde ao conjunto de experiências que leva o bebê a integrar-se e apreender-se como um sujeito, um sujeito que é diferente dos objetos e dos outros com os quais se relaciona. Ele tem, agora, adentrando na próxima fase, uma </a:t>
            </a:r>
            <a:r>
              <a:rPr lang="pt-BR" i="1" dirty="0"/>
              <a:t>subjetividade pessoal integrada numa unidade</a:t>
            </a:r>
            <a:r>
              <a:rPr lang="pt-BR" dirty="0"/>
              <a:t>, ou seja, a possibilidade de apreender a si mesmo e o outro como sendo dois, uma apreensão de si mesmo como uma unidade distinta que ainda sofrerá diversos desenvolvimento e integrações. </a:t>
            </a:r>
          </a:p>
        </p:txBody>
      </p:sp>
      <p:sp>
        <p:nvSpPr>
          <p:cNvPr id="4" name="Espaço Reservado para Número de Slide 3">
            <a:extLst>
              <a:ext uri="{FF2B5EF4-FFF2-40B4-BE49-F238E27FC236}">
                <a16:creationId xmlns:a16="http://schemas.microsoft.com/office/drawing/2014/main" id="{D6296B76-2684-7B41-832B-D7DFBF6BFA35}"/>
              </a:ext>
            </a:extLst>
          </p:cNvPr>
          <p:cNvSpPr>
            <a:spLocks noGrp="1"/>
          </p:cNvSpPr>
          <p:nvPr>
            <p:ph type="sldNum" sz="quarter" idx="12"/>
          </p:nvPr>
        </p:nvSpPr>
        <p:spPr/>
        <p:txBody>
          <a:bodyPr/>
          <a:lstStyle/>
          <a:p>
            <a:fld id="{BB4D1DCC-8F39-214F-8F76-B58F012A81E0}" type="slidenum">
              <a:rPr lang="pt-BR" smtClean="0"/>
              <a:t>138</a:t>
            </a:fld>
            <a:endParaRPr lang="pt-BR"/>
          </a:p>
        </p:txBody>
      </p:sp>
    </p:spTree>
    <p:extLst>
      <p:ext uri="{BB962C8B-B14F-4D97-AF65-F5344CB8AC3E}">
        <p14:creationId xmlns:p14="http://schemas.microsoft.com/office/powerpoint/2010/main" val="27190246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313E54-418F-1F42-B3BE-A7545AC3A8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E751EA3-0DCD-844A-8703-5DEB51F53A84}"/>
              </a:ext>
            </a:extLst>
          </p:cNvPr>
          <p:cNvSpPr>
            <a:spLocks noGrp="1"/>
          </p:cNvSpPr>
          <p:nvPr>
            <p:ph idx="1"/>
          </p:nvPr>
        </p:nvSpPr>
        <p:spPr/>
        <p:txBody>
          <a:bodyPr/>
          <a:lstStyle/>
          <a:p>
            <a:pPr marL="0" indent="0" algn="just">
              <a:lnSpc>
                <a:spcPct val="150000"/>
              </a:lnSpc>
              <a:buNone/>
            </a:pPr>
            <a:r>
              <a:rPr lang="pt-BR" dirty="0"/>
              <a:t>Stern considera, assim, que a distinção eu-outro corresponde a algo que está, de uma ou outra forma, presente deste o nascimento, ainda que o self vá aprofundando e enriquecendo esta distinção experiencial e existencial, até chegar neste momento em que o eu e o outro são apreendidos claramente como dois, reconhecidos em si e nas relações que um estabelece com o outro, como sendo duas entidades.</a:t>
            </a:r>
          </a:p>
          <a:p>
            <a:endParaRPr lang="pt-BR" dirty="0"/>
          </a:p>
        </p:txBody>
      </p:sp>
      <p:sp>
        <p:nvSpPr>
          <p:cNvPr id="4" name="Espaço Reservado para Número de Slide 3">
            <a:extLst>
              <a:ext uri="{FF2B5EF4-FFF2-40B4-BE49-F238E27FC236}">
                <a16:creationId xmlns:a16="http://schemas.microsoft.com/office/drawing/2014/main" id="{17C9729E-B87D-5C4F-8604-E4C5B2A92244}"/>
              </a:ext>
            </a:extLst>
          </p:cNvPr>
          <p:cNvSpPr>
            <a:spLocks noGrp="1"/>
          </p:cNvSpPr>
          <p:nvPr>
            <p:ph type="sldNum" sz="quarter" idx="12"/>
          </p:nvPr>
        </p:nvSpPr>
        <p:spPr/>
        <p:txBody>
          <a:bodyPr/>
          <a:lstStyle/>
          <a:p>
            <a:fld id="{BB4D1DCC-8F39-214F-8F76-B58F012A81E0}" type="slidenum">
              <a:rPr lang="pt-BR" smtClean="0"/>
              <a:t>139</a:t>
            </a:fld>
            <a:endParaRPr lang="pt-BR"/>
          </a:p>
        </p:txBody>
      </p:sp>
    </p:spTree>
    <p:extLst>
      <p:ext uri="{BB962C8B-B14F-4D97-AF65-F5344CB8AC3E}">
        <p14:creationId xmlns:p14="http://schemas.microsoft.com/office/powerpoint/2010/main" val="1504134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CB1690-9332-CE4C-A95D-0039D998FD4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26EBC06-C29F-7243-9F5E-8BE00CCC243D}"/>
              </a:ext>
            </a:extLst>
          </p:cNvPr>
          <p:cNvSpPr>
            <a:spLocks noGrp="1"/>
          </p:cNvSpPr>
          <p:nvPr>
            <p:ph idx="1"/>
          </p:nvPr>
        </p:nvSpPr>
        <p:spPr/>
        <p:txBody>
          <a:bodyPr>
            <a:normAutofit fontScale="77500" lnSpcReduction="20000"/>
          </a:bodyPr>
          <a:lstStyle/>
          <a:p>
            <a:pPr marL="0" indent="0" algn="just">
              <a:lnSpc>
                <a:spcPct val="150000"/>
              </a:lnSpc>
              <a:buNone/>
            </a:pPr>
            <a:r>
              <a:rPr lang="pt-BR" dirty="0"/>
              <a:t>	Por </a:t>
            </a:r>
            <a:r>
              <a:rPr lang="pt-BR" i="1" dirty="0"/>
              <a:t>formulação dinâmica</a:t>
            </a:r>
            <a:r>
              <a:rPr lang="pt-BR" dirty="0"/>
              <a:t>, na psiquiatria e na psicanálise, entenda-se a consideração da história afetiva-sócio-cultural dos indivíduos e, em especial, no caso da psicanálise, a consideração dos determinantes inconscientes que constituem o indivíduo nessa história. A segunda formulação que quero destacar, na citação acima, é “como o paciente se tornou a pessoa que entrou em nosso consultório”, ressaltando que há um processo desenvolvimentista a ser considerado, partindo da sua origem (seu nascimento, seu ambiente inicial, sua vida de bebê) até o momento em que, tendo se integrado como uma </a:t>
            </a:r>
            <a:r>
              <a:rPr lang="pt-BR" i="1" dirty="0"/>
              <a:t>pessoa</a:t>
            </a:r>
            <a:r>
              <a:rPr lang="pt-BR" dirty="0"/>
              <a:t> (para Stern, num </a:t>
            </a:r>
            <a:r>
              <a:rPr lang="pt-BR" i="1" dirty="0"/>
              <a:t>self</a:t>
            </a:r>
            <a:r>
              <a:rPr lang="pt-BR" dirty="0"/>
              <a:t>, como toda a sua complexidade), este indivíduo pode estar precisando de ajuda psicoterapêutica ou psiquiátrica. </a:t>
            </a:r>
          </a:p>
          <a:p>
            <a:endParaRPr lang="pt-BR" dirty="0"/>
          </a:p>
        </p:txBody>
      </p:sp>
      <p:sp>
        <p:nvSpPr>
          <p:cNvPr id="4" name="Espaço Reservado para Número de Slide 3">
            <a:extLst>
              <a:ext uri="{FF2B5EF4-FFF2-40B4-BE49-F238E27FC236}">
                <a16:creationId xmlns:a16="http://schemas.microsoft.com/office/drawing/2014/main" id="{B0577713-DE0E-3F4E-9E88-3260FF557F92}"/>
              </a:ext>
            </a:extLst>
          </p:cNvPr>
          <p:cNvSpPr>
            <a:spLocks noGrp="1"/>
          </p:cNvSpPr>
          <p:nvPr>
            <p:ph type="sldNum" sz="quarter" idx="12"/>
          </p:nvPr>
        </p:nvSpPr>
        <p:spPr/>
        <p:txBody>
          <a:bodyPr/>
          <a:lstStyle/>
          <a:p>
            <a:fld id="{BB4D1DCC-8F39-214F-8F76-B58F012A81E0}" type="slidenum">
              <a:rPr lang="pt-BR" smtClean="0"/>
              <a:t>14</a:t>
            </a:fld>
            <a:endParaRPr lang="pt-BR"/>
          </a:p>
        </p:txBody>
      </p:sp>
    </p:spTree>
    <p:extLst>
      <p:ext uri="{BB962C8B-B14F-4D97-AF65-F5344CB8AC3E}">
        <p14:creationId xmlns:p14="http://schemas.microsoft.com/office/powerpoint/2010/main" val="155726219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9CC526-4F2E-2149-A264-77349D67C0D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E61FD02-4040-7445-A6D5-438DC256CB7C}"/>
              </a:ext>
            </a:extLst>
          </p:cNvPr>
          <p:cNvSpPr>
            <a:spLocks noGrp="1"/>
          </p:cNvSpPr>
          <p:nvPr>
            <p:ph idx="1"/>
          </p:nvPr>
        </p:nvSpPr>
        <p:spPr/>
        <p:txBody>
          <a:bodyPr>
            <a:normAutofit fontScale="62500" lnSpcReduction="20000"/>
          </a:bodyPr>
          <a:lstStyle/>
          <a:p>
            <a:pPr marL="0" indent="0" algn="just">
              <a:lnSpc>
                <a:spcPct val="170000"/>
              </a:lnSpc>
              <a:buNone/>
            </a:pPr>
            <a:r>
              <a:rPr lang="pt-BR" dirty="0"/>
              <a:t>É importante lembrar que Stern tem como ponto de apoio conceitual a </a:t>
            </a:r>
            <a:r>
              <a:rPr lang="pt-BR" i="1" dirty="0"/>
              <a:t>psicanálise </a:t>
            </a:r>
            <a:r>
              <a:rPr lang="pt-BR" dirty="0"/>
              <a:t>– de Mahler, que ele critica tanto por considerar o início como sendo de um autismo normal e, em seguida, uma simbiose entre o bebê e a mãe, e de Klein, que ele também critica por supor um self por demais maduro já no início da existência</a:t>
            </a:r>
            <a:r>
              <a:rPr lang="pt-BR" i="1" dirty="0"/>
              <a:t> </a:t>
            </a:r>
            <a:r>
              <a:rPr lang="pt-BR" dirty="0"/>
              <a:t>–, as diversas descobertas dos desenvolvimentistas (Piaget, Vygotsky, dentre outros já citados), neurocientistas e </a:t>
            </a:r>
            <a:r>
              <a:rPr lang="pt-BR" i="1" dirty="0" err="1"/>
              <a:t>etólogos</a:t>
            </a:r>
            <a:r>
              <a:rPr lang="pt-BR" dirty="0"/>
              <a:t>, expressa na teoria do apego, que forneceria um princípio ontológico para os diversos modos de ser do self e seus desenvolvimentos. Neste quadro, a própria subjetivação, ou </a:t>
            </a:r>
            <a:r>
              <a:rPr lang="pt-BR" dirty="0" err="1"/>
              <a:t>intersubjetivação</a:t>
            </a:r>
            <a:r>
              <a:rPr lang="pt-BR" dirty="0"/>
              <a:t>, será considerada como estando a serviço da sobrevivência da espécie: “Sugiro que a natureza também ofereceu os caminhos e meios para os entrelaçamentos subjetivos dos indivíduos que aumentariam o valor de sobrevivência. E o valor de sobrevivência da intersubjetividade é potencialmente enorme” (Stern, 1985b, p. 121).</a:t>
            </a:r>
          </a:p>
          <a:p>
            <a:endParaRPr lang="pt-BR" dirty="0"/>
          </a:p>
        </p:txBody>
      </p:sp>
      <p:sp>
        <p:nvSpPr>
          <p:cNvPr id="4" name="Espaço Reservado para Número de Slide 3">
            <a:extLst>
              <a:ext uri="{FF2B5EF4-FFF2-40B4-BE49-F238E27FC236}">
                <a16:creationId xmlns:a16="http://schemas.microsoft.com/office/drawing/2014/main" id="{8A346A02-E10D-5249-8D63-7FDB090CB92D}"/>
              </a:ext>
            </a:extLst>
          </p:cNvPr>
          <p:cNvSpPr>
            <a:spLocks noGrp="1"/>
          </p:cNvSpPr>
          <p:nvPr>
            <p:ph type="sldNum" sz="quarter" idx="12"/>
          </p:nvPr>
        </p:nvSpPr>
        <p:spPr/>
        <p:txBody>
          <a:bodyPr/>
          <a:lstStyle/>
          <a:p>
            <a:fld id="{BB4D1DCC-8F39-214F-8F76-B58F012A81E0}" type="slidenum">
              <a:rPr lang="pt-BR" smtClean="0"/>
              <a:t>140</a:t>
            </a:fld>
            <a:endParaRPr lang="pt-BR"/>
          </a:p>
        </p:txBody>
      </p:sp>
    </p:spTree>
    <p:extLst>
      <p:ext uri="{BB962C8B-B14F-4D97-AF65-F5344CB8AC3E}">
        <p14:creationId xmlns:p14="http://schemas.microsoft.com/office/powerpoint/2010/main" val="174853797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6B784-3257-A445-97FB-BF234E2EBBE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83E1E2-D038-A749-BEF9-6D20CFE0EC9D}"/>
              </a:ext>
            </a:extLst>
          </p:cNvPr>
          <p:cNvSpPr>
            <a:spLocks noGrp="1"/>
          </p:cNvSpPr>
          <p:nvPr>
            <p:ph idx="1"/>
          </p:nvPr>
        </p:nvSpPr>
        <p:spPr/>
        <p:txBody>
          <a:bodyPr/>
          <a:lstStyle/>
          <a:p>
            <a:pPr marL="0" indent="0" algn="just">
              <a:lnSpc>
                <a:spcPct val="150000"/>
              </a:lnSpc>
              <a:buNone/>
            </a:pPr>
            <a:r>
              <a:rPr lang="pt-BR" dirty="0"/>
              <a:t>Tudo isto ocorre antes que a possibilidade de usar símbolos se instale, com a conquista da linguagem como poderoso modo de apreensão de si mesmo, do outro e dos modos de ser e se relacionar com os outros, enfim, com a entrada do self (ou do homem) no mundo da cultura.</a:t>
            </a:r>
          </a:p>
          <a:p>
            <a:endParaRPr lang="pt-BR" dirty="0"/>
          </a:p>
        </p:txBody>
      </p:sp>
      <p:sp>
        <p:nvSpPr>
          <p:cNvPr id="4" name="Espaço Reservado para Número de Slide 3">
            <a:extLst>
              <a:ext uri="{FF2B5EF4-FFF2-40B4-BE49-F238E27FC236}">
                <a16:creationId xmlns:a16="http://schemas.microsoft.com/office/drawing/2014/main" id="{AC34D74F-477D-734A-9574-E2B20D8F471E}"/>
              </a:ext>
            </a:extLst>
          </p:cNvPr>
          <p:cNvSpPr>
            <a:spLocks noGrp="1"/>
          </p:cNvSpPr>
          <p:nvPr>
            <p:ph type="sldNum" sz="quarter" idx="12"/>
          </p:nvPr>
        </p:nvSpPr>
        <p:spPr/>
        <p:txBody>
          <a:bodyPr/>
          <a:lstStyle/>
          <a:p>
            <a:fld id="{BB4D1DCC-8F39-214F-8F76-B58F012A81E0}" type="slidenum">
              <a:rPr lang="pt-BR" smtClean="0"/>
              <a:t>141</a:t>
            </a:fld>
            <a:endParaRPr lang="pt-BR"/>
          </a:p>
        </p:txBody>
      </p:sp>
    </p:spTree>
    <p:extLst>
      <p:ext uri="{BB962C8B-B14F-4D97-AF65-F5344CB8AC3E}">
        <p14:creationId xmlns:p14="http://schemas.microsoft.com/office/powerpoint/2010/main" val="192903028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5B485D-19B0-544D-9836-1AAF07A55732}"/>
              </a:ext>
            </a:extLst>
          </p:cNvPr>
          <p:cNvSpPr>
            <a:spLocks noGrp="1"/>
          </p:cNvSpPr>
          <p:nvPr>
            <p:ph type="title"/>
          </p:nvPr>
        </p:nvSpPr>
        <p:spPr/>
        <p:txBody>
          <a:bodyPr/>
          <a:lstStyle/>
          <a:p>
            <a:r>
              <a:rPr lang="pt-BR" b="1" i="1" dirty="0"/>
              <a:t>Domínio do self verbal</a:t>
            </a:r>
            <a:r>
              <a:rPr lang="pt-BR" b="1" dirty="0"/>
              <a:t> (15º mês ao 3</a:t>
            </a:r>
            <a:r>
              <a:rPr lang="pt-BR" b="1" baseline="30000" dirty="0"/>
              <a:t>o</a:t>
            </a:r>
            <a:r>
              <a:rPr lang="pt-BR" b="1" dirty="0"/>
              <a:t> ano) </a:t>
            </a:r>
            <a:br>
              <a:rPr lang="pt-BR" dirty="0"/>
            </a:br>
            <a:endParaRPr lang="pt-BR" dirty="0"/>
          </a:p>
        </p:txBody>
      </p:sp>
      <p:sp>
        <p:nvSpPr>
          <p:cNvPr id="3" name="Espaço Reservado para Conteúdo 2">
            <a:extLst>
              <a:ext uri="{FF2B5EF4-FFF2-40B4-BE49-F238E27FC236}">
                <a16:creationId xmlns:a16="http://schemas.microsoft.com/office/drawing/2014/main" id="{66A8D3E8-2A12-404A-885A-FBB41812F7D3}"/>
              </a:ext>
            </a:extLst>
          </p:cNvPr>
          <p:cNvSpPr>
            <a:spLocks noGrp="1"/>
          </p:cNvSpPr>
          <p:nvPr>
            <p:ph idx="1"/>
          </p:nvPr>
        </p:nvSpPr>
        <p:spPr/>
        <p:txBody>
          <a:bodyPr/>
          <a:lstStyle/>
          <a:p>
            <a:pPr marL="0" indent="0" algn="just">
              <a:lnSpc>
                <a:spcPct val="150000"/>
              </a:lnSpc>
              <a:buNone/>
            </a:pPr>
            <a:r>
              <a:rPr lang="pt-BR" dirty="0"/>
              <a:t>O self verbal se caracteriza pelo fato de que a linguagem foi adquirida e o self, por assim dizer, tem um instrumento simbólico para se comunicar e para agir sobre si mesmo e sobre o mundo. Com a linguagem, o mundo do símbolo e do conceito, a possibilidade de apreender categorias, conjuntos, intercambiá-los, seja de forma cognitiva seja afetiva, se ampliam enormemente. </a:t>
            </a:r>
          </a:p>
          <a:p>
            <a:endParaRPr lang="pt-BR" dirty="0"/>
          </a:p>
        </p:txBody>
      </p:sp>
      <p:sp>
        <p:nvSpPr>
          <p:cNvPr id="4" name="Espaço Reservado para Número de Slide 3">
            <a:extLst>
              <a:ext uri="{FF2B5EF4-FFF2-40B4-BE49-F238E27FC236}">
                <a16:creationId xmlns:a16="http://schemas.microsoft.com/office/drawing/2014/main" id="{2B26E076-B92D-3B4B-AF32-05DEBFBF1262}"/>
              </a:ext>
            </a:extLst>
          </p:cNvPr>
          <p:cNvSpPr>
            <a:spLocks noGrp="1"/>
          </p:cNvSpPr>
          <p:nvPr>
            <p:ph type="sldNum" sz="quarter" idx="12"/>
          </p:nvPr>
        </p:nvSpPr>
        <p:spPr/>
        <p:txBody>
          <a:bodyPr/>
          <a:lstStyle/>
          <a:p>
            <a:fld id="{BB4D1DCC-8F39-214F-8F76-B58F012A81E0}" type="slidenum">
              <a:rPr lang="pt-BR" smtClean="0"/>
              <a:t>142</a:t>
            </a:fld>
            <a:endParaRPr lang="pt-BR"/>
          </a:p>
        </p:txBody>
      </p:sp>
    </p:spTree>
    <p:extLst>
      <p:ext uri="{BB962C8B-B14F-4D97-AF65-F5344CB8AC3E}">
        <p14:creationId xmlns:p14="http://schemas.microsoft.com/office/powerpoint/2010/main" val="301434243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2F3971-00F4-4A41-A2E5-59BE79FB9389}"/>
              </a:ext>
            </a:extLst>
          </p:cNvPr>
          <p:cNvSpPr>
            <a:spLocks noGrp="1"/>
          </p:cNvSpPr>
          <p:nvPr>
            <p:ph type="title"/>
          </p:nvPr>
        </p:nvSpPr>
        <p:spPr/>
        <p:txBody>
          <a:bodyPr/>
          <a:lstStyle/>
          <a:p>
            <a:r>
              <a:rPr lang="pt-BR" dirty="0"/>
              <a:t>Diz Stern:</a:t>
            </a:r>
            <a:br>
              <a:rPr lang="pt-BR" dirty="0"/>
            </a:br>
            <a:endParaRPr lang="pt-BR" dirty="0"/>
          </a:p>
        </p:txBody>
      </p:sp>
      <p:sp>
        <p:nvSpPr>
          <p:cNvPr id="3" name="Espaço Reservado para Conteúdo 2">
            <a:extLst>
              <a:ext uri="{FF2B5EF4-FFF2-40B4-BE49-F238E27FC236}">
                <a16:creationId xmlns:a16="http://schemas.microsoft.com/office/drawing/2014/main" id="{72B43A8A-E9DF-AD4B-A58B-AE5786BA0B6E}"/>
              </a:ext>
            </a:extLst>
          </p:cNvPr>
          <p:cNvSpPr>
            <a:spLocks noGrp="1"/>
          </p:cNvSpPr>
          <p:nvPr>
            <p:ph idx="1"/>
          </p:nvPr>
        </p:nvSpPr>
        <p:spPr/>
        <p:txBody>
          <a:bodyPr>
            <a:normAutofit fontScale="92500"/>
          </a:bodyPr>
          <a:lstStyle/>
          <a:p>
            <a:pPr algn="just">
              <a:lnSpc>
                <a:spcPct val="150000"/>
              </a:lnSpc>
            </a:pPr>
            <a:r>
              <a:rPr lang="pt-BR" dirty="0"/>
              <a:t>Durante o segundo ano de vida do bebé emerge a linguagem, e neste processo os sensos de eu e outro adquirem novos atributos. Agora o eu e o outro possuem um conhecimento de mundo pessoal diferente e distinto, assim como um novo meio de troca com o qual criar significados compartilhados. Uma nova perspectiva subjetiva organizadora emerge e abre um novo domínio do relacionar-se. As maneiras possíveis de "estar com" um outro aumentam enormemente. (Stern, 1985b, p. 145)</a:t>
            </a:r>
          </a:p>
          <a:p>
            <a:endParaRPr lang="pt-BR" dirty="0"/>
          </a:p>
        </p:txBody>
      </p:sp>
      <p:sp>
        <p:nvSpPr>
          <p:cNvPr id="4" name="Espaço Reservado para Número de Slide 3">
            <a:extLst>
              <a:ext uri="{FF2B5EF4-FFF2-40B4-BE49-F238E27FC236}">
                <a16:creationId xmlns:a16="http://schemas.microsoft.com/office/drawing/2014/main" id="{5FE8C4C6-1A93-A548-83B6-FC5A4C064B9C}"/>
              </a:ext>
            </a:extLst>
          </p:cNvPr>
          <p:cNvSpPr>
            <a:spLocks noGrp="1"/>
          </p:cNvSpPr>
          <p:nvPr>
            <p:ph type="sldNum" sz="quarter" idx="12"/>
          </p:nvPr>
        </p:nvSpPr>
        <p:spPr/>
        <p:txBody>
          <a:bodyPr/>
          <a:lstStyle/>
          <a:p>
            <a:fld id="{BB4D1DCC-8F39-214F-8F76-B58F012A81E0}" type="slidenum">
              <a:rPr lang="pt-BR" smtClean="0"/>
              <a:t>143</a:t>
            </a:fld>
            <a:endParaRPr lang="pt-BR"/>
          </a:p>
        </p:txBody>
      </p:sp>
    </p:spTree>
    <p:extLst>
      <p:ext uri="{BB962C8B-B14F-4D97-AF65-F5344CB8AC3E}">
        <p14:creationId xmlns:p14="http://schemas.microsoft.com/office/powerpoint/2010/main" val="329687062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1F2AA5-1B1B-BE4E-857C-3D78EC570BA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53A1A1A-34E1-8947-98FA-5EE83EF7C4DB}"/>
              </a:ext>
            </a:extLst>
          </p:cNvPr>
          <p:cNvSpPr>
            <a:spLocks noGrp="1"/>
          </p:cNvSpPr>
          <p:nvPr>
            <p:ph idx="1"/>
          </p:nvPr>
        </p:nvSpPr>
        <p:spPr/>
        <p:txBody>
          <a:bodyPr>
            <a:normAutofit fontScale="85000" lnSpcReduction="10000"/>
          </a:bodyPr>
          <a:lstStyle/>
          <a:p>
            <a:pPr marL="0" indent="0" algn="just">
              <a:lnSpc>
                <a:spcPct val="150000"/>
              </a:lnSpc>
              <a:buNone/>
            </a:pPr>
            <a:r>
              <a:rPr lang="pt-BR" dirty="0"/>
              <a:t>Isto marca a entrada da criança no mundo do símbolo e da linguagem, mas há muitas coisas ainda a serem desenvolvidas, seja no campo da ampliação das capacidades cognitivas abstratas, em termos das suas operações lógicas e cada vez mais amplas, seja no campo dos afetos, em termos de ampliação dos processos de identificação e simbolização dos outros, em termos da própria constituição da moral e dos lugares de pertinência ao mundo. A conquista da linguagem ou do poder de simbolizar, em termos estruturais da personalidade, é um começo que necessitará, ainda, ser ampliado nas suas formas de uso e amplitude.</a:t>
            </a:r>
          </a:p>
          <a:p>
            <a:endParaRPr lang="pt-BR" dirty="0"/>
          </a:p>
        </p:txBody>
      </p:sp>
      <p:sp>
        <p:nvSpPr>
          <p:cNvPr id="4" name="Espaço Reservado para Número de Slide 3">
            <a:extLst>
              <a:ext uri="{FF2B5EF4-FFF2-40B4-BE49-F238E27FC236}">
                <a16:creationId xmlns:a16="http://schemas.microsoft.com/office/drawing/2014/main" id="{0B7A0A02-69D0-8E44-A1CE-B7E2B2AB1BDC}"/>
              </a:ext>
            </a:extLst>
          </p:cNvPr>
          <p:cNvSpPr>
            <a:spLocks noGrp="1"/>
          </p:cNvSpPr>
          <p:nvPr>
            <p:ph type="sldNum" sz="quarter" idx="12"/>
          </p:nvPr>
        </p:nvSpPr>
        <p:spPr/>
        <p:txBody>
          <a:bodyPr/>
          <a:lstStyle/>
          <a:p>
            <a:fld id="{BB4D1DCC-8F39-214F-8F76-B58F012A81E0}" type="slidenum">
              <a:rPr lang="pt-BR" smtClean="0"/>
              <a:t>144</a:t>
            </a:fld>
            <a:endParaRPr lang="pt-BR"/>
          </a:p>
        </p:txBody>
      </p:sp>
    </p:spTree>
    <p:extLst>
      <p:ext uri="{BB962C8B-B14F-4D97-AF65-F5344CB8AC3E}">
        <p14:creationId xmlns:p14="http://schemas.microsoft.com/office/powerpoint/2010/main" val="274586870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EC8EB-98B5-834A-B5B0-C70C5D42737C}"/>
              </a:ext>
            </a:extLst>
          </p:cNvPr>
          <p:cNvSpPr>
            <a:spLocks noGrp="1"/>
          </p:cNvSpPr>
          <p:nvPr>
            <p:ph type="title"/>
          </p:nvPr>
        </p:nvSpPr>
        <p:spPr/>
        <p:txBody>
          <a:bodyPr/>
          <a:lstStyle/>
          <a:p>
            <a:r>
              <a:rPr lang="pt-BR" b="1" i="1" dirty="0"/>
              <a:t>Domínio do self narrativo </a:t>
            </a:r>
            <a:r>
              <a:rPr lang="pt-BR" b="1" dirty="0"/>
              <a:t>(depois do 3</a:t>
            </a:r>
            <a:r>
              <a:rPr lang="pt-BR" b="1" baseline="30000" dirty="0"/>
              <a:t>o</a:t>
            </a:r>
            <a:r>
              <a:rPr lang="pt-BR" b="1" dirty="0"/>
              <a:t> ano)</a:t>
            </a:r>
            <a:br>
              <a:rPr lang="pt-BR" dirty="0"/>
            </a:br>
            <a:endParaRPr lang="pt-BR" dirty="0"/>
          </a:p>
        </p:txBody>
      </p:sp>
      <p:sp>
        <p:nvSpPr>
          <p:cNvPr id="3" name="Espaço Reservado para Conteúdo 2">
            <a:extLst>
              <a:ext uri="{FF2B5EF4-FFF2-40B4-BE49-F238E27FC236}">
                <a16:creationId xmlns:a16="http://schemas.microsoft.com/office/drawing/2014/main" id="{A1C1E3A4-D7C1-0947-8316-4057B2959BBE}"/>
              </a:ext>
            </a:extLst>
          </p:cNvPr>
          <p:cNvSpPr>
            <a:spLocks noGrp="1"/>
          </p:cNvSpPr>
          <p:nvPr>
            <p:ph idx="1"/>
          </p:nvPr>
        </p:nvSpPr>
        <p:spPr/>
        <p:txBody>
          <a:bodyPr>
            <a:normAutofit fontScale="70000" lnSpcReduction="20000"/>
          </a:bodyPr>
          <a:lstStyle/>
          <a:p>
            <a:pPr marL="0" indent="0" algn="just">
              <a:lnSpc>
                <a:spcPct val="160000"/>
              </a:lnSpc>
              <a:buNone/>
            </a:pPr>
            <a:r>
              <a:rPr lang="pt-BR" dirty="0"/>
              <a:t>Adentrar no campo da linguagem é uma coisa, poder colocar-se numa história pessoal, familiar e coletiva, seja em termos cognitivos, afetivos, éticos e políticos e outra, e isto exigirá outros modos de ser do self. Numa nova Introdução de seu livro de referência (</a:t>
            </a:r>
            <a:r>
              <a:rPr lang="pt-BR" i="1" dirty="0"/>
              <a:t>O mundo interpessoal do bebê</a:t>
            </a:r>
            <a:r>
              <a:rPr lang="pt-BR" dirty="0"/>
              <a:t>), ele escreveu:</a:t>
            </a:r>
          </a:p>
          <a:p>
            <a:pPr lvl="1" algn="just">
              <a:lnSpc>
                <a:spcPct val="160000"/>
              </a:lnSpc>
            </a:pPr>
            <a:r>
              <a:rPr lang="pt-BR" dirty="0"/>
              <a:t>Na edição de 1985, a capacidade de criar uma narrativa autobiográfica recebeu um papel muito pequeno, como mero elemento do self verbal. Não vejo mais dessa maneira. A capacidade de contar uma narrativa sobre sua própria experiência é uma capacidade fundamental separada e independente de formar palavras a partir de símbolos e, portanto, se referir verbalmente a si mesmo [</a:t>
            </a:r>
            <a:r>
              <a:rPr lang="pt-BR" i="1" dirty="0" err="1"/>
              <a:t>yourself</a:t>
            </a:r>
            <a:r>
              <a:rPr lang="pt-BR" dirty="0"/>
              <a:t>] ao seu mundo. A capacidade narrativa evolui muito mais tarde (por volta dos três anos de idade) do que a língua em si mesma (cerca de dezoito meses) e requer diferentes aspectos da mente. (Stern, 1985b, p. </a:t>
            </a:r>
            <a:r>
              <a:rPr lang="pt-BR" dirty="0" err="1"/>
              <a:t>xxiv</a:t>
            </a:r>
            <a:r>
              <a:rPr lang="pt-BR" dirty="0"/>
              <a:t>)</a:t>
            </a:r>
          </a:p>
          <a:p>
            <a:endParaRPr lang="pt-BR" dirty="0"/>
          </a:p>
        </p:txBody>
      </p:sp>
      <p:sp>
        <p:nvSpPr>
          <p:cNvPr id="4" name="Espaço Reservado para Número de Slide 3">
            <a:extLst>
              <a:ext uri="{FF2B5EF4-FFF2-40B4-BE49-F238E27FC236}">
                <a16:creationId xmlns:a16="http://schemas.microsoft.com/office/drawing/2014/main" id="{F09DDD83-F579-964B-BD5F-5A550B034F47}"/>
              </a:ext>
            </a:extLst>
          </p:cNvPr>
          <p:cNvSpPr>
            <a:spLocks noGrp="1"/>
          </p:cNvSpPr>
          <p:nvPr>
            <p:ph type="sldNum" sz="quarter" idx="12"/>
          </p:nvPr>
        </p:nvSpPr>
        <p:spPr/>
        <p:txBody>
          <a:bodyPr/>
          <a:lstStyle/>
          <a:p>
            <a:fld id="{BB4D1DCC-8F39-214F-8F76-B58F012A81E0}" type="slidenum">
              <a:rPr lang="pt-BR" smtClean="0"/>
              <a:t>145</a:t>
            </a:fld>
            <a:endParaRPr lang="pt-BR"/>
          </a:p>
        </p:txBody>
      </p:sp>
    </p:spTree>
    <p:extLst>
      <p:ext uri="{BB962C8B-B14F-4D97-AF65-F5344CB8AC3E}">
        <p14:creationId xmlns:p14="http://schemas.microsoft.com/office/powerpoint/2010/main" val="420838249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E0DC43-647D-6E4A-B980-EC0CCC7000F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4F72B03-9693-374F-A359-A378088B1A25}"/>
              </a:ext>
            </a:extLst>
          </p:cNvPr>
          <p:cNvSpPr>
            <a:spLocks noGrp="1"/>
          </p:cNvSpPr>
          <p:nvPr>
            <p:ph idx="1"/>
          </p:nvPr>
        </p:nvSpPr>
        <p:spPr/>
        <p:txBody>
          <a:bodyPr/>
          <a:lstStyle/>
          <a:p>
            <a:pPr marL="0" indent="0" algn="just">
              <a:lnSpc>
                <a:spcPct val="150000"/>
              </a:lnSpc>
              <a:buNone/>
            </a:pPr>
            <a:r>
              <a:rPr lang="pt-BR" dirty="0"/>
              <a:t>Poder narrar a própria história, bem como a de seu ambiente, de seu grupo e, nessa direção, da própria humanidade, poder inserir-se num passado-presente-futuro e, até mesmo, poder criar e inventar histórias, corresponde a uma nova dinâmica existencial relacional do self.</a:t>
            </a:r>
          </a:p>
          <a:p>
            <a:endParaRPr lang="pt-BR" dirty="0"/>
          </a:p>
        </p:txBody>
      </p:sp>
      <p:sp>
        <p:nvSpPr>
          <p:cNvPr id="4" name="Espaço Reservado para Número de Slide 3">
            <a:extLst>
              <a:ext uri="{FF2B5EF4-FFF2-40B4-BE49-F238E27FC236}">
                <a16:creationId xmlns:a16="http://schemas.microsoft.com/office/drawing/2014/main" id="{4F4529DC-696E-B446-96E3-BD4575597442}"/>
              </a:ext>
            </a:extLst>
          </p:cNvPr>
          <p:cNvSpPr>
            <a:spLocks noGrp="1"/>
          </p:cNvSpPr>
          <p:nvPr>
            <p:ph type="sldNum" sz="quarter" idx="12"/>
          </p:nvPr>
        </p:nvSpPr>
        <p:spPr/>
        <p:txBody>
          <a:bodyPr/>
          <a:lstStyle/>
          <a:p>
            <a:fld id="{BB4D1DCC-8F39-214F-8F76-B58F012A81E0}" type="slidenum">
              <a:rPr lang="pt-BR" smtClean="0"/>
              <a:t>146</a:t>
            </a:fld>
            <a:endParaRPr lang="pt-BR"/>
          </a:p>
        </p:txBody>
      </p:sp>
    </p:spTree>
    <p:extLst>
      <p:ext uri="{BB962C8B-B14F-4D97-AF65-F5344CB8AC3E}">
        <p14:creationId xmlns:p14="http://schemas.microsoft.com/office/powerpoint/2010/main" val="158131055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602678-7AED-224B-B19C-932F98A03CCF}"/>
              </a:ext>
            </a:extLst>
          </p:cNvPr>
          <p:cNvSpPr>
            <a:spLocks noGrp="1"/>
          </p:cNvSpPr>
          <p:nvPr>
            <p:ph type="title"/>
          </p:nvPr>
        </p:nvSpPr>
        <p:spPr/>
        <p:txBody>
          <a:bodyPr>
            <a:normAutofit/>
          </a:bodyPr>
          <a:lstStyle/>
          <a:p>
            <a:r>
              <a:rPr lang="pt-BR" b="1" i="1" dirty="0"/>
              <a:t>Os domínios do self se sobrepõem ao longo da vida</a:t>
            </a:r>
            <a:endParaRPr lang="pt-BR" dirty="0"/>
          </a:p>
        </p:txBody>
      </p:sp>
      <p:sp>
        <p:nvSpPr>
          <p:cNvPr id="3" name="Espaço Reservado para Conteúdo 2">
            <a:extLst>
              <a:ext uri="{FF2B5EF4-FFF2-40B4-BE49-F238E27FC236}">
                <a16:creationId xmlns:a16="http://schemas.microsoft.com/office/drawing/2014/main" id="{D3188DD1-6806-1144-BD51-D758487DF7FA}"/>
              </a:ext>
            </a:extLst>
          </p:cNvPr>
          <p:cNvSpPr>
            <a:spLocks noGrp="1"/>
          </p:cNvSpPr>
          <p:nvPr>
            <p:ph idx="1"/>
          </p:nvPr>
        </p:nvSpPr>
        <p:spPr/>
        <p:txBody>
          <a:bodyPr>
            <a:normAutofit fontScale="92500" lnSpcReduction="10000"/>
          </a:bodyPr>
          <a:lstStyle/>
          <a:p>
            <a:pPr marL="0" indent="0" algn="just">
              <a:lnSpc>
                <a:spcPct val="150000"/>
              </a:lnSpc>
              <a:buNone/>
            </a:pPr>
            <a:endParaRPr lang="pt-BR" dirty="0"/>
          </a:p>
          <a:p>
            <a:pPr marL="0" indent="0" algn="just">
              <a:lnSpc>
                <a:spcPct val="150000"/>
              </a:lnSpc>
              <a:buNone/>
            </a:pPr>
            <a:r>
              <a:rPr lang="pt-BR" dirty="0"/>
              <a:t>É importante ressaltar que um domínio ou modo de ser, não é ultrapassado por outro, mas se coloca na existência como apresentando e sendo dinâmicas existenciais que estarão sempre presentes, alternando-se conforme as necessidades, ainda que eles não funcionem de forma totalmente independente, mas determinado um ao outro. Em termos do domínio do self nuclear e do subjetivo, </a:t>
            </a:r>
          </a:p>
          <a:p>
            <a:endParaRPr lang="pt-BR" dirty="0"/>
          </a:p>
        </p:txBody>
      </p:sp>
      <p:sp>
        <p:nvSpPr>
          <p:cNvPr id="4" name="Espaço Reservado para Número de Slide 3">
            <a:extLst>
              <a:ext uri="{FF2B5EF4-FFF2-40B4-BE49-F238E27FC236}">
                <a16:creationId xmlns:a16="http://schemas.microsoft.com/office/drawing/2014/main" id="{24884785-11C3-334B-AC07-73DAC5591963}"/>
              </a:ext>
            </a:extLst>
          </p:cNvPr>
          <p:cNvSpPr>
            <a:spLocks noGrp="1"/>
          </p:cNvSpPr>
          <p:nvPr>
            <p:ph type="sldNum" sz="quarter" idx="12"/>
          </p:nvPr>
        </p:nvSpPr>
        <p:spPr/>
        <p:txBody>
          <a:bodyPr/>
          <a:lstStyle/>
          <a:p>
            <a:fld id="{BB4D1DCC-8F39-214F-8F76-B58F012A81E0}" type="slidenum">
              <a:rPr lang="pt-BR" smtClean="0"/>
              <a:t>147</a:t>
            </a:fld>
            <a:endParaRPr lang="pt-BR"/>
          </a:p>
        </p:txBody>
      </p:sp>
    </p:spTree>
    <p:extLst>
      <p:ext uri="{BB962C8B-B14F-4D97-AF65-F5344CB8AC3E}">
        <p14:creationId xmlns:p14="http://schemas.microsoft.com/office/powerpoint/2010/main" val="231028690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0B4575-AC96-3842-A1B3-4DF150EC56AE}"/>
              </a:ext>
            </a:extLst>
          </p:cNvPr>
          <p:cNvSpPr>
            <a:spLocks noGrp="1"/>
          </p:cNvSpPr>
          <p:nvPr>
            <p:ph type="title"/>
          </p:nvPr>
        </p:nvSpPr>
        <p:spPr/>
        <p:txBody>
          <a:bodyPr/>
          <a:lstStyle/>
          <a:p>
            <a:r>
              <a:rPr lang="pt-BR" dirty="0"/>
              <a:t>Diz Stern: </a:t>
            </a:r>
            <a:br>
              <a:rPr lang="pt-BR" dirty="0"/>
            </a:br>
            <a:endParaRPr lang="pt-BR" dirty="0"/>
          </a:p>
        </p:txBody>
      </p:sp>
      <p:sp>
        <p:nvSpPr>
          <p:cNvPr id="3" name="Espaço Reservado para Conteúdo 2">
            <a:extLst>
              <a:ext uri="{FF2B5EF4-FFF2-40B4-BE49-F238E27FC236}">
                <a16:creationId xmlns:a16="http://schemas.microsoft.com/office/drawing/2014/main" id="{5E02D47D-5CA4-F348-BB17-2983CA2856A2}"/>
              </a:ext>
            </a:extLst>
          </p:cNvPr>
          <p:cNvSpPr>
            <a:spLocks noGrp="1"/>
          </p:cNvSpPr>
          <p:nvPr>
            <p:ph idx="1"/>
          </p:nvPr>
        </p:nvSpPr>
        <p:spPr/>
        <p:txBody>
          <a:bodyPr>
            <a:normAutofit fontScale="85000" lnSpcReduction="10000"/>
          </a:bodyPr>
          <a:lstStyle/>
          <a:p>
            <a:pPr lvl="1" algn="just">
              <a:lnSpc>
                <a:spcPct val="150000"/>
              </a:lnSpc>
            </a:pPr>
            <a:r>
              <a:rPr lang="pt-BR" dirty="0"/>
              <a:t>Embora o relacionar-se intersubjetivo transforme o mundo interpessoal, o relacionar-se nuclear continua. O relacionar-se intersubjetivo não o substitui; nada jamais o substituir. Ele é o fundamento das relações interpessoais. Quando é acrescentado o domínio do relacionar-se intersubjetivo, o relacionar-se nuclear e o relacionar-se intersubjetivo coexistem e interagem. Cada domínio afeta a experiência do outro. (Stern, 1985b, p. 112) </a:t>
            </a:r>
          </a:p>
          <a:p>
            <a:pPr marL="0" indent="0" algn="just">
              <a:lnSpc>
                <a:spcPct val="150000"/>
              </a:lnSpc>
              <a:buNone/>
            </a:pPr>
            <a:endParaRPr lang="pt-BR" dirty="0"/>
          </a:p>
          <a:p>
            <a:pPr marL="0" indent="0" algn="just">
              <a:lnSpc>
                <a:spcPct val="150000"/>
              </a:lnSpc>
              <a:buNone/>
            </a:pPr>
            <a:r>
              <a:rPr lang="pt-BR" dirty="0"/>
              <a:t>O mesmo deve-se afirmar com relação ao surgimento dos outros domínios (o verbal e o narrativo).</a:t>
            </a:r>
            <a:r>
              <a:rPr lang="pt-BR" dirty="0">
                <a:effectLst/>
              </a:rPr>
              <a:t> </a:t>
            </a:r>
            <a:endParaRPr lang="pt-BR" dirty="0"/>
          </a:p>
          <a:p>
            <a:endParaRPr lang="pt-BR" dirty="0"/>
          </a:p>
        </p:txBody>
      </p:sp>
      <p:sp>
        <p:nvSpPr>
          <p:cNvPr id="4" name="Espaço Reservado para Número de Slide 3">
            <a:extLst>
              <a:ext uri="{FF2B5EF4-FFF2-40B4-BE49-F238E27FC236}">
                <a16:creationId xmlns:a16="http://schemas.microsoft.com/office/drawing/2014/main" id="{C2980289-5D4E-9748-9BFE-D64DB2BD3223}"/>
              </a:ext>
            </a:extLst>
          </p:cNvPr>
          <p:cNvSpPr>
            <a:spLocks noGrp="1"/>
          </p:cNvSpPr>
          <p:nvPr>
            <p:ph type="sldNum" sz="quarter" idx="12"/>
          </p:nvPr>
        </p:nvSpPr>
        <p:spPr/>
        <p:txBody>
          <a:bodyPr/>
          <a:lstStyle/>
          <a:p>
            <a:fld id="{BB4D1DCC-8F39-214F-8F76-B58F012A81E0}" type="slidenum">
              <a:rPr lang="pt-BR" smtClean="0"/>
              <a:t>148</a:t>
            </a:fld>
            <a:endParaRPr lang="pt-BR"/>
          </a:p>
        </p:txBody>
      </p:sp>
    </p:spTree>
    <p:extLst>
      <p:ext uri="{BB962C8B-B14F-4D97-AF65-F5344CB8AC3E}">
        <p14:creationId xmlns:p14="http://schemas.microsoft.com/office/powerpoint/2010/main" val="90137533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B776BF-F51A-264F-B913-4C93ABC17205}"/>
              </a:ext>
            </a:extLst>
          </p:cNvPr>
          <p:cNvSpPr>
            <a:spLocks noGrp="1"/>
          </p:cNvSpPr>
          <p:nvPr>
            <p:ph type="title"/>
          </p:nvPr>
        </p:nvSpPr>
        <p:spPr/>
        <p:txBody>
          <a:bodyPr>
            <a:normAutofit/>
          </a:bodyPr>
          <a:lstStyle/>
          <a:p>
            <a:r>
              <a:rPr lang="pt-BR" sz="2700" dirty="0">
                <a:latin typeface="Times New Roman" panose="02020603050405020304" pitchFamily="18" charset="0"/>
                <a:cs typeface="Times New Roman" panose="02020603050405020304" pitchFamily="18" charset="0"/>
              </a:rPr>
              <a:t>Com tais referências temos, então, um esboço geral teórico-descritivo do que Stern apresenta como sento a sua teoria do desenvolvimento do self. </a:t>
            </a:r>
            <a:r>
              <a:rPr lang="pt-BR" sz="2200" b="1" dirty="0"/>
              <a:t>(Stern, 1985a[2000], p. </a:t>
            </a:r>
            <a:r>
              <a:rPr lang="pt-BR" sz="2200" b="1" dirty="0" err="1"/>
              <a:t>xxv</a:t>
            </a:r>
            <a:r>
              <a:rPr lang="pt-BR" sz="2200" b="1" dirty="0"/>
              <a:t>)</a:t>
            </a:r>
            <a:r>
              <a:rPr lang="pt-BR" sz="2200" dirty="0">
                <a:effectLst/>
              </a:rPr>
              <a:t> </a:t>
            </a:r>
            <a:endParaRPr lang="pt-BR" sz="2200" dirty="0">
              <a:latin typeface="Times New Roman" panose="02020603050405020304" pitchFamily="18" charset="0"/>
              <a:cs typeface="Times New Roman" panose="02020603050405020304" pitchFamily="18" charset="0"/>
            </a:endParaRPr>
          </a:p>
        </p:txBody>
      </p:sp>
      <p:sp>
        <p:nvSpPr>
          <p:cNvPr id="3" name="Espaço Reservado para Conteúdo 2">
            <a:extLst>
              <a:ext uri="{FF2B5EF4-FFF2-40B4-BE49-F238E27FC236}">
                <a16:creationId xmlns:a16="http://schemas.microsoft.com/office/drawing/2014/main" id="{BF99F2D0-C534-BC49-9A0B-0213DC48E59F}"/>
              </a:ext>
            </a:extLst>
          </p:cNvPr>
          <p:cNvSpPr>
            <a:spLocks noGrp="1"/>
          </p:cNvSpPr>
          <p:nvPr>
            <p:ph idx="1"/>
          </p:nvPr>
        </p:nvSpPr>
        <p:spPr>
          <a:xfrm>
            <a:off x="-308982" y="6721475"/>
            <a:ext cx="18792915" cy="1975707"/>
          </a:xfrm>
        </p:spPr>
        <p:txBody>
          <a:bodyPr/>
          <a:lstStyle/>
          <a:p>
            <a:endParaRPr lang="pt-BR" dirty="0"/>
          </a:p>
          <a:p>
            <a:pPr lvl="5"/>
            <a:endParaRPr lang="pt-BR" dirty="0"/>
          </a:p>
        </p:txBody>
      </p:sp>
      <p:sp>
        <p:nvSpPr>
          <p:cNvPr id="4" name="Espaço Reservado para Número de Slide 3">
            <a:extLst>
              <a:ext uri="{FF2B5EF4-FFF2-40B4-BE49-F238E27FC236}">
                <a16:creationId xmlns:a16="http://schemas.microsoft.com/office/drawing/2014/main" id="{65DDA31D-7C10-7243-9A2F-1FAD7E406B84}"/>
              </a:ext>
            </a:extLst>
          </p:cNvPr>
          <p:cNvSpPr>
            <a:spLocks noGrp="1"/>
          </p:cNvSpPr>
          <p:nvPr>
            <p:ph type="sldNum" sz="quarter" idx="12"/>
          </p:nvPr>
        </p:nvSpPr>
        <p:spPr/>
        <p:txBody>
          <a:bodyPr/>
          <a:lstStyle/>
          <a:p>
            <a:fld id="{BB4D1DCC-8F39-214F-8F76-B58F012A81E0}" type="slidenum">
              <a:rPr lang="pt-BR" smtClean="0"/>
              <a:t>149</a:t>
            </a:fld>
            <a:endParaRPr lang="pt-BR"/>
          </a:p>
        </p:txBody>
      </p:sp>
      <p:sp>
        <p:nvSpPr>
          <p:cNvPr id="9" name="Rectangle 8">
            <a:extLst>
              <a:ext uri="{FF2B5EF4-FFF2-40B4-BE49-F238E27FC236}">
                <a16:creationId xmlns:a16="http://schemas.microsoft.com/office/drawing/2014/main" id="{EFE7C7A0-8C47-5845-97F4-348F8187B013}"/>
              </a:ext>
            </a:extLst>
          </p:cNvPr>
          <p:cNvSpPr>
            <a:spLocks noChangeArrowheads="1"/>
          </p:cNvSpPr>
          <p:nvPr/>
        </p:nvSpPr>
        <p:spPr bwMode="auto">
          <a:xfrm>
            <a:off x="-2100585" y="3154635"/>
            <a:ext cx="21788887" cy="294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pic>
        <p:nvPicPr>
          <p:cNvPr id="4103" name="Imagem 1">
            <a:extLst>
              <a:ext uri="{FF2B5EF4-FFF2-40B4-BE49-F238E27FC236}">
                <a16:creationId xmlns:a16="http://schemas.microsoft.com/office/drawing/2014/main" id="{56188C60-8B54-D841-835D-0CA5261CA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9257" y="1523644"/>
            <a:ext cx="5228161" cy="520941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D747DCFF-F519-B542-BB60-4395051D3DFB}"/>
              </a:ext>
            </a:extLst>
          </p:cNvPr>
          <p:cNvSpPr>
            <a:spLocks noChangeArrowheads="1"/>
          </p:cNvSpPr>
          <p:nvPr/>
        </p:nvSpPr>
        <p:spPr bwMode="auto">
          <a:xfrm>
            <a:off x="-2100585" y="7422506"/>
            <a:ext cx="217888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000" b="1" i="0" u="none" strike="noStrike" cap="none" normalizeH="0" baseline="0">
                <a:ln>
                  <a:noFill/>
                </a:ln>
                <a:solidFill>
                  <a:srgbClr val="000000"/>
                </a:solidFill>
                <a:effectLst/>
                <a:latin typeface="Times New Roman" panose="02020603050405020304" pitchFamily="18" charset="0"/>
                <a:ea typeface="Calibri" panose="020F0502020204030204" pitchFamily="34" charset="0"/>
              </a:rPr>
              <a:t>(Stern, 1985a[2000], p. xxv)</a:t>
            </a:r>
            <a:r>
              <a:rPr kumimoji="0" lang="pt-BR" altLang="pt-BR" sz="1000" b="0" i="0" u="none" strike="noStrike" cap="none" normalizeH="0" baseline="0">
                <a:ln>
                  <a:noFill/>
                </a:ln>
                <a:solidFill>
                  <a:schemeClr val="tx1"/>
                </a:solidFill>
                <a:effectLst/>
              </a:rPr>
              <a:t> </a:t>
            </a:r>
            <a:endParaRPr kumimoji="0" lang="pt-BR" altLang="pt-B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0864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97E82B-35F0-3D45-BA62-4876C95055B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0B128C1-46D4-8241-9788-A97557574ED9}"/>
              </a:ext>
            </a:extLst>
          </p:cNvPr>
          <p:cNvSpPr>
            <a:spLocks noGrp="1"/>
          </p:cNvSpPr>
          <p:nvPr>
            <p:ph idx="1"/>
          </p:nvPr>
        </p:nvSpPr>
        <p:spPr/>
        <p:txBody>
          <a:bodyPr>
            <a:normAutofit fontScale="77500" lnSpcReduction="20000"/>
          </a:bodyPr>
          <a:lstStyle/>
          <a:p>
            <a:pPr marL="0" indent="0" algn="just">
              <a:lnSpc>
                <a:spcPct val="160000"/>
              </a:lnSpc>
              <a:buNone/>
            </a:pPr>
            <a:r>
              <a:rPr lang="pt-BR" dirty="0"/>
              <a:t>Do ponto de vista do desenvolvimento emocional trata-se, para Stern, de compreender como o ser humano passa da situação inicial na qual o bebê é </a:t>
            </a:r>
            <a:r>
              <a:rPr lang="pt-BR" i="1" dirty="0"/>
              <a:t>dependente</a:t>
            </a:r>
            <a:r>
              <a:rPr lang="pt-BR" dirty="0"/>
              <a:t> e </a:t>
            </a:r>
            <a:r>
              <a:rPr lang="pt-BR" i="1" dirty="0"/>
              <a:t>inseguro</a:t>
            </a:r>
            <a:r>
              <a:rPr lang="pt-BR" dirty="0"/>
              <a:t> para conquistarem a </a:t>
            </a:r>
            <a:r>
              <a:rPr lang="pt-BR" i="1" dirty="0"/>
              <a:t>autonomia</a:t>
            </a:r>
            <a:r>
              <a:rPr lang="pt-BR" dirty="0"/>
              <a:t> e a </a:t>
            </a:r>
            <a:r>
              <a:rPr lang="pt-BR" i="1" dirty="0"/>
              <a:t>confiança </a:t>
            </a:r>
            <a:r>
              <a:rPr lang="pt-BR" dirty="0"/>
              <a:t>existencial (1985b, p. 167) </a:t>
            </a:r>
            <a:r>
              <a:rPr lang="pt-BR" sz="1800" dirty="0"/>
              <a:t>[estes são, sem sombra de dúvida, os mesmos utilizados por Erik Erikson, na sua teoria do desenvolvimento psicossocial, quando descreve as oito idades do homem]</a:t>
            </a:r>
            <a:r>
              <a:rPr lang="pt-BR" dirty="0"/>
              <a:t>. Stern acha, no entanto, que há um modo mais objetivo, mais preciso e mais útil, para pensar a linha do desenvolvimento emocional, substituindo, então, estes termos, um tanto quanto vagos, pela questão dos </a:t>
            </a:r>
            <a:r>
              <a:rPr lang="pt-BR" i="1" dirty="0"/>
              <a:t>sentidos do self</a:t>
            </a:r>
            <a:r>
              <a:rPr lang="pt-BR" dirty="0"/>
              <a:t>, ou, em termos mais descritivos, dos modos como o self apreende a si mesmo, o mundo e estabelece suas relações. </a:t>
            </a:r>
          </a:p>
          <a:p>
            <a:endParaRPr lang="pt-BR" dirty="0"/>
          </a:p>
        </p:txBody>
      </p:sp>
      <p:sp>
        <p:nvSpPr>
          <p:cNvPr id="4" name="Espaço Reservado para Número de Slide 3">
            <a:extLst>
              <a:ext uri="{FF2B5EF4-FFF2-40B4-BE49-F238E27FC236}">
                <a16:creationId xmlns:a16="http://schemas.microsoft.com/office/drawing/2014/main" id="{CE74C2F1-C212-284E-8262-11B2FB19DD98}"/>
              </a:ext>
            </a:extLst>
          </p:cNvPr>
          <p:cNvSpPr>
            <a:spLocks noGrp="1"/>
          </p:cNvSpPr>
          <p:nvPr>
            <p:ph type="sldNum" sz="quarter" idx="12"/>
          </p:nvPr>
        </p:nvSpPr>
        <p:spPr/>
        <p:txBody>
          <a:bodyPr/>
          <a:lstStyle/>
          <a:p>
            <a:fld id="{BB4D1DCC-8F39-214F-8F76-B58F012A81E0}" type="slidenum">
              <a:rPr lang="pt-BR" smtClean="0"/>
              <a:t>15</a:t>
            </a:fld>
            <a:endParaRPr lang="pt-BR"/>
          </a:p>
        </p:txBody>
      </p:sp>
    </p:spTree>
    <p:extLst>
      <p:ext uri="{BB962C8B-B14F-4D97-AF65-F5344CB8AC3E}">
        <p14:creationId xmlns:p14="http://schemas.microsoft.com/office/powerpoint/2010/main" val="318969745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8B2FF-AB8B-EC41-89E4-BC11182F9E25}"/>
              </a:ext>
            </a:extLst>
          </p:cNvPr>
          <p:cNvSpPr>
            <a:spLocks noGrp="1"/>
          </p:cNvSpPr>
          <p:nvPr>
            <p:ph type="title"/>
          </p:nvPr>
        </p:nvSpPr>
        <p:spPr/>
        <p:txBody>
          <a:bodyPr>
            <a:noAutofit/>
          </a:bodyPr>
          <a:lstStyle/>
          <a:p>
            <a:r>
              <a:rPr lang="pt-BR" sz="2400" b="1" dirty="0"/>
              <a:t>Apresentação sintética da matriz analítico crítica da teoria do desenvolvimento dos modos de ser do self ou dos sensos do self</a:t>
            </a:r>
            <a:br>
              <a:rPr lang="pt-BR" sz="2400" dirty="0"/>
            </a:br>
            <a:r>
              <a:rPr lang="pt-BR" sz="2400" b="1" dirty="0"/>
              <a:t>MATRIZ 		</a:t>
            </a:r>
            <a:r>
              <a:rPr lang="pt-BR" sz="2400" dirty="0"/>
              <a:t>		</a:t>
            </a:r>
            <a:r>
              <a:rPr lang="pt-BR" sz="2400" b="1" dirty="0"/>
              <a:t>Característica</a:t>
            </a:r>
            <a:br>
              <a:rPr lang="pt-BR" sz="2400" dirty="0"/>
            </a:br>
            <a:r>
              <a:rPr lang="pt-BR" sz="2400" dirty="0"/>
              <a:t> </a:t>
            </a:r>
          </a:p>
        </p:txBody>
      </p:sp>
      <p:sp>
        <p:nvSpPr>
          <p:cNvPr id="3" name="Espaço Reservado para Conteúdo 2">
            <a:extLst>
              <a:ext uri="{FF2B5EF4-FFF2-40B4-BE49-F238E27FC236}">
                <a16:creationId xmlns:a16="http://schemas.microsoft.com/office/drawing/2014/main" id="{D27B147D-49B1-1F41-B00C-EA615CC57D1A}"/>
              </a:ext>
            </a:extLst>
          </p:cNvPr>
          <p:cNvSpPr>
            <a:spLocks noGrp="1"/>
          </p:cNvSpPr>
          <p:nvPr>
            <p:ph idx="1"/>
          </p:nvPr>
        </p:nvSpPr>
        <p:spPr/>
        <p:txBody>
          <a:bodyPr>
            <a:normAutofit fontScale="40000" lnSpcReduction="20000"/>
          </a:bodyPr>
          <a:lstStyle/>
          <a:p>
            <a:pPr marL="0" indent="0">
              <a:buNone/>
            </a:pPr>
            <a:r>
              <a:rPr lang="pt-BR" b="1" dirty="0"/>
              <a:t>1. O problema empírico básico,</a:t>
            </a:r>
            <a:r>
              <a:rPr lang="pt-BR" dirty="0"/>
              <a:t> 			o processo que leva ao ser humano </a:t>
            </a:r>
          </a:p>
          <a:p>
            <a:pPr marL="0" indent="0">
              <a:buNone/>
            </a:pPr>
            <a:r>
              <a:rPr lang="pt-BR" b="1" dirty="0"/>
              <a:t> como ponto de partida 				</a:t>
            </a:r>
            <a:r>
              <a:rPr lang="pt-BR" dirty="0"/>
              <a:t>a constituir-se como uma pessoa</a:t>
            </a:r>
            <a:r>
              <a:rPr lang="pt-BR" b="1" dirty="0"/>
              <a:t>		 </a:t>
            </a:r>
          </a:p>
          <a:p>
            <a:pPr marL="0" indent="0">
              <a:buNone/>
            </a:pPr>
            <a:r>
              <a:rPr lang="pt-BR" dirty="0"/>
              <a:t> </a:t>
            </a:r>
          </a:p>
          <a:p>
            <a:pPr marL="0" indent="0">
              <a:buNone/>
            </a:pPr>
            <a:r>
              <a:rPr lang="pt-BR" b="1" dirty="0"/>
              <a:t>2. Do problema singular</a:t>
            </a:r>
            <a:r>
              <a:rPr lang="pt-BR" dirty="0"/>
              <a:t> 				Modos de ser do self </a:t>
            </a:r>
          </a:p>
          <a:p>
            <a:pPr marL="0" indent="0">
              <a:buNone/>
            </a:pPr>
            <a:r>
              <a:rPr lang="pt-BR" b="1" dirty="0"/>
              <a:t>ao problema universal</a:t>
            </a:r>
            <a:r>
              <a:rPr lang="pt-BR" dirty="0"/>
              <a:t> 				(Modos de ser dos Sensos do self)</a:t>
            </a:r>
          </a:p>
          <a:p>
            <a:pPr marL="0" indent="0">
              <a:buNone/>
            </a:pPr>
            <a:r>
              <a:rPr lang="pt-BR" dirty="0"/>
              <a:t> </a:t>
            </a:r>
          </a:p>
          <a:p>
            <a:pPr marL="0" indent="0">
              <a:buNone/>
            </a:pPr>
            <a:r>
              <a:rPr lang="pt-BR" b="1" dirty="0"/>
              <a:t>3. Fundamentos operativos na construção da teoria </a:t>
            </a:r>
            <a:endParaRPr lang="pt-BR" dirty="0"/>
          </a:p>
          <a:p>
            <a:pPr marL="0" indent="0">
              <a:buNone/>
            </a:pPr>
            <a:r>
              <a:rPr lang="pt-BR" b="1" dirty="0"/>
              <a:t>do desenvolvimento dos modos de ser do self</a:t>
            </a:r>
            <a:r>
              <a:rPr lang="pt-BR" dirty="0"/>
              <a:t> </a:t>
            </a:r>
          </a:p>
          <a:p>
            <a:pPr lvl="1"/>
            <a:r>
              <a:rPr lang="pt-BR" b="1" dirty="0"/>
              <a:t>Ontologia </a:t>
            </a:r>
            <a:r>
              <a:rPr lang="pt-BR" dirty="0"/>
              <a:t>				Impulso para a sobrevivência (Darwin)</a:t>
            </a:r>
          </a:p>
          <a:p>
            <a:pPr marL="0" indent="0">
              <a:buNone/>
            </a:pPr>
            <a:r>
              <a:rPr lang="pt-BR" dirty="0"/>
              <a:t>					Tendência à organização, que reitera o </a:t>
            </a:r>
          </a:p>
          <a:p>
            <a:pPr marL="0" indent="0">
              <a:buNone/>
            </a:pPr>
            <a:r>
              <a:rPr lang="pt-BR" dirty="0"/>
              <a:t>					Impulso para a sobrevivência</a:t>
            </a:r>
          </a:p>
          <a:p>
            <a:pPr marL="0" indent="0">
              <a:buNone/>
            </a:pPr>
            <a:r>
              <a:rPr lang="pt-BR" dirty="0"/>
              <a:t>					Sensos do Self como princípio organizador</a:t>
            </a:r>
          </a:p>
          <a:p>
            <a:pPr marL="0" indent="0">
              <a:buNone/>
            </a:pPr>
            <a:r>
              <a:rPr lang="pt-BR" dirty="0"/>
              <a:t> </a:t>
            </a:r>
          </a:p>
          <a:p>
            <a:pPr lvl="1"/>
            <a:r>
              <a:rPr lang="pt-BR" b="1" dirty="0"/>
              <a:t>Variáveis operativas</a:t>
            </a:r>
            <a:r>
              <a:rPr lang="pt-BR" dirty="0"/>
              <a:t> 				Self, </a:t>
            </a:r>
            <a:r>
              <a:rPr lang="pt-BR" i="1" dirty="0"/>
              <a:t>modos-de-ser, inatividade alerta, percepção </a:t>
            </a:r>
            <a:r>
              <a:rPr lang="pt-BR" i="1" dirty="0" err="1"/>
              <a:t>amodal</a:t>
            </a:r>
            <a:r>
              <a:rPr lang="pt-BR" i="1" dirty="0"/>
              <a:t>, afetos de vitalidade, </a:t>
            </a:r>
          </a:p>
          <a:p>
            <a:pPr marL="457200" lvl="1" indent="0">
              <a:buNone/>
            </a:pPr>
            <a:r>
              <a:rPr lang="pt-BR" i="1" dirty="0"/>
              <a:t>					ilhas de consistência, agência [ou autoria da ação], </a:t>
            </a:r>
            <a:r>
              <a:rPr lang="pt-BR" i="1" dirty="0" err="1"/>
              <a:t>autocoerência</a:t>
            </a:r>
            <a:r>
              <a:rPr lang="pt-BR" i="1" dirty="0"/>
              <a:t>, </a:t>
            </a:r>
            <a:r>
              <a:rPr lang="pt-BR" i="1" dirty="0" err="1"/>
              <a:t>auto-afetividade</a:t>
            </a:r>
            <a:r>
              <a:rPr lang="pt-BR" i="1" dirty="0"/>
              <a:t>, </a:t>
            </a:r>
          </a:p>
          <a:p>
            <a:pPr marL="457200" lvl="1" indent="0">
              <a:buNone/>
            </a:pPr>
            <a:r>
              <a:rPr lang="pt-BR" i="1" dirty="0"/>
              <a:t> 					</a:t>
            </a:r>
            <a:r>
              <a:rPr lang="pt-BR" i="1" dirty="0" err="1"/>
              <a:t>auto-história</a:t>
            </a:r>
            <a:r>
              <a:rPr lang="pt-BR" i="1" dirty="0"/>
              <a:t>, companheiro evocado, relacionar-se intersubjetivo</a:t>
            </a:r>
            <a:r>
              <a:rPr lang="pt-BR" dirty="0"/>
              <a:t>, </a:t>
            </a:r>
          </a:p>
          <a:p>
            <a:pPr marL="457200" lvl="1" indent="0">
              <a:buNone/>
            </a:pPr>
            <a:r>
              <a:rPr lang="pt-BR" i="1" dirty="0"/>
              <a:t>					Estrutura de Eventos Generalizados</a:t>
            </a:r>
            <a:r>
              <a:rPr lang="pt-BR" dirty="0"/>
              <a:t> (EEG), </a:t>
            </a:r>
            <a:r>
              <a:rPr lang="pt-BR" i="1" dirty="0"/>
              <a:t>Representações de Interações que foram Generalizadas</a:t>
            </a:r>
            <a:r>
              <a:rPr lang="pt-BR" dirty="0"/>
              <a:t> (</a:t>
            </a:r>
            <a:r>
              <a:rPr lang="pt-BR" dirty="0" err="1"/>
              <a:t>RIGs</a:t>
            </a:r>
            <a:r>
              <a:rPr lang="pt-BR" dirty="0"/>
              <a:t>), </a:t>
            </a:r>
          </a:p>
          <a:p>
            <a:pPr marL="457200" lvl="1" indent="0">
              <a:buNone/>
            </a:pPr>
            <a:r>
              <a:rPr lang="pt-BR" i="1" dirty="0"/>
              <a:t>					momento presente</a:t>
            </a:r>
            <a:r>
              <a:rPr lang="pt-BR" dirty="0"/>
              <a:t> (sinônimo de encontro que gera transformações nas relações psicoterapêuticas), </a:t>
            </a:r>
          </a:p>
          <a:p>
            <a:pPr marL="457200" lvl="1" indent="0">
              <a:buNone/>
            </a:pPr>
            <a:r>
              <a:rPr lang="pt-BR" i="1" dirty="0"/>
              <a:t>					vitalidade</a:t>
            </a:r>
            <a:endParaRPr lang="pt-BR" dirty="0"/>
          </a:p>
          <a:p>
            <a:pPr marL="0" indent="0">
              <a:buNone/>
            </a:pPr>
            <a:endParaRPr lang="pt-BR" dirty="0"/>
          </a:p>
          <a:p>
            <a:endParaRPr lang="pt-BR" dirty="0"/>
          </a:p>
        </p:txBody>
      </p:sp>
      <p:sp>
        <p:nvSpPr>
          <p:cNvPr id="4" name="Espaço Reservado para Número de Slide 3">
            <a:extLst>
              <a:ext uri="{FF2B5EF4-FFF2-40B4-BE49-F238E27FC236}">
                <a16:creationId xmlns:a16="http://schemas.microsoft.com/office/drawing/2014/main" id="{47896735-8C0E-1E44-ADAA-7D385701EEBF}"/>
              </a:ext>
            </a:extLst>
          </p:cNvPr>
          <p:cNvSpPr>
            <a:spLocks noGrp="1"/>
          </p:cNvSpPr>
          <p:nvPr>
            <p:ph type="sldNum" sz="quarter" idx="12"/>
          </p:nvPr>
        </p:nvSpPr>
        <p:spPr/>
        <p:txBody>
          <a:bodyPr/>
          <a:lstStyle/>
          <a:p>
            <a:fld id="{BB4D1DCC-8F39-214F-8F76-B58F012A81E0}" type="slidenum">
              <a:rPr lang="pt-BR" smtClean="0"/>
              <a:t>150</a:t>
            </a:fld>
            <a:endParaRPr lang="pt-BR"/>
          </a:p>
        </p:txBody>
      </p:sp>
    </p:spTree>
    <p:extLst>
      <p:ext uri="{BB962C8B-B14F-4D97-AF65-F5344CB8AC3E}">
        <p14:creationId xmlns:p14="http://schemas.microsoft.com/office/powerpoint/2010/main" val="360659022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C181F0-8A2B-0842-9F1E-29ACFEF977D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4743F62-64B8-0343-95EA-211FAF43B80D}"/>
              </a:ext>
            </a:extLst>
          </p:cNvPr>
          <p:cNvSpPr>
            <a:spLocks noGrp="1"/>
          </p:cNvSpPr>
          <p:nvPr>
            <p:ph idx="1"/>
          </p:nvPr>
        </p:nvSpPr>
        <p:spPr/>
        <p:txBody>
          <a:bodyPr>
            <a:normAutofit fontScale="62500" lnSpcReduction="20000"/>
          </a:bodyPr>
          <a:lstStyle/>
          <a:p>
            <a:pPr marL="0" indent="0">
              <a:buNone/>
            </a:pPr>
            <a:r>
              <a:rPr lang="pt-BR" b="1" dirty="0"/>
              <a:t>4. Fases e dinâmicas do processo		</a:t>
            </a:r>
            <a:r>
              <a:rPr lang="pt-BR" dirty="0"/>
              <a:t>Self Emergente</a:t>
            </a:r>
          </a:p>
          <a:p>
            <a:pPr marL="0" indent="0">
              <a:buNone/>
            </a:pPr>
            <a:r>
              <a:rPr lang="pt-BR" b="1" dirty="0"/>
              <a:t>de desenvolvimento do apego		</a:t>
            </a:r>
            <a:r>
              <a:rPr lang="pt-BR" dirty="0"/>
              <a:t>Self nuclear</a:t>
            </a:r>
          </a:p>
          <a:p>
            <a:pPr marL="0" indent="0">
              <a:buNone/>
            </a:pPr>
            <a:r>
              <a:rPr lang="pt-BR" dirty="0"/>
              <a:t>					Self-com-o-outro</a:t>
            </a:r>
          </a:p>
          <a:p>
            <a:pPr marL="0" indent="0">
              <a:buNone/>
            </a:pPr>
            <a:r>
              <a:rPr lang="pt-BR" dirty="0"/>
              <a:t>					Self verbal</a:t>
            </a:r>
          </a:p>
          <a:p>
            <a:pPr marL="0" indent="0">
              <a:buNone/>
            </a:pPr>
            <a:r>
              <a:rPr lang="pt-BR" dirty="0"/>
              <a:t>					Self narrativo</a:t>
            </a:r>
          </a:p>
          <a:p>
            <a:pPr marL="0" indent="0">
              <a:buNone/>
            </a:pPr>
            <a:endParaRPr lang="pt-BR" dirty="0"/>
          </a:p>
          <a:p>
            <a:pPr marL="0" indent="0">
              <a:buNone/>
            </a:pPr>
            <a:r>
              <a:rPr lang="pt-BR" b="1" dirty="0"/>
              <a:t>5. Método utilizado para pesquisar</a:t>
            </a:r>
            <a:r>
              <a:rPr lang="pt-BR" dirty="0"/>
              <a:t> 		Observação empírica objetiva (bebê observado)</a:t>
            </a:r>
          </a:p>
          <a:p>
            <a:pPr marL="0" indent="0">
              <a:buNone/>
            </a:pPr>
            <a:r>
              <a:rPr lang="pt-BR" b="1" dirty="0"/>
              <a:t>     e, depois, organizar sistematicamente</a:t>
            </a:r>
            <a:r>
              <a:rPr lang="pt-BR" dirty="0"/>
              <a:t> 	Observação clínica subjetiva (bebê clínico)</a:t>
            </a:r>
          </a:p>
          <a:p>
            <a:pPr marL="0" indent="0">
              <a:buNone/>
            </a:pPr>
            <a:r>
              <a:rPr lang="pt-BR" b="1" dirty="0"/>
              <a:t>     os dados observados e apresentá-los</a:t>
            </a:r>
            <a:r>
              <a:rPr lang="pt-BR" dirty="0"/>
              <a:t> 	 </a:t>
            </a:r>
          </a:p>
          <a:p>
            <a:pPr marL="0" indent="0">
              <a:buNone/>
            </a:pPr>
            <a:r>
              <a:rPr lang="pt-BR" b="1" dirty="0"/>
              <a:t>      descritivamente</a:t>
            </a:r>
            <a:r>
              <a:rPr lang="pt-BR" dirty="0"/>
              <a:t>	</a:t>
            </a:r>
          </a:p>
          <a:p>
            <a:pPr marL="0" indent="0">
              <a:buNone/>
            </a:pPr>
            <a:r>
              <a:rPr lang="pt-BR" dirty="0"/>
              <a:t> </a:t>
            </a:r>
          </a:p>
          <a:p>
            <a:pPr marL="0" indent="0">
              <a:buNone/>
            </a:pPr>
            <a:r>
              <a:rPr lang="pt-BR" b="1" dirty="0"/>
              <a:t>6. Utilidade desse tipo de conhecimento</a:t>
            </a:r>
            <a:r>
              <a:rPr lang="pt-BR" dirty="0"/>
              <a:t>	Para as pesquisas em psicologia do desenvolvimento</a:t>
            </a:r>
          </a:p>
          <a:p>
            <a:pPr marL="0" indent="0">
              <a:buNone/>
            </a:pPr>
            <a:r>
              <a:rPr lang="pt-BR" dirty="0"/>
              <a:t>					Para a prática psicoterápica</a:t>
            </a:r>
          </a:p>
          <a:p>
            <a:endParaRPr lang="pt-BR" dirty="0"/>
          </a:p>
          <a:p>
            <a:endParaRPr lang="pt-BR" dirty="0"/>
          </a:p>
        </p:txBody>
      </p:sp>
      <p:sp>
        <p:nvSpPr>
          <p:cNvPr id="4" name="Espaço Reservado para Número de Slide 3">
            <a:extLst>
              <a:ext uri="{FF2B5EF4-FFF2-40B4-BE49-F238E27FC236}">
                <a16:creationId xmlns:a16="http://schemas.microsoft.com/office/drawing/2014/main" id="{13D15A9F-7558-144F-B683-BBF1F275F6A7}"/>
              </a:ext>
            </a:extLst>
          </p:cNvPr>
          <p:cNvSpPr>
            <a:spLocks noGrp="1"/>
          </p:cNvSpPr>
          <p:nvPr>
            <p:ph type="sldNum" sz="quarter" idx="12"/>
          </p:nvPr>
        </p:nvSpPr>
        <p:spPr/>
        <p:txBody>
          <a:bodyPr/>
          <a:lstStyle/>
          <a:p>
            <a:fld id="{BB4D1DCC-8F39-214F-8F76-B58F012A81E0}" type="slidenum">
              <a:rPr lang="pt-BR" smtClean="0"/>
              <a:t>151</a:t>
            </a:fld>
            <a:endParaRPr lang="pt-BR"/>
          </a:p>
        </p:txBody>
      </p:sp>
    </p:spTree>
    <p:extLst>
      <p:ext uri="{BB962C8B-B14F-4D97-AF65-F5344CB8AC3E}">
        <p14:creationId xmlns:p14="http://schemas.microsoft.com/office/powerpoint/2010/main" val="149497824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F90BA-5E3B-CE4B-9BC3-EA477781DE56}"/>
              </a:ext>
            </a:extLst>
          </p:cNvPr>
          <p:cNvSpPr>
            <a:spLocks noGrp="1"/>
          </p:cNvSpPr>
          <p:nvPr>
            <p:ph type="title"/>
          </p:nvPr>
        </p:nvSpPr>
        <p:spPr/>
        <p:txBody>
          <a:bodyPr/>
          <a:lstStyle/>
          <a:p>
            <a:r>
              <a:rPr lang="pt-BR" b="1" dirty="0"/>
              <a:t>7. Valor Heurístico</a:t>
            </a:r>
            <a:br>
              <a:rPr lang="pt-BR" dirty="0"/>
            </a:br>
            <a:endParaRPr lang="pt-BR" dirty="0"/>
          </a:p>
        </p:txBody>
      </p:sp>
      <p:sp>
        <p:nvSpPr>
          <p:cNvPr id="3" name="Espaço Reservado para Conteúdo 2">
            <a:extLst>
              <a:ext uri="{FF2B5EF4-FFF2-40B4-BE49-F238E27FC236}">
                <a16:creationId xmlns:a16="http://schemas.microsoft.com/office/drawing/2014/main" id="{CC4D57F2-85D3-D34B-9365-C16F73AEF9A5}"/>
              </a:ext>
            </a:extLst>
          </p:cNvPr>
          <p:cNvSpPr>
            <a:spLocks noGrp="1"/>
          </p:cNvSpPr>
          <p:nvPr>
            <p:ph idx="1"/>
          </p:nvPr>
        </p:nvSpPr>
        <p:spPr/>
        <p:txBody>
          <a:bodyPr>
            <a:normAutofit fontScale="70000" lnSpcReduction="20000"/>
          </a:bodyPr>
          <a:lstStyle/>
          <a:p>
            <a:pPr marL="0" indent="0" algn="just">
              <a:lnSpc>
                <a:spcPct val="160000"/>
              </a:lnSpc>
              <a:buNone/>
            </a:pPr>
            <a:r>
              <a:rPr lang="pt-BR" dirty="0"/>
              <a:t>Os trabalhos de Daniel Stern, com sua proposta de uma teoria do desenvolvimento do self têm contribuído tanto para o campo das pesquisas sobre o desenvolvimento (seja cognitivo, emocional e, até mesmo, neuropsicológico) quanto para o trabalho clínico psicoterápico, mais ainda, eles correspondem a uma proposta que ultrapassa a cisão entre os conhecimentos fornecidos pela observação objetiva do bebê e os conhecimentos advindos da reconstrução da vida do bebê a partir daquilo que se obtém, subjetivamente, no trabalho psicoterápico, ou seja, a observação subjetiva do bebê – ainda que as especificidades epistemológicas e metodológicas de cada um destes campos de pesquisa e do conhecimento sejam mantidas, diferenciadas, e não sintetizadas num único paradigma ou ciência (o que me parece, seria impossível).</a:t>
            </a:r>
          </a:p>
          <a:p>
            <a:endParaRPr lang="pt-BR" dirty="0"/>
          </a:p>
        </p:txBody>
      </p:sp>
      <p:sp>
        <p:nvSpPr>
          <p:cNvPr id="4" name="Espaço Reservado para Número de Slide 3">
            <a:extLst>
              <a:ext uri="{FF2B5EF4-FFF2-40B4-BE49-F238E27FC236}">
                <a16:creationId xmlns:a16="http://schemas.microsoft.com/office/drawing/2014/main" id="{5DD9A66E-E1C0-7F4F-AFC6-8516EFE1268F}"/>
              </a:ext>
            </a:extLst>
          </p:cNvPr>
          <p:cNvSpPr>
            <a:spLocks noGrp="1"/>
          </p:cNvSpPr>
          <p:nvPr>
            <p:ph type="sldNum" sz="quarter" idx="12"/>
          </p:nvPr>
        </p:nvSpPr>
        <p:spPr/>
        <p:txBody>
          <a:bodyPr/>
          <a:lstStyle/>
          <a:p>
            <a:fld id="{BB4D1DCC-8F39-214F-8F76-B58F012A81E0}" type="slidenum">
              <a:rPr lang="pt-BR" smtClean="0"/>
              <a:t>152</a:t>
            </a:fld>
            <a:endParaRPr lang="pt-BR"/>
          </a:p>
        </p:txBody>
      </p:sp>
    </p:spTree>
    <p:extLst>
      <p:ext uri="{BB962C8B-B14F-4D97-AF65-F5344CB8AC3E}">
        <p14:creationId xmlns:p14="http://schemas.microsoft.com/office/powerpoint/2010/main" val="46925086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F4F339-D5FD-E545-B4E4-1D6EADF79915}"/>
              </a:ext>
            </a:extLst>
          </p:cNvPr>
          <p:cNvSpPr>
            <a:spLocks noGrp="1"/>
          </p:cNvSpPr>
          <p:nvPr>
            <p:ph type="title"/>
          </p:nvPr>
        </p:nvSpPr>
        <p:spPr/>
        <p:txBody>
          <a:bodyPr>
            <a:normAutofit fontScale="90000"/>
          </a:bodyPr>
          <a:lstStyle/>
          <a:p>
            <a:r>
              <a:rPr lang="pt-BR" sz="2700" dirty="0">
                <a:latin typeface="Times New Roman" panose="02020603050405020304" pitchFamily="18" charset="0"/>
                <a:cs typeface="Times New Roman" panose="02020603050405020304" pitchFamily="18" charset="0"/>
              </a:rPr>
              <a:t>Neste sentido, da ampliação e comunicação entre os campos do saber sobre o mundo subjetivo, o objetivo proposto por Stern, no seu </a:t>
            </a:r>
            <a:r>
              <a:rPr lang="pt-BR" sz="2700" i="1" dirty="0">
                <a:latin typeface="Times New Roman" panose="02020603050405020304" pitchFamily="18" charset="0"/>
                <a:cs typeface="Times New Roman" panose="02020603050405020304" pitchFamily="18" charset="0"/>
              </a:rPr>
              <a:t>O mundo interpessoal do bebê</a:t>
            </a:r>
            <a:r>
              <a:rPr lang="pt-BR" sz="2700" dirty="0">
                <a:latin typeface="Times New Roman" panose="02020603050405020304" pitchFamily="18" charset="0"/>
                <a:cs typeface="Times New Roman" panose="02020603050405020304" pitchFamily="18" charset="0"/>
              </a:rPr>
              <a:t>, parece, pois ter sido atingido: </a:t>
            </a:r>
            <a:br>
              <a:rPr lang="pt-BR" dirty="0"/>
            </a:br>
            <a:endParaRPr lang="pt-BR" dirty="0"/>
          </a:p>
        </p:txBody>
      </p:sp>
      <p:sp>
        <p:nvSpPr>
          <p:cNvPr id="3" name="Espaço Reservado para Conteúdo 2">
            <a:extLst>
              <a:ext uri="{FF2B5EF4-FFF2-40B4-BE49-F238E27FC236}">
                <a16:creationId xmlns:a16="http://schemas.microsoft.com/office/drawing/2014/main" id="{FEDA16B8-DEB9-B547-9E80-4D6A42CB2F4A}"/>
              </a:ext>
            </a:extLst>
          </p:cNvPr>
          <p:cNvSpPr>
            <a:spLocks noGrp="1"/>
          </p:cNvSpPr>
          <p:nvPr>
            <p:ph idx="1"/>
          </p:nvPr>
        </p:nvSpPr>
        <p:spPr/>
        <p:txBody>
          <a:bodyPr>
            <a:normAutofit fontScale="92500"/>
          </a:bodyPr>
          <a:lstStyle/>
          <a:p>
            <a:pPr algn="just">
              <a:lnSpc>
                <a:spcPct val="150000"/>
              </a:lnSpc>
            </a:pPr>
            <a:r>
              <a:rPr lang="pt-BR" dirty="0"/>
              <a:t>O OBJETIVO CENTRAL deste livro foi descrever o desenvolvimento do senso de eu do bebé. Tentei inferir as prováveis experiências subjetivas do bebé considerando os novos achados experimentais sobre bebés, em conjunção com os fenómenos clínicos derivados da prática. Nesse sentido, é um passo em direção a uma síntese do bebé conforme observado e conforme clinicamente reconstruído, na forma de uma teoria funcional do desenvolvimento dos domínios da </a:t>
            </a:r>
            <a:r>
              <a:rPr lang="pt-BR" dirty="0" err="1"/>
              <a:t>auto-experiência</a:t>
            </a:r>
            <a:r>
              <a:rPr lang="pt-BR" dirty="0"/>
              <a:t>. (Stern, 1985b, p. 247) </a:t>
            </a:r>
          </a:p>
          <a:p>
            <a:endParaRPr lang="pt-BR" dirty="0"/>
          </a:p>
          <a:p>
            <a:endParaRPr lang="pt-BR" dirty="0"/>
          </a:p>
        </p:txBody>
      </p:sp>
      <p:sp>
        <p:nvSpPr>
          <p:cNvPr id="4" name="Espaço Reservado para Número de Slide 3">
            <a:extLst>
              <a:ext uri="{FF2B5EF4-FFF2-40B4-BE49-F238E27FC236}">
                <a16:creationId xmlns:a16="http://schemas.microsoft.com/office/drawing/2014/main" id="{DBBB461B-11B1-324A-AA9F-028EA8A122D7}"/>
              </a:ext>
            </a:extLst>
          </p:cNvPr>
          <p:cNvSpPr>
            <a:spLocks noGrp="1"/>
          </p:cNvSpPr>
          <p:nvPr>
            <p:ph type="sldNum" sz="quarter" idx="12"/>
          </p:nvPr>
        </p:nvSpPr>
        <p:spPr/>
        <p:txBody>
          <a:bodyPr/>
          <a:lstStyle/>
          <a:p>
            <a:fld id="{BB4D1DCC-8F39-214F-8F76-B58F012A81E0}" type="slidenum">
              <a:rPr lang="pt-BR" smtClean="0"/>
              <a:t>153</a:t>
            </a:fld>
            <a:endParaRPr lang="pt-BR"/>
          </a:p>
        </p:txBody>
      </p:sp>
    </p:spTree>
    <p:extLst>
      <p:ext uri="{BB962C8B-B14F-4D97-AF65-F5344CB8AC3E}">
        <p14:creationId xmlns:p14="http://schemas.microsoft.com/office/powerpoint/2010/main" val="227539135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26AC83-4E90-1143-8BE6-3046F109BCB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0558905-1197-BB4D-9392-15099C0734D4}"/>
              </a:ext>
            </a:extLst>
          </p:cNvPr>
          <p:cNvSpPr>
            <a:spLocks noGrp="1"/>
          </p:cNvSpPr>
          <p:nvPr>
            <p:ph idx="1"/>
          </p:nvPr>
        </p:nvSpPr>
        <p:spPr/>
        <p:txBody>
          <a:bodyPr>
            <a:normAutofit fontScale="92500" lnSpcReduction="20000"/>
          </a:bodyPr>
          <a:lstStyle/>
          <a:p>
            <a:pPr marL="0" indent="0" algn="just">
              <a:lnSpc>
                <a:spcPct val="150000"/>
              </a:lnSpc>
              <a:buNone/>
            </a:pPr>
            <a:r>
              <a:rPr lang="pt-BR" dirty="0"/>
              <a:t>No que se refere ao campo das pesquisas empíricas – mais atreladas ao campo classicamente denominando como sendo o das teorias do desenvolvimento, construído pela observação objetiva do comportamento do bebê –, Stern pode ampliar, talvez reconstruir, um quadro semântico-teórico amplo, não só agregando dados e conhecimentos objetivos e subjetivos, mas apontando para diversos desenvolvimentos de pesquisas referidas aos modos de ser do self, do nascimento até a maturidade, para compreender tanto o desenvolvimento saudável quanto o patológico.</a:t>
            </a:r>
          </a:p>
          <a:p>
            <a:endParaRPr lang="pt-BR" dirty="0"/>
          </a:p>
        </p:txBody>
      </p:sp>
      <p:sp>
        <p:nvSpPr>
          <p:cNvPr id="4" name="Espaço Reservado para Número de Slide 3">
            <a:extLst>
              <a:ext uri="{FF2B5EF4-FFF2-40B4-BE49-F238E27FC236}">
                <a16:creationId xmlns:a16="http://schemas.microsoft.com/office/drawing/2014/main" id="{C75E5CFD-5376-8344-B8FF-A041525FFC9F}"/>
              </a:ext>
            </a:extLst>
          </p:cNvPr>
          <p:cNvSpPr>
            <a:spLocks noGrp="1"/>
          </p:cNvSpPr>
          <p:nvPr>
            <p:ph type="sldNum" sz="quarter" idx="12"/>
          </p:nvPr>
        </p:nvSpPr>
        <p:spPr/>
        <p:txBody>
          <a:bodyPr/>
          <a:lstStyle/>
          <a:p>
            <a:fld id="{BB4D1DCC-8F39-214F-8F76-B58F012A81E0}" type="slidenum">
              <a:rPr lang="pt-BR" smtClean="0"/>
              <a:t>154</a:t>
            </a:fld>
            <a:endParaRPr lang="pt-BR"/>
          </a:p>
        </p:txBody>
      </p:sp>
    </p:spTree>
    <p:extLst>
      <p:ext uri="{BB962C8B-B14F-4D97-AF65-F5344CB8AC3E}">
        <p14:creationId xmlns:p14="http://schemas.microsoft.com/office/powerpoint/2010/main" val="351054103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67859A-30DC-AD49-98F5-0E572E769DF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57B2A94-AB28-E342-8137-34823E4F161C}"/>
              </a:ext>
            </a:extLst>
          </p:cNvPr>
          <p:cNvSpPr>
            <a:spLocks noGrp="1"/>
          </p:cNvSpPr>
          <p:nvPr>
            <p:ph idx="1"/>
          </p:nvPr>
        </p:nvSpPr>
        <p:spPr/>
        <p:txBody>
          <a:bodyPr/>
          <a:lstStyle/>
          <a:p>
            <a:pPr marL="0" indent="0" algn="just">
              <a:lnSpc>
                <a:spcPct val="150000"/>
              </a:lnSpc>
              <a:buNone/>
            </a:pPr>
            <a:r>
              <a:rPr lang="pt-BR" dirty="0"/>
              <a:t>Um exemplo, dentre outros, deste tipo de horizonte para a pesquisa, desenvolvida e em desenvolvimento, é claramente visto nos trabalhos de Beatrice </a:t>
            </a:r>
            <a:r>
              <a:rPr lang="pt-BR" dirty="0" err="1"/>
              <a:t>Beebe</a:t>
            </a:r>
            <a:r>
              <a:rPr lang="pt-BR" dirty="0"/>
              <a:t> e outros colaboradores (</a:t>
            </a:r>
            <a:r>
              <a:rPr lang="pt-BR" dirty="0" err="1"/>
              <a:t>Beebe</a:t>
            </a:r>
            <a:r>
              <a:rPr lang="pt-BR" dirty="0"/>
              <a:t>, Chen, &amp; </a:t>
            </a:r>
            <a:r>
              <a:rPr lang="pt-BR" dirty="0" err="1"/>
              <a:t>Lachmann</a:t>
            </a:r>
            <a:r>
              <a:rPr lang="pt-BR" dirty="0"/>
              <a:t>, 2016; </a:t>
            </a:r>
            <a:r>
              <a:rPr lang="pt-BR" dirty="0" err="1"/>
              <a:t>Beebe</a:t>
            </a:r>
            <a:r>
              <a:rPr lang="pt-BR" dirty="0"/>
              <a:t>, </a:t>
            </a:r>
            <a:r>
              <a:rPr lang="pt-BR" dirty="0" err="1"/>
              <a:t>Knoblauch</a:t>
            </a:r>
            <a:r>
              <a:rPr lang="pt-BR" dirty="0"/>
              <a:t>, </a:t>
            </a:r>
            <a:r>
              <a:rPr lang="pt-BR" dirty="0" err="1"/>
              <a:t>Rustin</a:t>
            </a:r>
            <a:r>
              <a:rPr lang="pt-BR" dirty="0"/>
              <a:t>, &amp; </a:t>
            </a:r>
            <a:r>
              <a:rPr lang="pt-BR" dirty="0" err="1"/>
              <a:t>Sorter</a:t>
            </a:r>
            <a:r>
              <a:rPr lang="pt-BR" dirty="0"/>
              <a:t>, 2005; </a:t>
            </a:r>
            <a:r>
              <a:rPr lang="pt-BR" dirty="0" err="1"/>
              <a:t>Beebe</a:t>
            </a:r>
            <a:r>
              <a:rPr lang="pt-BR" dirty="0"/>
              <a:t> &amp; </a:t>
            </a:r>
            <a:r>
              <a:rPr lang="pt-BR" dirty="0" err="1"/>
              <a:t>Lachmann</a:t>
            </a:r>
            <a:r>
              <a:rPr lang="pt-BR" dirty="0"/>
              <a:t>, 2002, 2014; </a:t>
            </a:r>
            <a:r>
              <a:rPr lang="pt-BR" dirty="0" err="1"/>
              <a:t>Jaffe</a:t>
            </a:r>
            <a:r>
              <a:rPr lang="pt-BR" dirty="0"/>
              <a:t>, </a:t>
            </a:r>
            <a:r>
              <a:rPr lang="pt-BR" dirty="0" err="1"/>
              <a:t>Beebe</a:t>
            </a:r>
            <a:r>
              <a:rPr lang="pt-BR" dirty="0"/>
              <a:t>, </a:t>
            </a:r>
            <a:r>
              <a:rPr lang="pt-BR" dirty="0" err="1"/>
              <a:t>Feldstein</a:t>
            </a:r>
            <a:r>
              <a:rPr lang="pt-BR" dirty="0"/>
              <a:t>, Crown, &amp; </a:t>
            </a:r>
            <a:r>
              <a:rPr lang="pt-BR" dirty="0" err="1"/>
              <a:t>Jasnow</a:t>
            </a:r>
            <a:r>
              <a:rPr lang="pt-BR" dirty="0"/>
              <a:t>, 2001).</a:t>
            </a:r>
          </a:p>
          <a:p>
            <a:endParaRPr lang="pt-BR" dirty="0"/>
          </a:p>
        </p:txBody>
      </p:sp>
      <p:sp>
        <p:nvSpPr>
          <p:cNvPr id="4" name="Espaço Reservado para Número de Slide 3">
            <a:extLst>
              <a:ext uri="{FF2B5EF4-FFF2-40B4-BE49-F238E27FC236}">
                <a16:creationId xmlns:a16="http://schemas.microsoft.com/office/drawing/2014/main" id="{14E9AB26-6754-BD42-8C6E-2FB345CCC19E}"/>
              </a:ext>
            </a:extLst>
          </p:cNvPr>
          <p:cNvSpPr>
            <a:spLocks noGrp="1"/>
          </p:cNvSpPr>
          <p:nvPr>
            <p:ph type="sldNum" sz="quarter" idx="12"/>
          </p:nvPr>
        </p:nvSpPr>
        <p:spPr/>
        <p:txBody>
          <a:bodyPr/>
          <a:lstStyle/>
          <a:p>
            <a:fld id="{BB4D1DCC-8F39-214F-8F76-B58F012A81E0}" type="slidenum">
              <a:rPr lang="pt-BR" smtClean="0"/>
              <a:t>155</a:t>
            </a:fld>
            <a:endParaRPr lang="pt-BR"/>
          </a:p>
        </p:txBody>
      </p:sp>
    </p:spTree>
    <p:extLst>
      <p:ext uri="{BB962C8B-B14F-4D97-AF65-F5344CB8AC3E}">
        <p14:creationId xmlns:p14="http://schemas.microsoft.com/office/powerpoint/2010/main" val="58110796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E89A6-A619-DA49-9448-D7DA59F4BD8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B9BDD78-F792-6B44-B74A-E6CA6B9BCF77}"/>
              </a:ext>
            </a:extLst>
          </p:cNvPr>
          <p:cNvSpPr>
            <a:spLocks noGrp="1"/>
          </p:cNvSpPr>
          <p:nvPr>
            <p:ph idx="1"/>
          </p:nvPr>
        </p:nvSpPr>
        <p:spPr/>
        <p:txBody>
          <a:bodyPr>
            <a:noAutofit/>
          </a:bodyPr>
          <a:lstStyle/>
          <a:p>
            <a:pPr marL="0" indent="0" algn="just">
              <a:lnSpc>
                <a:spcPct val="170000"/>
              </a:lnSpc>
              <a:buNone/>
            </a:pPr>
            <a:r>
              <a:rPr lang="pt-BR" sz="1700" dirty="0"/>
              <a:t>No campo clínico das psicoterapias, psicanalíticas ou de outras perspectivas da psicologia dinâmica (dentre elas os adeptos da teoria do apego), também vamos encontrar um aprimoramento do quadro de pensamento no qual elas ocorrem. Toda teoria do desenvolvimento fornece uma linha de referência, a partir da qual ficam dados como coordenadas para o pensamento – qual é o impulso ou referência primária que fornece a linha do desenvolvimento (e até mesmo a linha da própria existência), fornecendo uma ontologia; o que se considera como sendo um modelo para a saúde, um </a:t>
            </a:r>
            <a:r>
              <a:rPr lang="pt-BR" sz="1700" i="1" dirty="0" err="1"/>
              <a:t>telos</a:t>
            </a:r>
            <a:r>
              <a:rPr lang="pt-BR" sz="1700" dirty="0"/>
              <a:t> do desenvolvimento; uma compreensão do que é o processo de desenvolvimento na saúde ou normal; o conjunto de variáveis importantes de serem consideradas; e a orientação prática do que deve ser feito nos tratamentos para contribuir para o estabelecimento ou reestabelecimento da saúde –, proporcionando uma maneira de enunciar e compreender a realidade (seja a </a:t>
            </a:r>
            <a:r>
              <a:rPr lang="pt-BR" sz="1700" i="1" dirty="0"/>
              <a:t>fenomênica</a:t>
            </a:r>
            <a:r>
              <a:rPr lang="pt-BR" sz="1700" dirty="0"/>
              <a:t>, empiricamente dada, seja a subjetiva, constituída pela narrativa do paciente em conjunção com o psicoterapeuta). </a:t>
            </a:r>
          </a:p>
        </p:txBody>
      </p:sp>
      <p:sp>
        <p:nvSpPr>
          <p:cNvPr id="4" name="Espaço Reservado para Número de Slide 3">
            <a:extLst>
              <a:ext uri="{FF2B5EF4-FFF2-40B4-BE49-F238E27FC236}">
                <a16:creationId xmlns:a16="http://schemas.microsoft.com/office/drawing/2014/main" id="{3CD96148-1C81-B147-9EF6-45BC14FC5626}"/>
              </a:ext>
            </a:extLst>
          </p:cNvPr>
          <p:cNvSpPr>
            <a:spLocks noGrp="1"/>
          </p:cNvSpPr>
          <p:nvPr>
            <p:ph type="sldNum" sz="quarter" idx="12"/>
          </p:nvPr>
        </p:nvSpPr>
        <p:spPr/>
        <p:txBody>
          <a:bodyPr/>
          <a:lstStyle/>
          <a:p>
            <a:fld id="{BB4D1DCC-8F39-214F-8F76-B58F012A81E0}" type="slidenum">
              <a:rPr lang="pt-BR" smtClean="0"/>
              <a:t>156</a:t>
            </a:fld>
            <a:endParaRPr lang="pt-BR"/>
          </a:p>
        </p:txBody>
      </p:sp>
    </p:spTree>
    <p:extLst>
      <p:ext uri="{BB962C8B-B14F-4D97-AF65-F5344CB8AC3E}">
        <p14:creationId xmlns:p14="http://schemas.microsoft.com/office/powerpoint/2010/main" val="211704172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E89A6-A619-DA49-9448-D7DA59F4BD8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B9BDD78-F792-6B44-B74A-E6CA6B9BCF77}"/>
              </a:ext>
            </a:extLst>
          </p:cNvPr>
          <p:cNvSpPr>
            <a:spLocks noGrp="1"/>
          </p:cNvSpPr>
          <p:nvPr>
            <p:ph idx="1"/>
          </p:nvPr>
        </p:nvSpPr>
        <p:spPr/>
        <p:txBody>
          <a:bodyPr>
            <a:normAutofit fontScale="92500" lnSpcReduction="20000"/>
          </a:bodyPr>
          <a:lstStyle/>
          <a:p>
            <a:pPr marL="0" indent="0" algn="just">
              <a:lnSpc>
                <a:spcPct val="170000"/>
              </a:lnSpc>
              <a:buNone/>
            </a:pPr>
            <a:r>
              <a:rPr lang="pt-BR" dirty="0"/>
              <a:t>Ou seja, a teoria do desenvolvimento do self contribui para que os psicoterapeutas tenham uma perspectiva geral para compreensão dos pacientes e seus processos de cura ou de cuidado. Stern dedica toda a última parte do seu livro para analisar as implicações clínicas da sua teoria do desenvolvimento do self, em diálogo com o pensamento psicanalítico e com os clínicos da teoria do apego, tendo em vista o aprimoramento da prática psicoterápica.  </a:t>
            </a:r>
          </a:p>
          <a:p>
            <a:endParaRPr lang="pt-BR" dirty="0"/>
          </a:p>
        </p:txBody>
      </p:sp>
      <p:sp>
        <p:nvSpPr>
          <p:cNvPr id="4" name="Espaço Reservado para Número de Slide 3">
            <a:extLst>
              <a:ext uri="{FF2B5EF4-FFF2-40B4-BE49-F238E27FC236}">
                <a16:creationId xmlns:a16="http://schemas.microsoft.com/office/drawing/2014/main" id="{3CD96148-1C81-B147-9EF6-45BC14FC5626}"/>
              </a:ext>
            </a:extLst>
          </p:cNvPr>
          <p:cNvSpPr>
            <a:spLocks noGrp="1"/>
          </p:cNvSpPr>
          <p:nvPr>
            <p:ph type="sldNum" sz="quarter" idx="12"/>
          </p:nvPr>
        </p:nvSpPr>
        <p:spPr/>
        <p:txBody>
          <a:bodyPr/>
          <a:lstStyle/>
          <a:p>
            <a:fld id="{BB4D1DCC-8F39-214F-8F76-B58F012A81E0}" type="slidenum">
              <a:rPr lang="pt-BR" smtClean="0"/>
              <a:t>157</a:t>
            </a:fld>
            <a:endParaRPr lang="pt-BR"/>
          </a:p>
        </p:txBody>
      </p:sp>
    </p:spTree>
    <p:extLst>
      <p:ext uri="{BB962C8B-B14F-4D97-AF65-F5344CB8AC3E}">
        <p14:creationId xmlns:p14="http://schemas.microsoft.com/office/powerpoint/2010/main" val="136441808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10FC43-CE1A-0042-B9FC-4547531F8EA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5BA508D-A804-1544-824D-323072A60B4F}"/>
              </a:ext>
            </a:extLst>
          </p:cNvPr>
          <p:cNvSpPr>
            <a:spLocks noGrp="1"/>
          </p:cNvSpPr>
          <p:nvPr>
            <p:ph idx="1"/>
          </p:nvPr>
        </p:nvSpPr>
        <p:spPr/>
        <p:txBody>
          <a:bodyPr>
            <a:normAutofit fontScale="77500" lnSpcReduction="20000"/>
          </a:bodyPr>
          <a:lstStyle/>
          <a:p>
            <a:pPr marL="0" indent="0" algn="just">
              <a:lnSpc>
                <a:spcPct val="160000"/>
              </a:lnSpc>
              <a:buNone/>
            </a:pPr>
            <a:r>
              <a:rPr lang="pt-BR" dirty="0"/>
              <a:t>Além deste quadro geral, semântico e teórico, para o pensamento e para a própria realização do processo psicoterápico, há, ainda, uma contribuição mais específica, referida à maneira como Stern pensa o desenvolvimento, dado que ele considera que as psicopatologias (e/ou sintomas) não teriam a sua gênese referida apenas a um determinado momento ou fase do desenvolvimento (como avaliar terem proposto os psicanalistas), mas sim que há um conjunto de determinações genéticas mais amplo, percorrendo todo o espectro existencial. Diz Stern nesse sentido: “não se sabe antecipadamente, em bases teóricas, em que ponto da vida uma determinada questão clínica do desenvolvimento tradicional terá sua origem patogênica” (Stern, 1985b, p. 230). </a:t>
            </a:r>
          </a:p>
          <a:p>
            <a:endParaRPr lang="pt-BR" dirty="0"/>
          </a:p>
        </p:txBody>
      </p:sp>
      <p:sp>
        <p:nvSpPr>
          <p:cNvPr id="4" name="Espaço Reservado para Número de Slide 3">
            <a:extLst>
              <a:ext uri="{FF2B5EF4-FFF2-40B4-BE49-F238E27FC236}">
                <a16:creationId xmlns:a16="http://schemas.microsoft.com/office/drawing/2014/main" id="{B4F4DD61-BA8F-2640-AA24-E0F04AF2E138}"/>
              </a:ext>
            </a:extLst>
          </p:cNvPr>
          <p:cNvSpPr>
            <a:spLocks noGrp="1"/>
          </p:cNvSpPr>
          <p:nvPr>
            <p:ph type="sldNum" sz="quarter" idx="12"/>
          </p:nvPr>
        </p:nvSpPr>
        <p:spPr/>
        <p:txBody>
          <a:bodyPr/>
          <a:lstStyle/>
          <a:p>
            <a:fld id="{BB4D1DCC-8F39-214F-8F76-B58F012A81E0}" type="slidenum">
              <a:rPr lang="pt-BR" smtClean="0"/>
              <a:t>158</a:t>
            </a:fld>
            <a:endParaRPr lang="pt-BR"/>
          </a:p>
        </p:txBody>
      </p:sp>
    </p:spTree>
    <p:extLst>
      <p:ext uri="{BB962C8B-B14F-4D97-AF65-F5344CB8AC3E}">
        <p14:creationId xmlns:p14="http://schemas.microsoft.com/office/powerpoint/2010/main" val="124580426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918268-3C7F-014C-A43D-C3EC422F22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2CAC9FC-06FC-A746-84F6-BB16B4D7AAFC}"/>
              </a:ext>
            </a:extLst>
          </p:cNvPr>
          <p:cNvSpPr>
            <a:spLocks noGrp="1"/>
          </p:cNvSpPr>
          <p:nvPr>
            <p:ph idx="1"/>
          </p:nvPr>
        </p:nvSpPr>
        <p:spPr/>
        <p:txBody>
          <a:bodyPr>
            <a:normAutofit fontScale="62500" lnSpcReduction="20000"/>
          </a:bodyPr>
          <a:lstStyle/>
          <a:p>
            <a:pPr marL="0" indent="0" algn="just">
              <a:lnSpc>
                <a:spcPct val="170000"/>
              </a:lnSpc>
              <a:buNone/>
            </a:pPr>
            <a:r>
              <a:rPr lang="pt-BR" dirty="0"/>
              <a:t>Tanto num como noutro campo de pesquisas (do bebê observável e do bebê subjetivo) Stern pode ampliar a compreensão da situação do bebê (ou, ainda, a constelação familiar nesse período), e modo que, hoje em dia, todos aqueles que se ocupam da </a:t>
            </a:r>
            <a:r>
              <a:rPr lang="pt-BR" dirty="0" err="1"/>
              <a:t>perinatalidade</a:t>
            </a:r>
            <a:r>
              <a:rPr lang="pt-BR" dirty="0"/>
              <a:t> (em especial, a psiquiatria perinatal, a psicologia perinatal e a psicopatologia perinatal) se apoiam ou se referem às suas contribuições. As diversas maneira como sua descrição e compreensão do processo de desenvolvimento do bebê, são feitas não significam a adesão geral à sua perspectiva, mas sim o reconhecimento de que ele colocou em evidência uma série de acontecimentos – comprovados pela observação direta e pela reconstrução clínica subjetiva – sobre as fases iniciais da existência humana, podendo, assim, fornecer referências que podem ser usadas em diversos outros sistemas teórico-semânticos. </a:t>
            </a:r>
          </a:p>
        </p:txBody>
      </p:sp>
      <p:sp>
        <p:nvSpPr>
          <p:cNvPr id="4" name="Espaço Reservado para Número de Slide 3">
            <a:extLst>
              <a:ext uri="{FF2B5EF4-FFF2-40B4-BE49-F238E27FC236}">
                <a16:creationId xmlns:a16="http://schemas.microsoft.com/office/drawing/2014/main" id="{77399AE9-E69B-3442-A5E5-95FFD7DBCC50}"/>
              </a:ext>
            </a:extLst>
          </p:cNvPr>
          <p:cNvSpPr>
            <a:spLocks noGrp="1"/>
          </p:cNvSpPr>
          <p:nvPr>
            <p:ph type="sldNum" sz="quarter" idx="12"/>
          </p:nvPr>
        </p:nvSpPr>
        <p:spPr/>
        <p:txBody>
          <a:bodyPr/>
          <a:lstStyle/>
          <a:p>
            <a:fld id="{BB4D1DCC-8F39-214F-8F76-B58F012A81E0}" type="slidenum">
              <a:rPr lang="pt-BR" smtClean="0"/>
              <a:t>159</a:t>
            </a:fld>
            <a:endParaRPr lang="pt-BR"/>
          </a:p>
        </p:txBody>
      </p:sp>
    </p:spTree>
    <p:extLst>
      <p:ext uri="{BB962C8B-B14F-4D97-AF65-F5344CB8AC3E}">
        <p14:creationId xmlns:p14="http://schemas.microsoft.com/office/powerpoint/2010/main" val="124967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386DCE-E9BA-4F4E-A459-C68751B2DB9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C57364C-74A6-1848-8D85-C2C8E1D55B56}"/>
              </a:ext>
            </a:extLst>
          </p:cNvPr>
          <p:cNvSpPr>
            <a:spLocks noGrp="1"/>
          </p:cNvSpPr>
          <p:nvPr>
            <p:ph idx="1"/>
          </p:nvPr>
        </p:nvSpPr>
        <p:spPr/>
        <p:txBody>
          <a:bodyPr>
            <a:normAutofit fontScale="92500" lnSpcReduction="20000"/>
          </a:bodyPr>
          <a:lstStyle/>
          <a:p>
            <a:pPr marL="0" indent="0" algn="just">
              <a:lnSpc>
                <a:spcPct val="150000"/>
              </a:lnSpc>
              <a:buNone/>
            </a:pPr>
            <a:r>
              <a:rPr lang="pt-BR" dirty="0"/>
              <a:t>Ao procurar reconstruir essa história, no trato clínico investigativo com seus pacientes, Stern se deparava com a necessidade (e a dificuldade) de saber, de forma fidedigna, como fora os anos iniciais, as fases de bebê do paciente, obrigando-o a especular em demasia. Mesmo nas teorias psicodinâmicas, como é a psicanálise, estas fases iniciais eram descritas e teorizadas a partir da memória dos pacientes: “Os primeiros meses e anos da vida ocupavam um lugar firme e proeminente nas teorias, mas desempenhavam um papel especulativo e obscuro ao lidarmos com uma pessoa real” (1985b, p. </a:t>
            </a:r>
            <a:r>
              <a:rPr lang="pt-BR" dirty="0" err="1"/>
              <a:t>x</a:t>
            </a:r>
            <a:r>
              <a:rPr lang="pt-BR" dirty="0"/>
              <a:t>).</a:t>
            </a:r>
          </a:p>
          <a:p>
            <a:endParaRPr lang="pt-BR" dirty="0"/>
          </a:p>
        </p:txBody>
      </p:sp>
      <p:sp>
        <p:nvSpPr>
          <p:cNvPr id="4" name="Espaço Reservado para Número de Slide 3">
            <a:extLst>
              <a:ext uri="{FF2B5EF4-FFF2-40B4-BE49-F238E27FC236}">
                <a16:creationId xmlns:a16="http://schemas.microsoft.com/office/drawing/2014/main" id="{41DD2246-F8F3-2C4D-ADBC-3A25D717A532}"/>
              </a:ext>
            </a:extLst>
          </p:cNvPr>
          <p:cNvSpPr>
            <a:spLocks noGrp="1"/>
          </p:cNvSpPr>
          <p:nvPr>
            <p:ph type="sldNum" sz="quarter" idx="12"/>
          </p:nvPr>
        </p:nvSpPr>
        <p:spPr/>
        <p:txBody>
          <a:bodyPr/>
          <a:lstStyle/>
          <a:p>
            <a:fld id="{BB4D1DCC-8F39-214F-8F76-B58F012A81E0}" type="slidenum">
              <a:rPr lang="pt-BR" smtClean="0"/>
              <a:t>16</a:t>
            </a:fld>
            <a:endParaRPr lang="pt-BR"/>
          </a:p>
        </p:txBody>
      </p:sp>
    </p:spTree>
    <p:extLst>
      <p:ext uri="{BB962C8B-B14F-4D97-AF65-F5344CB8AC3E}">
        <p14:creationId xmlns:p14="http://schemas.microsoft.com/office/powerpoint/2010/main" val="363390864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918268-3C7F-014C-A43D-C3EC422F22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2CAC9FC-06FC-A746-84F6-BB16B4D7AAFC}"/>
              </a:ext>
            </a:extLst>
          </p:cNvPr>
          <p:cNvSpPr>
            <a:spLocks noGrp="1"/>
          </p:cNvSpPr>
          <p:nvPr>
            <p:ph idx="1"/>
          </p:nvPr>
        </p:nvSpPr>
        <p:spPr/>
        <p:txBody>
          <a:bodyPr>
            <a:normAutofit fontScale="62500" lnSpcReduction="20000"/>
          </a:bodyPr>
          <a:lstStyle/>
          <a:p>
            <a:pPr marL="0" indent="0" algn="just">
              <a:lnSpc>
                <a:spcPct val="170000"/>
              </a:lnSpc>
              <a:buNone/>
            </a:pPr>
            <a:r>
              <a:rPr lang="pt-BR" dirty="0"/>
              <a:t>Note-se, por exemplo, nessa direção do uso das constituições de Stern, inseridas na composição de outras propostas, a maneira como Bernard </a:t>
            </a:r>
            <a:r>
              <a:rPr lang="pt-BR" dirty="0" err="1"/>
              <a:t>Golse</a:t>
            </a:r>
            <a:r>
              <a:rPr lang="pt-BR" dirty="0"/>
              <a:t> parece se apropriar daquilo que Stern – reiterando outros pesquisadores (</a:t>
            </a:r>
            <a:r>
              <a:rPr lang="pt-BR" dirty="0" err="1"/>
              <a:t>Kagan</a:t>
            </a:r>
            <a:r>
              <a:rPr lang="pt-BR" dirty="0"/>
              <a:t>, </a:t>
            </a:r>
            <a:r>
              <a:rPr lang="pt-BR" dirty="0" err="1"/>
              <a:t>Kearsley</a:t>
            </a:r>
            <a:r>
              <a:rPr lang="pt-BR" dirty="0"/>
              <a:t>, &amp; </a:t>
            </a:r>
            <a:r>
              <a:rPr lang="pt-BR" dirty="0" err="1"/>
              <a:t>Zelazo</a:t>
            </a:r>
            <a:r>
              <a:rPr lang="pt-BR" dirty="0"/>
              <a:t>, 1978) – caracterizou como sendo um problema para os bebês – “Os bebés também estão constantemente "avaliando", no sentido de perguntar: isso é diferente daquilo ou é a mesma coisa? Quão discrepante é aquilo que eu recém encontrei com relação àquilo que eu encontrei previamente? (Stern, 1985b, p. 37) – e o que </a:t>
            </a:r>
            <a:r>
              <a:rPr lang="pt-BR" dirty="0" err="1"/>
              <a:t>Golse</a:t>
            </a:r>
            <a:r>
              <a:rPr lang="pt-BR" dirty="0"/>
              <a:t> descreveu como sendo as questões que o bebê coloca a si mesmo sobre seu objeto primário (</a:t>
            </a:r>
            <a:r>
              <a:rPr lang="pt-BR" i="1" dirty="0"/>
              <a:t>grosso modo</a:t>
            </a:r>
            <a:r>
              <a:rPr lang="pt-BR" dirty="0"/>
              <a:t>, sua mãe), no início da existência: “</a:t>
            </a:r>
            <a:r>
              <a:rPr lang="pt-BR" dirty="0" err="1"/>
              <a:t>Est-ce</a:t>
            </a:r>
            <a:r>
              <a:rPr lang="pt-BR" dirty="0"/>
              <a:t> </a:t>
            </a:r>
            <a:r>
              <a:rPr lang="pt-BR" dirty="0" err="1"/>
              <a:t>qu’elle</a:t>
            </a:r>
            <a:r>
              <a:rPr lang="pt-BR" dirty="0"/>
              <a:t> est </a:t>
            </a:r>
            <a:r>
              <a:rPr lang="pt-BR" dirty="0" err="1"/>
              <a:t>aussi</a:t>
            </a:r>
            <a:r>
              <a:rPr lang="pt-BR" dirty="0"/>
              <a:t> belle </a:t>
            </a:r>
            <a:r>
              <a:rPr lang="pt-BR" dirty="0" err="1"/>
              <a:t>dedans</a:t>
            </a:r>
            <a:r>
              <a:rPr lang="pt-BR" dirty="0"/>
              <a:t> que </a:t>
            </a:r>
            <a:r>
              <a:rPr lang="pt-BR" dirty="0" err="1"/>
              <a:t>dehors</a:t>
            </a:r>
            <a:r>
              <a:rPr lang="pt-BR" dirty="0"/>
              <a:t>? </a:t>
            </a:r>
            <a:r>
              <a:rPr lang="pt-BR" dirty="0" err="1"/>
              <a:t>Est-ce</a:t>
            </a:r>
            <a:r>
              <a:rPr lang="pt-BR" dirty="0"/>
              <a:t> </a:t>
            </a:r>
            <a:r>
              <a:rPr lang="pt-BR" dirty="0" err="1"/>
              <a:t>qu’elle</a:t>
            </a:r>
            <a:r>
              <a:rPr lang="pt-BR" dirty="0"/>
              <a:t> est </a:t>
            </a:r>
            <a:r>
              <a:rPr lang="pt-BR" dirty="0" err="1"/>
              <a:t>comme</a:t>
            </a:r>
            <a:r>
              <a:rPr lang="pt-BR" dirty="0"/>
              <a:t> d’</a:t>
            </a:r>
            <a:r>
              <a:rPr lang="pt-BR" dirty="0" err="1"/>
              <a:t>habitude</a:t>
            </a:r>
            <a:r>
              <a:rPr lang="pt-BR" dirty="0"/>
              <a:t>? </a:t>
            </a:r>
            <a:r>
              <a:rPr lang="pt-BR" dirty="0" err="1"/>
              <a:t>Qu’est-ce</a:t>
            </a:r>
            <a:r>
              <a:rPr lang="pt-BR" dirty="0"/>
              <a:t> que </a:t>
            </a:r>
            <a:r>
              <a:rPr lang="pt-BR" dirty="0" err="1"/>
              <a:t>c’est</a:t>
            </a:r>
            <a:r>
              <a:rPr lang="pt-BR" dirty="0"/>
              <a:t> que </a:t>
            </a:r>
            <a:r>
              <a:rPr lang="pt-BR" dirty="0" err="1"/>
              <a:t>cet</a:t>
            </a:r>
            <a:r>
              <a:rPr lang="pt-BR" dirty="0"/>
              <a:t> espace </a:t>
            </a:r>
            <a:r>
              <a:rPr lang="pt-BR" dirty="0" err="1"/>
              <a:t>qui</a:t>
            </a:r>
            <a:r>
              <a:rPr lang="pt-BR" dirty="0"/>
              <a:t> n’est </a:t>
            </a:r>
            <a:r>
              <a:rPr lang="pt-BR" dirty="0" err="1"/>
              <a:t>ni</a:t>
            </a:r>
            <a:r>
              <a:rPr lang="pt-BR" dirty="0"/>
              <a:t>-moi-</a:t>
            </a:r>
            <a:r>
              <a:rPr lang="pt-BR" dirty="0" err="1"/>
              <a:t>ni</a:t>
            </a:r>
            <a:r>
              <a:rPr lang="pt-BR" dirty="0"/>
              <a:t>-</a:t>
            </a:r>
            <a:r>
              <a:rPr lang="pt-BR" dirty="0" err="1"/>
              <a:t>elle</a:t>
            </a:r>
            <a:r>
              <a:rPr lang="pt-BR" dirty="0"/>
              <a:t>?” (</a:t>
            </a:r>
            <a:r>
              <a:rPr lang="pt-BR" dirty="0" err="1"/>
              <a:t>Golse</a:t>
            </a:r>
            <a:r>
              <a:rPr lang="pt-BR" dirty="0"/>
              <a:t>, 2006a, p. 83; 2019). As duas primeiras questões são muito semelhantes às que Stern coloca, em termos adas avalições que os bebês fazem do mundo.</a:t>
            </a:r>
          </a:p>
          <a:p>
            <a:endParaRPr lang="pt-BR" dirty="0"/>
          </a:p>
        </p:txBody>
      </p:sp>
      <p:sp>
        <p:nvSpPr>
          <p:cNvPr id="4" name="Espaço Reservado para Número de Slide 3">
            <a:extLst>
              <a:ext uri="{FF2B5EF4-FFF2-40B4-BE49-F238E27FC236}">
                <a16:creationId xmlns:a16="http://schemas.microsoft.com/office/drawing/2014/main" id="{77399AE9-E69B-3442-A5E5-95FFD7DBCC50}"/>
              </a:ext>
            </a:extLst>
          </p:cNvPr>
          <p:cNvSpPr>
            <a:spLocks noGrp="1"/>
          </p:cNvSpPr>
          <p:nvPr>
            <p:ph type="sldNum" sz="quarter" idx="12"/>
          </p:nvPr>
        </p:nvSpPr>
        <p:spPr/>
        <p:txBody>
          <a:bodyPr/>
          <a:lstStyle/>
          <a:p>
            <a:fld id="{BB4D1DCC-8F39-214F-8F76-B58F012A81E0}" type="slidenum">
              <a:rPr lang="pt-BR" smtClean="0"/>
              <a:t>160</a:t>
            </a:fld>
            <a:endParaRPr lang="pt-BR"/>
          </a:p>
        </p:txBody>
      </p:sp>
    </p:spTree>
    <p:extLst>
      <p:ext uri="{BB962C8B-B14F-4D97-AF65-F5344CB8AC3E}">
        <p14:creationId xmlns:p14="http://schemas.microsoft.com/office/powerpoint/2010/main" val="74687304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8699D-933A-CE48-8F4C-D0C93020BF3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C63A4DD-0E3D-C14A-861A-1C6017B0ABF1}"/>
              </a:ext>
            </a:extLst>
          </p:cNvPr>
          <p:cNvSpPr>
            <a:spLocks noGrp="1"/>
          </p:cNvSpPr>
          <p:nvPr>
            <p:ph idx="1"/>
          </p:nvPr>
        </p:nvSpPr>
        <p:spPr/>
        <p:txBody>
          <a:bodyPr/>
          <a:lstStyle/>
          <a:p>
            <a:pPr marL="0" indent="0" algn="just">
              <a:lnSpc>
                <a:spcPct val="150000"/>
              </a:lnSpc>
              <a:buNone/>
            </a:pPr>
            <a:r>
              <a:rPr lang="pt-BR" dirty="0"/>
              <a:t>As contribuições de um sistemas teórico-semântico a outro não são, no entanto, realizadas na lógica do “tudo ou nada”, na imposição do escolha-me ou recusa-me, mas ocorrem de maneira muito mais ampla e parcial, ainda que que este diálogo ou comunicação entre sistemas necessitem de um trabalho de decodificação e </a:t>
            </a:r>
            <a:r>
              <a:rPr lang="pt-BR" dirty="0" err="1"/>
              <a:t>redescrição</a:t>
            </a:r>
            <a:r>
              <a:rPr lang="pt-BR" dirty="0"/>
              <a:t> (cf. </a:t>
            </a:r>
            <a:r>
              <a:rPr lang="pt-BR" dirty="0" err="1"/>
              <a:t>Fulgencio</a:t>
            </a:r>
            <a:r>
              <a:rPr lang="pt-BR" dirty="0"/>
              <a:t>, 2020a).</a:t>
            </a:r>
          </a:p>
        </p:txBody>
      </p:sp>
      <p:sp>
        <p:nvSpPr>
          <p:cNvPr id="4" name="Espaço Reservado para Número de Slide 3">
            <a:extLst>
              <a:ext uri="{FF2B5EF4-FFF2-40B4-BE49-F238E27FC236}">
                <a16:creationId xmlns:a16="http://schemas.microsoft.com/office/drawing/2014/main" id="{87B94AA2-4D7C-114B-914C-612E38C6C8DD}"/>
              </a:ext>
            </a:extLst>
          </p:cNvPr>
          <p:cNvSpPr>
            <a:spLocks noGrp="1"/>
          </p:cNvSpPr>
          <p:nvPr>
            <p:ph type="sldNum" sz="quarter" idx="12"/>
          </p:nvPr>
        </p:nvSpPr>
        <p:spPr/>
        <p:txBody>
          <a:bodyPr/>
          <a:lstStyle/>
          <a:p>
            <a:fld id="{BB4D1DCC-8F39-214F-8F76-B58F012A81E0}" type="slidenum">
              <a:rPr lang="pt-BR" smtClean="0"/>
              <a:t>161</a:t>
            </a:fld>
            <a:endParaRPr lang="pt-BR"/>
          </a:p>
        </p:txBody>
      </p:sp>
    </p:spTree>
    <p:extLst>
      <p:ext uri="{BB962C8B-B14F-4D97-AF65-F5344CB8AC3E}">
        <p14:creationId xmlns:p14="http://schemas.microsoft.com/office/powerpoint/2010/main" val="225714184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C2231D-FE7A-954A-AACF-CE83699D267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2B2E2CB-277E-D84A-A871-BFBDAEAB910A}"/>
              </a:ext>
            </a:extLst>
          </p:cNvPr>
          <p:cNvSpPr>
            <a:spLocks noGrp="1"/>
          </p:cNvSpPr>
          <p:nvPr>
            <p:ph idx="1"/>
          </p:nvPr>
        </p:nvSpPr>
        <p:spPr/>
        <p:txBody>
          <a:bodyPr>
            <a:normAutofit fontScale="77500" lnSpcReduction="20000"/>
          </a:bodyPr>
          <a:lstStyle/>
          <a:p>
            <a:pPr marL="0" indent="0" algn="just">
              <a:lnSpc>
                <a:spcPct val="150000"/>
              </a:lnSpc>
              <a:buNone/>
            </a:pPr>
            <a:r>
              <a:rPr lang="pt-BR" dirty="0"/>
              <a:t>Pesquisas que se propõem a fazer um estudo mais detalhado, crítico-comparativo, entre as propostas de Stern e os autores e teorias que ele reconhece como tendo influenciado seu pensamento, estão ainda muito no seu início. Pesquisas que colocam as propostas de Stern em diálogo analítico-crítico com perspectivas que foram pouco destacadas por ele, como é o caso de </a:t>
            </a:r>
            <a:r>
              <a:rPr lang="pt-BR" dirty="0" err="1"/>
              <a:t>Winnicott</a:t>
            </a:r>
            <a:r>
              <a:rPr lang="pt-BR" dirty="0"/>
              <a:t> (com sua teoria do desenvolvimento do ser), ainda não tiveram seu início; como também, ainda parecem nem mesmo ter sido pensadas, as pesquisas que colocariam Stern em diálogo com </a:t>
            </a:r>
            <a:r>
              <a:rPr lang="pt-BR" dirty="0" err="1"/>
              <a:t>Bion</a:t>
            </a:r>
            <a:r>
              <a:rPr lang="pt-BR" dirty="0"/>
              <a:t>, Lacan, </a:t>
            </a:r>
            <a:r>
              <a:rPr lang="pt-BR" dirty="0" err="1"/>
              <a:t>Slotedjk</a:t>
            </a:r>
            <a:r>
              <a:rPr lang="pt-BR" dirty="0"/>
              <a:t>, dentre outros que nem mesmo foram citados por ele.</a:t>
            </a:r>
          </a:p>
          <a:p>
            <a:endParaRPr lang="pt-BR" dirty="0"/>
          </a:p>
        </p:txBody>
      </p:sp>
      <p:sp>
        <p:nvSpPr>
          <p:cNvPr id="4" name="Espaço Reservado para Número de Slide 3">
            <a:extLst>
              <a:ext uri="{FF2B5EF4-FFF2-40B4-BE49-F238E27FC236}">
                <a16:creationId xmlns:a16="http://schemas.microsoft.com/office/drawing/2014/main" id="{EB3ED5B6-7C20-654E-B5A5-72BCBB1D5C9D}"/>
              </a:ext>
            </a:extLst>
          </p:cNvPr>
          <p:cNvSpPr>
            <a:spLocks noGrp="1"/>
          </p:cNvSpPr>
          <p:nvPr>
            <p:ph type="sldNum" sz="quarter" idx="12"/>
          </p:nvPr>
        </p:nvSpPr>
        <p:spPr/>
        <p:txBody>
          <a:bodyPr/>
          <a:lstStyle/>
          <a:p>
            <a:fld id="{BB4D1DCC-8F39-214F-8F76-B58F012A81E0}" type="slidenum">
              <a:rPr lang="pt-BR" smtClean="0"/>
              <a:t>162</a:t>
            </a:fld>
            <a:endParaRPr lang="pt-BR"/>
          </a:p>
        </p:txBody>
      </p:sp>
    </p:spTree>
    <p:extLst>
      <p:ext uri="{BB962C8B-B14F-4D97-AF65-F5344CB8AC3E}">
        <p14:creationId xmlns:p14="http://schemas.microsoft.com/office/powerpoint/2010/main" val="191558191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90056-6AFC-CE40-AE53-1B09C4A1169F}"/>
              </a:ext>
            </a:extLst>
          </p:cNvPr>
          <p:cNvSpPr>
            <a:spLocks noGrp="1"/>
          </p:cNvSpPr>
          <p:nvPr>
            <p:ph type="title"/>
          </p:nvPr>
        </p:nvSpPr>
        <p:spPr/>
        <p:txBody>
          <a:bodyPr>
            <a:normAutofit/>
          </a:bodyPr>
          <a:lstStyle/>
          <a:p>
            <a:r>
              <a:rPr lang="pt-BR" sz="2800" b="1" dirty="0"/>
              <a:t>8. Aspectos analítico-críticos dirigidos às propostas de Stern</a:t>
            </a:r>
            <a:endParaRPr lang="pt-BR" sz="2800" dirty="0"/>
          </a:p>
        </p:txBody>
      </p:sp>
      <p:sp>
        <p:nvSpPr>
          <p:cNvPr id="3" name="Espaço Reservado para Conteúdo 2">
            <a:extLst>
              <a:ext uri="{FF2B5EF4-FFF2-40B4-BE49-F238E27FC236}">
                <a16:creationId xmlns:a16="http://schemas.microsoft.com/office/drawing/2014/main" id="{7F4401EC-C86D-1944-8DC7-17BBAF8682B4}"/>
              </a:ext>
            </a:extLst>
          </p:cNvPr>
          <p:cNvSpPr>
            <a:spLocks noGrp="1"/>
          </p:cNvSpPr>
          <p:nvPr>
            <p:ph idx="1"/>
          </p:nvPr>
        </p:nvSpPr>
        <p:spPr/>
        <p:txBody>
          <a:bodyPr>
            <a:normAutofit fontScale="85000" lnSpcReduction="10000"/>
          </a:bodyPr>
          <a:lstStyle/>
          <a:p>
            <a:pPr marL="0" indent="0" algn="just">
              <a:lnSpc>
                <a:spcPct val="170000"/>
              </a:lnSpc>
              <a:buNone/>
            </a:pPr>
            <a:r>
              <a:rPr lang="pt-BR" sz="2900" dirty="0"/>
              <a:t>É justamente a sua qualidade central de procurar agrupar e fornecer uma união entres diferentes áreas do conhecimento, que pode ser, ao mesmo tempo, considerada como um valor positivo, mas também como produzindo um ser híbrido que teria dificuldades de gerar descendentes. As propostas de Stern seriam, então, ricas para estimular pesquisas em campos diversos, estimulando-os, mas que teria dificuldades em agregar todas estas pesquisas e conhecimentos no quadro da sua própria teoria do desenvolvimento. </a:t>
            </a:r>
            <a:endParaRPr lang="pt-BR" dirty="0"/>
          </a:p>
        </p:txBody>
      </p:sp>
      <p:sp>
        <p:nvSpPr>
          <p:cNvPr id="4" name="Espaço Reservado para Número de Slide 3">
            <a:extLst>
              <a:ext uri="{FF2B5EF4-FFF2-40B4-BE49-F238E27FC236}">
                <a16:creationId xmlns:a16="http://schemas.microsoft.com/office/drawing/2014/main" id="{435E09AC-2722-7A4F-A12A-5A0DA073F5DE}"/>
              </a:ext>
            </a:extLst>
          </p:cNvPr>
          <p:cNvSpPr>
            <a:spLocks noGrp="1"/>
          </p:cNvSpPr>
          <p:nvPr>
            <p:ph type="sldNum" sz="quarter" idx="12"/>
          </p:nvPr>
        </p:nvSpPr>
        <p:spPr/>
        <p:txBody>
          <a:bodyPr/>
          <a:lstStyle/>
          <a:p>
            <a:fld id="{BB4D1DCC-8F39-214F-8F76-B58F012A81E0}" type="slidenum">
              <a:rPr lang="pt-BR" smtClean="0"/>
              <a:t>163</a:t>
            </a:fld>
            <a:endParaRPr lang="pt-BR"/>
          </a:p>
        </p:txBody>
      </p:sp>
    </p:spTree>
    <p:extLst>
      <p:ext uri="{BB962C8B-B14F-4D97-AF65-F5344CB8AC3E}">
        <p14:creationId xmlns:p14="http://schemas.microsoft.com/office/powerpoint/2010/main" val="386116603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90056-6AFC-CE40-AE53-1B09C4A1169F}"/>
              </a:ext>
            </a:extLst>
          </p:cNvPr>
          <p:cNvSpPr>
            <a:spLocks noGrp="1"/>
          </p:cNvSpPr>
          <p:nvPr>
            <p:ph type="title"/>
          </p:nvPr>
        </p:nvSpPr>
        <p:spPr/>
        <p:txBody>
          <a:bodyPr>
            <a:normAutofit/>
          </a:bodyPr>
          <a:lstStyle/>
          <a:p>
            <a:endParaRPr lang="pt-BR" sz="2800" dirty="0"/>
          </a:p>
        </p:txBody>
      </p:sp>
      <p:sp>
        <p:nvSpPr>
          <p:cNvPr id="3" name="Espaço Reservado para Conteúdo 2">
            <a:extLst>
              <a:ext uri="{FF2B5EF4-FFF2-40B4-BE49-F238E27FC236}">
                <a16:creationId xmlns:a16="http://schemas.microsoft.com/office/drawing/2014/main" id="{7F4401EC-C86D-1944-8DC7-17BBAF8682B4}"/>
              </a:ext>
            </a:extLst>
          </p:cNvPr>
          <p:cNvSpPr>
            <a:spLocks noGrp="1"/>
          </p:cNvSpPr>
          <p:nvPr>
            <p:ph idx="1"/>
          </p:nvPr>
        </p:nvSpPr>
        <p:spPr/>
        <p:txBody>
          <a:bodyPr>
            <a:normAutofit fontScale="77500" lnSpcReduction="20000"/>
          </a:bodyPr>
          <a:lstStyle/>
          <a:p>
            <a:pPr marL="0" indent="0" algn="just">
              <a:lnSpc>
                <a:spcPct val="170000"/>
              </a:lnSpc>
              <a:buNone/>
            </a:pPr>
            <a:r>
              <a:rPr lang="pt-BR" sz="2900" dirty="0"/>
              <a:t>Dizendo de outra maneira, os campos diferentes têm problemas, objetos, fundamentos epistemológicos e ontológicos, bem como métodos diferentes, referindo-se, assim, diria </a:t>
            </a:r>
            <a:r>
              <a:rPr lang="pt-BR" sz="2900" dirty="0" err="1"/>
              <a:t>Khun</a:t>
            </a:r>
            <a:r>
              <a:rPr lang="pt-BR" sz="2900" dirty="0"/>
              <a:t>, a realidades diferentes, com terminologias que não são unitárias nem rezam por uma ética da terminologia, o que poderia causar uma ilusão de comunicação e compreensão, quando, na verdade, estariam falando de fenômenos e realidades diferentes. Isto não tira, no entanto, o valor e a reconhecida importância que sua obra tem no estímulo das pesquisas nestes diversos campos com os quais dialoga.</a:t>
            </a:r>
          </a:p>
          <a:p>
            <a:endParaRPr lang="pt-BR" dirty="0"/>
          </a:p>
        </p:txBody>
      </p:sp>
      <p:sp>
        <p:nvSpPr>
          <p:cNvPr id="4" name="Espaço Reservado para Número de Slide 3">
            <a:extLst>
              <a:ext uri="{FF2B5EF4-FFF2-40B4-BE49-F238E27FC236}">
                <a16:creationId xmlns:a16="http://schemas.microsoft.com/office/drawing/2014/main" id="{435E09AC-2722-7A4F-A12A-5A0DA073F5DE}"/>
              </a:ext>
            </a:extLst>
          </p:cNvPr>
          <p:cNvSpPr>
            <a:spLocks noGrp="1"/>
          </p:cNvSpPr>
          <p:nvPr>
            <p:ph type="sldNum" sz="quarter" idx="12"/>
          </p:nvPr>
        </p:nvSpPr>
        <p:spPr/>
        <p:txBody>
          <a:bodyPr/>
          <a:lstStyle/>
          <a:p>
            <a:fld id="{BB4D1DCC-8F39-214F-8F76-B58F012A81E0}" type="slidenum">
              <a:rPr lang="pt-BR" smtClean="0"/>
              <a:t>164</a:t>
            </a:fld>
            <a:endParaRPr lang="pt-BR"/>
          </a:p>
        </p:txBody>
      </p:sp>
    </p:spTree>
    <p:extLst>
      <p:ext uri="{BB962C8B-B14F-4D97-AF65-F5344CB8AC3E}">
        <p14:creationId xmlns:p14="http://schemas.microsoft.com/office/powerpoint/2010/main" val="230969856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8CBD82-CD45-8F4B-9C09-90695EE2540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61B37AD-647F-B24C-9B28-4CAAF23FD047}"/>
              </a:ext>
            </a:extLst>
          </p:cNvPr>
          <p:cNvSpPr>
            <a:spLocks noGrp="1"/>
          </p:cNvSpPr>
          <p:nvPr>
            <p:ph idx="1"/>
          </p:nvPr>
        </p:nvSpPr>
        <p:spPr/>
        <p:txBody>
          <a:bodyPr>
            <a:normAutofit lnSpcReduction="10000"/>
          </a:bodyPr>
          <a:lstStyle/>
          <a:p>
            <a:pPr marL="0" indent="0" algn="just">
              <a:lnSpc>
                <a:spcPct val="150000"/>
              </a:lnSpc>
              <a:buNone/>
            </a:pPr>
            <a:r>
              <a:rPr lang="pt-BR" dirty="0"/>
              <a:t>Á amplitude e diversidade de suas contribuições geram também uma série de questões a serem desenvolvidas, que poderíamos indicar, como modos de dar continuidade a seus objetivos de compreender o desenvolvimento emocional do ser humano, como se referindo: aos aspectos epistemológicos do seu sistema teórico-semântico, a especificidade e delimitação do conceito de self, a não consideração da relevância dos fenômenos transicionais.</a:t>
            </a:r>
          </a:p>
          <a:p>
            <a:endParaRPr lang="pt-BR" dirty="0"/>
          </a:p>
        </p:txBody>
      </p:sp>
      <p:sp>
        <p:nvSpPr>
          <p:cNvPr id="4" name="Espaço Reservado para Número de Slide 3">
            <a:extLst>
              <a:ext uri="{FF2B5EF4-FFF2-40B4-BE49-F238E27FC236}">
                <a16:creationId xmlns:a16="http://schemas.microsoft.com/office/drawing/2014/main" id="{ADCC59E5-C2D3-4A4B-8F11-8D8F2F3F711F}"/>
              </a:ext>
            </a:extLst>
          </p:cNvPr>
          <p:cNvSpPr>
            <a:spLocks noGrp="1"/>
          </p:cNvSpPr>
          <p:nvPr>
            <p:ph type="sldNum" sz="quarter" idx="12"/>
          </p:nvPr>
        </p:nvSpPr>
        <p:spPr/>
        <p:txBody>
          <a:bodyPr/>
          <a:lstStyle/>
          <a:p>
            <a:fld id="{BB4D1DCC-8F39-214F-8F76-B58F012A81E0}" type="slidenum">
              <a:rPr lang="pt-BR" smtClean="0"/>
              <a:t>165</a:t>
            </a:fld>
            <a:endParaRPr lang="pt-BR"/>
          </a:p>
        </p:txBody>
      </p:sp>
    </p:spTree>
    <p:extLst>
      <p:ext uri="{BB962C8B-B14F-4D97-AF65-F5344CB8AC3E}">
        <p14:creationId xmlns:p14="http://schemas.microsoft.com/office/powerpoint/2010/main" val="298205224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FEAD2-627B-BD4A-AB5E-15F9A8682D6F}"/>
              </a:ext>
            </a:extLst>
          </p:cNvPr>
          <p:cNvSpPr>
            <a:spLocks noGrp="1"/>
          </p:cNvSpPr>
          <p:nvPr>
            <p:ph type="title"/>
          </p:nvPr>
        </p:nvSpPr>
        <p:spPr/>
        <p:txBody>
          <a:bodyPr/>
          <a:lstStyle/>
          <a:p>
            <a:r>
              <a:rPr lang="pt-BR" sz="2800" b="1" dirty="0"/>
              <a:t>Ressalva epistemológica </a:t>
            </a:r>
            <a:br>
              <a:rPr lang="pt-BR" dirty="0"/>
            </a:br>
            <a:endParaRPr lang="pt-BR" dirty="0"/>
          </a:p>
        </p:txBody>
      </p:sp>
      <p:sp>
        <p:nvSpPr>
          <p:cNvPr id="3" name="Espaço Reservado para Conteúdo 2">
            <a:extLst>
              <a:ext uri="{FF2B5EF4-FFF2-40B4-BE49-F238E27FC236}">
                <a16:creationId xmlns:a16="http://schemas.microsoft.com/office/drawing/2014/main" id="{A52D59CF-B732-E64F-A0F4-441A003D4474}"/>
              </a:ext>
            </a:extLst>
          </p:cNvPr>
          <p:cNvSpPr>
            <a:spLocks noGrp="1"/>
          </p:cNvSpPr>
          <p:nvPr>
            <p:ph idx="1"/>
          </p:nvPr>
        </p:nvSpPr>
        <p:spPr/>
        <p:txBody>
          <a:bodyPr/>
          <a:lstStyle/>
          <a:p>
            <a:pPr marL="0" indent="0" algn="just">
              <a:lnSpc>
                <a:spcPct val="150000"/>
              </a:lnSpc>
              <a:buNone/>
            </a:pPr>
            <a:r>
              <a:rPr lang="pt-BR" dirty="0"/>
              <a:t>A maneira como o bebê apreende a si mesmo, o outro e o mundo, é uma INFERÊNCIA: seja formulada a partir dos dados obtidos clinicamente, pela reconstrução narrativa feita pela dupla paciente-terapeuta, seja a partir da observação empírica objetiva, pela ampliação, abstração e projeção dos dados para além da sua </a:t>
            </a:r>
            <a:r>
              <a:rPr lang="pt-BR" dirty="0" err="1"/>
              <a:t>factualidade</a:t>
            </a:r>
            <a:r>
              <a:rPr lang="pt-BR" dirty="0"/>
              <a:t> presente. </a:t>
            </a:r>
          </a:p>
          <a:p>
            <a:endParaRPr lang="pt-BR" dirty="0"/>
          </a:p>
        </p:txBody>
      </p:sp>
      <p:sp>
        <p:nvSpPr>
          <p:cNvPr id="4" name="Espaço Reservado para Número de Slide 3">
            <a:extLst>
              <a:ext uri="{FF2B5EF4-FFF2-40B4-BE49-F238E27FC236}">
                <a16:creationId xmlns:a16="http://schemas.microsoft.com/office/drawing/2014/main" id="{0D2FB239-A9AB-EA4A-A44C-B148915865F0}"/>
              </a:ext>
            </a:extLst>
          </p:cNvPr>
          <p:cNvSpPr>
            <a:spLocks noGrp="1"/>
          </p:cNvSpPr>
          <p:nvPr>
            <p:ph type="sldNum" sz="quarter" idx="12"/>
          </p:nvPr>
        </p:nvSpPr>
        <p:spPr/>
        <p:txBody>
          <a:bodyPr/>
          <a:lstStyle/>
          <a:p>
            <a:fld id="{BB4D1DCC-8F39-214F-8F76-B58F012A81E0}" type="slidenum">
              <a:rPr lang="pt-BR" smtClean="0"/>
              <a:t>166</a:t>
            </a:fld>
            <a:endParaRPr lang="pt-BR"/>
          </a:p>
        </p:txBody>
      </p:sp>
    </p:spTree>
    <p:extLst>
      <p:ext uri="{BB962C8B-B14F-4D97-AF65-F5344CB8AC3E}">
        <p14:creationId xmlns:p14="http://schemas.microsoft.com/office/powerpoint/2010/main" val="219117027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8EAD49-AD17-974F-AC39-7AA3A460D79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9BC1982-D558-754C-B9A6-57D6A7F81B7D}"/>
              </a:ext>
            </a:extLst>
          </p:cNvPr>
          <p:cNvSpPr>
            <a:spLocks noGrp="1"/>
          </p:cNvSpPr>
          <p:nvPr>
            <p:ph idx="1"/>
          </p:nvPr>
        </p:nvSpPr>
        <p:spPr/>
        <p:txBody>
          <a:bodyPr>
            <a:normAutofit fontScale="77500" lnSpcReduction="20000"/>
          </a:bodyPr>
          <a:lstStyle/>
          <a:p>
            <a:pPr marL="0" indent="0" algn="just">
              <a:lnSpc>
                <a:spcPct val="170000"/>
              </a:lnSpc>
              <a:buNone/>
            </a:pPr>
            <a:r>
              <a:rPr lang="pt-BR" dirty="0"/>
              <a:t>Nós não teremos acesso direto ao mundo do bebê, à sua subjetividade, aos sentidos que ele dá às suas experiências, vivências, existenciais. No entanto, isto é necessário para que possamos apreender um quadro sistêmico e ordenado do desenvolvimento emocional, com a explicitação (teórica e descritiva) dos sentidos existenciais, oferecendo um quadro onde os fenômenos, suas relações dinâmicas, os fatos e conquistas do desenvolvimento saudável, bem como das organizações e sintomas patológicos , podem ser apreendidos,  explicados, ordenados e sistematizados na compreensão de linhas gerais do desenvolvimento. </a:t>
            </a:r>
          </a:p>
        </p:txBody>
      </p:sp>
      <p:sp>
        <p:nvSpPr>
          <p:cNvPr id="4" name="Espaço Reservado para Número de Slide 3">
            <a:extLst>
              <a:ext uri="{FF2B5EF4-FFF2-40B4-BE49-F238E27FC236}">
                <a16:creationId xmlns:a16="http://schemas.microsoft.com/office/drawing/2014/main" id="{02C93EDA-CB4C-724E-AFEA-3070E295636A}"/>
              </a:ext>
            </a:extLst>
          </p:cNvPr>
          <p:cNvSpPr>
            <a:spLocks noGrp="1"/>
          </p:cNvSpPr>
          <p:nvPr>
            <p:ph type="sldNum" sz="quarter" idx="12"/>
          </p:nvPr>
        </p:nvSpPr>
        <p:spPr/>
        <p:txBody>
          <a:bodyPr/>
          <a:lstStyle/>
          <a:p>
            <a:fld id="{BB4D1DCC-8F39-214F-8F76-B58F012A81E0}" type="slidenum">
              <a:rPr lang="pt-BR" smtClean="0"/>
              <a:t>167</a:t>
            </a:fld>
            <a:endParaRPr lang="pt-BR"/>
          </a:p>
        </p:txBody>
      </p:sp>
    </p:spTree>
    <p:extLst>
      <p:ext uri="{BB962C8B-B14F-4D97-AF65-F5344CB8AC3E}">
        <p14:creationId xmlns:p14="http://schemas.microsoft.com/office/powerpoint/2010/main" val="167398380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8EAD49-AD17-974F-AC39-7AA3A460D79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9BC1982-D558-754C-B9A6-57D6A7F81B7D}"/>
              </a:ext>
            </a:extLst>
          </p:cNvPr>
          <p:cNvSpPr>
            <a:spLocks noGrp="1"/>
          </p:cNvSpPr>
          <p:nvPr>
            <p:ph idx="1"/>
          </p:nvPr>
        </p:nvSpPr>
        <p:spPr/>
        <p:txBody>
          <a:bodyPr>
            <a:normAutofit/>
          </a:bodyPr>
          <a:lstStyle/>
          <a:p>
            <a:pPr marL="0" indent="0" algn="just">
              <a:lnSpc>
                <a:spcPct val="170000"/>
              </a:lnSpc>
              <a:buNone/>
            </a:pPr>
            <a:r>
              <a:rPr lang="pt-BR" dirty="0"/>
              <a:t>Isto fundamenta-constitui modos de enunciação e resolução de problemas, de modo que a validade destas teorias gerais (sempre com um alto grau de subjetividade) não será jamais possível de comprovação empírica direta, mas cujo valor heurístico advirá de sua capacidade para enunciar e resolver problemas clínicos e empíricos.</a:t>
            </a:r>
          </a:p>
        </p:txBody>
      </p:sp>
      <p:sp>
        <p:nvSpPr>
          <p:cNvPr id="4" name="Espaço Reservado para Número de Slide 3">
            <a:extLst>
              <a:ext uri="{FF2B5EF4-FFF2-40B4-BE49-F238E27FC236}">
                <a16:creationId xmlns:a16="http://schemas.microsoft.com/office/drawing/2014/main" id="{02C93EDA-CB4C-724E-AFEA-3070E295636A}"/>
              </a:ext>
            </a:extLst>
          </p:cNvPr>
          <p:cNvSpPr>
            <a:spLocks noGrp="1"/>
          </p:cNvSpPr>
          <p:nvPr>
            <p:ph type="sldNum" sz="quarter" idx="12"/>
          </p:nvPr>
        </p:nvSpPr>
        <p:spPr/>
        <p:txBody>
          <a:bodyPr/>
          <a:lstStyle/>
          <a:p>
            <a:fld id="{BB4D1DCC-8F39-214F-8F76-B58F012A81E0}" type="slidenum">
              <a:rPr lang="pt-BR" smtClean="0"/>
              <a:t>168</a:t>
            </a:fld>
            <a:endParaRPr lang="pt-BR"/>
          </a:p>
        </p:txBody>
      </p:sp>
    </p:spTree>
    <p:extLst>
      <p:ext uri="{BB962C8B-B14F-4D97-AF65-F5344CB8AC3E}">
        <p14:creationId xmlns:p14="http://schemas.microsoft.com/office/powerpoint/2010/main" val="344239429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6D0CB3-72D4-2540-9661-1033B18BE9F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26CF2D8-B1DA-D74A-B131-1A48734A2914}"/>
              </a:ext>
            </a:extLst>
          </p:cNvPr>
          <p:cNvSpPr>
            <a:spLocks noGrp="1"/>
          </p:cNvSpPr>
          <p:nvPr>
            <p:ph idx="1"/>
          </p:nvPr>
        </p:nvSpPr>
        <p:spPr/>
        <p:txBody>
          <a:bodyPr/>
          <a:lstStyle/>
          <a:p>
            <a:pPr marL="0" indent="0" algn="just">
              <a:lnSpc>
                <a:spcPct val="150000"/>
              </a:lnSpc>
              <a:buNone/>
            </a:pPr>
            <a:r>
              <a:rPr lang="pt-BR" dirty="0"/>
              <a:t>A OBSERVAÇÃO, seja empírica-objetiva (dos comportamentos) seja a clínica, são sempre feitas, ordenadas e interpretadas a partir de concepções teóricas pré-existentes. Toda teoria, desenvolvimentista ou clínica, tem, por sua vez, uma ontologia que a orienta. Nesse sentido, a observação está sempre inserida num contexto semântico-teórico que lhe dá validade, empírica ou heurística. </a:t>
            </a:r>
          </a:p>
          <a:p>
            <a:endParaRPr lang="pt-BR" dirty="0"/>
          </a:p>
        </p:txBody>
      </p:sp>
      <p:sp>
        <p:nvSpPr>
          <p:cNvPr id="4" name="Espaço Reservado para Número de Slide 3">
            <a:extLst>
              <a:ext uri="{FF2B5EF4-FFF2-40B4-BE49-F238E27FC236}">
                <a16:creationId xmlns:a16="http://schemas.microsoft.com/office/drawing/2014/main" id="{C611A0BC-2A22-B541-92E4-F8EA23213EDC}"/>
              </a:ext>
            </a:extLst>
          </p:cNvPr>
          <p:cNvSpPr>
            <a:spLocks noGrp="1"/>
          </p:cNvSpPr>
          <p:nvPr>
            <p:ph type="sldNum" sz="quarter" idx="12"/>
          </p:nvPr>
        </p:nvSpPr>
        <p:spPr/>
        <p:txBody>
          <a:bodyPr/>
          <a:lstStyle/>
          <a:p>
            <a:fld id="{BB4D1DCC-8F39-214F-8F76-B58F012A81E0}" type="slidenum">
              <a:rPr lang="pt-BR" smtClean="0"/>
              <a:t>169</a:t>
            </a:fld>
            <a:endParaRPr lang="pt-BR"/>
          </a:p>
        </p:txBody>
      </p:sp>
    </p:spTree>
    <p:extLst>
      <p:ext uri="{BB962C8B-B14F-4D97-AF65-F5344CB8AC3E}">
        <p14:creationId xmlns:p14="http://schemas.microsoft.com/office/powerpoint/2010/main" val="37198237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1714C9-C2B7-714C-8A20-D4509AFE8679}"/>
              </a:ext>
            </a:extLst>
          </p:cNvPr>
          <p:cNvSpPr>
            <a:spLocks noGrp="1"/>
          </p:cNvSpPr>
          <p:nvPr>
            <p:ph type="title"/>
          </p:nvPr>
        </p:nvSpPr>
        <p:spPr/>
        <p:txBody>
          <a:bodyPr>
            <a:normAutofit fontScale="90000"/>
          </a:bodyPr>
          <a:lstStyle/>
          <a:p>
            <a:r>
              <a:rPr lang="pt-BR" sz="2700" dirty="0"/>
              <a:t>Podemos dizer que é, pois, a situação do bebê, o seu problema empírico de base, como ele mesmo enuncia:</a:t>
            </a:r>
            <a:br>
              <a:rPr lang="pt-BR" dirty="0"/>
            </a:br>
            <a:endParaRPr lang="pt-BR" dirty="0"/>
          </a:p>
        </p:txBody>
      </p:sp>
      <p:sp>
        <p:nvSpPr>
          <p:cNvPr id="3" name="Espaço Reservado para Conteúdo 2">
            <a:extLst>
              <a:ext uri="{FF2B5EF4-FFF2-40B4-BE49-F238E27FC236}">
                <a16:creationId xmlns:a16="http://schemas.microsoft.com/office/drawing/2014/main" id="{D5830388-8486-CD42-9963-9410FCAD4D75}"/>
              </a:ext>
            </a:extLst>
          </p:cNvPr>
          <p:cNvSpPr>
            <a:spLocks noGrp="1"/>
          </p:cNvSpPr>
          <p:nvPr>
            <p:ph idx="1"/>
          </p:nvPr>
        </p:nvSpPr>
        <p:spPr/>
        <p:txBody>
          <a:bodyPr>
            <a:normAutofit fontScale="85000" lnSpcReduction="10000"/>
          </a:bodyPr>
          <a:lstStyle/>
          <a:p>
            <a:pPr lvl="1" algn="just">
              <a:lnSpc>
                <a:spcPct val="150000"/>
              </a:lnSpc>
            </a:pPr>
            <a:r>
              <a:rPr lang="pt-BR" dirty="0"/>
              <a:t>QUALQUER PESSOA INTERESSADA na natureza humana é levada pela curiosidade a se perguntar sobre a vida subjetiva dos bebés. Como os bebés </a:t>
            </a:r>
            <a:r>
              <a:rPr lang="pt-BR" dirty="0" err="1"/>
              <a:t>experienciam</a:t>
            </a:r>
            <a:r>
              <a:rPr lang="pt-BR" dirty="0"/>
              <a:t> a si mesmos e aos outros? Existe um eu, para começar, ou um outro, ou algum amálgama de ambos? Como eles reúnem sons, movimentos, toques, visões e sentimentos separados para formar uma pessoa inteira? Ou o todo é abarcado imediatamente? Como os bebés </a:t>
            </a:r>
            <a:r>
              <a:rPr lang="pt-BR" dirty="0" err="1"/>
              <a:t>experienciam</a:t>
            </a:r>
            <a:r>
              <a:rPr lang="pt-BR" dirty="0"/>
              <a:t> os eventos sociais de "estar com" um outro? Como é "estar com" alguém lembrado, ou esquecido, ou representado mentalmente? Como seria a experiência de relacionar-se, na medida em que o desenvolvimento prossegue? Em resumo, que tipo de mundo ou mundos interpessoais o bebé cria? (1985b, p. 1)</a:t>
            </a:r>
          </a:p>
          <a:p>
            <a:endParaRPr lang="pt-BR" dirty="0"/>
          </a:p>
          <a:p>
            <a:endParaRPr lang="pt-BR" dirty="0"/>
          </a:p>
        </p:txBody>
      </p:sp>
      <p:sp>
        <p:nvSpPr>
          <p:cNvPr id="4" name="Espaço Reservado para Número de Slide 3">
            <a:extLst>
              <a:ext uri="{FF2B5EF4-FFF2-40B4-BE49-F238E27FC236}">
                <a16:creationId xmlns:a16="http://schemas.microsoft.com/office/drawing/2014/main" id="{E9E3C647-71F4-DB45-B80C-186E3674C327}"/>
              </a:ext>
            </a:extLst>
          </p:cNvPr>
          <p:cNvSpPr>
            <a:spLocks noGrp="1"/>
          </p:cNvSpPr>
          <p:nvPr>
            <p:ph type="sldNum" sz="quarter" idx="12"/>
          </p:nvPr>
        </p:nvSpPr>
        <p:spPr/>
        <p:txBody>
          <a:bodyPr/>
          <a:lstStyle/>
          <a:p>
            <a:fld id="{BB4D1DCC-8F39-214F-8F76-B58F012A81E0}" type="slidenum">
              <a:rPr lang="pt-BR" smtClean="0"/>
              <a:t>17</a:t>
            </a:fld>
            <a:endParaRPr lang="pt-BR"/>
          </a:p>
        </p:txBody>
      </p:sp>
    </p:spTree>
    <p:extLst>
      <p:ext uri="{BB962C8B-B14F-4D97-AF65-F5344CB8AC3E}">
        <p14:creationId xmlns:p14="http://schemas.microsoft.com/office/powerpoint/2010/main" val="21966397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8BBF83-13B0-3742-8FB5-EEB51834B22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FDBAA3B-EEDD-1E40-B8B3-788E9DDB45A6}"/>
              </a:ext>
            </a:extLst>
          </p:cNvPr>
          <p:cNvSpPr>
            <a:spLocks noGrp="1"/>
          </p:cNvSpPr>
          <p:nvPr>
            <p:ph idx="1"/>
          </p:nvPr>
        </p:nvSpPr>
        <p:spPr/>
        <p:txBody>
          <a:bodyPr/>
          <a:lstStyle/>
          <a:p>
            <a:pPr marL="0" indent="0" algn="just">
              <a:lnSpc>
                <a:spcPct val="150000"/>
              </a:lnSpc>
              <a:buNone/>
            </a:pPr>
            <a:r>
              <a:rPr lang="pt-BR" dirty="0"/>
              <a:t>Um problema com o qual, necessariamente, Stern se debate, é o de conjugar sistemas teóricos-semânticos diferentes na construção das suas sínteses, diálogos, agrupamento de dados. As OBSERVAÇÕES e as INFERÊNCIAS são, pois, dependentes na sua realização e na sua composição, do trabalho epistemológico e metodológico de compor estes sistemas e as realidades diferentes que apreendem. </a:t>
            </a:r>
          </a:p>
          <a:p>
            <a:endParaRPr lang="pt-BR" dirty="0"/>
          </a:p>
        </p:txBody>
      </p:sp>
      <p:sp>
        <p:nvSpPr>
          <p:cNvPr id="4" name="Espaço Reservado para Número de Slide 3">
            <a:extLst>
              <a:ext uri="{FF2B5EF4-FFF2-40B4-BE49-F238E27FC236}">
                <a16:creationId xmlns:a16="http://schemas.microsoft.com/office/drawing/2014/main" id="{977E5E5E-4C56-D045-9594-701D8F0EB0C9}"/>
              </a:ext>
            </a:extLst>
          </p:cNvPr>
          <p:cNvSpPr>
            <a:spLocks noGrp="1"/>
          </p:cNvSpPr>
          <p:nvPr>
            <p:ph type="sldNum" sz="quarter" idx="12"/>
          </p:nvPr>
        </p:nvSpPr>
        <p:spPr/>
        <p:txBody>
          <a:bodyPr/>
          <a:lstStyle/>
          <a:p>
            <a:fld id="{BB4D1DCC-8F39-214F-8F76-B58F012A81E0}" type="slidenum">
              <a:rPr lang="pt-BR" smtClean="0"/>
              <a:t>170</a:t>
            </a:fld>
            <a:endParaRPr lang="pt-BR"/>
          </a:p>
        </p:txBody>
      </p:sp>
    </p:spTree>
    <p:extLst>
      <p:ext uri="{BB962C8B-B14F-4D97-AF65-F5344CB8AC3E}">
        <p14:creationId xmlns:p14="http://schemas.microsoft.com/office/powerpoint/2010/main" val="297009831"/>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7C6E62-0AAD-5848-8066-982BE7802E9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F2BCD39-7FDE-6B40-AC6E-970A32D7F9C0}"/>
              </a:ext>
            </a:extLst>
          </p:cNvPr>
          <p:cNvSpPr>
            <a:spLocks noGrp="1"/>
          </p:cNvSpPr>
          <p:nvPr>
            <p:ph idx="1"/>
          </p:nvPr>
        </p:nvSpPr>
        <p:spPr/>
        <p:txBody>
          <a:bodyPr/>
          <a:lstStyle/>
          <a:p>
            <a:pPr marL="0" indent="0" algn="just">
              <a:lnSpc>
                <a:spcPct val="150000"/>
              </a:lnSpc>
              <a:buNone/>
            </a:pPr>
            <a:r>
              <a:rPr lang="pt-BR" dirty="0"/>
              <a:t>Esta ressalva não corresponde, propriamente, a uma crítica, como se houvesse erro no proceder de Stern, mas sim a explicitação de um problema eu ele resolve à sua maneira (Stern, 1985, pp. 10-20) e que cabe ao pesquisador (seja o desenvolvimentista seja o clínico) ter em mente na sua apreensão e utilização.</a:t>
            </a:r>
          </a:p>
          <a:p>
            <a:endParaRPr lang="pt-BR" dirty="0"/>
          </a:p>
          <a:p>
            <a:endParaRPr lang="pt-BR" dirty="0"/>
          </a:p>
        </p:txBody>
      </p:sp>
      <p:sp>
        <p:nvSpPr>
          <p:cNvPr id="4" name="Espaço Reservado para Número de Slide 3">
            <a:extLst>
              <a:ext uri="{FF2B5EF4-FFF2-40B4-BE49-F238E27FC236}">
                <a16:creationId xmlns:a16="http://schemas.microsoft.com/office/drawing/2014/main" id="{BE597DF2-60B2-1648-8C41-60283CF878E5}"/>
              </a:ext>
            </a:extLst>
          </p:cNvPr>
          <p:cNvSpPr>
            <a:spLocks noGrp="1"/>
          </p:cNvSpPr>
          <p:nvPr>
            <p:ph type="sldNum" sz="quarter" idx="12"/>
          </p:nvPr>
        </p:nvSpPr>
        <p:spPr/>
        <p:txBody>
          <a:bodyPr/>
          <a:lstStyle/>
          <a:p>
            <a:fld id="{BB4D1DCC-8F39-214F-8F76-B58F012A81E0}" type="slidenum">
              <a:rPr lang="pt-BR" smtClean="0"/>
              <a:t>171</a:t>
            </a:fld>
            <a:endParaRPr lang="pt-BR"/>
          </a:p>
        </p:txBody>
      </p:sp>
    </p:spTree>
    <p:extLst>
      <p:ext uri="{BB962C8B-B14F-4D97-AF65-F5344CB8AC3E}">
        <p14:creationId xmlns:p14="http://schemas.microsoft.com/office/powerpoint/2010/main" val="382690384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394233-86E3-164C-8276-6A6429D3C70B}"/>
              </a:ext>
            </a:extLst>
          </p:cNvPr>
          <p:cNvSpPr>
            <a:spLocks noGrp="1"/>
          </p:cNvSpPr>
          <p:nvPr>
            <p:ph type="title"/>
          </p:nvPr>
        </p:nvSpPr>
        <p:spPr/>
        <p:txBody>
          <a:bodyPr>
            <a:normAutofit/>
          </a:bodyPr>
          <a:lstStyle/>
          <a:p>
            <a:r>
              <a:rPr lang="pt-BR" sz="3100" b="1" dirty="0"/>
              <a:t>Ressalvas conceituais e de apreensão fenomenológica</a:t>
            </a:r>
            <a:br>
              <a:rPr lang="pt-BR" dirty="0"/>
            </a:br>
            <a:endParaRPr lang="pt-BR" dirty="0"/>
          </a:p>
        </p:txBody>
      </p:sp>
      <p:sp>
        <p:nvSpPr>
          <p:cNvPr id="3" name="Espaço Reservado para Conteúdo 2">
            <a:extLst>
              <a:ext uri="{FF2B5EF4-FFF2-40B4-BE49-F238E27FC236}">
                <a16:creationId xmlns:a16="http://schemas.microsoft.com/office/drawing/2014/main" id="{E960DDE5-8E66-9541-91F2-71DA459F0082}"/>
              </a:ext>
            </a:extLst>
          </p:cNvPr>
          <p:cNvSpPr>
            <a:spLocks noGrp="1"/>
          </p:cNvSpPr>
          <p:nvPr>
            <p:ph idx="1"/>
          </p:nvPr>
        </p:nvSpPr>
        <p:spPr/>
        <p:txBody>
          <a:bodyPr>
            <a:normAutofit fontScale="62500" lnSpcReduction="20000"/>
          </a:bodyPr>
          <a:lstStyle/>
          <a:p>
            <a:pPr marL="0" indent="0" algn="just">
              <a:lnSpc>
                <a:spcPct val="170000"/>
              </a:lnSpc>
              <a:buNone/>
            </a:pPr>
            <a:r>
              <a:rPr lang="pt-BR" dirty="0"/>
              <a:t>Compreendido, então, seu ponto de partida – o bebê e sua situação, sua proposta geral (o desenvolvimento dos sensos do self), sua ontologia (o self como princípio organizador primário, para além das determinações biológicas e/ou da vida instintual), as dinâmicas ou domínios sequenciais do desenvolvimento (self emergente, self nuclear, self subjetivo, self verbal, self narrativo), seus métodos (clínico e experimentais), bem como seu valor heurístico (para a prática psicoterápica, para a prática de apreensão objetiva do desenvolvimento, bem como para ações educacionais e sociais) – gostaria de focar alguns pontos que considero necessários serem discutidos criticamente, a saber: a própria noção de self; a ausência de uma teoria sobre a ação criativa do brincar e suas relações com o símbolo e a entrada do homem na cultura. Certamente há uma série de outros pontos, mas trata-se aqui apenas de dar início ao trabalho analítico-crítico para o desenvolvimento e diálogo com a proposta e seus interlocutores.</a:t>
            </a:r>
          </a:p>
          <a:p>
            <a:endParaRPr lang="pt-BR" dirty="0"/>
          </a:p>
        </p:txBody>
      </p:sp>
      <p:sp>
        <p:nvSpPr>
          <p:cNvPr id="4" name="Espaço Reservado para Número de Slide 3">
            <a:extLst>
              <a:ext uri="{FF2B5EF4-FFF2-40B4-BE49-F238E27FC236}">
                <a16:creationId xmlns:a16="http://schemas.microsoft.com/office/drawing/2014/main" id="{AD67D246-6976-3546-BFE8-43D7F3B77541}"/>
              </a:ext>
            </a:extLst>
          </p:cNvPr>
          <p:cNvSpPr>
            <a:spLocks noGrp="1"/>
          </p:cNvSpPr>
          <p:nvPr>
            <p:ph type="sldNum" sz="quarter" idx="12"/>
          </p:nvPr>
        </p:nvSpPr>
        <p:spPr/>
        <p:txBody>
          <a:bodyPr/>
          <a:lstStyle/>
          <a:p>
            <a:fld id="{BB4D1DCC-8F39-214F-8F76-B58F012A81E0}" type="slidenum">
              <a:rPr lang="pt-BR" smtClean="0"/>
              <a:t>172</a:t>
            </a:fld>
            <a:endParaRPr lang="pt-BR"/>
          </a:p>
        </p:txBody>
      </p:sp>
    </p:spTree>
    <p:extLst>
      <p:ext uri="{BB962C8B-B14F-4D97-AF65-F5344CB8AC3E}">
        <p14:creationId xmlns:p14="http://schemas.microsoft.com/office/powerpoint/2010/main" val="407112104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09F6BF-A4FA-694D-A340-2952C2FE3C80}"/>
              </a:ext>
            </a:extLst>
          </p:cNvPr>
          <p:cNvSpPr>
            <a:spLocks noGrp="1"/>
          </p:cNvSpPr>
          <p:nvPr>
            <p:ph type="title"/>
          </p:nvPr>
        </p:nvSpPr>
        <p:spPr/>
        <p:txBody>
          <a:bodyPr/>
          <a:lstStyle/>
          <a:p>
            <a:r>
              <a:rPr lang="pt-BR" b="1" i="1" dirty="0"/>
              <a:t>A noção de self</a:t>
            </a:r>
            <a:r>
              <a:rPr lang="pt-BR" b="1" dirty="0"/>
              <a:t>: delimitação e alcance </a:t>
            </a:r>
            <a:br>
              <a:rPr lang="pt-BR" dirty="0"/>
            </a:br>
            <a:endParaRPr lang="pt-BR" dirty="0"/>
          </a:p>
        </p:txBody>
      </p:sp>
      <p:sp>
        <p:nvSpPr>
          <p:cNvPr id="3" name="Espaço Reservado para Conteúdo 2">
            <a:extLst>
              <a:ext uri="{FF2B5EF4-FFF2-40B4-BE49-F238E27FC236}">
                <a16:creationId xmlns:a16="http://schemas.microsoft.com/office/drawing/2014/main" id="{AE0DA3B7-7B51-2247-B340-45F69A7B8D09}"/>
              </a:ext>
            </a:extLst>
          </p:cNvPr>
          <p:cNvSpPr>
            <a:spLocks noGrp="1"/>
          </p:cNvSpPr>
          <p:nvPr>
            <p:ph idx="1"/>
          </p:nvPr>
        </p:nvSpPr>
        <p:spPr/>
        <p:txBody>
          <a:bodyPr>
            <a:normAutofit/>
          </a:bodyPr>
          <a:lstStyle/>
          <a:p>
            <a:pPr marL="0" indent="0" algn="just">
              <a:lnSpc>
                <a:spcPct val="170000"/>
              </a:lnSpc>
              <a:buNone/>
            </a:pPr>
            <a:r>
              <a:rPr lang="pt-BR" sz="1600" dirty="0"/>
              <a:t>A noção de </a:t>
            </a:r>
            <a:r>
              <a:rPr lang="pt-BR" sz="1600" i="1" dirty="0"/>
              <a:t>self</a:t>
            </a:r>
            <a:r>
              <a:rPr lang="pt-BR" sz="1600" dirty="0"/>
              <a:t> ou de </a:t>
            </a:r>
            <a:r>
              <a:rPr lang="pt-BR" sz="1600" i="1" dirty="0"/>
              <a:t>sensos do</a:t>
            </a:r>
            <a:r>
              <a:rPr lang="pt-BR" sz="1600" dirty="0"/>
              <a:t> </a:t>
            </a:r>
            <a:r>
              <a:rPr lang="pt-BR" sz="1600" i="1" dirty="0"/>
              <a:t>self</a:t>
            </a:r>
            <a:r>
              <a:rPr lang="pt-BR" sz="1600" dirty="0"/>
              <a:t>, proposta por Stern, refere-se a uma constante existencial que se expressa de diversas maneiras, ela se refere tanto à situação inicial do bebê quanto ao estado mais avançado do desenvolvimento, onde há uma unidade do sujeito psicológico simbólica, autônoma e histórica. Assim, ele se refere ao </a:t>
            </a:r>
            <a:r>
              <a:rPr lang="pt-BR" sz="1600" i="1" dirty="0"/>
              <a:t>self</a:t>
            </a:r>
            <a:r>
              <a:rPr lang="pt-BR" sz="1600" dirty="0"/>
              <a:t> como estando: num estado </a:t>
            </a:r>
            <a:r>
              <a:rPr lang="pt-BR" sz="1600" i="1" dirty="0"/>
              <a:t>emergente</a:t>
            </a:r>
            <a:r>
              <a:rPr lang="pt-BR" sz="1600" dirty="0"/>
              <a:t>, apreendido como </a:t>
            </a:r>
            <a:r>
              <a:rPr lang="pt-BR" sz="1600" i="1" dirty="0"/>
              <a:t>diferente do outro</a:t>
            </a:r>
            <a:r>
              <a:rPr lang="pt-BR" sz="1600" dirty="0"/>
              <a:t>, em posse da </a:t>
            </a:r>
            <a:r>
              <a:rPr lang="pt-BR" sz="1600" i="1" dirty="0"/>
              <a:t>linguagem</a:t>
            </a:r>
            <a:r>
              <a:rPr lang="pt-BR" sz="1600" dirty="0"/>
              <a:t> e podendo fazer </a:t>
            </a:r>
            <a:r>
              <a:rPr lang="pt-BR" sz="1600" i="1" dirty="0"/>
              <a:t>narrativas</a:t>
            </a:r>
            <a:r>
              <a:rPr lang="pt-BR" sz="1600" dirty="0"/>
              <a:t>. Ao longo da história da psicanálise o termo self teve diversos usos: em Freud e em Klein, não aparece como parte da terminologia conceitual, nem mesmo como sendo usada nas descrições de fenômenos </a:t>
            </a:r>
            <a:r>
              <a:rPr lang="pt-BR" sz="1600" dirty="0" err="1"/>
              <a:t>psico-afetivos</a:t>
            </a:r>
            <a:r>
              <a:rPr lang="pt-BR" sz="1600" dirty="0"/>
              <a:t>; em Lacan, muito menos, especialmente porque o termo inglês não tem correspondente próximo em francês (que usa </a:t>
            </a:r>
            <a:r>
              <a:rPr lang="pt-BR" sz="1600" i="1" dirty="0" err="1"/>
              <a:t>le</a:t>
            </a:r>
            <a:r>
              <a:rPr lang="pt-BR" sz="1600" dirty="0"/>
              <a:t> </a:t>
            </a:r>
            <a:r>
              <a:rPr lang="pt-BR" sz="1600" i="1" dirty="0" err="1"/>
              <a:t>soi</a:t>
            </a:r>
            <a:r>
              <a:rPr lang="pt-BR" sz="1600" dirty="0"/>
              <a:t> e </a:t>
            </a:r>
            <a:r>
              <a:rPr lang="pt-BR" sz="1600" i="1" dirty="0" err="1"/>
              <a:t>le</a:t>
            </a:r>
            <a:r>
              <a:rPr lang="pt-BR" sz="1600" i="1" dirty="0"/>
              <a:t> moi</a:t>
            </a:r>
            <a:r>
              <a:rPr lang="pt-BR" sz="1600" dirty="0"/>
              <a:t>); na psicologia do self, no entanto, encontrou destaque, ainda que não muita precisão quanto a saber qual é seu referente; e, em </a:t>
            </a:r>
            <a:r>
              <a:rPr lang="pt-BR" sz="1600" dirty="0" err="1"/>
              <a:t>Winnicott</a:t>
            </a:r>
            <a:r>
              <a:rPr lang="pt-BR" sz="1600" dirty="0"/>
              <a:t>, por sua vez, também encontrou lugar importante, associado aos termos ego, </a:t>
            </a:r>
            <a:r>
              <a:rPr lang="pt-BR" sz="1600" i="1" dirty="0" err="1"/>
              <a:t>I</a:t>
            </a:r>
            <a:r>
              <a:rPr lang="pt-BR" sz="1600" i="1" dirty="0"/>
              <a:t> </a:t>
            </a:r>
            <a:r>
              <a:rPr lang="pt-BR" sz="1600" i="1" dirty="0" err="1"/>
              <a:t>Am</a:t>
            </a:r>
            <a:r>
              <a:rPr lang="pt-BR" sz="1600" dirty="0"/>
              <a:t>, </a:t>
            </a:r>
            <a:r>
              <a:rPr lang="pt-BR" sz="1600" i="1" dirty="0" err="1"/>
              <a:t>Whole</a:t>
            </a:r>
            <a:r>
              <a:rPr lang="pt-BR" sz="1600" i="1" dirty="0"/>
              <a:t> Person</a:t>
            </a:r>
            <a:r>
              <a:rPr lang="pt-BR" sz="1600" dirty="0"/>
              <a:t> (cf. </a:t>
            </a:r>
            <a:r>
              <a:rPr lang="pt-BR" sz="1600" dirty="0" err="1"/>
              <a:t>Fulgencio</a:t>
            </a:r>
            <a:r>
              <a:rPr lang="pt-BR" sz="1600" dirty="0"/>
              <a:t>, 2014, para uma análise destes termos na obra de </a:t>
            </a:r>
            <a:r>
              <a:rPr lang="pt-BR" sz="1600" dirty="0" err="1"/>
              <a:t>Winnicott</a:t>
            </a:r>
            <a:r>
              <a:rPr lang="pt-BR" sz="1600" dirty="0"/>
              <a:t>), além da distinção entre um verdadeiro e um falso self. </a:t>
            </a:r>
          </a:p>
        </p:txBody>
      </p:sp>
      <p:sp>
        <p:nvSpPr>
          <p:cNvPr id="4" name="Espaço Reservado para Número de Slide 3">
            <a:extLst>
              <a:ext uri="{FF2B5EF4-FFF2-40B4-BE49-F238E27FC236}">
                <a16:creationId xmlns:a16="http://schemas.microsoft.com/office/drawing/2014/main" id="{E387C6CC-5DC3-AC46-B231-082244B59EA0}"/>
              </a:ext>
            </a:extLst>
          </p:cNvPr>
          <p:cNvSpPr>
            <a:spLocks noGrp="1"/>
          </p:cNvSpPr>
          <p:nvPr>
            <p:ph type="sldNum" sz="quarter" idx="12"/>
          </p:nvPr>
        </p:nvSpPr>
        <p:spPr/>
        <p:txBody>
          <a:bodyPr/>
          <a:lstStyle/>
          <a:p>
            <a:fld id="{BB4D1DCC-8F39-214F-8F76-B58F012A81E0}" type="slidenum">
              <a:rPr lang="pt-BR" smtClean="0"/>
              <a:t>173</a:t>
            </a:fld>
            <a:endParaRPr lang="pt-BR"/>
          </a:p>
        </p:txBody>
      </p:sp>
    </p:spTree>
    <p:extLst>
      <p:ext uri="{BB962C8B-B14F-4D97-AF65-F5344CB8AC3E}">
        <p14:creationId xmlns:p14="http://schemas.microsoft.com/office/powerpoint/2010/main" val="3366634986"/>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09F6BF-A4FA-694D-A340-2952C2FE3C80}"/>
              </a:ext>
            </a:extLst>
          </p:cNvPr>
          <p:cNvSpPr>
            <a:spLocks noGrp="1"/>
          </p:cNvSpPr>
          <p:nvPr>
            <p:ph type="title"/>
          </p:nvPr>
        </p:nvSpPr>
        <p:spPr/>
        <p:txBody>
          <a:bodyPr/>
          <a:lstStyle/>
          <a:p>
            <a:br>
              <a:rPr lang="pt-BR" dirty="0"/>
            </a:br>
            <a:endParaRPr lang="pt-BR" dirty="0"/>
          </a:p>
        </p:txBody>
      </p:sp>
      <p:sp>
        <p:nvSpPr>
          <p:cNvPr id="3" name="Espaço Reservado para Conteúdo 2">
            <a:extLst>
              <a:ext uri="{FF2B5EF4-FFF2-40B4-BE49-F238E27FC236}">
                <a16:creationId xmlns:a16="http://schemas.microsoft.com/office/drawing/2014/main" id="{AE0DA3B7-7B51-2247-B340-45F69A7B8D09}"/>
              </a:ext>
            </a:extLst>
          </p:cNvPr>
          <p:cNvSpPr>
            <a:spLocks noGrp="1"/>
          </p:cNvSpPr>
          <p:nvPr>
            <p:ph idx="1"/>
          </p:nvPr>
        </p:nvSpPr>
        <p:spPr/>
        <p:txBody>
          <a:bodyPr>
            <a:normAutofit fontScale="70000" lnSpcReduction="20000"/>
          </a:bodyPr>
          <a:lstStyle/>
          <a:p>
            <a:pPr marL="0" indent="0" algn="just">
              <a:lnSpc>
                <a:spcPct val="170000"/>
              </a:lnSpc>
              <a:buNone/>
            </a:pPr>
            <a:r>
              <a:rPr lang="pt-BR" dirty="0"/>
              <a:t>A análise crítico-comparativa entre as propostas de Daniel Stern e a de outros psicanalistas, procurando os referentes designados por estes termos – todos buscando modos de apreender os diversos modos de ser e relacionar-se do ser humano, tendo a questão da integração do sujeito psicológico como um quadro geral – ainda está para ser feita. Creio que, mesmo no interior do quadro semântico teórico de Stern, é necessário explicitar o que é um modo de apreensão de si mesmo sem consciência, empírico e factual, momentâneo e corporal, de uma outra maneira mais madura que se refere a uma unidade do sujeito psicológico estabelecida como uma integração, como um conceito sobre esta unidade que estaria mais ou menos em posse do indivíduo, bem como o que ocorre entre um e outro polo integrativo. </a:t>
            </a:r>
          </a:p>
          <a:p>
            <a:endParaRPr lang="pt-BR" dirty="0"/>
          </a:p>
        </p:txBody>
      </p:sp>
      <p:sp>
        <p:nvSpPr>
          <p:cNvPr id="4" name="Espaço Reservado para Número de Slide 3">
            <a:extLst>
              <a:ext uri="{FF2B5EF4-FFF2-40B4-BE49-F238E27FC236}">
                <a16:creationId xmlns:a16="http://schemas.microsoft.com/office/drawing/2014/main" id="{E387C6CC-5DC3-AC46-B231-082244B59EA0}"/>
              </a:ext>
            </a:extLst>
          </p:cNvPr>
          <p:cNvSpPr>
            <a:spLocks noGrp="1"/>
          </p:cNvSpPr>
          <p:nvPr>
            <p:ph type="sldNum" sz="quarter" idx="12"/>
          </p:nvPr>
        </p:nvSpPr>
        <p:spPr/>
        <p:txBody>
          <a:bodyPr/>
          <a:lstStyle/>
          <a:p>
            <a:fld id="{BB4D1DCC-8F39-214F-8F76-B58F012A81E0}" type="slidenum">
              <a:rPr lang="pt-BR" smtClean="0"/>
              <a:t>174</a:t>
            </a:fld>
            <a:endParaRPr lang="pt-BR"/>
          </a:p>
        </p:txBody>
      </p:sp>
    </p:spTree>
    <p:extLst>
      <p:ext uri="{BB962C8B-B14F-4D97-AF65-F5344CB8AC3E}">
        <p14:creationId xmlns:p14="http://schemas.microsoft.com/office/powerpoint/2010/main" val="303713303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B1DB20-08EF-9A46-9F83-4BC5BD96562D}"/>
              </a:ext>
            </a:extLst>
          </p:cNvPr>
          <p:cNvSpPr>
            <a:spLocks noGrp="1"/>
          </p:cNvSpPr>
          <p:nvPr>
            <p:ph type="title"/>
          </p:nvPr>
        </p:nvSpPr>
        <p:spPr/>
        <p:txBody>
          <a:bodyPr>
            <a:normAutofit fontScale="90000"/>
          </a:bodyPr>
          <a:lstStyle/>
          <a:p>
            <a:r>
              <a:rPr lang="pt-BR" sz="3100" dirty="0"/>
              <a:t>Retomo, abaixo, algumas distinções que me parecem importantes de serem feitas:</a:t>
            </a:r>
            <a:br>
              <a:rPr lang="pt-BR" dirty="0"/>
            </a:br>
            <a:endParaRPr lang="pt-BR" dirty="0"/>
          </a:p>
        </p:txBody>
      </p:sp>
      <p:sp>
        <p:nvSpPr>
          <p:cNvPr id="3" name="Espaço Reservado para Conteúdo 2">
            <a:extLst>
              <a:ext uri="{FF2B5EF4-FFF2-40B4-BE49-F238E27FC236}">
                <a16:creationId xmlns:a16="http://schemas.microsoft.com/office/drawing/2014/main" id="{76F469AF-25C7-E740-96B3-4E87F62C765D}"/>
              </a:ext>
            </a:extLst>
          </p:cNvPr>
          <p:cNvSpPr>
            <a:spLocks noGrp="1"/>
          </p:cNvSpPr>
          <p:nvPr>
            <p:ph idx="1"/>
          </p:nvPr>
        </p:nvSpPr>
        <p:spPr/>
        <p:txBody>
          <a:bodyPr>
            <a:normAutofit fontScale="40000" lnSpcReduction="20000"/>
          </a:bodyPr>
          <a:lstStyle/>
          <a:p>
            <a:pPr marL="514350" lvl="0" indent="-514350">
              <a:lnSpc>
                <a:spcPct val="170000"/>
              </a:lnSpc>
              <a:buAutoNum type="arabicPeriod"/>
            </a:pPr>
            <a:r>
              <a:rPr lang="pt-BR" dirty="0"/>
              <a:t>O sentimento de ser si mesmo, </a:t>
            </a:r>
            <a:r>
              <a:rPr lang="pt-BR" dirty="0" err="1"/>
              <a:t>experienciado</a:t>
            </a:r>
            <a:r>
              <a:rPr lang="pt-BR" dirty="0"/>
              <a:t> até mesmo dentro da barriga da mãe, ou ainda, nos primeiros encontros com a mãe; este sentimento quando o ambiente (em geral, a mãe) sustenta o bebê e, o mesmo sentimento, quando o ambiente não faz isto.</a:t>
            </a:r>
          </a:p>
          <a:p>
            <a:pPr marL="514350" lvl="0" indent="-514350">
              <a:lnSpc>
                <a:spcPct val="170000"/>
              </a:lnSpc>
              <a:buAutoNum type="arabicPeriod"/>
            </a:pPr>
            <a:r>
              <a:rPr lang="pt-BR" dirty="0"/>
              <a:t>O sentimento de si mesmo quando são conquistadas algumas integrações estruturais (tais como a noção de tempo, espaço, bem como o surgimento da mente)</a:t>
            </a:r>
          </a:p>
          <a:p>
            <a:pPr marL="514350" lvl="0" indent="-514350">
              <a:lnSpc>
                <a:spcPct val="170000"/>
              </a:lnSpc>
              <a:buAutoNum type="arabicPeriod"/>
            </a:pPr>
            <a:r>
              <a:rPr lang="pt-BR" dirty="0"/>
              <a:t>O sentimento de si mesmo quando a criança cria e encontra, paradoxalmente, os objetos do mundo e a si mesmo e ao outro</a:t>
            </a:r>
          </a:p>
          <a:p>
            <a:pPr marL="514350" lvl="0" indent="-514350">
              <a:lnSpc>
                <a:spcPct val="170000"/>
              </a:lnSpc>
              <a:buAutoNum type="arabicPeriod"/>
            </a:pPr>
            <a:r>
              <a:rPr lang="pt-BR" dirty="0"/>
              <a:t>O sentimento de si mesmo quando emerge, num mesmo momento e processo, um EU (unidade do sujeito psicológico) que se diferencia de um anão-Eu, claramente apreendidos como distintos</a:t>
            </a:r>
          </a:p>
          <a:p>
            <a:pPr marL="514350" lvl="0" indent="-514350">
              <a:lnSpc>
                <a:spcPct val="170000"/>
              </a:lnSpc>
              <a:buAutoNum type="arabicPeriod"/>
            </a:pPr>
            <a:r>
              <a:rPr lang="pt-BR" dirty="0"/>
              <a:t>O desenvolvimento do sentimento de si mesmo com a integração dos impulsos amoroso e destrutivos, com o ciclo benigno, com amor e ódio advindo dos objetos, com a integração da </a:t>
            </a:r>
            <a:r>
              <a:rPr lang="pt-BR" dirty="0" err="1"/>
              <a:t>instintualidade</a:t>
            </a:r>
            <a:endParaRPr lang="pt-BR" dirty="0"/>
          </a:p>
          <a:p>
            <a:pPr marL="514350" lvl="0" indent="-514350">
              <a:lnSpc>
                <a:spcPct val="170000"/>
              </a:lnSpc>
              <a:buAutoNum type="arabicPeriod"/>
            </a:pPr>
            <a:r>
              <a:rPr lang="pt-BR" dirty="0"/>
              <a:t>O self que chega a ter condições de estabelecer relações a três, tal como no Complexo de Édipo</a:t>
            </a:r>
          </a:p>
          <a:p>
            <a:pPr marL="514350" lvl="0" indent="-514350">
              <a:lnSpc>
                <a:spcPct val="170000"/>
              </a:lnSpc>
              <a:buAutoNum type="arabicPeriod"/>
            </a:pPr>
            <a:r>
              <a:rPr lang="pt-BR" dirty="0"/>
              <a:t>O self como apreendendo-se como identificado a tal ou tal grupo, de maior ou menor extensão</a:t>
            </a:r>
          </a:p>
          <a:p>
            <a:pPr lvl="0">
              <a:lnSpc>
                <a:spcPct val="170000"/>
              </a:lnSpc>
            </a:pPr>
            <a:r>
              <a:rPr lang="pt-BR" dirty="0"/>
              <a:t>Etc.</a:t>
            </a:r>
          </a:p>
          <a:p>
            <a:endParaRPr lang="pt-BR" dirty="0"/>
          </a:p>
        </p:txBody>
      </p:sp>
      <p:sp>
        <p:nvSpPr>
          <p:cNvPr id="4" name="Espaço Reservado para Número de Slide 3">
            <a:extLst>
              <a:ext uri="{FF2B5EF4-FFF2-40B4-BE49-F238E27FC236}">
                <a16:creationId xmlns:a16="http://schemas.microsoft.com/office/drawing/2014/main" id="{149578D7-579E-3B49-BBCE-7DDE5882BB1C}"/>
              </a:ext>
            </a:extLst>
          </p:cNvPr>
          <p:cNvSpPr>
            <a:spLocks noGrp="1"/>
          </p:cNvSpPr>
          <p:nvPr>
            <p:ph type="sldNum" sz="quarter" idx="12"/>
          </p:nvPr>
        </p:nvSpPr>
        <p:spPr/>
        <p:txBody>
          <a:bodyPr/>
          <a:lstStyle/>
          <a:p>
            <a:fld id="{BB4D1DCC-8F39-214F-8F76-B58F012A81E0}" type="slidenum">
              <a:rPr lang="pt-BR" smtClean="0"/>
              <a:t>175</a:t>
            </a:fld>
            <a:endParaRPr lang="pt-BR"/>
          </a:p>
        </p:txBody>
      </p:sp>
    </p:spTree>
    <p:extLst>
      <p:ext uri="{BB962C8B-B14F-4D97-AF65-F5344CB8AC3E}">
        <p14:creationId xmlns:p14="http://schemas.microsoft.com/office/powerpoint/2010/main" val="291916336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5EAF7-74BF-824A-8758-8189A5EE79B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0F1BB32-EFFA-1B4B-BAC9-B4A94B12A3A2}"/>
              </a:ext>
            </a:extLst>
          </p:cNvPr>
          <p:cNvSpPr>
            <a:spLocks noGrp="1"/>
          </p:cNvSpPr>
          <p:nvPr>
            <p:ph idx="1"/>
          </p:nvPr>
        </p:nvSpPr>
        <p:spPr/>
        <p:txBody>
          <a:bodyPr>
            <a:normAutofit fontScale="92500" lnSpcReduction="20000"/>
          </a:bodyPr>
          <a:lstStyle/>
          <a:p>
            <a:pPr marL="0" indent="0" algn="just">
              <a:lnSpc>
                <a:spcPct val="170000"/>
              </a:lnSpc>
              <a:buNone/>
            </a:pPr>
            <a:r>
              <a:rPr lang="pt-BR" dirty="0"/>
              <a:t>Ao caracterizar todas estas situações existenciais como modos de ser do self, coloca-se a questão de saber se seria ou não necessário distinguir melhor estes estados. A resposta não é simples. Se estamos nos colocando dentro do quadro proposto por Stern, essas distinções já estão feitas; se estamos noutro quadro, então isto não se refere a necessidades de outras sistemas. Nesta perspectiva creio que avançamos pouco, quando aproximamos os diversos autores que usam o termo self. </a:t>
            </a:r>
          </a:p>
        </p:txBody>
      </p:sp>
      <p:sp>
        <p:nvSpPr>
          <p:cNvPr id="4" name="Espaço Reservado para Número de Slide 3">
            <a:extLst>
              <a:ext uri="{FF2B5EF4-FFF2-40B4-BE49-F238E27FC236}">
                <a16:creationId xmlns:a16="http://schemas.microsoft.com/office/drawing/2014/main" id="{4E096017-D39B-A549-9F10-A1FB697FB148}"/>
              </a:ext>
            </a:extLst>
          </p:cNvPr>
          <p:cNvSpPr>
            <a:spLocks noGrp="1"/>
          </p:cNvSpPr>
          <p:nvPr>
            <p:ph type="sldNum" sz="quarter" idx="12"/>
          </p:nvPr>
        </p:nvSpPr>
        <p:spPr/>
        <p:txBody>
          <a:bodyPr/>
          <a:lstStyle/>
          <a:p>
            <a:fld id="{BB4D1DCC-8F39-214F-8F76-B58F012A81E0}" type="slidenum">
              <a:rPr lang="pt-BR" smtClean="0"/>
              <a:t>176</a:t>
            </a:fld>
            <a:endParaRPr lang="pt-BR"/>
          </a:p>
        </p:txBody>
      </p:sp>
    </p:spTree>
    <p:extLst>
      <p:ext uri="{BB962C8B-B14F-4D97-AF65-F5344CB8AC3E}">
        <p14:creationId xmlns:p14="http://schemas.microsoft.com/office/powerpoint/2010/main" val="153646341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F5EAF7-74BF-824A-8758-8189A5EE79B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0F1BB32-EFFA-1B4B-BAC9-B4A94B12A3A2}"/>
              </a:ext>
            </a:extLst>
          </p:cNvPr>
          <p:cNvSpPr>
            <a:spLocks noGrp="1"/>
          </p:cNvSpPr>
          <p:nvPr>
            <p:ph idx="1"/>
          </p:nvPr>
        </p:nvSpPr>
        <p:spPr/>
        <p:txBody>
          <a:bodyPr>
            <a:normAutofit fontScale="92500" lnSpcReduction="20000"/>
          </a:bodyPr>
          <a:lstStyle/>
          <a:p>
            <a:pPr marL="0" indent="0" algn="just">
              <a:lnSpc>
                <a:spcPct val="170000"/>
              </a:lnSpc>
              <a:buNone/>
            </a:pPr>
            <a:r>
              <a:rPr lang="pt-BR" dirty="0"/>
              <a:t>Proponho, então, que em cada sistema possa ocorrer uma análise de quais são os sentidos e os referentes do termo self, uma vez feita esta tarefa é possível que cada sistema possa se perguntar se o campo </a:t>
            </a:r>
            <a:r>
              <a:rPr lang="pt-BR" dirty="0" err="1"/>
              <a:t>fenomêmico</a:t>
            </a:r>
            <a:r>
              <a:rPr lang="pt-BR" dirty="0"/>
              <a:t> que aborda, se os problemas que tem e se dedica a resolver estão adequadamente descritos ou se, considerando o que outros sistemas puderam apresentar em termos de fenômenos, seria necessário fazer uma expansão dos aportes teóricos-descritivos próprios a cada sistema. </a:t>
            </a:r>
          </a:p>
          <a:p>
            <a:endParaRPr lang="pt-BR" dirty="0"/>
          </a:p>
        </p:txBody>
      </p:sp>
      <p:sp>
        <p:nvSpPr>
          <p:cNvPr id="4" name="Espaço Reservado para Número de Slide 3">
            <a:extLst>
              <a:ext uri="{FF2B5EF4-FFF2-40B4-BE49-F238E27FC236}">
                <a16:creationId xmlns:a16="http://schemas.microsoft.com/office/drawing/2014/main" id="{4E096017-D39B-A549-9F10-A1FB697FB148}"/>
              </a:ext>
            </a:extLst>
          </p:cNvPr>
          <p:cNvSpPr>
            <a:spLocks noGrp="1"/>
          </p:cNvSpPr>
          <p:nvPr>
            <p:ph type="sldNum" sz="quarter" idx="12"/>
          </p:nvPr>
        </p:nvSpPr>
        <p:spPr/>
        <p:txBody>
          <a:bodyPr/>
          <a:lstStyle/>
          <a:p>
            <a:fld id="{BB4D1DCC-8F39-214F-8F76-B58F012A81E0}" type="slidenum">
              <a:rPr lang="pt-BR" smtClean="0"/>
              <a:t>177</a:t>
            </a:fld>
            <a:endParaRPr lang="pt-BR"/>
          </a:p>
        </p:txBody>
      </p:sp>
    </p:spTree>
    <p:extLst>
      <p:ext uri="{BB962C8B-B14F-4D97-AF65-F5344CB8AC3E}">
        <p14:creationId xmlns:p14="http://schemas.microsoft.com/office/powerpoint/2010/main" val="1164769929"/>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48ABC0-0636-C14F-A9E8-04E28A1E6180}"/>
              </a:ext>
            </a:extLst>
          </p:cNvPr>
          <p:cNvSpPr>
            <a:spLocks noGrp="1"/>
          </p:cNvSpPr>
          <p:nvPr>
            <p:ph type="title"/>
          </p:nvPr>
        </p:nvSpPr>
        <p:spPr/>
        <p:txBody>
          <a:bodyPr>
            <a:normAutofit/>
          </a:bodyPr>
          <a:lstStyle/>
          <a:p>
            <a:r>
              <a:rPr lang="pt-BR" sz="3100" b="1" i="1" dirty="0"/>
              <a:t>A ausência de uma teoria sobre a ação criativa do brincar </a:t>
            </a:r>
            <a:br>
              <a:rPr lang="pt-BR" dirty="0"/>
            </a:br>
            <a:endParaRPr lang="pt-BR" dirty="0"/>
          </a:p>
        </p:txBody>
      </p:sp>
      <p:sp>
        <p:nvSpPr>
          <p:cNvPr id="3" name="Espaço Reservado para Conteúdo 2">
            <a:extLst>
              <a:ext uri="{FF2B5EF4-FFF2-40B4-BE49-F238E27FC236}">
                <a16:creationId xmlns:a16="http://schemas.microsoft.com/office/drawing/2014/main" id="{0619F15B-AF00-D249-BFFC-100183BDD017}"/>
              </a:ext>
            </a:extLst>
          </p:cNvPr>
          <p:cNvSpPr>
            <a:spLocks noGrp="1"/>
          </p:cNvSpPr>
          <p:nvPr>
            <p:ph idx="1"/>
          </p:nvPr>
        </p:nvSpPr>
        <p:spPr/>
        <p:txBody>
          <a:bodyPr/>
          <a:lstStyle/>
          <a:p>
            <a:pPr marL="0" indent="0" algn="just">
              <a:lnSpc>
                <a:spcPct val="150000"/>
              </a:lnSpc>
              <a:buNone/>
            </a:pPr>
            <a:r>
              <a:rPr lang="pt-BR" dirty="0"/>
              <a:t>O reconhecimento, por </a:t>
            </a:r>
            <a:r>
              <a:rPr lang="pt-BR" dirty="0" err="1"/>
              <a:t>Winnicott</a:t>
            </a:r>
            <a:r>
              <a:rPr lang="pt-BR" dirty="0"/>
              <a:t>, do que são os objetos e fenômenos transicionais, como apontado para um tipo de relação com o mundo na qual o sujeito cria-e-encontra a </a:t>
            </a:r>
            <a:r>
              <a:rPr lang="pt-BR" dirty="0" err="1"/>
              <a:t>simesmo</a:t>
            </a:r>
            <a:r>
              <a:rPr lang="pt-BR" dirty="0"/>
              <a:t>, ao outro e ao mundo em que vive, responsável também pelo processo que leva o homem ao mundo da cultura, apresenta um fenômeno que não foi valorizado a ponto de apresentar, para Stern, um novo modo de ser do self.</a:t>
            </a:r>
          </a:p>
          <a:p>
            <a:endParaRPr lang="pt-BR" dirty="0"/>
          </a:p>
        </p:txBody>
      </p:sp>
      <p:sp>
        <p:nvSpPr>
          <p:cNvPr id="4" name="Espaço Reservado para Número de Slide 3">
            <a:extLst>
              <a:ext uri="{FF2B5EF4-FFF2-40B4-BE49-F238E27FC236}">
                <a16:creationId xmlns:a16="http://schemas.microsoft.com/office/drawing/2014/main" id="{4AB8BA7D-A5FB-5743-B768-74BC526959C2}"/>
              </a:ext>
            </a:extLst>
          </p:cNvPr>
          <p:cNvSpPr>
            <a:spLocks noGrp="1"/>
          </p:cNvSpPr>
          <p:nvPr>
            <p:ph type="sldNum" sz="quarter" idx="12"/>
          </p:nvPr>
        </p:nvSpPr>
        <p:spPr/>
        <p:txBody>
          <a:bodyPr/>
          <a:lstStyle/>
          <a:p>
            <a:fld id="{BB4D1DCC-8F39-214F-8F76-B58F012A81E0}" type="slidenum">
              <a:rPr lang="pt-BR" smtClean="0"/>
              <a:t>178</a:t>
            </a:fld>
            <a:endParaRPr lang="pt-BR"/>
          </a:p>
        </p:txBody>
      </p:sp>
    </p:spTree>
    <p:extLst>
      <p:ext uri="{BB962C8B-B14F-4D97-AF65-F5344CB8AC3E}">
        <p14:creationId xmlns:p14="http://schemas.microsoft.com/office/powerpoint/2010/main" val="807326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82C7B2-F628-F440-83E7-2A46F4EEE19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088B672-C784-E14D-BE7B-7B72D24E986E}"/>
              </a:ext>
            </a:extLst>
          </p:cNvPr>
          <p:cNvSpPr>
            <a:spLocks noGrp="1"/>
          </p:cNvSpPr>
          <p:nvPr>
            <p:ph idx="1"/>
          </p:nvPr>
        </p:nvSpPr>
        <p:spPr/>
        <p:txBody>
          <a:bodyPr>
            <a:normAutofit fontScale="85000" lnSpcReduction="10000"/>
          </a:bodyPr>
          <a:lstStyle/>
          <a:p>
            <a:pPr marL="0" indent="0" algn="just">
              <a:lnSpc>
                <a:spcPct val="150000"/>
              </a:lnSpc>
              <a:buNone/>
            </a:pPr>
            <a:r>
              <a:rPr lang="pt-BR" dirty="0"/>
              <a:t>Creio que esta discussão ou consideração, aponta para um imenso campo de desenvolvimento da teoria do desenvolvimento da teoria de Stern sobre os modos de ser do self, bem como, o conjunto de descrições e teorizações que faz também obrigariam aqueles que trabalham no sistema teórico-semântico de </a:t>
            </a:r>
            <a:r>
              <a:rPr lang="pt-BR" dirty="0" err="1"/>
              <a:t>Winnicott</a:t>
            </a:r>
            <a:r>
              <a:rPr lang="pt-BR" dirty="0"/>
              <a:t>, a fazer o mesmo; fato e postura que também deveria ser aplicado e realizada no diálogo entre as propostas de Stern e as de Lacan e </a:t>
            </a:r>
            <a:r>
              <a:rPr lang="pt-BR" dirty="0" err="1"/>
              <a:t>Bion</a:t>
            </a:r>
            <a:r>
              <a:rPr lang="pt-BR" dirty="0"/>
              <a:t>, inserindo-o, pois, também no registro de ser um clássico do pensamento psicanalítico, bem como no campo da psicologia do desenvolvimento.</a:t>
            </a:r>
          </a:p>
          <a:p>
            <a:endParaRPr lang="pt-BR" dirty="0"/>
          </a:p>
        </p:txBody>
      </p:sp>
      <p:sp>
        <p:nvSpPr>
          <p:cNvPr id="4" name="Espaço Reservado para Número de Slide 3">
            <a:extLst>
              <a:ext uri="{FF2B5EF4-FFF2-40B4-BE49-F238E27FC236}">
                <a16:creationId xmlns:a16="http://schemas.microsoft.com/office/drawing/2014/main" id="{F73A29C1-11E6-7E48-A34B-D5C6F1F0D332}"/>
              </a:ext>
            </a:extLst>
          </p:cNvPr>
          <p:cNvSpPr>
            <a:spLocks noGrp="1"/>
          </p:cNvSpPr>
          <p:nvPr>
            <p:ph type="sldNum" sz="quarter" idx="12"/>
          </p:nvPr>
        </p:nvSpPr>
        <p:spPr/>
        <p:txBody>
          <a:bodyPr/>
          <a:lstStyle/>
          <a:p>
            <a:fld id="{BB4D1DCC-8F39-214F-8F76-B58F012A81E0}" type="slidenum">
              <a:rPr lang="pt-BR" smtClean="0"/>
              <a:t>179</a:t>
            </a:fld>
            <a:endParaRPr lang="pt-BR"/>
          </a:p>
        </p:txBody>
      </p:sp>
    </p:spTree>
    <p:extLst>
      <p:ext uri="{BB962C8B-B14F-4D97-AF65-F5344CB8AC3E}">
        <p14:creationId xmlns:p14="http://schemas.microsoft.com/office/powerpoint/2010/main" val="1858670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236149-E9FB-AD40-9226-DBA5777919F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E294E67-D619-FA41-AF2C-471F8529EF40}"/>
              </a:ext>
            </a:extLst>
          </p:cNvPr>
          <p:cNvSpPr>
            <a:spLocks noGrp="1"/>
          </p:cNvSpPr>
          <p:nvPr>
            <p:ph idx="1"/>
          </p:nvPr>
        </p:nvSpPr>
        <p:spPr/>
        <p:txBody>
          <a:bodyPr>
            <a:normAutofit fontScale="77500" lnSpcReduction="20000"/>
          </a:bodyPr>
          <a:lstStyle/>
          <a:p>
            <a:pPr marL="0" indent="0" algn="just">
              <a:lnSpc>
                <a:spcPct val="150000"/>
              </a:lnSpc>
              <a:buNone/>
            </a:pPr>
            <a:r>
              <a:rPr lang="pt-BR" sz="3000" dirty="0"/>
              <a:t>Uma primeira alternativa, adveio daquilo que os teóricos do desenvolvimento estavam procurando fornecer com base na observação empírica objetiva dos bebês e das crianças. Havia, então, uma diferença, por vezes, uma contradição, entre aquilo que se obtinha pelo método clínico via a maneira como os pacientes contavam a sua história, (ou seja, eram </a:t>
            </a:r>
            <a:r>
              <a:rPr lang="pt-BR" sz="3000" i="1" dirty="0"/>
              <a:t>dados subjetivos</a:t>
            </a:r>
            <a:r>
              <a:rPr lang="pt-BR" sz="3000" dirty="0"/>
              <a:t>), e aquilo que os psicólogos do desenvolvimento obtinham pelo método de observação (seja de situação naturais, seja de situação artificialmente construídas para a observação, ou seja, os experimentos a serem observados, solidamente estruturados e padronizados), fornecendo, assim, </a:t>
            </a:r>
            <a:r>
              <a:rPr lang="pt-BR" sz="3000" i="1" dirty="0"/>
              <a:t>dados</a:t>
            </a:r>
            <a:r>
              <a:rPr lang="pt-BR" sz="3000" dirty="0"/>
              <a:t> </a:t>
            </a:r>
            <a:r>
              <a:rPr lang="pt-BR" sz="3000" i="1" dirty="0"/>
              <a:t>objetivos</a:t>
            </a:r>
            <a:r>
              <a:rPr lang="pt-BR" sz="3000" dirty="0"/>
              <a:t>. </a:t>
            </a:r>
          </a:p>
          <a:p>
            <a:endParaRPr lang="pt-BR" dirty="0"/>
          </a:p>
        </p:txBody>
      </p:sp>
      <p:sp>
        <p:nvSpPr>
          <p:cNvPr id="4" name="Espaço Reservado para Número de Slide 3">
            <a:extLst>
              <a:ext uri="{FF2B5EF4-FFF2-40B4-BE49-F238E27FC236}">
                <a16:creationId xmlns:a16="http://schemas.microsoft.com/office/drawing/2014/main" id="{C76AE492-595D-D340-B5CF-E34946AA7620}"/>
              </a:ext>
            </a:extLst>
          </p:cNvPr>
          <p:cNvSpPr>
            <a:spLocks noGrp="1"/>
          </p:cNvSpPr>
          <p:nvPr>
            <p:ph type="sldNum" sz="quarter" idx="12"/>
          </p:nvPr>
        </p:nvSpPr>
        <p:spPr/>
        <p:txBody>
          <a:bodyPr/>
          <a:lstStyle/>
          <a:p>
            <a:fld id="{BB4D1DCC-8F39-214F-8F76-B58F012A81E0}" type="slidenum">
              <a:rPr lang="pt-BR" smtClean="0"/>
              <a:t>18</a:t>
            </a:fld>
            <a:endParaRPr lang="pt-BR"/>
          </a:p>
        </p:txBody>
      </p:sp>
    </p:spTree>
    <p:extLst>
      <p:ext uri="{BB962C8B-B14F-4D97-AF65-F5344CB8AC3E}">
        <p14:creationId xmlns:p14="http://schemas.microsoft.com/office/powerpoint/2010/main" val="23400620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8B2FF-AB8B-EC41-89E4-BC11182F9E25}"/>
              </a:ext>
            </a:extLst>
          </p:cNvPr>
          <p:cNvSpPr>
            <a:spLocks noGrp="1"/>
          </p:cNvSpPr>
          <p:nvPr>
            <p:ph type="title"/>
          </p:nvPr>
        </p:nvSpPr>
        <p:spPr/>
        <p:txBody>
          <a:bodyPr>
            <a:noAutofit/>
          </a:bodyPr>
          <a:lstStyle/>
          <a:p>
            <a:pPr algn="ctr"/>
            <a:br>
              <a:rPr lang="pt-BR" sz="2400" b="1" dirty="0"/>
            </a:br>
            <a:r>
              <a:rPr lang="pt-BR" sz="2400" b="1" dirty="0"/>
              <a:t>Apresentação sintética da matriz analítico crítica </a:t>
            </a:r>
            <a:br>
              <a:rPr lang="pt-BR" sz="2400" b="1" dirty="0"/>
            </a:br>
            <a:r>
              <a:rPr lang="pt-BR" sz="2400" b="1" dirty="0"/>
              <a:t>da teoria do desenvolvimento dos sensos do self </a:t>
            </a:r>
            <a:r>
              <a:rPr lang="pt-BR" sz="2400" b="1" dirty="0">
                <a:solidFill>
                  <a:srgbClr val="FF0000"/>
                </a:solidFill>
              </a:rPr>
              <a:t>(STERN)</a:t>
            </a:r>
            <a:br>
              <a:rPr lang="pt-BR" sz="2400" dirty="0"/>
            </a:br>
            <a:r>
              <a:rPr lang="pt-BR" sz="2400" b="1" dirty="0"/>
              <a:t>MATRIZ 		</a:t>
            </a:r>
            <a:r>
              <a:rPr lang="pt-BR" sz="2400" dirty="0"/>
              <a:t>		</a:t>
            </a:r>
            <a:r>
              <a:rPr lang="pt-BR" sz="2400" b="1" dirty="0"/>
              <a:t>Característica</a:t>
            </a:r>
            <a:br>
              <a:rPr lang="pt-BR" sz="2400" dirty="0"/>
            </a:br>
            <a:r>
              <a:rPr lang="pt-BR" sz="2400" dirty="0"/>
              <a:t> </a:t>
            </a:r>
          </a:p>
        </p:txBody>
      </p:sp>
      <p:sp>
        <p:nvSpPr>
          <p:cNvPr id="3" name="Espaço Reservado para Conteúdo 2">
            <a:extLst>
              <a:ext uri="{FF2B5EF4-FFF2-40B4-BE49-F238E27FC236}">
                <a16:creationId xmlns:a16="http://schemas.microsoft.com/office/drawing/2014/main" id="{D27B147D-49B1-1F41-B00C-EA615CC57D1A}"/>
              </a:ext>
            </a:extLst>
          </p:cNvPr>
          <p:cNvSpPr>
            <a:spLocks noGrp="1"/>
          </p:cNvSpPr>
          <p:nvPr>
            <p:ph idx="1"/>
          </p:nvPr>
        </p:nvSpPr>
        <p:spPr/>
        <p:txBody>
          <a:bodyPr>
            <a:normAutofit fontScale="40000" lnSpcReduction="20000"/>
          </a:bodyPr>
          <a:lstStyle/>
          <a:p>
            <a:pPr marL="0" indent="0">
              <a:buNone/>
            </a:pPr>
            <a:endParaRPr lang="pt-BR" b="1" dirty="0"/>
          </a:p>
          <a:p>
            <a:pPr marL="0" indent="0">
              <a:lnSpc>
                <a:spcPct val="170000"/>
              </a:lnSpc>
              <a:buNone/>
            </a:pPr>
            <a:r>
              <a:rPr lang="pt-BR" sz="4000" b="1" dirty="0"/>
              <a:t>1. O problema empírico básico,</a:t>
            </a:r>
            <a:r>
              <a:rPr lang="pt-BR" sz="4000" dirty="0"/>
              <a:t> 			o processo que leva ao ser humano </a:t>
            </a:r>
          </a:p>
          <a:p>
            <a:pPr marL="0" indent="0">
              <a:lnSpc>
                <a:spcPct val="170000"/>
              </a:lnSpc>
              <a:buNone/>
            </a:pPr>
            <a:r>
              <a:rPr lang="pt-BR" sz="4000" b="1" dirty="0"/>
              <a:t>      como ponto de partida 			</a:t>
            </a:r>
            <a:r>
              <a:rPr lang="pt-BR" sz="4000" dirty="0"/>
              <a:t>a constituir-se como uma pessoa</a:t>
            </a:r>
            <a:r>
              <a:rPr lang="pt-BR" sz="4000" b="1" dirty="0"/>
              <a:t>		 </a:t>
            </a:r>
          </a:p>
          <a:p>
            <a:pPr marL="0" indent="0">
              <a:lnSpc>
                <a:spcPct val="170000"/>
              </a:lnSpc>
              <a:buNone/>
            </a:pPr>
            <a:r>
              <a:rPr lang="pt-BR" sz="4000" dirty="0"/>
              <a:t> </a:t>
            </a:r>
          </a:p>
          <a:p>
            <a:pPr marL="0" indent="0">
              <a:lnSpc>
                <a:spcPct val="170000"/>
              </a:lnSpc>
              <a:buNone/>
            </a:pPr>
            <a:r>
              <a:rPr lang="pt-BR" sz="4000" b="1" dirty="0"/>
              <a:t>2. Do problema singular</a:t>
            </a:r>
            <a:r>
              <a:rPr lang="pt-BR" sz="4000" dirty="0"/>
              <a:t> 			Modos de ser do self </a:t>
            </a:r>
          </a:p>
          <a:p>
            <a:pPr marL="0" indent="0">
              <a:lnSpc>
                <a:spcPct val="170000"/>
              </a:lnSpc>
              <a:buNone/>
            </a:pPr>
            <a:r>
              <a:rPr lang="pt-BR" sz="4000" b="1" dirty="0"/>
              <a:t>     ao problema universal</a:t>
            </a:r>
            <a:r>
              <a:rPr lang="pt-BR" sz="4000" dirty="0"/>
              <a:t> 			(Modos de ser dos Sensos do self)</a:t>
            </a:r>
          </a:p>
          <a:p>
            <a:pPr marL="0" indent="0">
              <a:lnSpc>
                <a:spcPct val="170000"/>
              </a:lnSpc>
              <a:buNone/>
            </a:pPr>
            <a:r>
              <a:rPr lang="pt-BR" sz="4000" dirty="0"/>
              <a:t> </a:t>
            </a:r>
          </a:p>
          <a:p>
            <a:pPr marL="0" indent="0">
              <a:lnSpc>
                <a:spcPct val="170000"/>
              </a:lnSpc>
              <a:buNone/>
            </a:pPr>
            <a:endParaRPr lang="pt-BR" sz="4000" dirty="0"/>
          </a:p>
          <a:p>
            <a:endParaRPr lang="pt-BR" dirty="0"/>
          </a:p>
        </p:txBody>
      </p:sp>
      <p:sp>
        <p:nvSpPr>
          <p:cNvPr id="4" name="Espaço Reservado para Número de Slide 3">
            <a:extLst>
              <a:ext uri="{FF2B5EF4-FFF2-40B4-BE49-F238E27FC236}">
                <a16:creationId xmlns:a16="http://schemas.microsoft.com/office/drawing/2014/main" id="{47896735-8C0E-1E44-ADAA-7D385701EEBF}"/>
              </a:ext>
            </a:extLst>
          </p:cNvPr>
          <p:cNvSpPr>
            <a:spLocks noGrp="1"/>
          </p:cNvSpPr>
          <p:nvPr>
            <p:ph type="sldNum" sz="quarter" idx="12"/>
          </p:nvPr>
        </p:nvSpPr>
        <p:spPr/>
        <p:txBody>
          <a:bodyPr/>
          <a:lstStyle/>
          <a:p>
            <a:fld id="{BB4D1DCC-8F39-214F-8F76-B58F012A81E0}" type="slidenum">
              <a:rPr lang="pt-BR" smtClean="0"/>
              <a:t>180</a:t>
            </a:fld>
            <a:endParaRPr lang="pt-BR"/>
          </a:p>
        </p:txBody>
      </p:sp>
    </p:spTree>
    <p:extLst>
      <p:ext uri="{BB962C8B-B14F-4D97-AF65-F5344CB8AC3E}">
        <p14:creationId xmlns:p14="http://schemas.microsoft.com/office/powerpoint/2010/main" val="378380388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58B2FF-AB8B-EC41-89E4-BC11182F9E25}"/>
              </a:ext>
            </a:extLst>
          </p:cNvPr>
          <p:cNvSpPr>
            <a:spLocks noGrp="1"/>
          </p:cNvSpPr>
          <p:nvPr>
            <p:ph type="title"/>
          </p:nvPr>
        </p:nvSpPr>
        <p:spPr/>
        <p:txBody>
          <a:bodyPr>
            <a:noAutofit/>
          </a:bodyPr>
          <a:lstStyle/>
          <a:p>
            <a:pPr algn="ctr"/>
            <a:br>
              <a:rPr lang="pt-BR" sz="2400" b="1" dirty="0"/>
            </a:br>
            <a:r>
              <a:rPr lang="pt-BR" sz="2400" b="1" dirty="0"/>
              <a:t>Apresentação sintética da matriz analítico crítica </a:t>
            </a:r>
            <a:br>
              <a:rPr lang="pt-BR" sz="2400" b="1" dirty="0"/>
            </a:br>
            <a:r>
              <a:rPr lang="pt-BR" sz="2400" b="1" dirty="0"/>
              <a:t>da teoria do desenvolvimento dos sensos do self </a:t>
            </a:r>
            <a:r>
              <a:rPr lang="pt-BR" sz="2400" b="1" dirty="0">
                <a:solidFill>
                  <a:srgbClr val="FF0000"/>
                </a:solidFill>
              </a:rPr>
              <a:t>(STERN)</a:t>
            </a:r>
            <a:br>
              <a:rPr lang="pt-BR" sz="2400" dirty="0"/>
            </a:br>
            <a:r>
              <a:rPr lang="pt-BR" sz="2400" b="1" dirty="0"/>
              <a:t>MATRIZ 		</a:t>
            </a:r>
            <a:r>
              <a:rPr lang="pt-BR" sz="2400" dirty="0"/>
              <a:t>		</a:t>
            </a:r>
            <a:r>
              <a:rPr lang="pt-BR" sz="2400" b="1" dirty="0"/>
              <a:t>Característica</a:t>
            </a:r>
            <a:br>
              <a:rPr lang="pt-BR" sz="2400" dirty="0"/>
            </a:br>
            <a:r>
              <a:rPr lang="pt-BR" sz="2400" dirty="0"/>
              <a:t> </a:t>
            </a:r>
          </a:p>
        </p:txBody>
      </p:sp>
      <p:sp>
        <p:nvSpPr>
          <p:cNvPr id="3" name="Espaço Reservado para Conteúdo 2">
            <a:extLst>
              <a:ext uri="{FF2B5EF4-FFF2-40B4-BE49-F238E27FC236}">
                <a16:creationId xmlns:a16="http://schemas.microsoft.com/office/drawing/2014/main" id="{D27B147D-49B1-1F41-B00C-EA615CC57D1A}"/>
              </a:ext>
            </a:extLst>
          </p:cNvPr>
          <p:cNvSpPr>
            <a:spLocks noGrp="1"/>
          </p:cNvSpPr>
          <p:nvPr>
            <p:ph idx="1"/>
          </p:nvPr>
        </p:nvSpPr>
        <p:spPr>
          <a:xfrm>
            <a:off x="838200" y="1825624"/>
            <a:ext cx="10515600" cy="4433661"/>
          </a:xfrm>
        </p:spPr>
        <p:txBody>
          <a:bodyPr>
            <a:normAutofit fontScale="40000" lnSpcReduction="20000"/>
          </a:bodyPr>
          <a:lstStyle/>
          <a:p>
            <a:pPr marL="0" indent="0">
              <a:lnSpc>
                <a:spcPct val="170000"/>
              </a:lnSpc>
              <a:buNone/>
            </a:pPr>
            <a:r>
              <a:rPr lang="pt-BR" sz="3000" b="1" dirty="0"/>
              <a:t>3. Fundamentos operativos na construção da teoria  do desenvolvimento dos modos de ser do self</a:t>
            </a:r>
            <a:r>
              <a:rPr lang="pt-BR" sz="3000" dirty="0"/>
              <a:t> </a:t>
            </a:r>
          </a:p>
          <a:p>
            <a:pPr lvl="1">
              <a:lnSpc>
                <a:spcPct val="170000"/>
              </a:lnSpc>
            </a:pPr>
            <a:r>
              <a:rPr lang="pt-BR" sz="3000" b="1" dirty="0"/>
              <a:t>Ontologia </a:t>
            </a:r>
            <a:r>
              <a:rPr lang="pt-BR" sz="3000" dirty="0"/>
              <a:t>			Impulso para a sobrevivência (Darwin)</a:t>
            </a:r>
          </a:p>
          <a:p>
            <a:pPr marL="0" indent="0">
              <a:lnSpc>
                <a:spcPct val="170000"/>
              </a:lnSpc>
              <a:buNone/>
            </a:pPr>
            <a:r>
              <a:rPr lang="pt-BR" sz="3000" dirty="0"/>
              <a:t>				Tendência à organização, que reitera o </a:t>
            </a:r>
          </a:p>
          <a:p>
            <a:pPr marL="0" indent="0">
              <a:lnSpc>
                <a:spcPct val="170000"/>
              </a:lnSpc>
              <a:buNone/>
            </a:pPr>
            <a:r>
              <a:rPr lang="pt-BR" sz="3000" dirty="0"/>
              <a:t>				Impulso para a sobrevivência</a:t>
            </a:r>
          </a:p>
          <a:p>
            <a:pPr marL="0" indent="0">
              <a:lnSpc>
                <a:spcPct val="170000"/>
              </a:lnSpc>
              <a:buNone/>
            </a:pPr>
            <a:r>
              <a:rPr lang="pt-BR" sz="3000" dirty="0"/>
              <a:t>				Sensos do Self como princípio organizador</a:t>
            </a:r>
          </a:p>
          <a:p>
            <a:pPr lvl="1">
              <a:lnSpc>
                <a:spcPct val="170000"/>
              </a:lnSpc>
            </a:pPr>
            <a:r>
              <a:rPr lang="pt-BR" sz="3000" b="1" dirty="0"/>
              <a:t>Variáveis operativas</a:t>
            </a:r>
            <a:r>
              <a:rPr lang="pt-BR" sz="3000" dirty="0"/>
              <a:t> 		Self, </a:t>
            </a:r>
            <a:r>
              <a:rPr lang="pt-BR" sz="3000" i="1" dirty="0"/>
              <a:t>modos-de-ser, inatividade alerta, percepção </a:t>
            </a:r>
            <a:r>
              <a:rPr lang="pt-BR" sz="3000" i="1" dirty="0" err="1"/>
              <a:t>amodal</a:t>
            </a:r>
            <a:r>
              <a:rPr lang="pt-BR" sz="3000" i="1" dirty="0"/>
              <a:t>, afetos de vitalidade, </a:t>
            </a:r>
          </a:p>
          <a:p>
            <a:pPr marL="457200" lvl="1" indent="0">
              <a:lnSpc>
                <a:spcPct val="170000"/>
              </a:lnSpc>
              <a:buNone/>
            </a:pPr>
            <a:r>
              <a:rPr lang="pt-BR" sz="3000" i="1" dirty="0"/>
              <a:t>				ilhas de consistência, agência [ou autoria da ação], </a:t>
            </a:r>
            <a:r>
              <a:rPr lang="pt-BR" sz="3000" i="1" dirty="0" err="1"/>
              <a:t>autocoerência</a:t>
            </a:r>
            <a:r>
              <a:rPr lang="pt-BR" sz="3000" i="1" dirty="0"/>
              <a:t>, </a:t>
            </a:r>
            <a:r>
              <a:rPr lang="pt-BR" sz="3000" i="1" dirty="0" err="1"/>
              <a:t>auto-afetividade</a:t>
            </a:r>
            <a:r>
              <a:rPr lang="pt-BR" sz="3000" i="1" dirty="0"/>
              <a:t>, </a:t>
            </a:r>
          </a:p>
          <a:p>
            <a:pPr marL="457200" lvl="1" indent="0">
              <a:lnSpc>
                <a:spcPct val="170000"/>
              </a:lnSpc>
              <a:buNone/>
            </a:pPr>
            <a:r>
              <a:rPr lang="pt-BR" sz="3000" i="1" dirty="0"/>
              <a:t> 				</a:t>
            </a:r>
            <a:r>
              <a:rPr lang="pt-BR" sz="3000" i="1" dirty="0" err="1"/>
              <a:t>auto-história</a:t>
            </a:r>
            <a:r>
              <a:rPr lang="pt-BR" sz="3000" i="1" dirty="0"/>
              <a:t>, companheiro evocado, relacionar-se intersubjetivo</a:t>
            </a:r>
            <a:r>
              <a:rPr lang="pt-BR" sz="3000" dirty="0"/>
              <a:t>, </a:t>
            </a:r>
          </a:p>
          <a:p>
            <a:pPr marL="457200" lvl="1" indent="0">
              <a:lnSpc>
                <a:spcPct val="170000"/>
              </a:lnSpc>
              <a:buNone/>
            </a:pPr>
            <a:r>
              <a:rPr lang="pt-BR" sz="3000" i="1" dirty="0"/>
              <a:t>				Estrutura de Eventos Generalizados</a:t>
            </a:r>
            <a:r>
              <a:rPr lang="pt-BR" sz="3000" dirty="0"/>
              <a:t> (EEG), </a:t>
            </a:r>
          </a:p>
          <a:p>
            <a:pPr marL="457200" lvl="1" indent="0">
              <a:lnSpc>
                <a:spcPct val="170000"/>
              </a:lnSpc>
              <a:buNone/>
            </a:pPr>
            <a:r>
              <a:rPr lang="pt-BR" sz="3000" i="1" dirty="0"/>
              <a:t>				Representações de Interações que foram Generalizadas</a:t>
            </a:r>
            <a:r>
              <a:rPr lang="pt-BR" sz="3000" dirty="0"/>
              <a:t> (</a:t>
            </a:r>
            <a:r>
              <a:rPr lang="pt-BR" sz="3000" dirty="0" err="1"/>
              <a:t>RIGs</a:t>
            </a:r>
            <a:r>
              <a:rPr lang="pt-BR" sz="3000" dirty="0"/>
              <a:t>), </a:t>
            </a:r>
          </a:p>
          <a:p>
            <a:pPr marL="457200" lvl="1" indent="0">
              <a:lnSpc>
                <a:spcPct val="170000"/>
              </a:lnSpc>
              <a:buNone/>
            </a:pPr>
            <a:r>
              <a:rPr lang="pt-BR" sz="3000" i="1" dirty="0"/>
              <a:t>				momento presente</a:t>
            </a:r>
            <a:r>
              <a:rPr lang="pt-BR" sz="3000" dirty="0"/>
              <a:t> (sinônimo de encontro que gera transformações nas relações psicoterapêuticas), </a:t>
            </a:r>
          </a:p>
          <a:p>
            <a:pPr marL="457200" lvl="1" indent="0">
              <a:lnSpc>
                <a:spcPct val="170000"/>
              </a:lnSpc>
              <a:buNone/>
            </a:pPr>
            <a:r>
              <a:rPr lang="pt-BR" sz="3000" i="1" dirty="0"/>
              <a:t>				vitalidade</a:t>
            </a:r>
            <a:endParaRPr lang="pt-BR" sz="3000" dirty="0"/>
          </a:p>
          <a:p>
            <a:pPr marL="0" indent="0">
              <a:buNone/>
            </a:pPr>
            <a:endParaRPr lang="pt-BR" sz="3000" dirty="0"/>
          </a:p>
          <a:p>
            <a:endParaRPr lang="pt-BR" dirty="0"/>
          </a:p>
        </p:txBody>
      </p:sp>
      <p:sp>
        <p:nvSpPr>
          <p:cNvPr id="4" name="Espaço Reservado para Número de Slide 3">
            <a:extLst>
              <a:ext uri="{FF2B5EF4-FFF2-40B4-BE49-F238E27FC236}">
                <a16:creationId xmlns:a16="http://schemas.microsoft.com/office/drawing/2014/main" id="{47896735-8C0E-1E44-ADAA-7D385701EEBF}"/>
              </a:ext>
            </a:extLst>
          </p:cNvPr>
          <p:cNvSpPr>
            <a:spLocks noGrp="1"/>
          </p:cNvSpPr>
          <p:nvPr>
            <p:ph type="sldNum" sz="quarter" idx="12"/>
          </p:nvPr>
        </p:nvSpPr>
        <p:spPr/>
        <p:txBody>
          <a:bodyPr/>
          <a:lstStyle/>
          <a:p>
            <a:fld id="{BB4D1DCC-8F39-214F-8F76-B58F012A81E0}" type="slidenum">
              <a:rPr lang="pt-BR" smtClean="0"/>
              <a:t>181</a:t>
            </a:fld>
            <a:endParaRPr lang="pt-BR"/>
          </a:p>
        </p:txBody>
      </p:sp>
    </p:spTree>
    <p:extLst>
      <p:ext uri="{BB962C8B-B14F-4D97-AF65-F5344CB8AC3E}">
        <p14:creationId xmlns:p14="http://schemas.microsoft.com/office/powerpoint/2010/main" val="175921707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C181F0-8A2B-0842-9F1E-29ACFEF977D5}"/>
              </a:ext>
            </a:extLst>
          </p:cNvPr>
          <p:cNvSpPr>
            <a:spLocks noGrp="1"/>
          </p:cNvSpPr>
          <p:nvPr>
            <p:ph type="title"/>
          </p:nvPr>
        </p:nvSpPr>
        <p:spPr/>
        <p:txBody>
          <a:bodyPr>
            <a:normAutofit fontScale="90000"/>
          </a:bodyPr>
          <a:lstStyle/>
          <a:p>
            <a:r>
              <a:rPr lang="pt-BR" sz="2700" b="1" dirty="0"/>
              <a:t>Apresentação sintética da matriz analítico crítica da teoria do desenvolvimento dos modos de ser do self ou dos sensos do self</a:t>
            </a:r>
            <a:br>
              <a:rPr lang="pt-BR" sz="2700" b="1" dirty="0"/>
            </a:br>
            <a:br>
              <a:rPr lang="pt-BR" sz="2700" dirty="0"/>
            </a:br>
            <a:r>
              <a:rPr lang="pt-BR" sz="2700" b="1" dirty="0"/>
              <a:t>MATRIZ 		</a:t>
            </a:r>
            <a:r>
              <a:rPr lang="pt-BR" sz="2700" dirty="0"/>
              <a:t>		</a:t>
            </a:r>
            <a:r>
              <a:rPr lang="pt-BR" sz="2700" b="1" dirty="0"/>
              <a:t>Característica</a:t>
            </a:r>
            <a:endParaRPr lang="pt-BR" sz="2700" dirty="0"/>
          </a:p>
        </p:txBody>
      </p:sp>
      <p:sp>
        <p:nvSpPr>
          <p:cNvPr id="3" name="Espaço Reservado para Conteúdo 2">
            <a:extLst>
              <a:ext uri="{FF2B5EF4-FFF2-40B4-BE49-F238E27FC236}">
                <a16:creationId xmlns:a16="http://schemas.microsoft.com/office/drawing/2014/main" id="{D4743F62-64B8-0343-95EA-211FAF43B80D}"/>
              </a:ext>
            </a:extLst>
          </p:cNvPr>
          <p:cNvSpPr>
            <a:spLocks noGrp="1"/>
          </p:cNvSpPr>
          <p:nvPr>
            <p:ph idx="1"/>
          </p:nvPr>
        </p:nvSpPr>
        <p:spPr/>
        <p:txBody>
          <a:bodyPr>
            <a:normAutofit fontScale="55000" lnSpcReduction="20000"/>
          </a:bodyPr>
          <a:lstStyle/>
          <a:p>
            <a:pPr marL="0" indent="0">
              <a:buNone/>
            </a:pPr>
            <a:endParaRPr lang="pt-BR" b="1" dirty="0"/>
          </a:p>
          <a:p>
            <a:pPr marL="0" indent="0">
              <a:buNone/>
            </a:pPr>
            <a:r>
              <a:rPr lang="pt-BR" b="1" dirty="0"/>
              <a:t>4. Fases e dinâmicas do processo			</a:t>
            </a:r>
            <a:r>
              <a:rPr lang="pt-BR" dirty="0"/>
              <a:t>Self Emergente</a:t>
            </a:r>
          </a:p>
          <a:p>
            <a:pPr marL="0" indent="0">
              <a:buNone/>
            </a:pPr>
            <a:r>
              <a:rPr lang="pt-BR" b="1" dirty="0"/>
              <a:t>     de desenvolvimento do apego			</a:t>
            </a:r>
            <a:r>
              <a:rPr lang="pt-BR" dirty="0"/>
              <a:t>Self nuclear</a:t>
            </a:r>
          </a:p>
          <a:p>
            <a:pPr marL="0" indent="0">
              <a:buNone/>
            </a:pPr>
            <a:r>
              <a:rPr lang="pt-BR" dirty="0"/>
              <a:t>					Self-com-o-outro</a:t>
            </a:r>
          </a:p>
          <a:p>
            <a:pPr marL="0" indent="0">
              <a:buNone/>
            </a:pPr>
            <a:r>
              <a:rPr lang="pt-BR" dirty="0"/>
              <a:t>					Self verbal</a:t>
            </a:r>
          </a:p>
          <a:p>
            <a:pPr marL="0" indent="0">
              <a:buNone/>
            </a:pPr>
            <a:r>
              <a:rPr lang="pt-BR" dirty="0"/>
              <a:t>					Self narrativo</a:t>
            </a:r>
          </a:p>
          <a:p>
            <a:pPr marL="0" indent="0">
              <a:buNone/>
            </a:pPr>
            <a:endParaRPr lang="pt-BR" dirty="0"/>
          </a:p>
          <a:p>
            <a:pPr marL="0" indent="0">
              <a:buNone/>
            </a:pPr>
            <a:r>
              <a:rPr lang="pt-BR" b="1" dirty="0"/>
              <a:t>5. Método utilizado para pesquisar</a:t>
            </a:r>
            <a:r>
              <a:rPr lang="pt-BR" dirty="0"/>
              <a:t> 		Observação empírica objetiva (bebê observado)</a:t>
            </a:r>
          </a:p>
          <a:p>
            <a:pPr marL="0" indent="0">
              <a:buNone/>
            </a:pPr>
            <a:r>
              <a:rPr lang="pt-BR" b="1" dirty="0"/>
              <a:t>     e, depois, organizar sistematicamente</a:t>
            </a:r>
            <a:r>
              <a:rPr lang="pt-BR" dirty="0"/>
              <a:t> 		Observação clínica subjetiva (bebê clínico)</a:t>
            </a:r>
          </a:p>
          <a:p>
            <a:pPr marL="0" indent="0">
              <a:buNone/>
            </a:pPr>
            <a:r>
              <a:rPr lang="pt-BR" b="1" dirty="0"/>
              <a:t>     os dados observados e apresentá-los</a:t>
            </a:r>
            <a:r>
              <a:rPr lang="pt-BR" dirty="0"/>
              <a:t> 	 </a:t>
            </a:r>
          </a:p>
          <a:p>
            <a:pPr marL="0" indent="0">
              <a:buNone/>
            </a:pPr>
            <a:r>
              <a:rPr lang="pt-BR" b="1" dirty="0"/>
              <a:t>      descritivamente</a:t>
            </a:r>
            <a:r>
              <a:rPr lang="pt-BR" dirty="0"/>
              <a:t>	</a:t>
            </a:r>
          </a:p>
          <a:p>
            <a:pPr marL="0" indent="0">
              <a:buNone/>
            </a:pPr>
            <a:r>
              <a:rPr lang="pt-BR" dirty="0"/>
              <a:t> </a:t>
            </a:r>
          </a:p>
          <a:p>
            <a:pPr marL="0" indent="0">
              <a:buNone/>
            </a:pPr>
            <a:r>
              <a:rPr lang="pt-BR" b="1" dirty="0"/>
              <a:t>6. Utilidade desse tipo de conhecimento</a:t>
            </a:r>
            <a:r>
              <a:rPr lang="pt-BR" dirty="0"/>
              <a:t>		Para as pesquisas em psicologia do desenvolvimento</a:t>
            </a:r>
          </a:p>
          <a:p>
            <a:pPr marL="0" indent="0">
              <a:buNone/>
            </a:pPr>
            <a:r>
              <a:rPr lang="pt-BR" dirty="0"/>
              <a:t>					Para a prática psicoterápica</a:t>
            </a:r>
          </a:p>
          <a:p>
            <a:endParaRPr lang="pt-BR" dirty="0"/>
          </a:p>
          <a:p>
            <a:endParaRPr lang="pt-BR" dirty="0"/>
          </a:p>
        </p:txBody>
      </p:sp>
      <p:sp>
        <p:nvSpPr>
          <p:cNvPr id="4" name="Espaço Reservado para Número de Slide 3">
            <a:extLst>
              <a:ext uri="{FF2B5EF4-FFF2-40B4-BE49-F238E27FC236}">
                <a16:creationId xmlns:a16="http://schemas.microsoft.com/office/drawing/2014/main" id="{13D15A9F-7558-144F-B683-BBF1F275F6A7}"/>
              </a:ext>
            </a:extLst>
          </p:cNvPr>
          <p:cNvSpPr>
            <a:spLocks noGrp="1"/>
          </p:cNvSpPr>
          <p:nvPr>
            <p:ph type="sldNum" sz="quarter" idx="12"/>
          </p:nvPr>
        </p:nvSpPr>
        <p:spPr/>
        <p:txBody>
          <a:bodyPr/>
          <a:lstStyle/>
          <a:p>
            <a:fld id="{BB4D1DCC-8F39-214F-8F76-B58F012A81E0}" type="slidenum">
              <a:rPr lang="pt-BR" smtClean="0"/>
              <a:t>182</a:t>
            </a:fld>
            <a:endParaRPr lang="pt-BR"/>
          </a:p>
        </p:txBody>
      </p:sp>
    </p:spTree>
    <p:extLst>
      <p:ext uri="{BB962C8B-B14F-4D97-AF65-F5344CB8AC3E}">
        <p14:creationId xmlns:p14="http://schemas.microsoft.com/office/powerpoint/2010/main" val="1334326543"/>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B776BF-F51A-264F-B913-4C93ABC17205}"/>
              </a:ext>
            </a:extLst>
          </p:cNvPr>
          <p:cNvSpPr>
            <a:spLocks noGrp="1"/>
          </p:cNvSpPr>
          <p:nvPr>
            <p:ph type="title"/>
          </p:nvPr>
        </p:nvSpPr>
        <p:spPr/>
        <p:txBody>
          <a:bodyPr>
            <a:normAutofit/>
          </a:bodyPr>
          <a:lstStyle/>
          <a:p>
            <a:pPr algn="ctr"/>
            <a:r>
              <a:rPr lang="pt-BR" sz="2700" dirty="0">
                <a:latin typeface="Times New Roman" panose="02020603050405020304" pitchFamily="18" charset="0"/>
                <a:cs typeface="Times New Roman" panose="02020603050405020304" pitchFamily="18" charset="0"/>
              </a:rPr>
              <a:t>Teoria do desenvolvimento dos sentidos do </a:t>
            </a:r>
            <a:r>
              <a:rPr lang="pt-BR" sz="2700" i="1" dirty="0">
                <a:latin typeface="Times New Roman" panose="02020603050405020304" pitchFamily="18" charset="0"/>
                <a:cs typeface="Times New Roman" panose="02020603050405020304" pitchFamily="18" charset="0"/>
              </a:rPr>
              <a:t>self</a:t>
            </a:r>
            <a:br>
              <a:rPr lang="pt-BR" sz="2700" dirty="0">
                <a:latin typeface="Times New Roman" panose="02020603050405020304" pitchFamily="18" charset="0"/>
                <a:cs typeface="Times New Roman" panose="02020603050405020304" pitchFamily="18" charset="0"/>
              </a:rPr>
            </a:br>
            <a:r>
              <a:rPr lang="pt-BR" sz="2700" dirty="0">
                <a:latin typeface="Times New Roman" panose="02020603050405020304" pitchFamily="18" charset="0"/>
                <a:cs typeface="Times New Roman" panose="02020603050405020304" pitchFamily="18" charset="0"/>
              </a:rPr>
              <a:t> </a:t>
            </a:r>
            <a:r>
              <a:rPr lang="pt-BR" sz="2200" dirty="0">
                <a:latin typeface="Times New Roman" panose="02020603050405020304" pitchFamily="18" charset="0"/>
                <a:cs typeface="Times New Roman" panose="02020603050405020304" pitchFamily="18" charset="0"/>
              </a:rPr>
              <a:t>(Stern, 1985a [2000], p. </a:t>
            </a:r>
            <a:r>
              <a:rPr lang="pt-BR" sz="2200" dirty="0" err="1">
                <a:latin typeface="Times New Roman" panose="02020603050405020304" pitchFamily="18" charset="0"/>
                <a:cs typeface="Times New Roman" panose="02020603050405020304" pitchFamily="18" charset="0"/>
              </a:rPr>
              <a:t>xxv</a:t>
            </a:r>
            <a:r>
              <a:rPr lang="pt-BR" sz="2200" dirty="0">
                <a:latin typeface="Times New Roman" panose="02020603050405020304" pitchFamily="18" charset="0"/>
                <a:cs typeface="Times New Roman" panose="02020603050405020304" pitchFamily="18" charset="0"/>
              </a:rPr>
              <a:t>)</a:t>
            </a:r>
            <a:r>
              <a:rPr lang="pt-BR" sz="2200" dirty="0">
                <a:effectLst/>
                <a:latin typeface="Times New Roman" panose="02020603050405020304" pitchFamily="18" charset="0"/>
                <a:cs typeface="Times New Roman" panose="02020603050405020304" pitchFamily="18" charset="0"/>
              </a:rPr>
              <a:t> </a:t>
            </a:r>
            <a:endParaRPr lang="pt-BR" sz="2200" dirty="0">
              <a:latin typeface="Times New Roman" panose="02020603050405020304" pitchFamily="18" charset="0"/>
              <a:cs typeface="Times New Roman" panose="02020603050405020304" pitchFamily="18" charset="0"/>
            </a:endParaRPr>
          </a:p>
        </p:txBody>
      </p:sp>
      <p:sp>
        <p:nvSpPr>
          <p:cNvPr id="3" name="Espaço Reservado para Conteúdo 2">
            <a:extLst>
              <a:ext uri="{FF2B5EF4-FFF2-40B4-BE49-F238E27FC236}">
                <a16:creationId xmlns:a16="http://schemas.microsoft.com/office/drawing/2014/main" id="{BF99F2D0-C534-BC49-9A0B-0213DC48E59F}"/>
              </a:ext>
            </a:extLst>
          </p:cNvPr>
          <p:cNvSpPr>
            <a:spLocks noGrp="1"/>
          </p:cNvSpPr>
          <p:nvPr>
            <p:ph idx="1"/>
          </p:nvPr>
        </p:nvSpPr>
        <p:spPr>
          <a:xfrm>
            <a:off x="-308982" y="6721475"/>
            <a:ext cx="18792915" cy="1975707"/>
          </a:xfrm>
        </p:spPr>
        <p:txBody>
          <a:bodyPr/>
          <a:lstStyle/>
          <a:p>
            <a:endParaRPr lang="pt-BR" dirty="0"/>
          </a:p>
          <a:p>
            <a:pPr lvl="5"/>
            <a:endParaRPr lang="pt-BR" dirty="0"/>
          </a:p>
        </p:txBody>
      </p:sp>
      <p:sp>
        <p:nvSpPr>
          <p:cNvPr id="4" name="Espaço Reservado para Número de Slide 3">
            <a:extLst>
              <a:ext uri="{FF2B5EF4-FFF2-40B4-BE49-F238E27FC236}">
                <a16:creationId xmlns:a16="http://schemas.microsoft.com/office/drawing/2014/main" id="{65DDA31D-7C10-7243-9A2F-1FAD7E406B84}"/>
              </a:ext>
            </a:extLst>
          </p:cNvPr>
          <p:cNvSpPr>
            <a:spLocks noGrp="1"/>
          </p:cNvSpPr>
          <p:nvPr>
            <p:ph type="sldNum" sz="quarter" idx="12"/>
          </p:nvPr>
        </p:nvSpPr>
        <p:spPr/>
        <p:txBody>
          <a:bodyPr/>
          <a:lstStyle/>
          <a:p>
            <a:fld id="{BB4D1DCC-8F39-214F-8F76-B58F012A81E0}" type="slidenum">
              <a:rPr lang="pt-BR" smtClean="0"/>
              <a:t>183</a:t>
            </a:fld>
            <a:endParaRPr lang="pt-BR"/>
          </a:p>
        </p:txBody>
      </p:sp>
      <p:sp>
        <p:nvSpPr>
          <p:cNvPr id="9" name="Rectangle 8">
            <a:extLst>
              <a:ext uri="{FF2B5EF4-FFF2-40B4-BE49-F238E27FC236}">
                <a16:creationId xmlns:a16="http://schemas.microsoft.com/office/drawing/2014/main" id="{EFE7C7A0-8C47-5845-97F4-348F8187B013}"/>
              </a:ext>
            </a:extLst>
          </p:cNvPr>
          <p:cNvSpPr>
            <a:spLocks noChangeArrowheads="1"/>
          </p:cNvSpPr>
          <p:nvPr/>
        </p:nvSpPr>
        <p:spPr bwMode="auto">
          <a:xfrm>
            <a:off x="-2100585" y="3154635"/>
            <a:ext cx="21788887" cy="294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pic>
        <p:nvPicPr>
          <p:cNvPr id="4103" name="Imagem 1">
            <a:extLst>
              <a:ext uri="{FF2B5EF4-FFF2-40B4-BE49-F238E27FC236}">
                <a16:creationId xmlns:a16="http://schemas.microsoft.com/office/drawing/2014/main" id="{56188C60-8B54-D841-835D-0CA5261CA6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9257" y="1523644"/>
            <a:ext cx="5228161" cy="520941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D747DCFF-F519-B542-BB60-4395051D3DFB}"/>
              </a:ext>
            </a:extLst>
          </p:cNvPr>
          <p:cNvSpPr>
            <a:spLocks noChangeArrowheads="1"/>
          </p:cNvSpPr>
          <p:nvPr/>
        </p:nvSpPr>
        <p:spPr bwMode="auto">
          <a:xfrm>
            <a:off x="-2100585" y="7422506"/>
            <a:ext cx="2178888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000" b="1" i="0" u="none" strike="noStrike" cap="none" normalizeH="0" baseline="0">
                <a:ln>
                  <a:noFill/>
                </a:ln>
                <a:solidFill>
                  <a:srgbClr val="000000"/>
                </a:solidFill>
                <a:effectLst/>
                <a:latin typeface="Times New Roman" panose="02020603050405020304" pitchFamily="18" charset="0"/>
                <a:ea typeface="Calibri" panose="020F0502020204030204" pitchFamily="34" charset="0"/>
              </a:rPr>
              <a:t>(Stern, 1985a[2000], p. xxv)</a:t>
            </a:r>
            <a:r>
              <a:rPr kumimoji="0" lang="pt-BR" altLang="pt-BR" sz="1000" b="0" i="0" u="none" strike="noStrike" cap="none" normalizeH="0" baseline="0">
                <a:ln>
                  <a:noFill/>
                </a:ln>
                <a:solidFill>
                  <a:schemeClr val="tx1"/>
                </a:solidFill>
                <a:effectLst/>
              </a:rPr>
              <a:t> </a:t>
            </a:r>
            <a:endParaRPr kumimoji="0" lang="pt-BR" altLang="pt-B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588907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9E0A28-BB5D-CD4C-912C-B066990BF5AD}"/>
              </a:ext>
            </a:extLst>
          </p:cNvPr>
          <p:cNvSpPr>
            <a:spLocks noGrp="1"/>
          </p:cNvSpPr>
          <p:nvPr>
            <p:ph type="title"/>
          </p:nvPr>
        </p:nvSpPr>
        <p:spPr/>
        <p:txBody>
          <a:bodyPr/>
          <a:lstStyle/>
          <a:p>
            <a:r>
              <a:rPr lang="en-US" b="1" dirty="0" err="1"/>
              <a:t>Referências</a:t>
            </a:r>
            <a:r>
              <a:rPr lang="en-US" dirty="0"/>
              <a:t>: </a:t>
            </a:r>
            <a:br>
              <a:rPr lang="pt-BR" dirty="0"/>
            </a:br>
            <a:endParaRPr lang="pt-BR" dirty="0"/>
          </a:p>
        </p:txBody>
      </p:sp>
      <p:sp>
        <p:nvSpPr>
          <p:cNvPr id="3" name="Espaço Reservado para Conteúdo 2">
            <a:extLst>
              <a:ext uri="{FF2B5EF4-FFF2-40B4-BE49-F238E27FC236}">
                <a16:creationId xmlns:a16="http://schemas.microsoft.com/office/drawing/2014/main" id="{9B51DFDE-1141-CC46-BE3E-7478F320C5C9}"/>
              </a:ext>
            </a:extLst>
          </p:cNvPr>
          <p:cNvSpPr>
            <a:spLocks noGrp="1"/>
          </p:cNvSpPr>
          <p:nvPr>
            <p:ph idx="1"/>
          </p:nvPr>
        </p:nvSpPr>
        <p:spPr/>
        <p:txBody>
          <a:bodyPr>
            <a:normAutofit fontScale="47500" lnSpcReduction="20000"/>
          </a:bodyPr>
          <a:lstStyle/>
          <a:p>
            <a:r>
              <a:rPr lang="en-US" dirty="0"/>
              <a:t>Ainsworth, M. D. S., </a:t>
            </a:r>
            <a:r>
              <a:rPr lang="en-US" dirty="0" err="1"/>
              <a:t>Blehar</a:t>
            </a:r>
            <a:r>
              <a:rPr lang="en-US" dirty="0"/>
              <a:t>, M., Waters, E., &amp; Wall, S. (1978). </a:t>
            </a:r>
            <a:r>
              <a:rPr lang="en-US" i="1" dirty="0"/>
              <a:t>Patterns of attachment: A </a:t>
            </a:r>
            <a:r>
              <a:rPr lang="en-US" i="1" dirty="0" err="1"/>
              <a:t>pychological</a:t>
            </a:r>
            <a:r>
              <a:rPr lang="en-US" i="1" dirty="0"/>
              <a:t> study of the strange </a:t>
            </a:r>
            <a:r>
              <a:rPr lang="en-US" i="1" dirty="0" err="1"/>
              <a:t>situaton</a:t>
            </a:r>
            <a:r>
              <a:rPr lang="en-US" dirty="0"/>
              <a:t>. New Jersey: Lawrence </a:t>
            </a:r>
            <a:r>
              <a:rPr lang="en-US" dirty="0" err="1"/>
              <a:t>Eribaum</a:t>
            </a:r>
            <a:r>
              <a:rPr lang="en-US" dirty="0"/>
              <a:t>.</a:t>
            </a:r>
            <a:endParaRPr lang="pt-BR" dirty="0"/>
          </a:p>
          <a:p>
            <a:r>
              <a:rPr lang="en-US" dirty="0"/>
              <a:t>Ainsworth, M. D. S., &amp; Wittig, B. (1969). Attachment and exploratory. In J. B. Rosenblatt, R. H. Hinde, C. Beer, &amp; M. Bushell (Eds.), </a:t>
            </a:r>
            <a:r>
              <a:rPr lang="en-US" i="1" dirty="0"/>
              <a:t>Advances in study of behavior</a:t>
            </a:r>
            <a:r>
              <a:rPr lang="en-US" dirty="0"/>
              <a:t> (pp. 1-51). New York: Academic Press.</a:t>
            </a:r>
            <a:endParaRPr lang="pt-BR" dirty="0"/>
          </a:p>
          <a:p>
            <a:r>
              <a:rPr lang="en-US" dirty="0"/>
              <a:t>Alvarez, L., &amp; </a:t>
            </a:r>
            <a:r>
              <a:rPr lang="en-US" dirty="0" err="1"/>
              <a:t>Golse</a:t>
            </a:r>
            <a:r>
              <a:rPr lang="en-US" dirty="0"/>
              <a:t>, B. (2008). </a:t>
            </a:r>
            <a:r>
              <a:rPr lang="en-US" i="1" dirty="0"/>
              <a:t>La </a:t>
            </a:r>
            <a:r>
              <a:rPr lang="en-US" i="1" dirty="0" err="1"/>
              <a:t>psychiatrie</a:t>
            </a:r>
            <a:r>
              <a:rPr lang="en-US" i="1" dirty="0"/>
              <a:t> du </a:t>
            </a:r>
            <a:r>
              <a:rPr lang="en-US" i="1" dirty="0" err="1"/>
              <a:t>bébé</a:t>
            </a:r>
            <a:r>
              <a:rPr lang="en-US" dirty="0"/>
              <a:t>. Paris: PUF.</a:t>
            </a:r>
            <a:endParaRPr lang="pt-BR" dirty="0"/>
          </a:p>
          <a:p>
            <a:r>
              <a:rPr lang="en-US" dirty="0"/>
              <a:t>Beebe, B., Chen, P., &amp; </a:t>
            </a:r>
            <a:r>
              <a:rPr lang="en-US" dirty="0" err="1"/>
              <a:t>Lachmann</a:t>
            </a:r>
            <a:r>
              <a:rPr lang="en-US" dirty="0"/>
              <a:t>, F. M. (2016). </a:t>
            </a:r>
            <a:r>
              <a:rPr lang="en-US" i="1" dirty="0"/>
              <a:t>The Mother-Infant Interaction Picture Book. Origins of Attachment</a:t>
            </a:r>
            <a:r>
              <a:rPr lang="en-US" dirty="0"/>
              <a:t>. New York * London: W. W. Norton.</a:t>
            </a:r>
            <a:endParaRPr lang="pt-BR" dirty="0"/>
          </a:p>
          <a:p>
            <a:r>
              <a:rPr lang="en-US" dirty="0"/>
              <a:t>Beebe, B., Knoblauch, S., Rustin, J., &amp; Sorter, D. (2005). </a:t>
            </a:r>
            <a:r>
              <a:rPr lang="en-US" i="1" dirty="0"/>
              <a:t>Forms of Intersubjectivity in </a:t>
            </a:r>
            <a:r>
              <a:rPr lang="en-US" i="1" dirty="0" err="1"/>
              <a:t>Inafnt</a:t>
            </a:r>
            <a:r>
              <a:rPr lang="en-US" i="1" dirty="0"/>
              <a:t> Research and Adult Treatment</a:t>
            </a:r>
            <a:r>
              <a:rPr lang="en-US" dirty="0"/>
              <a:t>. New York: Other Press.</a:t>
            </a:r>
            <a:endParaRPr lang="pt-BR" dirty="0"/>
          </a:p>
          <a:p>
            <a:r>
              <a:rPr lang="en-US" dirty="0"/>
              <a:t>Beebe, B., &amp; </a:t>
            </a:r>
            <a:r>
              <a:rPr lang="en-US" dirty="0" err="1"/>
              <a:t>Lachmann</a:t>
            </a:r>
            <a:r>
              <a:rPr lang="en-US" dirty="0"/>
              <a:t>, F. M. (2002). </a:t>
            </a:r>
            <a:r>
              <a:rPr lang="en-US" i="1" dirty="0"/>
              <a:t>Infant </a:t>
            </a:r>
            <a:r>
              <a:rPr lang="en-US" i="1" dirty="0" err="1"/>
              <a:t>Researche</a:t>
            </a:r>
            <a:r>
              <a:rPr lang="en-US" i="1" dirty="0"/>
              <a:t> and Adult Treatment. Co-Constructing </a:t>
            </a:r>
            <a:r>
              <a:rPr lang="en-US" i="1" dirty="0" err="1"/>
              <a:t>Interations</a:t>
            </a:r>
            <a:r>
              <a:rPr lang="en-US" dirty="0"/>
              <a:t>. New York and London: The Analytic Press.</a:t>
            </a:r>
            <a:endParaRPr lang="pt-BR" dirty="0"/>
          </a:p>
          <a:p>
            <a:r>
              <a:rPr lang="en-US" dirty="0"/>
              <a:t>Beebe, B., &amp; </a:t>
            </a:r>
            <a:r>
              <a:rPr lang="en-US" dirty="0" err="1"/>
              <a:t>Lachmann</a:t>
            </a:r>
            <a:r>
              <a:rPr lang="en-US" dirty="0"/>
              <a:t>, F. M. (2014). </a:t>
            </a:r>
            <a:r>
              <a:rPr lang="en-US" i="1" dirty="0"/>
              <a:t>The Origins of Attachment. Infant Research and Adult Treatment</a:t>
            </a:r>
            <a:r>
              <a:rPr lang="en-US" dirty="0"/>
              <a:t>. New York and London: Routledge.</a:t>
            </a:r>
            <a:endParaRPr lang="pt-BR" dirty="0"/>
          </a:p>
          <a:p>
            <a:r>
              <a:rPr lang="en-US" dirty="0"/>
              <a:t>Bowlby, J. (1969). </a:t>
            </a:r>
            <a:r>
              <a:rPr lang="en-US" i="1" dirty="0"/>
              <a:t>Attachment and Loss</a:t>
            </a:r>
            <a:r>
              <a:rPr lang="en-US" dirty="0"/>
              <a:t> (Vol. 1. Attachment). New York: Basic Books.</a:t>
            </a:r>
            <a:endParaRPr lang="pt-BR" dirty="0"/>
          </a:p>
          <a:p>
            <a:r>
              <a:rPr lang="en-US" dirty="0"/>
              <a:t>Bowlby, J. (1973). </a:t>
            </a:r>
            <a:r>
              <a:rPr lang="en-US" i="1" dirty="0"/>
              <a:t>Attachment and Loss</a:t>
            </a:r>
            <a:r>
              <a:rPr lang="en-US" dirty="0"/>
              <a:t> (Vol. 2. Separation, Anxiety and Anger). New York: Basic Books.</a:t>
            </a:r>
            <a:endParaRPr lang="pt-BR" dirty="0"/>
          </a:p>
          <a:p>
            <a:r>
              <a:rPr lang="en-US" dirty="0"/>
              <a:t>Bowlby, J. (1980). </a:t>
            </a:r>
            <a:r>
              <a:rPr lang="en-US" i="1" dirty="0"/>
              <a:t>Attachment and Loss</a:t>
            </a:r>
            <a:r>
              <a:rPr lang="en-US" dirty="0"/>
              <a:t> (Vol. 3. Loss. Sadness and Depression). New York: Basic Books.</a:t>
            </a:r>
            <a:endParaRPr lang="pt-BR" dirty="0"/>
          </a:p>
          <a:p>
            <a:r>
              <a:rPr lang="en-US" dirty="0"/>
              <a:t>Brazelton, T. B., </a:t>
            </a:r>
            <a:r>
              <a:rPr lang="en-US" dirty="0" err="1"/>
              <a:t>Yogman</a:t>
            </a:r>
            <a:r>
              <a:rPr lang="en-US" dirty="0"/>
              <a:t>, M., </a:t>
            </a:r>
            <a:r>
              <a:rPr lang="en-US" dirty="0" err="1"/>
              <a:t>Als</a:t>
            </a:r>
            <a:r>
              <a:rPr lang="en-US" dirty="0"/>
              <a:t>, H., &amp; </a:t>
            </a:r>
            <a:r>
              <a:rPr lang="en-US" dirty="0" err="1"/>
              <a:t>Tronick</a:t>
            </a:r>
            <a:r>
              <a:rPr lang="en-US" dirty="0"/>
              <a:t>, E. (1979). The infant as a focus for family reciprocity. . In M. Lewis &amp; L. A. Rosenblum (Eds.), </a:t>
            </a:r>
            <a:r>
              <a:rPr lang="en-US" i="1" dirty="0"/>
              <a:t>The child and its </a:t>
            </a:r>
            <a:r>
              <a:rPr lang="en-US" i="1" dirty="0" err="1"/>
              <a:t>jamily</a:t>
            </a:r>
            <a:r>
              <a:rPr lang="en-US" dirty="0"/>
              <a:t>. New York: Plenum Press.</a:t>
            </a:r>
            <a:endParaRPr lang="pt-BR" dirty="0"/>
          </a:p>
          <a:p>
            <a:r>
              <a:rPr lang="en-US" dirty="0"/>
              <a:t>Bretherton, I., &amp; Waters, E. (1985). Growing points of attachment theory and research. </a:t>
            </a:r>
            <a:r>
              <a:rPr lang="en-US" i="1" dirty="0"/>
              <a:t>Monographs of the Society for Research in Child Development</a:t>
            </a:r>
            <a:r>
              <a:rPr lang="en-US" dirty="0"/>
              <a:t>. </a:t>
            </a:r>
            <a:endParaRPr lang="pt-BR" dirty="0"/>
          </a:p>
          <a:p>
            <a:r>
              <a:rPr lang="en-US" dirty="0"/>
              <a:t>Bronson, G. (1982). </a:t>
            </a:r>
            <a:r>
              <a:rPr lang="en-US" i="1" dirty="0"/>
              <a:t>Monographs on infancy: </a:t>
            </a:r>
            <a:r>
              <a:rPr lang="en-US" i="1" dirty="0" err="1"/>
              <a:t>VoI</a:t>
            </a:r>
            <a:r>
              <a:rPr lang="en-US" i="1" dirty="0"/>
              <a:t>. 2. The scanning p a t m s 4 human infants: implications for visual learning</a:t>
            </a:r>
            <a:r>
              <a:rPr lang="en-US" dirty="0"/>
              <a:t>. Norwood, N. J.: </a:t>
            </a:r>
            <a:r>
              <a:rPr lang="en-US" dirty="0" err="1"/>
              <a:t>Ablex</a:t>
            </a:r>
            <a:r>
              <a:rPr lang="en-US" dirty="0"/>
              <a:t>.</a:t>
            </a:r>
            <a:endParaRPr lang="pt-BR" dirty="0"/>
          </a:p>
          <a:p>
            <a:r>
              <a:rPr lang="en-US" dirty="0"/>
              <a:t> </a:t>
            </a:r>
            <a:endParaRPr lang="pt-BR" dirty="0"/>
          </a:p>
          <a:p>
            <a:endParaRPr lang="pt-BR" dirty="0"/>
          </a:p>
        </p:txBody>
      </p:sp>
      <p:sp>
        <p:nvSpPr>
          <p:cNvPr id="4" name="Espaço Reservado para Número de Slide 3">
            <a:extLst>
              <a:ext uri="{FF2B5EF4-FFF2-40B4-BE49-F238E27FC236}">
                <a16:creationId xmlns:a16="http://schemas.microsoft.com/office/drawing/2014/main" id="{A5E400F9-B6FD-5944-A1F0-410E4C1FAE7B}"/>
              </a:ext>
            </a:extLst>
          </p:cNvPr>
          <p:cNvSpPr>
            <a:spLocks noGrp="1"/>
          </p:cNvSpPr>
          <p:nvPr>
            <p:ph type="sldNum" sz="quarter" idx="12"/>
          </p:nvPr>
        </p:nvSpPr>
        <p:spPr/>
        <p:txBody>
          <a:bodyPr/>
          <a:lstStyle/>
          <a:p>
            <a:fld id="{BB4D1DCC-8F39-214F-8F76-B58F012A81E0}" type="slidenum">
              <a:rPr lang="pt-BR" smtClean="0"/>
              <a:t>184</a:t>
            </a:fld>
            <a:endParaRPr lang="pt-BR"/>
          </a:p>
        </p:txBody>
      </p:sp>
    </p:spTree>
    <p:extLst>
      <p:ext uri="{BB962C8B-B14F-4D97-AF65-F5344CB8AC3E}">
        <p14:creationId xmlns:p14="http://schemas.microsoft.com/office/powerpoint/2010/main" val="373386489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E573DE-EB4F-E243-A4E1-7769C2E29F9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9CCCFA7-B712-3649-912D-4C0A9E9DE26F}"/>
              </a:ext>
            </a:extLst>
          </p:cNvPr>
          <p:cNvSpPr>
            <a:spLocks noGrp="1"/>
          </p:cNvSpPr>
          <p:nvPr>
            <p:ph idx="1"/>
          </p:nvPr>
        </p:nvSpPr>
        <p:spPr/>
        <p:txBody>
          <a:bodyPr>
            <a:normAutofit fontScale="85000" lnSpcReduction="20000"/>
          </a:bodyPr>
          <a:lstStyle/>
          <a:p>
            <a:r>
              <a:rPr lang="en-US" dirty="0"/>
              <a:t> </a:t>
            </a:r>
            <a:endParaRPr lang="pt-BR" dirty="0"/>
          </a:p>
          <a:p>
            <a:r>
              <a:rPr lang="pt-BR" dirty="0" err="1"/>
              <a:t>Emde</a:t>
            </a:r>
            <a:r>
              <a:rPr lang="pt-BR" dirty="0"/>
              <a:t>, R. N., </a:t>
            </a:r>
            <a:r>
              <a:rPr lang="pt-BR" dirty="0" err="1"/>
              <a:t>Gaensbauer</a:t>
            </a:r>
            <a:r>
              <a:rPr lang="pt-BR" dirty="0"/>
              <a:t>, T., &amp; </a:t>
            </a:r>
            <a:r>
              <a:rPr lang="pt-BR" dirty="0" err="1"/>
              <a:t>Harmon</a:t>
            </a:r>
            <a:r>
              <a:rPr lang="pt-BR" dirty="0"/>
              <a:t>, R. (1976). </a:t>
            </a:r>
            <a:r>
              <a:rPr lang="en-US" dirty="0"/>
              <a:t>Emotional expression in infancy: A biobehavioral study. </a:t>
            </a:r>
            <a:r>
              <a:rPr lang="en-US" i="1" dirty="0"/>
              <a:t>Psychological Issue Monograph Stria, 10</a:t>
            </a:r>
            <a:r>
              <a:rPr lang="en-US" dirty="0"/>
              <a:t>(1), No. 37. </a:t>
            </a:r>
            <a:endParaRPr lang="pt-BR" dirty="0"/>
          </a:p>
          <a:p>
            <a:r>
              <a:rPr lang="en-US" dirty="0" err="1"/>
              <a:t>Fonagy</a:t>
            </a:r>
            <a:r>
              <a:rPr lang="en-US" dirty="0"/>
              <a:t>, P. (2017). </a:t>
            </a:r>
            <a:r>
              <a:rPr lang="en-US" i="1" dirty="0" err="1"/>
              <a:t>Théorie</a:t>
            </a:r>
            <a:r>
              <a:rPr lang="en-US" i="1" dirty="0"/>
              <a:t> de </a:t>
            </a:r>
            <a:r>
              <a:rPr lang="en-US" i="1" dirty="0" err="1"/>
              <a:t>l’attachment</a:t>
            </a:r>
            <a:r>
              <a:rPr lang="en-US" i="1" dirty="0"/>
              <a:t> et </a:t>
            </a:r>
            <a:r>
              <a:rPr lang="en-US" i="1" dirty="0" err="1"/>
              <a:t>psychanalise</a:t>
            </a:r>
            <a:r>
              <a:rPr lang="en-US" dirty="0"/>
              <a:t>. </a:t>
            </a:r>
            <a:r>
              <a:rPr lang="pt-BR" dirty="0"/>
              <a:t>Toulouse: </a:t>
            </a:r>
            <a:r>
              <a:rPr lang="pt-BR" dirty="0" err="1"/>
              <a:t>érès</a:t>
            </a:r>
            <a:r>
              <a:rPr lang="pt-BR" dirty="0"/>
              <a:t>.</a:t>
            </a:r>
          </a:p>
          <a:p>
            <a:r>
              <a:rPr lang="pt-BR" dirty="0" err="1"/>
              <a:t>Fulgencio</a:t>
            </a:r>
            <a:r>
              <a:rPr lang="pt-BR" dirty="0"/>
              <a:t>, L. (2014). Aspectos diferenciais da noção de ego e de self na obra de </a:t>
            </a:r>
            <a:r>
              <a:rPr lang="pt-BR" dirty="0" err="1"/>
              <a:t>Winnicott</a:t>
            </a:r>
            <a:r>
              <a:rPr lang="pt-BR" dirty="0"/>
              <a:t>. </a:t>
            </a:r>
            <a:r>
              <a:rPr lang="en-US" i="1" dirty="0" err="1"/>
              <a:t>Estilos</a:t>
            </a:r>
            <a:r>
              <a:rPr lang="en-US" i="1" dirty="0"/>
              <a:t> da </a:t>
            </a:r>
            <a:r>
              <a:rPr lang="en-US" i="1" dirty="0" err="1"/>
              <a:t>Clínica</a:t>
            </a:r>
            <a:r>
              <a:rPr lang="en-US" i="1" dirty="0"/>
              <a:t>, 19</a:t>
            </a:r>
            <a:r>
              <a:rPr lang="en-US" dirty="0"/>
              <a:t>(1), 183-198. </a:t>
            </a:r>
            <a:endParaRPr lang="pt-BR" dirty="0"/>
          </a:p>
          <a:p>
            <a:r>
              <a:rPr lang="en-US" dirty="0"/>
              <a:t>Fulgencio, L. (2020a). Incommensurability between paradigms, revolutions and common ground in the development of psychoanalysis </a:t>
            </a:r>
            <a:r>
              <a:rPr lang="en-US" i="1" dirty="0"/>
              <a:t>The International Journal of Psychoanalysis, 101</a:t>
            </a:r>
            <a:r>
              <a:rPr lang="en-US" dirty="0"/>
              <a:t>(01), 13-41. doi:10.1080/00207578.2019.1686389</a:t>
            </a:r>
            <a:endParaRPr lang="pt-BR" dirty="0"/>
          </a:p>
          <a:p>
            <a:r>
              <a:rPr lang="pt-BR" dirty="0" err="1"/>
              <a:t>Fulgencio</a:t>
            </a:r>
            <a:r>
              <a:rPr lang="pt-BR" dirty="0"/>
              <a:t>, L. (2020b). </a:t>
            </a:r>
            <a:r>
              <a:rPr lang="pt-BR" i="1" dirty="0"/>
              <a:t>Psicanálise do Ser. A Teoria </a:t>
            </a:r>
            <a:r>
              <a:rPr lang="pt-BR" i="1" dirty="0" err="1"/>
              <a:t>Winnicottiana</a:t>
            </a:r>
            <a:r>
              <a:rPr lang="pt-BR" i="1" dirty="0"/>
              <a:t> do Desenvolvimento Emocional como uma Psicologia de Base Fenomenológica</a:t>
            </a:r>
            <a:r>
              <a:rPr lang="pt-BR" dirty="0"/>
              <a:t>. São Paulo: EDUSP-FAPESP.</a:t>
            </a:r>
          </a:p>
          <a:p>
            <a:endParaRPr lang="pt-BR" dirty="0"/>
          </a:p>
        </p:txBody>
      </p:sp>
      <p:sp>
        <p:nvSpPr>
          <p:cNvPr id="4" name="Espaço Reservado para Número de Slide 3">
            <a:extLst>
              <a:ext uri="{FF2B5EF4-FFF2-40B4-BE49-F238E27FC236}">
                <a16:creationId xmlns:a16="http://schemas.microsoft.com/office/drawing/2014/main" id="{28BC3963-A61E-F44F-80F3-F2E58BB7F147}"/>
              </a:ext>
            </a:extLst>
          </p:cNvPr>
          <p:cNvSpPr>
            <a:spLocks noGrp="1"/>
          </p:cNvSpPr>
          <p:nvPr>
            <p:ph type="sldNum" sz="quarter" idx="12"/>
          </p:nvPr>
        </p:nvSpPr>
        <p:spPr/>
        <p:txBody>
          <a:bodyPr/>
          <a:lstStyle/>
          <a:p>
            <a:fld id="{BB4D1DCC-8F39-214F-8F76-B58F012A81E0}" type="slidenum">
              <a:rPr lang="pt-BR" smtClean="0"/>
              <a:t>185</a:t>
            </a:fld>
            <a:endParaRPr lang="pt-BR"/>
          </a:p>
        </p:txBody>
      </p:sp>
    </p:spTree>
    <p:extLst>
      <p:ext uri="{BB962C8B-B14F-4D97-AF65-F5344CB8AC3E}">
        <p14:creationId xmlns:p14="http://schemas.microsoft.com/office/powerpoint/2010/main" val="336006899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2D8003-E2AD-1D4B-8479-FA84A4DED02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4EBF9F4-38ED-EE4C-ABC9-19817910A73F}"/>
              </a:ext>
            </a:extLst>
          </p:cNvPr>
          <p:cNvSpPr>
            <a:spLocks noGrp="1"/>
          </p:cNvSpPr>
          <p:nvPr>
            <p:ph idx="1"/>
          </p:nvPr>
        </p:nvSpPr>
        <p:spPr/>
        <p:txBody>
          <a:bodyPr>
            <a:normAutofit fontScale="70000" lnSpcReduction="20000"/>
          </a:bodyPr>
          <a:lstStyle/>
          <a:p>
            <a:r>
              <a:rPr lang="pt-BR" dirty="0" err="1"/>
              <a:t>Golse</a:t>
            </a:r>
            <a:r>
              <a:rPr lang="pt-BR" dirty="0"/>
              <a:t>, B. (2004). La </a:t>
            </a:r>
            <a:r>
              <a:rPr lang="pt-BR" dirty="0" err="1"/>
              <a:t>pulsion</a:t>
            </a:r>
            <a:r>
              <a:rPr lang="pt-BR" dirty="0"/>
              <a:t> d’</a:t>
            </a:r>
            <a:r>
              <a:rPr lang="pt-BR" dirty="0" err="1"/>
              <a:t>attachement</a:t>
            </a:r>
            <a:r>
              <a:rPr lang="pt-BR" dirty="0"/>
              <a:t>. </a:t>
            </a:r>
            <a:r>
              <a:rPr lang="pt-BR" i="1" dirty="0"/>
              <a:t>La </a:t>
            </a:r>
            <a:r>
              <a:rPr lang="pt-BR" i="1" dirty="0" err="1"/>
              <a:t>Psychiatrie</a:t>
            </a:r>
            <a:r>
              <a:rPr lang="pt-BR" i="1" dirty="0"/>
              <a:t> de </a:t>
            </a:r>
            <a:r>
              <a:rPr lang="pt-BR" i="1" dirty="0" err="1"/>
              <a:t>l’Enfant</a:t>
            </a:r>
            <a:r>
              <a:rPr lang="pt-BR" i="1" dirty="0"/>
              <a:t>, 47</a:t>
            </a:r>
            <a:r>
              <a:rPr lang="pt-BR" dirty="0"/>
              <a:t>(1), 5-25. </a:t>
            </a:r>
          </a:p>
          <a:p>
            <a:r>
              <a:rPr lang="pt-BR" dirty="0" err="1"/>
              <a:t>Golse</a:t>
            </a:r>
            <a:r>
              <a:rPr lang="pt-BR" dirty="0"/>
              <a:t>, B. (2006a). </a:t>
            </a:r>
            <a:r>
              <a:rPr lang="pt-BR" i="1" dirty="0" err="1"/>
              <a:t>L’être</a:t>
            </a:r>
            <a:r>
              <a:rPr lang="pt-BR" i="1" dirty="0"/>
              <a:t> </a:t>
            </a:r>
            <a:r>
              <a:rPr lang="pt-BR" i="1" dirty="0" err="1"/>
              <a:t>bébé</a:t>
            </a:r>
            <a:r>
              <a:rPr lang="pt-BR" i="1" dirty="0"/>
              <a:t>. La </a:t>
            </a:r>
            <a:r>
              <a:rPr lang="pt-BR" i="1" dirty="0" err="1"/>
              <a:t>question</a:t>
            </a:r>
            <a:r>
              <a:rPr lang="pt-BR" i="1" dirty="0"/>
              <a:t> </a:t>
            </a:r>
            <a:r>
              <a:rPr lang="pt-BR" i="1" dirty="0" err="1"/>
              <a:t>du</a:t>
            </a:r>
            <a:r>
              <a:rPr lang="pt-BR" i="1" dirty="0"/>
              <a:t> </a:t>
            </a:r>
            <a:r>
              <a:rPr lang="pt-BR" i="1" dirty="0" err="1"/>
              <a:t>bébé</a:t>
            </a:r>
            <a:r>
              <a:rPr lang="pt-BR" i="1" dirty="0"/>
              <a:t> à </a:t>
            </a:r>
            <a:r>
              <a:rPr lang="pt-BR" i="1" dirty="0" err="1"/>
              <a:t>la</a:t>
            </a:r>
            <a:r>
              <a:rPr lang="pt-BR" i="1" dirty="0"/>
              <a:t> </a:t>
            </a:r>
            <a:r>
              <a:rPr lang="pt-BR" i="1" dirty="0" err="1"/>
              <a:t>théorie</a:t>
            </a:r>
            <a:r>
              <a:rPr lang="pt-BR" i="1" dirty="0"/>
              <a:t> de </a:t>
            </a:r>
            <a:r>
              <a:rPr lang="pt-BR" i="1" dirty="0" err="1"/>
              <a:t>l’attachement</a:t>
            </a:r>
            <a:r>
              <a:rPr lang="pt-BR" i="1" dirty="0"/>
              <a:t>, à </a:t>
            </a:r>
            <a:r>
              <a:rPr lang="pt-BR" i="1" dirty="0" err="1"/>
              <a:t>la</a:t>
            </a:r>
            <a:r>
              <a:rPr lang="pt-BR" i="1" dirty="0"/>
              <a:t> </a:t>
            </a:r>
            <a:r>
              <a:rPr lang="pt-BR" i="1" dirty="0" err="1"/>
              <a:t>psychanalyse</a:t>
            </a:r>
            <a:r>
              <a:rPr lang="pt-BR" i="1" dirty="0"/>
              <a:t> et à </a:t>
            </a:r>
            <a:r>
              <a:rPr lang="pt-BR" i="1" dirty="0" err="1"/>
              <a:t>la</a:t>
            </a:r>
            <a:r>
              <a:rPr lang="pt-BR" i="1" dirty="0"/>
              <a:t> </a:t>
            </a:r>
            <a:r>
              <a:rPr lang="pt-BR" i="1" dirty="0" err="1"/>
              <a:t>phénomenologie</a:t>
            </a:r>
            <a:r>
              <a:rPr lang="pt-BR" dirty="0"/>
              <a:t>. Paris: PUF.</a:t>
            </a:r>
          </a:p>
          <a:p>
            <a:r>
              <a:rPr lang="pt-BR" dirty="0" err="1"/>
              <a:t>Golse</a:t>
            </a:r>
            <a:r>
              <a:rPr lang="pt-BR" dirty="0"/>
              <a:t>, B. (2006b). </a:t>
            </a:r>
            <a:r>
              <a:rPr lang="pt-BR" dirty="0" err="1"/>
              <a:t>Les</a:t>
            </a:r>
            <a:r>
              <a:rPr lang="pt-BR" dirty="0"/>
              <a:t> </a:t>
            </a:r>
            <a:r>
              <a:rPr lang="pt-BR" dirty="0" err="1"/>
              <a:t>questions</a:t>
            </a:r>
            <a:r>
              <a:rPr lang="pt-BR" dirty="0"/>
              <a:t> </a:t>
            </a:r>
            <a:r>
              <a:rPr lang="pt-BR" dirty="0" err="1"/>
              <a:t>du</a:t>
            </a:r>
            <a:r>
              <a:rPr lang="pt-BR" dirty="0"/>
              <a:t> </a:t>
            </a:r>
            <a:r>
              <a:rPr lang="pt-BR" dirty="0" err="1"/>
              <a:t>bébe</a:t>
            </a:r>
            <a:r>
              <a:rPr lang="pt-BR" dirty="0"/>
              <a:t>́ à </a:t>
            </a:r>
            <a:r>
              <a:rPr lang="pt-BR" dirty="0" err="1"/>
              <a:t>la</a:t>
            </a:r>
            <a:r>
              <a:rPr lang="pt-BR" dirty="0"/>
              <a:t> </a:t>
            </a:r>
            <a:r>
              <a:rPr lang="pt-BR" dirty="0" err="1"/>
              <a:t>théorie</a:t>
            </a:r>
            <a:r>
              <a:rPr lang="pt-BR" dirty="0"/>
              <a:t> de </a:t>
            </a:r>
            <a:r>
              <a:rPr lang="pt-BR" dirty="0" err="1"/>
              <a:t>l’attachement</a:t>
            </a:r>
            <a:r>
              <a:rPr lang="pt-BR" dirty="0"/>
              <a:t>, à </a:t>
            </a:r>
            <a:r>
              <a:rPr lang="pt-BR" dirty="0" err="1"/>
              <a:t>la</a:t>
            </a:r>
            <a:r>
              <a:rPr lang="pt-BR" dirty="0"/>
              <a:t> </a:t>
            </a:r>
            <a:r>
              <a:rPr lang="pt-BR" dirty="0" err="1"/>
              <a:t>psychanalyse</a:t>
            </a:r>
            <a:r>
              <a:rPr lang="pt-BR" dirty="0"/>
              <a:t> et à </a:t>
            </a:r>
            <a:r>
              <a:rPr lang="pt-BR" dirty="0" err="1"/>
              <a:t>la</a:t>
            </a:r>
            <a:r>
              <a:rPr lang="pt-BR" dirty="0"/>
              <a:t> </a:t>
            </a:r>
            <a:r>
              <a:rPr lang="pt-BR" dirty="0" err="1"/>
              <a:t>phénoménologie</a:t>
            </a:r>
            <a:r>
              <a:rPr lang="pt-BR" dirty="0"/>
              <a:t>. </a:t>
            </a:r>
            <a:r>
              <a:rPr lang="en-US" dirty="0"/>
              <a:t>In </a:t>
            </a:r>
            <a:r>
              <a:rPr lang="en-US" i="1" dirty="0" err="1"/>
              <a:t>L’Être-bébe</a:t>
            </a:r>
            <a:r>
              <a:rPr lang="en-US" i="1" dirty="0"/>
              <a:t>́</a:t>
            </a:r>
            <a:r>
              <a:rPr lang="en-US" dirty="0"/>
              <a:t> (pp.???-???). Paris: PUF.</a:t>
            </a:r>
            <a:endParaRPr lang="pt-BR" dirty="0"/>
          </a:p>
          <a:p>
            <a:r>
              <a:rPr lang="en-US" dirty="0" err="1"/>
              <a:t>Golse</a:t>
            </a:r>
            <a:r>
              <a:rPr lang="en-US" dirty="0"/>
              <a:t>, B. (2019). </a:t>
            </a:r>
            <a:r>
              <a:rPr lang="en-US" i="1" dirty="0"/>
              <a:t>Le </a:t>
            </a:r>
            <a:r>
              <a:rPr lang="en-US" i="1" dirty="0" err="1"/>
              <a:t>bébê</a:t>
            </a:r>
            <a:r>
              <a:rPr lang="en-US" i="1" dirty="0"/>
              <a:t> et </a:t>
            </a:r>
            <a:r>
              <a:rPr lang="en-US" i="1" dirty="0" err="1"/>
              <a:t>ses</a:t>
            </a:r>
            <a:r>
              <a:rPr lang="en-US" i="1" dirty="0"/>
              <a:t> </a:t>
            </a:r>
            <a:r>
              <a:rPr lang="en-US" i="1" dirty="0" err="1"/>
              <a:t>possibles</a:t>
            </a:r>
            <a:r>
              <a:rPr lang="en-US" dirty="0"/>
              <a:t>. Toulouse: </a:t>
            </a:r>
            <a:r>
              <a:rPr lang="en-US" dirty="0" err="1"/>
              <a:t>érès</a:t>
            </a:r>
            <a:r>
              <a:rPr lang="en-US" dirty="0"/>
              <a:t>.</a:t>
            </a:r>
            <a:endParaRPr lang="pt-BR" dirty="0"/>
          </a:p>
          <a:p>
            <a:r>
              <a:rPr lang="en-US" dirty="0" err="1"/>
              <a:t>Golse</a:t>
            </a:r>
            <a:r>
              <a:rPr lang="en-US" dirty="0"/>
              <a:t>, B. (2019 [2010]). </a:t>
            </a:r>
            <a:r>
              <a:rPr lang="en-US" i="1" dirty="0"/>
              <a:t>Les </a:t>
            </a:r>
            <a:r>
              <a:rPr lang="en-US" i="1" dirty="0" err="1"/>
              <a:t>destins</a:t>
            </a:r>
            <a:r>
              <a:rPr lang="en-US" i="1" dirty="0"/>
              <a:t> du </a:t>
            </a:r>
            <a:r>
              <a:rPr lang="en-US" i="1" dirty="0" err="1"/>
              <a:t>développement</a:t>
            </a:r>
            <a:r>
              <a:rPr lang="en-US" i="1" dirty="0"/>
              <a:t> chez </a:t>
            </a:r>
            <a:r>
              <a:rPr lang="en-US" i="1" dirty="0" err="1"/>
              <a:t>l’enfant</a:t>
            </a:r>
            <a:r>
              <a:rPr lang="en-US" dirty="0"/>
              <a:t>. Toulouse: </a:t>
            </a:r>
            <a:r>
              <a:rPr lang="en-US" dirty="0" err="1"/>
              <a:t>érès</a:t>
            </a:r>
            <a:r>
              <a:rPr lang="en-US" dirty="0"/>
              <a:t>.</a:t>
            </a:r>
            <a:endParaRPr lang="pt-BR" dirty="0"/>
          </a:p>
          <a:p>
            <a:r>
              <a:rPr lang="en-US" dirty="0" err="1"/>
              <a:t>Golse</a:t>
            </a:r>
            <a:r>
              <a:rPr lang="en-US" dirty="0"/>
              <a:t>, B., &amp; Moro, M. R. (2014). </a:t>
            </a:r>
            <a:r>
              <a:rPr lang="en-US" i="1" dirty="0"/>
              <a:t>Le </a:t>
            </a:r>
            <a:r>
              <a:rPr lang="en-US" i="1" dirty="0" err="1"/>
              <a:t>développement</a:t>
            </a:r>
            <a:r>
              <a:rPr lang="en-US" i="1" dirty="0"/>
              <a:t> </a:t>
            </a:r>
            <a:r>
              <a:rPr lang="en-US" i="1" dirty="0" err="1"/>
              <a:t>psychique</a:t>
            </a:r>
            <a:r>
              <a:rPr lang="en-US" i="1" dirty="0"/>
              <a:t> </a:t>
            </a:r>
            <a:r>
              <a:rPr lang="en-US" i="1" dirty="0" err="1"/>
              <a:t>précoce</a:t>
            </a:r>
            <a:r>
              <a:rPr lang="en-US" i="1" dirty="0"/>
              <a:t>. De la conception au </a:t>
            </a:r>
            <a:r>
              <a:rPr lang="en-US" i="1" dirty="0" err="1"/>
              <a:t>langage</a:t>
            </a:r>
            <a:r>
              <a:rPr lang="en-US" dirty="0"/>
              <a:t>. Paris: Elsevier Masson.</a:t>
            </a:r>
            <a:endParaRPr lang="pt-BR" dirty="0"/>
          </a:p>
          <a:p>
            <a:r>
              <a:rPr lang="en-US" dirty="0"/>
              <a:t>Green, A. (2003). The Pluralism of sciences and psychoanalytic thinking. In M. Leuzinger-</a:t>
            </a:r>
            <a:r>
              <a:rPr lang="en-US" dirty="0" err="1"/>
              <a:t>Bohleber</a:t>
            </a:r>
            <a:r>
              <a:rPr lang="en-US" dirty="0"/>
              <a:t>, A. U. Dreher, &amp; J. </a:t>
            </a:r>
            <a:r>
              <a:rPr lang="en-US" dirty="0" err="1"/>
              <a:t>Canestri</a:t>
            </a:r>
            <a:r>
              <a:rPr lang="en-US" dirty="0"/>
              <a:t> (Eds.), </a:t>
            </a:r>
            <a:r>
              <a:rPr lang="en-US" i="1" dirty="0"/>
              <a:t>Pluralism and Unity? Methods of Research in Psychoanalysis</a:t>
            </a:r>
            <a:r>
              <a:rPr lang="en-US" dirty="0"/>
              <a:t> (pp. 26-44). London: International Psychoanalytical Association.</a:t>
            </a:r>
            <a:endParaRPr lang="pt-BR" dirty="0"/>
          </a:p>
          <a:p>
            <a:r>
              <a:rPr lang="en-US" dirty="0"/>
              <a:t>Greenspan, S. I., &amp; Lourie, R. (1981). Developmental and structuralist approaches to the classification of adaptive and personality organizations: Infancy and early childhood. </a:t>
            </a:r>
            <a:r>
              <a:rPr lang="en-US" i="1" dirty="0"/>
              <a:t>American Journal of Psychiatry, 138</a:t>
            </a:r>
            <a:r>
              <a:rPr lang="en-US" dirty="0"/>
              <a:t>, 725-735. </a:t>
            </a:r>
            <a:endParaRPr lang="pt-BR" dirty="0"/>
          </a:p>
          <a:p>
            <a:endParaRPr lang="pt-BR" dirty="0"/>
          </a:p>
          <a:p>
            <a:endParaRPr lang="pt-BR" dirty="0"/>
          </a:p>
        </p:txBody>
      </p:sp>
      <p:sp>
        <p:nvSpPr>
          <p:cNvPr id="4" name="Espaço Reservado para Número de Slide 3">
            <a:extLst>
              <a:ext uri="{FF2B5EF4-FFF2-40B4-BE49-F238E27FC236}">
                <a16:creationId xmlns:a16="http://schemas.microsoft.com/office/drawing/2014/main" id="{35F107C5-0AAA-EF4F-8BD4-B92A9885658E}"/>
              </a:ext>
            </a:extLst>
          </p:cNvPr>
          <p:cNvSpPr>
            <a:spLocks noGrp="1"/>
          </p:cNvSpPr>
          <p:nvPr>
            <p:ph type="sldNum" sz="quarter" idx="12"/>
          </p:nvPr>
        </p:nvSpPr>
        <p:spPr/>
        <p:txBody>
          <a:bodyPr/>
          <a:lstStyle/>
          <a:p>
            <a:fld id="{BB4D1DCC-8F39-214F-8F76-B58F012A81E0}" type="slidenum">
              <a:rPr lang="pt-BR" smtClean="0"/>
              <a:t>186</a:t>
            </a:fld>
            <a:endParaRPr lang="pt-BR"/>
          </a:p>
        </p:txBody>
      </p:sp>
    </p:spTree>
    <p:extLst>
      <p:ext uri="{BB962C8B-B14F-4D97-AF65-F5344CB8AC3E}">
        <p14:creationId xmlns:p14="http://schemas.microsoft.com/office/powerpoint/2010/main" val="229347790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2EB7B-BB32-1949-B527-9A85ED6BBF1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B7B18D7-6842-164C-BEB0-E9DF9017AB8C}"/>
              </a:ext>
            </a:extLst>
          </p:cNvPr>
          <p:cNvSpPr>
            <a:spLocks noGrp="1"/>
          </p:cNvSpPr>
          <p:nvPr>
            <p:ph idx="1"/>
          </p:nvPr>
        </p:nvSpPr>
        <p:spPr/>
        <p:txBody>
          <a:bodyPr>
            <a:normAutofit fontScale="70000" lnSpcReduction="20000"/>
          </a:bodyPr>
          <a:lstStyle/>
          <a:p>
            <a:r>
              <a:rPr lang="en-US" dirty="0"/>
              <a:t> </a:t>
            </a:r>
            <a:endParaRPr lang="pt-BR" dirty="0"/>
          </a:p>
          <a:p>
            <a:r>
              <a:rPr lang="en-US" dirty="0"/>
              <a:t>Haith, M. M. (1980). </a:t>
            </a:r>
            <a:r>
              <a:rPr lang="en-US" i="1" dirty="0"/>
              <a:t>Rules the babies look by</a:t>
            </a:r>
            <a:r>
              <a:rPr lang="en-US" dirty="0"/>
              <a:t>. Hillsdale, N.J.: Erlbaum.</a:t>
            </a:r>
            <a:endParaRPr lang="pt-BR" dirty="0"/>
          </a:p>
          <a:p>
            <a:r>
              <a:rPr lang="en-US" dirty="0"/>
              <a:t>Hinde, R. A. (1982). Attachment: Some conceptual and biological issues. In C. M. Parks &amp; J. Stevenson-Hinde (Eds.), </a:t>
            </a:r>
            <a:r>
              <a:rPr lang="en-US" i="1" dirty="0"/>
              <a:t>The place of </a:t>
            </a:r>
            <a:r>
              <a:rPr lang="en-US" i="1" dirty="0" err="1"/>
              <a:t>attachmentin</a:t>
            </a:r>
            <a:r>
              <a:rPr lang="en-US" i="1" dirty="0"/>
              <a:t> human behavior</a:t>
            </a:r>
            <a:r>
              <a:rPr lang="en-US" dirty="0"/>
              <a:t>. New York: Basic Books.</a:t>
            </a:r>
            <a:endParaRPr lang="pt-BR" dirty="0"/>
          </a:p>
          <a:p>
            <a:r>
              <a:rPr lang="en-US" dirty="0"/>
              <a:t>Jaffe, J., Beebe, B., Feldstein, S., Crown, C. L., &amp; </a:t>
            </a:r>
            <a:r>
              <a:rPr lang="en-US" dirty="0" err="1"/>
              <a:t>Jasnow</a:t>
            </a:r>
            <a:r>
              <a:rPr lang="en-US" dirty="0"/>
              <a:t>, M. D. (2001). Rhythms of Dialogue in Infancy: </a:t>
            </a:r>
            <a:r>
              <a:rPr lang="en-US" dirty="0" err="1"/>
              <a:t>Coordenater</a:t>
            </a:r>
            <a:r>
              <a:rPr lang="en-US" dirty="0"/>
              <a:t> Timing in Development. </a:t>
            </a:r>
            <a:r>
              <a:rPr lang="en-US" i="1" dirty="0" err="1"/>
              <a:t>Mnographs</a:t>
            </a:r>
            <a:r>
              <a:rPr lang="en-US" i="1" dirty="0"/>
              <a:t> of the Society for Research in Child Development. serial No. 265, 66</a:t>
            </a:r>
            <a:r>
              <a:rPr lang="en-US" dirty="0"/>
              <a:t>(2). </a:t>
            </a:r>
            <a:endParaRPr lang="pt-BR" dirty="0"/>
          </a:p>
          <a:p>
            <a:r>
              <a:rPr lang="en-US" dirty="0"/>
              <a:t>Kagan, J., </a:t>
            </a:r>
            <a:r>
              <a:rPr lang="en-US" dirty="0" err="1"/>
              <a:t>Kearsley</a:t>
            </a:r>
            <a:r>
              <a:rPr lang="en-US" dirty="0"/>
              <a:t>, R. B., &amp; </a:t>
            </a:r>
            <a:r>
              <a:rPr lang="en-US" dirty="0" err="1"/>
              <a:t>Zelazo</a:t>
            </a:r>
            <a:r>
              <a:rPr lang="en-US" dirty="0"/>
              <a:t>, P. R. (1978). </a:t>
            </a:r>
            <a:r>
              <a:rPr lang="en-US" i="1" dirty="0"/>
              <a:t>Infancy; Its place in </a:t>
            </a:r>
            <a:r>
              <a:rPr lang="en-US" i="1" dirty="0" err="1"/>
              <a:t>humam</a:t>
            </a:r>
            <a:r>
              <a:rPr lang="en-US" i="1" dirty="0"/>
              <a:t> development</a:t>
            </a:r>
            <a:r>
              <a:rPr lang="en-US" dirty="0"/>
              <a:t>. </a:t>
            </a:r>
            <a:r>
              <a:rPr lang="pt-BR" dirty="0"/>
              <a:t>Cambridge, Mass.: Harvard </a:t>
            </a:r>
            <a:r>
              <a:rPr lang="pt-BR" dirty="0" err="1"/>
              <a:t>University</a:t>
            </a:r>
            <a:r>
              <a:rPr lang="pt-BR" dirty="0"/>
              <a:t> Press.</a:t>
            </a:r>
          </a:p>
          <a:p>
            <a:r>
              <a:rPr lang="pt-BR" dirty="0"/>
              <a:t>Kant, I. (1798). </a:t>
            </a:r>
            <a:r>
              <a:rPr lang="pt-BR" i="1" dirty="0"/>
              <a:t>Antropologia de um ponto de vista pragmático</a:t>
            </a:r>
            <a:r>
              <a:rPr lang="pt-BR" dirty="0"/>
              <a:t>. São Paulo: Iluminuras, 2006.</a:t>
            </a:r>
          </a:p>
          <a:p>
            <a:r>
              <a:rPr lang="pt-BR" dirty="0"/>
              <a:t>Klein, M. (1952). As origens da transferência. In </a:t>
            </a:r>
            <a:r>
              <a:rPr lang="pt-BR" i="1" dirty="0"/>
              <a:t>Obras completas de Melanie Klein (Volume III. Inveja e gratidão e outros trabalhos 1946-1963)</a:t>
            </a:r>
            <a:r>
              <a:rPr lang="pt-BR" dirty="0"/>
              <a:t> (pp. 70-79). Rio de Janeiro: Imago.</a:t>
            </a:r>
          </a:p>
          <a:p>
            <a:r>
              <a:rPr lang="pt-BR" dirty="0" err="1"/>
              <a:t>Laing</a:t>
            </a:r>
            <a:r>
              <a:rPr lang="pt-BR" dirty="0"/>
              <a:t>, R. D. (1979). </a:t>
            </a:r>
            <a:r>
              <a:rPr lang="pt-BR" i="1" dirty="0"/>
              <a:t>Sobre Loucos e sãos. </a:t>
            </a:r>
            <a:r>
              <a:rPr lang="pt-BR" i="1" dirty="0" err="1"/>
              <a:t>Entrevisa</a:t>
            </a:r>
            <a:r>
              <a:rPr lang="pt-BR" i="1" dirty="0"/>
              <a:t> a Vincenzo </a:t>
            </a:r>
            <a:r>
              <a:rPr lang="pt-BR" i="1" dirty="0" err="1"/>
              <a:t>Caretti</a:t>
            </a:r>
            <a:r>
              <a:rPr lang="pt-BR" dirty="0"/>
              <a:t>. São Paulo: Brasiliense, 1982.</a:t>
            </a:r>
          </a:p>
          <a:p>
            <a:endParaRPr lang="pt-BR" dirty="0"/>
          </a:p>
        </p:txBody>
      </p:sp>
      <p:sp>
        <p:nvSpPr>
          <p:cNvPr id="4" name="Espaço Reservado para Número de Slide 3">
            <a:extLst>
              <a:ext uri="{FF2B5EF4-FFF2-40B4-BE49-F238E27FC236}">
                <a16:creationId xmlns:a16="http://schemas.microsoft.com/office/drawing/2014/main" id="{5B4DF5DF-09FC-3242-8A80-03AF48D5CDF0}"/>
              </a:ext>
            </a:extLst>
          </p:cNvPr>
          <p:cNvSpPr>
            <a:spLocks noGrp="1"/>
          </p:cNvSpPr>
          <p:nvPr>
            <p:ph type="sldNum" sz="quarter" idx="12"/>
          </p:nvPr>
        </p:nvSpPr>
        <p:spPr/>
        <p:txBody>
          <a:bodyPr/>
          <a:lstStyle/>
          <a:p>
            <a:fld id="{BB4D1DCC-8F39-214F-8F76-B58F012A81E0}" type="slidenum">
              <a:rPr lang="pt-BR" smtClean="0"/>
              <a:t>187</a:t>
            </a:fld>
            <a:endParaRPr lang="pt-BR"/>
          </a:p>
        </p:txBody>
      </p:sp>
    </p:spTree>
    <p:extLst>
      <p:ext uri="{BB962C8B-B14F-4D97-AF65-F5344CB8AC3E}">
        <p14:creationId xmlns:p14="http://schemas.microsoft.com/office/powerpoint/2010/main" val="237189568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E53EA2-C65E-9B47-98CA-908619C99F9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7BA182E-DA2B-D948-8B03-4247C46302FE}"/>
              </a:ext>
            </a:extLst>
          </p:cNvPr>
          <p:cNvSpPr>
            <a:spLocks noGrp="1"/>
          </p:cNvSpPr>
          <p:nvPr>
            <p:ph idx="1"/>
          </p:nvPr>
        </p:nvSpPr>
        <p:spPr/>
        <p:txBody>
          <a:bodyPr>
            <a:normAutofit fontScale="77500" lnSpcReduction="20000"/>
          </a:bodyPr>
          <a:lstStyle/>
          <a:p>
            <a:r>
              <a:rPr lang="en-US" dirty="0" err="1"/>
              <a:t>Palombo</a:t>
            </a:r>
            <a:r>
              <a:rPr lang="en-US" dirty="0"/>
              <a:t>, J., </a:t>
            </a:r>
            <a:r>
              <a:rPr lang="en-US" dirty="0" err="1"/>
              <a:t>Bendicsen</a:t>
            </a:r>
            <a:r>
              <a:rPr lang="en-US" dirty="0"/>
              <a:t>, H. K., &amp; Koch, B. J. (2010). Chapter 13. Daniel Stern (1934-2010). In </a:t>
            </a:r>
            <a:r>
              <a:rPr lang="en-US" i="1" dirty="0"/>
              <a:t>Guide to Psychoanalytic Developmental Theories</a:t>
            </a:r>
            <a:r>
              <a:rPr lang="en-US" dirty="0"/>
              <a:t> (pp. 243-256). New York: Springer.</a:t>
            </a:r>
            <a:endParaRPr lang="pt-BR" dirty="0"/>
          </a:p>
          <a:p>
            <a:r>
              <a:rPr lang="en-US" dirty="0"/>
              <a:t>Piaget, J. (1952). </a:t>
            </a:r>
            <a:r>
              <a:rPr lang="en-US" i="1" dirty="0"/>
              <a:t>The origins of intelligence in </a:t>
            </a:r>
            <a:r>
              <a:rPr lang="en-US" i="1" dirty="0" err="1"/>
              <a:t>childrem</a:t>
            </a:r>
            <a:r>
              <a:rPr lang="en-US" dirty="0"/>
              <a:t>. New York: International Universities Press.</a:t>
            </a:r>
            <a:endParaRPr lang="pt-BR" dirty="0"/>
          </a:p>
          <a:p>
            <a:r>
              <a:rPr lang="en-US" dirty="0"/>
              <a:t>Sander , L. W. (1962). Issues in early mother-child interaction. </a:t>
            </a:r>
            <a:r>
              <a:rPr lang="en-US" i="1" dirty="0"/>
              <a:t>Journal </a:t>
            </a:r>
            <a:r>
              <a:rPr lang="en-US" i="1" dirty="0" err="1"/>
              <a:t>oj</a:t>
            </a:r>
            <a:r>
              <a:rPr lang="en-US" i="1" dirty="0"/>
              <a:t> American Academy </a:t>
            </a:r>
            <a:r>
              <a:rPr lang="en-US" i="1" dirty="0" err="1"/>
              <a:t>ofj</a:t>
            </a:r>
            <a:r>
              <a:rPr lang="en-US" i="1" dirty="0"/>
              <a:t> Child Psychiatry, 1</a:t>
            </a:r>
            <a:r>
              <a:rPr lang="en-US" dirty="0"/>
              <a:t>, 141-166. </a:t>
            </a:r>
            <a:endParaRPr lang="pt-BR" dirty="0"/>
          </a:p>
          <a:p>
            <a:r>
              <a:rPr lang="en-US" dirty="0"/>
              <a:t>Spitz, R. A. (1965). </a:t>
            </a:r>
            <a:r>
              <a:rPr lang="en-US" i="1" dirty="0"/>
              <a:t>The First Year of Life: A Psychoanalytic Study of </a:t>
            </a:r>
            <a:r>
              <a:rPr lang="en-US" i="1" dirty="0" err="1"/>
              <a:t>Nomal</a:t>
            </a:r>
            <a:r>
              <a:rPr lang="en-US" i="1" dirty="0"/>
              <a:t> and Deviant </a:t>
            </a:r>
            <a:r>
              <a:rPr lang="en-US" i="1" dirty="0" err="1"/>
              <a:t>Developmemt</a:t>
            </a:r>
            <a:r>
              <a:rPr lang="en-US" i="1" dirty="0"/>
              <a:t> of Object Relations</a:t>
            </a:r>
            <a:r>
              <a:rPr lang="en-US" dirty="0"/>
              <a:t>. New York: International University Press.</a:t>
            </a:r>
            <a:endParaRPr lang="pt-BR" dirty="0"/>
          </a:p>
          <a:p>
            <a:r>
              <a:rPr lang="en-US" dirty="0" err="1"/>
              <a:t>Sroufe</a:t>
            </a:r>
            <a:r>
              <a:rPr lang="en-US" dirty="0"/>
              <a:t>, L. A. (1979). The coherence of individual development. Early care, attachment and </a:t>
            </a:r>
            <a:r>
              <a:rPr lang="en-US" dirty="0" err="1"/>
              <a:t>subsequente</a:t>
            </a:r>
            <a:r>
              <a:rPr lang="en-US" dirty="0"/>
              <a:t> developmental issues. </a:t>
            </a:r>
            <a:r>
              <a:rPr lang="en-US" i="1" dirty="0"/>
              <a:t>American </a:t>
            </a:r>
            <a:r>
              <a:rPr lang="en-US" i="1" dirty="0" err="1"/>
              <a:t>Psychologisi</a:t>
            </a:r>
            <a:r>
              <a:rPr lang="en-US" i="1" dirty="0"/>
              <a:t>, 34</a:t>
            </a:r>
            <a:r>
              <a:rPr lang="en-US" dirty="0"/>
              <a:t>, 834-841. </a:t>
            </a:r>
            <a:endParaRPr lang="pt-BR" dirty="0"/>
          </a:p>
          <a:p>
            <a:r>
              <a:rPr lang="en-US" dirty="0" err="1"/>
              <a:t>Sroufe</a:t>
            </a:r>
            <a:r>
              <a:rPr lang="en-US" dirty="0"/>
              <a:t>, L. A., &amp; Waters, E. (1977). Attachment as an organizational construct. </a:t>
            </a:r>
            <a:r>
              <a:rPr lang="en-US" i="1" dirty="0"/>
              <a:t>child Development, 48</a:t>
            </a:r>
            <a:r>
              <a:rPr lang="en-US" dirty="0"/>
              <a:t>, 1184-1199. </a:t>
            </a:r>
            <a:endParaRPr lang="pt-BR" dirty="0"/>
          </a:p>
          <a:p>
            <a:endParaRPr lang="pt-BR" dirty="0"/>
          </a:p>
        </p:txBody>
      </p:sp>
      <p:sp>
        <p:nvSpPr>
          <p:cNvPr id="4" name="Espaço Reservado para Número de Slide 3">
            <a:extLst>
              <a:ext uri="{FF2B5EF4-FFF2-40B4-BE49-F238E27FC236}">
                <a16:creationId xmlns:a16="http://schemas.microsoft.com/office/drawing/2014/main" id="{D4E6BD83-0268-BD4D-9382-5219EF05D518}"/>
              </a:ext>
            </a:extLst>
          </p:cNvPr>
          <p:cNvSpPr>
            <a:spLocks noGrp="1"/>
          </p:cNvSpPr>
          <p:nvPr>
            <p:ph type="sldNum" sz="quarter" idx="12"/>
          </p:nvPr>
        </p:nvSpPr>
        <p:spPr/>
        <p:txBody>
          <a:bodyPr/>
          <a:lstStyle/>
          <a:p>
            <a:fld id="{BB4D1DCC-8F39-214F-8F76-B58F012A81E0}" type="slidenum">
              <a:rPr lang="pt-BR" smtClean="0"/>
              <a:t>188</a:t>
            </a:fld>
            <a:endParaRPr lang="pt-BR"/>
          </a:p>
        </p:txBody>
      </p:sp>
    </p:spTree>
    <p:extLst>
      <p:ext uri="{BB962C8B-B14F-4D97-AF65-F5344CB8AC3E}">
        <p14:creationId xmlns:p14="http://schemas.microsoft.com/office/powerpoint/2010/main" val="181677746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398DAA-C8D3-704A-875E-55798CE21AA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40DD704-CA0E-CA40-B2A9-BE53E51E0DCE}"/>
              </a:ext>
            </a:extLst>
          </p:cNvPr>
          <p:cNvSpPr>
            <a:spLocks noGrp="1"/>
          </p:cNvSpPr>
          <p:nvPr>
            <p:ph idx="1"/>
          </p:nvPr>
        </p:nvSpPr>
        <p:spPr/>
        <p:txBody>
          <a:bodyPr>
            <a:normAutofit fontScale="55000" lnSpcReduction="20000"/>
          </a:bodyPr>
          <a:lstStyle/>
          <a:p>
            <a:r>
              <a:rPr lang="en-US" dirty="0"/>
              <a:t>Stern, D. (1985a). </a:t>
            </a:r>
            <a:r>
              <a:rPr lang="en-US" i="1" dirty="0"/>
              <a:t>The </a:t>
            </a:r>
            <a:r>
              <a:rPr lang="en-US" i="1" dirty="0" err="1"/>
              <a:t>Interpesonal</a:t>
            </a:r>
            <a:r>
              <a:rPr lang="en-US" i="1" dirty="0"/>
              <a:t> Word of the Infant. A View from Psychoanalysis &amp; Developmental Psychology</a:t>
            </a:r>
            <a:r>
              <a:rPr lang="en-US" dirty="0"/>
              <a:t>: Basic Books.</a:t>
            </a:r>
            <a:endParaRPr lang="pt-BR" dirty="0"/>
          </a:p>
          <a:p>
            <a:r>
              <a:rPr lang="pt-BR" dirty="0"/>
              <a:t>Stern, D. (1985b). </a:t>
            </a:r>
            <a:r>
              <a:rPr lang="pt-BR" i="1" dirty="0"/>
              <a:t>O mundo interpessoal do bebê</a:t>
            </a:r>
            <a:r>
              <a:rPr lang="pt-BR" dirty="0"/>
              <a:t>. Porto Alegre: Artes Médicas, 1992.</a:t>
            </a:r>
          </a:p>
          <a:p>
            <a:r>
              <a:rPr lang="pt-BR" dirty="0"/>
              <a:t>Stern, D. (1990). </a:t>
            </a:r>
            <a:r>
              <a:rPr lang="en-US" i="1" dirty="0"/>
              <a:t>Diary Of A Baby: What Your Child Sees, Feels, And Experiences</a:t>
            </a:r>
            <a:r>
              <a:rPr lang="en-US" dirty="0"/>
              <a:t>. Basic Books.</a:t>
            </a:r>
            <a:endParaRPr lang="pt-BR" dirty="0"/>
          </a:p>
          <a:p>
            <a:r>
              <a:rPr lang="en-US" dirty="0"/>
              <a:t>Stern, D. (1995). </a:t>
            </a:r>
            <a:r>
              <a:rPr lang="en-US" i="1" dirty="0"/>
              <a:t>The Motherhood Constellation: A Unified View Of Parent-infant Psychotherapy</a:t>
            </a:r>
            <a:r>
              <a:rPr lang="en-US" dirty="0"/>
              <a:t>. London: Basic Books.</a:t>
            </a:r>
            <a:endParaRPr lang="pt-BR" dirty="0"/>
          </a:p>
          <a:p>
            <a:r>
              <a:rPr lang="en-US" dirty="0"/>
              <a:t>Stern, D. (2002). </a:t>
            </a:r>
            <a:r>
              <a:rPr lang="en-US" i="1" dirty="0"/>
              <a:t>The First Relationship: Infant and Mother, With a New Introduction</a:t>
            </a:r>
            <a:r>
              <a:rPr lang="en-US" dirty="0"/>
              <a:t>. Cambridge: Harvard University Press.</a:t>
            </a:r>
            <a:endParaRPr lang="pt-BR" dirty="0"/>
          </a:p>
          <a:p>
            <a:r>
              <a:rPr lang="en-US" dirty="0"/>
              <a:t>Stern, D. (2004). </a:t>
            </a:r>
            <a:r>
              <a:rPr lang="en-US" i="1" dirty="0"/>
              <a:t>The Present Moment in Psychotherapy and Everyday Life</a:t>
            </a:r>
            <a:r>
              <a:rPr lang="en-US" dirty="0"/>
              <a:t>. </a:t>
            </a:r>
            <a:r>
              <a:rPr lang="pt-BR" dirty="0"/>
              <a:t>London: W. W. Norton &amp; </a:t>
            </a:r>
            <a:r>
              <a:rPr lang="pt-BR" dirty="0" err="1"/>
              <a:t>Company</a:t>
            </a:r>
            <a:r>
              <a:rPr lang="pt-BR" dirty="0"/>
              <a:t>.</a:t>
            </a:r>
          </a:p>
          <a:p>
            <a:r>
              <a:rPr lang="pt-BR" dirty="0"/>
              <a:t>Stern, D. (2007). </a:t>
            </a:r>
            <a:r>
              <a:rPr lang="pt-BR" i="1" dirty="0"/>
              <a:t>O momento presente na psicoterapia e na vida cotidiana</a:t>
            </a:r>
            <a:r>
              <a:rPr lang="pt-BR" dirty="0"/>
              <a:t>. </a:t>
            </a:r>
            <a:r>
              <a:rPr lang="en-US" dirty="0"/>
              <a:t>Rio de Janeiro: Record.</a:t>
            </a:r>
            <a:endParaRPr lang="pt-BR" dirty="0"/>
          </a:p>
          <a:p>
            <a:r>
              <a:rPr lang="en-US" dirty="0"/>
              <a:t>Stern, D. (2010). </a:t>
            </a:r>
            <a:r>
              <a:rPr lang="en-US" i="1" dirty="0"/>
              <a:t>Forms of Vitality: Exploring Dynamic Experience in Psychology and the Arts</a:t>
            </a:r>
            <a:r>
              <a:rPr lang="en-US" dirty="0"/>
              <a:t>. Oxford: Oxford University Press.</a:t>
            </a:r>
            <a:endParaRPr lang="pt-BR" dirty="0"/>
          </a:p>
          <a:p>
            <a:r>
              <a:rPr lang="en-US" dirty="0"/>
              <a:t>Stern, D., &amp; </a:t>
            </a:r>
            <a:r>
              <a:rPr lang="en-US" dirty="0" err="1"/>
              <a:t>Bruschweiler</a:t>
            </a:r>
            <a:r>
              <a:rPr lang="en-US" dirty="0"/>
              <a:t>-Stern, N. (Eds.). (1998). </a:t>
            </a:r>
            <a:r>
              <a:rPr lang="en-US" i="1" dirty="0"/>
              <a:t>The Birth of a Mother. How the Motherhood Experience Can Change You Forever</a:t>
            </a:r>
            <a:r>
              <a:rPr lang="en-US" dirty="0"/>
              <a:t>. New York: Basic Books.</a:t>
            </a:r>
            <a:endParaRPr lang="pt-BR" dirty="0"/>
          </a:p>
          <a:p>
            <a:r>
              <a:rPr lang="en-US" dirty="0"/>
              <a:t> </a:t>
            </a:r>
            <a:endParaRPr lang="pt-BR" dirty="0"/>
          </a:p>
          <a:p>
            <a:r>
              <a:rPr lang="en-US" dirty="0"/>
              <a:t>The Boston Change Process Study Group. (2010). </a:t>
            </a:r>
            <a:r>
              <a:rPr lang="en-US" i="1" dirty="0"/>
              <a:t>Change in </a:t>
            </a:r>
            <a:r>
              <a:rPr lang="en-US" i="1" dirty="0" err="1"/>
              <a:t>Psyhcotherapy</a:t>
            </a:r>
            <a:r>
              <a:rPr lang="en-US" i="1" dirty="0"/>
              <a:t>. A Unifying Paradigm</a:t>
            </a:r>
            <a:r>
              <a:rPr lang="en-US" dirty="0"/>
              <a:t>. New York * </a:t>
            </a:r>
            <a:r>
              <a:rPr lang="en-US" dirty="0" err="1"/>
              <a:t>Lonfon</a:t>
            </a:r>
            <a:r>
              <a:rPr lang="en-US" dirty="0"/>
              <a:t>: W. W. Norton &amp; Company.</a:t>
            </a:r>
            <a:endParaRPr lang="pt-BR"/>
          </a:p>
          <a:p>
            <a:endParaRPr lang="pt-BR"/>
          </a:p>
        </p:txBody>
      </p:sp>
      <p:sp>
        <p:nvSpPr>
          <p:cNvPr id="4" name="Espaço Reservado para Número de Slide 3">
            <a:extLst>
              <a:ext uri="{FF2B5EF4-FFF2-40B4-BE49-F238E27FC236}">
                <a16:creationId xmlns:a16="http://schemas.microsoft.com/office/drawing/2014/main" id="{BC7556FF-2119-C243-B72E-DF6CDC2DD0FC}"/>
              </a:ext>
            </a:extLst>
          </p:cNvPr>
          <p:cNvSpPr>
            <a:spLocks noGrp="1"/>
          </p:cNvSpPr>
          <p:nvPr>
            <p:ph type="sldNum" sz="quarter" idx="12"/>
          </p:nvPr>
        </p:nvSpPr>
        <p:spPr/>
        <p:txBody>
          <a:bodyPr/>
          <a:lstStyle/>
          <a:p>
            <a:fld id="{BB4D1DCC-8F39-214F-8F76-B58F012A81E0}" type="slidenum">
              <a:rPr lang="pt-BR" smtClean="0"/>
              <a:t>189</a:t>
            </a:fld>
            <a:endParaRPr lang="pt-BR"/>
          </a:p>
        </p:txBody>
      </p:sp>
    </p:spTree>
    <p:extLst>
      <p:ext uri="{BB962C8B-B14F-4D97-AF65-F5344CB8AC3E}">
        <p14:creationId xmlns:p14="http://schemas.microsoft.com/office/powerpoint/2010/main" val="3310495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330227-A5B5-7B41-A8CD-16A26DCF9713}"/>
              </a:ext>
            </a:extLst>
          </p:cNvPr>
          <p:cNvSpPr>
            <a:spLocks noGrp="1"/>
          </p:cNvSpPr>
          <p:nvPr>
            <p:ph type="title"/>
          </p:nvPr>
        </p:nvSpPr>
        <p:spPr/>
        <p:txBody>
          <a:bodyPr>
            <a:normAutofit fontScale="90000"/>
          </a:bodyPr>
          <a:lstStyle/>
          <a:p>
            <a:r>
              <a:rPr lang="pt-BR" dirty="0"/>
              <a:t>A dificuldade de compor estes dados é uma tarefa problemática, tal como já apontou Ronald </a:t>
            </a:r>
            <a:r>
              <a:rPr lang="pt-BR" dirty="0" err="1"/>
              <a:t>Laing</a:t>
            </a:r>
            <a:r>
              <a:rPr lang="pt-BR" dirty="0"/>
              <a:t>: </a:t>
            </a:r>
            <a:br>
              <a:rPr lang="pt-BR" dirty="0"/>
            </a:br>
            <a:endParaRPr lang="pt-BR" dirty="0"/>
          </a:p>
        </p:txBody>
      </p:sp>
      <p:sp>
        <p:nvSpPr>
          <p:cNvPr id="3" name="Espaço Reservado para Conteúdo 2">
            <a:extLst>
              <a:ext uri="{FF2B5EF4-FFF2-40B4-BE49-F238E27FC236}">
                <a16:creationId xmlns:a16="http://schemas.microsoft.com/office/drawing/2014/main" id="{E088C4DA-40B6-1941-B37F-26EB83A9C0D1}"/>
              </a:ext>
            </a:extLst>
          </p:cNvPr>
          <p:cNvSpPr>
            <a:spLocks noGrp="1"/>
          </p:cNvSpPr>
          <p:nvPr>
            <p:ph idx="1"/>
          </p:nvPr>
        </p:nvSpPr>
        <p:spPr/>
        <p:txBody>
          <a:bodyPr/>
          <a:lstStyle/>
          <a:p>
            <a:pPr lvl="1" algn="just">
              <a:lnSpc>
                <a:spcPct val="150000"/>
              </a:lnSpc>
            </a:pPr>
            <a:r>
              <a:rPr lang="pt-BR" dirty="0"/>
              <a:t>Traduzir a relação daquilo que é objetivo e daquilo que não é um problema objetivo, é impossível. Seria necessário objetivar o que não é objetivo, e depois confrontar duas objetividades. Mas, na realidade, os termos de comparação são uma subjetividade e uma objetividade. Por isso não consigo ver como seja possível comparar subjetividade e objetividade com os métodos da pura subjetividade ou da pura objetividade. (</a:t>
            </a:r>
            <a:r>
              <a:rPr lang="pt-BR" dirty="0" err="1"/>
              <a:t>Laing</a:t>
            </a:r>
            <a:r>
              <a:rPr lang="pt-BR" dirty="0"/>
              <a:t>, 1979, p. 28)</a:t>
            </a:r>
          </a:p>
        </p:txBody>
      </p:sp>
      <p:sp>
        <p:nvSpPr>
          <p:cNvPr id="4" name="Espaço Reservado para Número de Slide 3">
            <a:extLst>
              <a:ext uri="{FF2B5EF4-FFF2-40B4-BE49-F238E27FC236}">
                <a16:creationId xmlns:a16="http://schemas.microsoft.com/office/drawing/2014/main" id="{58F85347-F467-0544-AC84-C418094D6E50}"/>
              </a:ext>
            </a:extLst>
          </p:cNvPr>
          <p:cNvSpPr>
            <a:spLocks noGrp="1"/>
          </p:cNvSpPr>
          <p:nvPr>
            <p:ph type="sldNum" sz="quarter" idx="12"/>
          </p:nvPr>
        </p:nvSpPr>
        <p:spPr/>
        <p:txBody>
          <a:bodyPr/>
          <a:lstStyle/>
          <a:p>
            <a:fld id="{BB4D1DCC-8F39-214F-8F76-B58F012A81E0}" type="slidenum">
              <a:rPr lang="pt-BR" smtClean="0"/>
              <a:t>19</a:t>
            </a:fld>
            <a:endParaRPr lang="pt-BR"/>
          </a:p>
        </p:txBody>
      </p:sp>
    </p:spTree>
    <p:extLst>
      <p:ext uri="{BB962C8B-B14F-4D97-AF65-F5344CB8AC3E}">
        <p14:creationId xmlns:p14="http://schemas.microsoft.com/office/powerpoint/2010/main" val="2344502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44287F-43C6-734A-B993-CE4D506EDE28}"/>
              </a:ext>
            </a:extLst>
          </p:cNvPr>
          <p:cNvSpPr>
            <a:spLocks noGrp="1"/>
          </p:cNvSpPr>
          <p:nvPr>
            <p:ph type="title"/>
          </p:nvPr>
        </p:nvSpPr>
        <p:spPr/>
        <p:txBody>
          <a:bodyPr/>
          <a:lstStyle/>
          <a:p>
            <a:pPr algn="ctr"/>
            <a:r>
              <a:rPr lang="pt-BR" b="1" dirty="0"/>
              <a:t>Resumo:</a:t>
            </a:r>
          </a:p>
        </p:txBody>
      </p:sp>
      <p:sp>
        <p:nvSpPr>
          <p:cNvPr id="3" name="Espaço Reservado para Conteúdo 2">
            <a:extLst>
              <a:ext uri="{FF2B5EF4-FFF2-40B4-BE49-F238E27FC236}">
                <a16:creationId xmlns:a16="http://schemas.microsoft.com/office/drawing/2014/main" id="{B7B7C6FD-AB67-D849-957E-A2D7C02327FF}"/>
              </a:ext>
            </a:extLst>
          </p:cNvPr>
          <p:cNvSpPr>
            <a:spLocks noGrp="1"/>
          </p:cNvSpPr>
          <p:nvPr>
            <p:ph idx="1"/>
          </p:nvPr>
        </p:nvSpPr>
        <p:spPr/>
        <p:txBody>
          <a:bodyPr>
            <a:noAutofit/>
          </a:bodyPr>
          <a:lstStyle/>
          <a:p>
            <a:pPr marL="0" indent="0" algn="just">
              <a:lnSpc>
                <a:spcPct val="150000"/>
              </a:lnSpc>
              <a:buNone/>
            </a:pPr>
            <a:r>
              <a:rPr lang="pt-BR" sz="1900" dirty="0"/>
              <a:t>Nesta apresentação pretendo fazer uma análise histórico-crítica da Teoria do Desenvolvimento do Self proposta por Daniel Stern. Depois de comentar de que ponto de vista estrutural Stern elabora esta teoria, explicitando sua formação e suas referências teóricas e experimentais, procuro mostrar, seguindo uma matriz de análise: qual o seu problema empírico de referência; como, deste problema particular, se chega ao problema universal do desenvolvimento dos sentidos do self; qual o seu modelo ontológico; quais são seus operadores para descrever e teorizar; quais as fases deste desenvolvimento; 6. que métodos usou para chegar a estes resultados; e, ao final, explicitar o valor heurístico deste tipo de teoria. Assim, preenchida esta matriz, é possível compará-la com outras propostas desenvolvimentista da psicanálise, em especial, como a de </a:t>
            </a:r>
            <a:r>
              <a:rPr lang="pt-BR" sz="1900" dirty="0" err="1"/>
              <a:t>Winnicott</a:t>
            </a:r>
            <a:r>
              <a:rPr lang="pt-BR" sz="1900" dirty="0"/>
              <a:t>, com sua Teoria do Desenvolvimento do Ser, centrada na compreensão da dependência.</a:t>
            </a:r>
          </a:p>
        </p:txBody>
      </p:sp>
      <p:sp>
        <p:nvSpPr>
          <p:cNvPr id="4" name="Espaço Reservado para Número de Slide 3">
            <a:extLst>
              <a:ext uri="{FF2B5EF4-FFF2-40B4-BE49-F238E27FC236}">
                <a16:creationId xmlns:a16="http://schemas.microsoft.com/office/drawing/2014/main" id="{0A40CBF5-A9DA-B34C-AC82-7FE437606B55}"/>
              </a:ext>
            </a:extLst>
          </p:cNvPr>
          <p:cNvSpPr>
            <a:spLocks noGrp="1"/>
          </p:cNvSpPr>
          <p:nvPr>
            <p:ph type="sldNum" sz="quarter" idx="12"/>
          </p:nvPr>
        </p:nvSpPr>
        <p:spPr/>
        <p:txBody>
          <a:bodyPr/>
          <a:lstStyle/>
          <a:p>
            <a:fld id="{BB4D1DCC-8F39-214F-8F76-B58F012A81E0}" type="slidenum">
              <a:rPr lang="pt-BR" smtClean="0"/>
              <a:t>2</a:t>
            </a:fld>
            <a:endParaRPr lang="pt-BR"/>
          </a:p>
        </p:txBody>
      </p:sp>
    </p:spTree>
    <p:extLst>
      <p:ext uri="{BB962C8B-B14F-4D97-AF65-F5344CB8AC3E}">
        <p14:creationId xmlns:p14="http://schemas.microsoft.com/office/powerpoint/2010/main" val="3309074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89C238-9B57-7F49-A250-A8D2E05C496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24DE871-1C4F-9D47-85ED-B40D1462D832}"/>
              </a:ext>
            </a:extLst>
          </p:cNvPr>
          <p:cNvSpPr>
            <a:spLocks noGrp="1"/>
          </p:cNvSpPr>
          <p:nvPr>
            <p:ph idx="1"/>
          </p:nvPr>
        </p:nvSpPr>
        <p:spPr/>
        <p:txBody>
          <a:bodyPr>
            <a:normAutofit lnSpcReduction="10000"/>
          </a:bodyPr>
          <a:lstStyle/>
          <a:p>
            <a:pPr marL="0" indent="0" algn="just">
              <a:lnSpc>
                <a:spcPct val="150000"/>
              </a:lnSpc>
              <a:buNone/>
            </a:pPr>
            <a:r>
              <a:rPr lang="pt-BR" dirty="0"/>
              <a:t>Stern, por sua vez, tentará encontrar um modo de fazer esta composição e diálogo entre dados subjetivos e objetivos. Ele formula este problema como uma das tarefas e objetivos das suas pesquisas, enunciando neste seu livro fundador: “Este livro tenta buscar um diálogo entre o bebê revelado pela abordagem experimental e o reconstruído clinicamente, no intuito de resolver a contradição entre a teoria e a realidade” (1985b, p. </a:t>
            </a:r>
            <a:r>
              <a:rPr lang="pt-BR" dirty="0" err="1"/>
              <a:t>x</a:t>
            </a:r>
            <a:r>
              <a:rPr lang="pt-BR" dirty="0"/>
              <a:t>).</a:t>
            </a:r>
          </a:p>
          <a:p>
            <a:endParaRPr lang="pt-BR" dirty="0"/>
          </a:p>
        </p:txBody>
      </p:sp>
      <p:sp>
        <p:nvSpPr>
          <p:cNvPr id="4" name="Espaço Reservado para Número de Slide 3">
            <a:extLst>
              <a:ext uri="{FF2B5EF4-FFF2-40B4-BE49-F238E27FC236}">
                <a16:creationId xmlns:a16="http://schemas.microsoft.com/office/drawing/2014/main" id="{2E141C5C-6397-8B4B-B394-D1FF7AB08402}"/>
              </a:ext>
            </a:extLst>
          </p:cNvPr>
          <p:cNvSpPr>
            <a:spLocks noGrp="1"/>
          </p:cNvSpPr>
          <p:nvPr>
            <p:ph type="sldNum" sz="quarter" idx="12"/>
          </p:nvPr>
        </p:nvSpPr>
        <p:spPr/>
        <p:txBody>
          <a:bodyPr/>
          <a:lstStyle/>
          <a:p>
            <a:fld id="{BB4D1DCC-8F39-214F-8F76-B58F012A81E0}" type="slidenum">
              <a:rPr lang="pt-BR" smtClean="0"/>
              <a:t>20</a:t>
            </a:fld>
            <a:endParaRPr lang="pt-BR"/>
          </a:p>
        </p:txBody>
      </p:sp>
    </p:spTree>
    <p:extLst>
      <p:ext uri="{BB962C8B-B14F-4D97-AF65-F5344CB8AC3E}">
        <p14:creationId xmlns:p14="http://schemas.microsoft.com/office/powerpoint/2010/main" val="2451324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34124D-0895-F344-A6AF-204112E1EC5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B8C7532-C3B1-7041-8CDC-17701A632430}"/>
              </a:ext>
            </a:extLst>
          </p:cNvPr>
          <p:cNvSpPr>
            <a:spLocks noGrp="1"/>
          </p:cNvSpPr>
          <p:nvPr>
            <p:ph idx="1"/>
          </p:nvPr>
        </p:nvSpPr>
        <p:spPr/>
        <p:txBody>
          <a:bodyPr>
            <a:normAutofit fontScale="92500" lnSpcReduction="20000"/>
          </a:bodyPr>
          <a:lstStyle/>
          <a:p>
            <a:pPr marL="0" indent="0" algn="just">
              <a:lnSpc>
                <a:spcPct val="150000"/>
              </a:lnSpc>
              <a:buNone/>
            </a:pPr>
            <a:r>
              <a:rPr lang="pt-BR" dirty="0"/>
              <a:t>A situação do bebê surge para ele como um problema a ser resolvido, principalmente porque uma coisa é o ponto de vista do bebê (o que ele sente, vê, apreende, interpreta, etc.) e os modos como lida com o mundo, outra, bem diferente é como o adulto vê o mundo, vê o bebê e procura lidar com ele. Há uma semântica, uma linguagem, diferente, se nos colocamos do ponto de vista do bebê ou do ponto de vista do adulto. Como pode, o adulto, compreender o bebê, se não fala e/ou entende a língua dos bebês? Como ter acesso e este mundo não-verbal? </a:t>
            </a:r>
          </a:p>
          <a:p>
            <a:endParaRPr lang="pt-BR" dirty="0"/>
          </a:p>
        </p:txBody>
      </p:sp>
      <p:sp>
        <p:nvSpPr>
          <p:cNvPr id="4" name="Espaço Reservado para Número de Slide 3">
            <a:extLst>
              <a:ext uri="{FF2B5EF4-FFF2-40B4-BE49-F238E27FC236}">
                <a16:creationId xmlns:a16="http://schemas.microsoft.com/office/drawing/2014/main" id="{03F40163-ADE7-A349-952D-6F7D8DF8754E}"/>
              </a:ext>
            </a:extLst>
          </p:cNvPr>
          <p:cNvSpPr>
            <a:spLocks noGrp="1"/>
          </p:cNvSpPr>
          <p:nvPr>
            <p:ph type="sldNum" sz="quarter" idx="12"/>
          </p:nvPr>
        </p:nvSpPr>
        <p:spPr/>
        <p:txBody>
          <a:bodyPr/>
          <a:lstStyle/>
          <a:p>
            <a:fld id="{BB4D1DCC-8F39-214F-8F76-B58F012A81E0}" type="slidenum">
              <a:rPr lang="pt-BR" smtClean="0"/>
              <a:t>21</a:t>
            </a:fld>
            <a:endParaRPr lang="pt-BR"/>
          </a:p>
        </p:txBody>
      </p:sp>
    </p:spTree>
    <p:extLst>
      <p:ext uri="{BB962C8B-B14F-4D97-AF65-F5344CB8AC3E}">
        <p14:creationId xmlns:p14="http://schemas.microsoft.com/office/powerpoint/2010/main" val="3616876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A20BE-CE56-2342-8D23-A7E13B9452D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2799F56-D4BB-FE40-839D-769549C3C553}"/>
              </a:ext>
            </a:extLst>
          </p:cNvPr>
          <p:cNvSpPr>
            <a:spLocks noGrp="1"/>
          </p:cNvSpPr>
          <p:nvPr>
            <p:ph idx="1"/>
          </p:nvPr>
        </p:nvSpPr>
        <p:spPr/>
        <p:txBody>
          <a:bodyPr>
            <a:normAutofit lnSpcReduction="10000"/>
          </a:bodyPr>
          <a:lstStyle/>
          <a:p>
            <a:pPr marL="0" indent="0" algn="just">
              <a:lnSpc>
                <a:spcPct val="150000"/>
              </a:lnSpc>
              <a:buNone/>
            </a:pPr>
            <a:r>
              <a:rPr lang="pt-BR" dirty="0"/>
              <a:t>Um dos apoios, na procura da solução desse dilema, advém, para Stern, daquilo que ele encontrou com os </a:t>
            </a:r>
            <a:r>
              <a:rPr lang="pt-BR" dirty="0" err="1"/>
              <a:t>etólogos</a:t>
            </a:r>
            <a:r>
              <a:rPr lang="pt-BR" dirty="0"/>
              <a:t>, dado que eles, via estudo do comportamento animal, descreviam e explicavam, cientificamente, os comportamentos não-verbais, chegando, então, à possibilidade de compreender o que ocorre com o bebê humano : “E isto me pareceu o complemento necessário para a análise do </a:t>
            </a:r>
            <a:r>
              <a:rPr lang="pt-BR" dirty="0" err="1"/>
              <a:t>auto-relato</a:t>
            </a:r>
            <a:r>
              <a:rPr lang="pt-BR" dirty="0"/>
              <a:t> verbal descrito pelas psicologias-dinâmicas” (Stern, 1985b, p. </a:t>
            </a:r>
            <a:r>
              <a:rPr lang="pt-BR" dirty="0" err="1"/>
              <a:t>x</a:t>
            </a:r>
            <a:r>
              <a:rPr lang="pt-BR" dirty="0"/>
              <a:t>).</a:t>
            </a:r>
          </a:p>
          <a:p>
            <a:endParaRPr lang="pt-BR" dirty="0"/>
          </a:p>
        </p:txBody>
      </p:sp>
      <p:sp>
        <p:nvSpPr>
          <p:cNvPr id="4" name="Espaço Reservado para Número de Slide 3">
            <a:extLst>
              <a:ext uri="{FF2B5EF4-FFF2-40B4-BE49-F238E27FC236}">
                <a16:creationId xmlns:a16="http://schemas.microsoft.com/office/drawing/2014/main" id="{8FCD03F3-8BBC-3E43-85B8-6F1695647800}"/>
              </a:ext>
            </a:extLst>
          </p:cNvPr>
          <p:cNvSpPr>
            <a:spLocks noGrp="1"/>
          </p:cNvSpPr>
          <p:nvPr>
            <p:ph type="sldNum" sz="quarter" idx="12"/>
          </p:nvPr>
        </p:nvSpPr>
        <p:spPr/>
        <p:txBody>
          <a:bodyPr/>
          <a:lstStyle/>
          <a:p>
            <a:fld id="{BB4D1DCC-8F39-214F-8F76-B58F012A81E0}" type="slidenum">
              <a:rPr lang="pt-BR" smtClean="0"/>
              <a:t>22</a:t>
            </a:fld>
            <a:endParaRPr lang="pt-BR"/>
          </a:p>
        </p:txBody>
      </p:sp>
    </p:spTree>
    <p:extLst>
      <p:ext uri="{BB962C8B-B14F-4D97-AF65-F5344CB8AC3E}">
        <p14:creationId xmlns:p14="http://schemas.microsoft.com/office/powerpoint/2010/main" val="715480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A2A82C-3F02-BE40-B37B-DA5EB37E0A3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B75066A-FF08-174C-8D6A-DCE3571DD634}"/>
              </a:ext>
            </a:extLst>
          </p:cNvPr>
          <p:cNvSpPr>
            <a:spLocks noGrp="1"/>
          </p:cNvSpPr>
          <p:nvPr>
            <p:ph idx="1"/>
          </p:nvPr>
        </p:nvSpPr>
        <p:spPr/>
        <p:txBody>
          <a:bodyPr>
            <a:normAutofit fontScale="70000" lnSpcReduction="20000"/>
          </a:bodyPr>
          <a:lstStyle/>
          <a:p>
            <a:pPr algn="just">
              <a:lnSpc>
                <a:spcPct val="160000"/>
              </a:lnSpc>
            </a:pPr>
            <a:r>
              <a:rPr lang="pt-BR" dirty="0"/>
              <a:t>O problema empírico fundamental, para ele, diz respeito, então, aos </a:t>
            </a:r>
            <a:r>
              <a:rPr lang="pt-BR" i="1" dirty="0"/>
              <a:t>bebês</a:t>
            </a:r>
            <a:r>
              <a:rPr lang="pt-BR" dirty="0"/>
              <a:t> e suas vidas, como são, o que apreendem do mundo, como sentem o mundo e, fundamental, como se desenvolvem, seja no relacionamento com suas mães (ou com o ele chama, de mais ampla, da constelação materna) seja na compreensão de como este período (suas marcas e conquistas) contribuem e determinam a construção, o desenvolvimento, da pessoa (criança, adolescente ou adulto), seja na saúde seja na doença. </a:t>
            </a:r>
          </a:p>
          <a:p>
            <a:pPr algn="just">
              <a:lnSpc>
                <a:spcPct val="160000"/>
              </a:lnSpc>
            </a:pPr>
            <a:r>
              <a:rPr lang="pt-BR" dirty="0"/>
              <a:t>Isto marca tanto o seu ponto de partida empírico, seu problema inicial, como a maneira como este ponto de partida se amplia, necessariamente, na construção de uma teoria do desenvolvimento. </a:t>
            </a:r>
          </a:p>
          <a:p>
            <a:endParaRPr lang="pt-BR" dirty="0"/>
          </a:p>
          <a:p>
            <a:endParaRPr lang="pt-BR" dirty="0"/>
          </a:p>
        </p:txBody>
      </p:sp>
      <p:sp>
        <p:nvSpPr>
          <p:cNvPr id="4" name="Espaço Reservado para Número de Slide 3">
            <a:extLst>
              <a:ext uri="{FF2B5EF4-FFF2-40B4-BE49-F238E27FC236}">
                <a16:creationId xmlns:a16="http://schemas.microsoft.com/office/drawing/2014/main" id="{32A1FC02-34D3-F346-91E2-989103D94EBA}"/>
              </a:ext>
            </a:extLst>
          </p:cNvPr>
          <p:cNvSpPr>
            <a:spLocks noGrp="1"/>
          </p:cNvSpPr>
          <p:nvPr>
            <p:ph type="sldNum" sz="quarter" idx="12"/>
          </p:nvPr>
        </p:nvSpPr>
        <p:spPr/>
        <p:txBody>
          <a:bodyPr/>
          <a:lstStyle/>
          <a:p>
            <a:fld id="{BB4D1DCC-8F39-214F-8F76-B58F012A81E0}" type="slidenum">
              <a:rPr lang="pt-BR" smtClean="0"/>
              <a:t>23</a:t>
            </a:fld>
            <a:endParaRPr lang="pt-BR"/>
          </a:p>
        </p:txBody>
      </p:sp>
    </p:spTree>
    <p:extLst>
      <p:ext uri="{BB962C8B-B14F-4D97-AF65-F5344CB8AC3E}">
        <p14:creationId xmlns:p14="http://schemas.microsoft.com/office/powerpoint/2010/main" val="1611438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DF09B0-DD0D-BD4F-8EAD-BE05D71D87C2}"/>
              </a:ext>
            </a:extLst>
          </p:cNvPr>
          <p:cNvSpPr>
            <a:spLocks noGrp="1"/>
          </p:cNvSpPr>
          <p:nvPr>
            <p:ph type="title"/>
          </p:nvPr>
        </p:nvSpPr>
        <p:spPr/>
        <p:txBody>
          <a:bodyPr/>
          <a:lstStyle/>
          <a:p>
            <a:r>
              <a:rPr lang="pt-BR" dirty="0"/>
              <a:t>2. </a:t>
            </a:r>
            <a:r>
              <a:rPr lang="pt-BR" b="1" i="1" dirty="0"/>
              <a:t>Problema universal </a:t>
            </a:r>
            <a:br>
              <a:rPr lang="pt-BR" dirty="0"/>
            </a:br>
            <a:endParaRPr lang="pt-BR" dirty="0"/>
          </a:p>
        </p:txBody>
      </p:sp>
      <p:sp>
        <p:nvSpPr>
          <p:cNvPr id="3" name="Espaço Reservado para Conteúdo 2">
            <a:extLst>
              <a:ext uri="{FF2B5EF4-FFF2-40B4-BE49-F238E27FC236}">
                <a16:creationId xmlns:a16="http://schemas.microsoft.com/office/drawing/2014/main" id="{99B24C01-0827-0644-9F92-E1EC9B25FEAE}"/>
              </a:ext>
            </a:extLst>
          </p:cNvPr>
          <p:cNvSpPr>
            <a:spLocks noGrp="1"/>
          </p:cNvSpPr>
          <p:nvPr>
            <p:ph idx="1"/>
          </p:nvPr>
        </p:nvSpPr>
        <p:spPr/>
        <p:txBody>
          <a:bodyPr>
            <a:normAutofit fontScale="62500" lnSpcReduction="20000"/>
          </a:bodyPr>
          <a:lstStyle/>
          <a:p>
            <a:pPr marL="0" indent="0" algn="just">
              <a:lnSpc>
                <a:spcPct val="170000"/>
              </a:lnSpc>
              <a:buNone/>
            </a:pPr>
            <a:r>
              <a:rPr lang="pt-BR" dirty="0"/>
              <a:t>Do bebê ao homem adulto, quais são os modos de ser do self, como eles se desenvolvem, quais seus determinantes, como isto ocorre no início e na maturidade? Estas questões, enunciadas sinteticamente em termos da pergunta sobre os diversos </a:t>
            </a:r>
            <a:r>
              <a:rPr lang="pt-BR" i="1" dirty="0"/>
              <a:t>sensos do</a:t>
            </a:r>
            <a:r>
              <a:rPr lang="pt-BR" dirty="0"/>
              <a:t> </a:t>
            </a:r>
            <a:r>
              <a:rPr lang="pt-BR" i="1" dirty="0"/>
              <a:t>self</a:t>
            </a:r>
            <a:r>
              <a:rPr lang="pt-BR" dirty="0"/>
              <a:t> ao longo da existência, o levou, então, a procurar diferenciar, descrever e teorizar como o ser humano vive, apreende a si mesmo e outro, como faz isto antes de adquirir a linguagem e depois de adquiri-la, como o ser humano constrói, realiza e desenvolve sua relação com o outro e com o mundo em que vive. Sua pesquisa e teorização é construída agregando, de forma seletiva e crítica, uma série de conhecimentos advindos tanto daquilo que se depreende do trabalho clínico quanto da observação empírica objetiva, apoiando-se na psicanálise, na psicologia do desenvolvimento (tanto do ponto de vista dos cognitivistas quanto dos </a:t>
            </a:r>
            <a:r>
              <a:rPr lang="pt-BR" dirty="0" err="1"/>
              <a:t>etólogos</a:t>
            </a:r>
            <a:r>
              <a:rPr lang="pt-BR" dirty="0"/>
              <a:t> referidos à teoria do apego) e nas diversas descobertas das </a:t>
            </a:r>
            <a:r>
              <a:rPr lang="pt-BR" dirty="0" err="1"/>
              <a:t>neuropsicologia</a:t>
            </a:r>
            <a:r>
              <a:rPr lang="pt-BR" dirty="0"/>
              <a:t>. </a:t>
            </a:r>
          </a:p>
          <a:p>
            <a:endParaRPr lang="pt-BR" dirty="0"/>
          </a:p>
        </p:txBody>
      </p:sp>
      <p:sp>
        <p:nvSpPr>
          <p:cNvPr id="4" name="Espaço Reservado para Número de Slide 3">
            <a:extLst>
              <a:ext uri="{FF2B5EF4-FFF2-40B4-BE49-F238E27FC236}">
                <a16:creationId xmlns:a16="http://schemas.microsoft.com/office/drawing/2014/main" id="{EEEB73B0-0F48-7948-BD71-4D6309326B6A}"/>
              </a:ext>
            </a:extLst>
          </p:cNvPr>
          <p:cNvSpPr>
            <a:spLocks noGrp="1"/>
          </p:cNvSpPr>
          <p:nvPr>
            <p:ph type="sldNum" sz="quarter" idx="12"/>
          </p:nvPr>
        </p:nvSpPr>
        <p:spPr/>
        <p:txBody>
          <a:bodyPr/>
          <a:lstStyle/>
          <a:p>
            <a:fld id="{BB4D1DCC-8F39-214F-8F76-B58F012A81E0}" type="slidenum">
              <a:rPr lang="pt-BR" smtClean="0"/>
              <a:t>24</a:t>
            </a:fld>
            <a:endParaRPr lang="pt-BR"/>
          </a:p>
        </p:txBody>
      </p:sp>
    </p:spTree>
    <p:extLst>
      <p:ext uri="{BB962C8B-B14F-4D97-AF65-F5344CB8AC3E}">
        <p14:creationId xmlns:p14="http://schemas.microsoft.com/office/powerpoint/2010/main" val="3896366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ACF060-34EB-E444-B477-AF2050DF72A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0FB6CC4-4D18-B74E-A76B-9B23B724F94A}"/>
              </a:ext>
            </a:extLst>
          </p:cNvPr>
          <p:cNvSpPr>
            <a:spLocks noGrp="1"/>
          </p:cNvSpPr>
          <p:nvPr>
            <p:ph idx="1"/>
          </p:nvPr>
        </p:nvSpPr>
        <p:spPr/>
        <p:txBody>
          <a:bodyPr/>
          <a:lstStyle/>
          <a:p>
            <a:pPr marL="0" indent="0" algn="just">
              <a:lnSpc>
                <a:spcPct val="150000"/>
              </a:lnSpc>
              <a:buNone/>
            </a:pPr>
            <a:r>
              <a:rPr lang="pt-BR" dirty="0"/>
              <a:t>Com este conjunto de referências e dados empíricos ele elaborou uma teoria do desenvolvimento </a:t>
            </a:r>
            <a:r>
              <a:rPr lang="pt-BR" dirty="0" err="1"/>
              <a:t>sócio-emocional</a:t>
            </a:r>
            <a:r>
              <a:rPr lang="pt-BR" dirty="0"/>
              <a:t>, teoria da construção da subjetividade ou, noutros termos, dos modos de ser no mundo construindo a si mesmo e o outro, denominada, então, a sua </a:t>
            </a:r>
            <a:r>
              <a:rPr lang="pt-BR" i="1" dirty="0"/>
              <a:t>teoria do desenvolvimento do self</a:t>
            </a:r>
            <a:r>
              <a:rPr lang="pt-BR" dirty="0"/>
              <a:t> ou </a:t>
            </a:r>
            <a:r>
              <a:rPr lang="pt-BR" i="1" dirty="0"/>
              <a:t>dos sensos do self.</a:t>
            </a:r>
            <a:r>
              <a:rPr lang="pt-BR" dirty="0"/>
              <a:t> </a:t>
            </a:r>
          </a:p>
          <a:p>
            <a:endParaRPr lang="pt-BR" dirty="0"/>
          </a:p>
        </p:txBody>
      </p:sp>
      <p:sp>
        <p:nvSpPr>
          <p:cNvPr id="4" name="Espaço Reservado para Número de Slide 3">
            <a:extLst>
              <a:ext uri="{FF2B5EF4-FFF2-40B4-BE49-F238E27FC236}">
                <a16:creationId xmlns:a16="http://schemas.microsoft.com/office/drawing/2014/main" id="{170145C4-4E6B-0344-B65D-B462D40E32B1}"/>
              </a:ext>
            </a:extLst>
          </p:cNvPr>
          <p:cNvSpPr>
            <a:spLocks noGrp="1"/>
          </p:cNvSpPr>
          <p:nvPr>
            <p:ph type="sldNum" sz="quarter" idx="12"/>
          </p:nvPr>
        </p:nvSpPr>
        <p:spPr/>
        <p:txBody>
          <a:bodyPr/>
          <a:lstStyle/>
          <a:p>
            <a:fld id="{BB4D1DCC-8F39-214F-8F76-B58F012A81E0}" type="slidenum">
              <a:rPr lang="pt-BR" smtClean="0"/>
              <a:t>25</a:t>
            </a:fld>
            <a:endParaRPr lang="pt-BR"/>
          </a:p>
        </p:txBody>
      </p:sp>
    </p:spTree>
    <p:extLst>
      <p:ext uri="{BB962C8B-B14F-4D97-AF65-F5344CB8AC3E}">
        <p14:creationId xmlns:p14="http://schemas.microsoft.com/office/powerpoint/2010/main" val="47969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6E0BD8-124C-3C43-8F30-35DE621D3E8B}"/>
              </a:ext>
            </a:extLst>
          </p:cNvPr>
          <p:cNvSpPr>
            <a:spLocks noGrp="1"/>
          </p:cNvSpPr>
          <p:nvPr>
            <p:ph type="title"/>
          </p:nvPr>
        </p:nvSpPr>
        <p:spPr/>
        <p:txBody>
          <a:bodyPr>
            <a:normAutofit fontScale="90000"/>
          </a:bodyPr>
          <a:lstStyle/>
          <a:p>
            <a:r>
              <a:rPr lang="pt-BR" sz="3100" dirty="0"/>
              <a:t>Focando sua atenção nos bebês, ele especifica, então, seu problema e princípio diretor para pensar o desenvolvimento: </a:t>
            </a:r>
            <a:br>
              <a:rPr lang="pt-BR" dirty="0"/>
            </a:br>
            <a:endParaRPr lang="pt-BR" dirty="0"/>
          </a:p>
        </p:txBody>
      </p:sp>
      <p:sp>
        <p:nvSpPr>
          <p:cNvPr id="3" name="Espaço Reservado para Conteúdo 2">
            <a:extLst>
              <a:ext uri="{FF2B5EF4-FFF2-40B4-BE49-F238E27FC236}">
                <a16:creationId xmlns:a16="http://schemas.microsoft.com/office/drawing/2014/main" id="{D3F7FFC3-B772-EF46-A08A-E92908BE881E}"/>
              </a:ext>
            </a:extLst>
          </p:cNvPr>
          <p:cNvSpPr>
            <a:spLocks noGrp="1"/>
          </p:cNvSpPr>
          <p:nvPr>
            <p:ph idx="1"/>
          </p:nvPr>
        </p:nvSpPr>
        <p:spPr/>
        <p:txBody>
          <a:bodyPr/>
          <a:lstStyle/>
          <a:p>
            <a:pPr lvl="1" algn="just">
              <a:lnSpc>
                <a:spcPct val="150000"/>
              </a:lnSpc>
            </a:pPr>
            <a:r>
              <a:rPr lang="pt-BR" dirty="0"/>
              <a:t>Por onde nós podemos começar a inventar a experiência subjetiva dos bebês de sua própria vida social? Eu planejo começar colocando o sentido de eu [</a:t>
            </a:r>
            <a:r>
              <a:rPr lang="pt-BR" i="1" dirty="0"/>
              <a:t>self</a:t>
            </a:r>
            <a:r>
              <a:rPr lang="pt-BR" dirty="0"/>
              <a:t>] no próprio centro da investigação. / O eu [</a:t>
            </a:r>
            <a:r>
              <a:rPr lang="pt-BR" i="1" dirty="0"/>
              <a:t>self</a:t>
            </a:r>
            <a:r>
              <a:rPr lang="pt-BR" dirty="0"/>
              <a:t>] e suas fronteiras estão no âmago da especulação filosófica sobre a natureza humana, e o senso do eu [</a:t>
            </a:r>
            <a:r>
              <a:rPr lang="pt-BR" i="1" dirty="0"/>
              <a:t>self</a:t>
            </a:r>
            <a:r>
              <a:rPr lang="pt-BR" dirty="0"/>
              <a:t>] e sua contraparte, o senso do outro, são fenômenos universais que influenciam profundamente todas as nossas experiências. (Stern, 1985b, p. 3)</a:t>
            </a:r>
          </a:p>
          <a:p>
            <a:endParaRPr lang="pt-BR" dirty="0"/>
          </a:p>
        </p:txBody>
      </p:sp>
      <p:sp>
        <p:nvSpPr>
          <p:cNvPr id="4" name="Espaço Reservado para Número de Slide 3">
            <a:extLst>
              <a:ext uri="{FF2B5EF4-FFF2-40B4-BE49-F238E27FC236}">
                <a16:creationId xmlns:a16="http://schemas.microsoft.com/office/drawing/2014/main" id="{2FF4CF75-F17B-644F-91BB-5F9168C37B74}"/>
              </a:ext>
            </a:extLst>
          </p:cNvPr>
          <p:cNvSpPr>
            <a:spLocks noGrp="1"/>
          </p:cNvSpPr>
          <p:nvPr>
            <p:ph type="sldNum" sz="quarter" idx="12"/>
          </p:nvPr>
        </p:nvSpPr>
        <p:spPr/>
        <p:txBody>
          <a:bodyPr/>
          <a:lstStyle/>
          <a:p>
            <a:fld id="{BB4D1DCC-8F39-214F-8F76-B58F012A81E0}" type="slidenum">
              <a:rPr lang="pt-BR" smtClean="0"/>
              <a:t>26</a:t>
            </a:fld>
            <a:endParaRPr lang="pt-BR"/>
          </a:p>
        </p:txBody>
      </p:sp>
    </p:spTree>
    <p:extLst>
      <p:ext uri="{BB962C8B-B14F-4D97-AF65-F5344CB8AC3E}">
        <p14:creationId xmlns:p14="http://schemas.microsoft.com/office/powerpoint/2010/main" val="1085843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C80C66-1224-634D-89D5-D2552D3EFA3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87F23D1-BF91-0847-AC8E-042D8099F550}"/>
              </a:ext>
            </a:extLst>
          </p:cNvPr>
          <p:cNvSpPr>
            <a:spLocks noGrp="1"/>
          </p:cNvSpPr>
          <p:nvPr>
            <p:ph idx="1"/>
          </p:nvPr>
        </p:nvSpPr>
        <p:spPr/>
        <p:txBody>
          <a:bodyPr>
            <a:normAutofit fontScale="92500" lnSpcReduction="20000"/>
          </a:bodyPr>
          <a:lstStyle/>
          <a:p>
            <a:pPr marL="0" indent="0" algn="just">
              <a:lnSpc>
                <a:spcPct val="150000"/>
              </a:lnSpc>
              <a:buNone/>
            </a:pPr>
            <a:r>
              <a:rPr lang="pt-BR" dirty="0"/>
              <a:t>A tradução do termo </a:t>
            </a:r>
            <a:r>
              <a:rPr lang="pt-BR" i="1" dirty="0"/>
              <a:t>self</a:t>
            </a:r>
            <a:r>
              <a:rPr lang="pt-BR" dirty="0"/>
              <a:t>, bem como a caracterização de qual é o seu referente empírico, já enuncia um problema. Em português o termo foi traduzido por </a:t>
            </a:r>
            <a:r>
              <a:rPr lang="pt-BR" i="1" dirty="0"/>
              <a:t>eu</a:t>
            </a:r>
            <a:r>
              <a:rPr lang="pt-BR" dirty="0"/>
              <a:t>. Mas, na psicanálise e nas teorias do desenvolvimento, temos uma série de termos – tais como </a:t>
            </a:r>
            <a:r>
              <a:rPr lang="pt-BR" i="1" dirty="0"/>
              <a:t>si mesmo,</a:t>
            </a:r>
            <a:r>
              <a:rPr lang="pt-BR" dirty="0"/>
              <a:t> </a:t>
            </a:r>
            <a:r>
              <a:rPr lang="pt-BR" i="1" dirty="0"/>
              <a:t>eu, ego, pessoa</a:t>
            </a:r>
            <a:r>
              <a:rPr lang="pt-BR" dirty="0"/>
              <a:t> – que não são propriamente sinônimos nos diversos sistemas semânticos teóricos em que aparecem, mais ainda, em termos empíricos, o sentimento de si mesmo do bebê é muito diferente deste sentimento na criança de 7 anos, no adolescente e no adulto. </a:t>
            </a:r>
          </a:p>
          <a:p>
            <a:endParaRPr lang="pt-BR" dirty="0"/>
          </a:p>
        </p:txBody>
      </p:sp>
      <p:sp>
        <p:nvSpPr>
          <p:cNvPr id="4" name="Espaço Reservado para Número de Slide 3">
            <a:extLst>
              <a:ext uri="{FF2B5EF4-FFF2-40B4-BE49-F238E27FC236}">
                <a16:creationId xmlns:a16="http://schemas.microsoft.com/office/drawing/2014/main" id="{F7C99808-8F4B-6844-9EEB-283947CF2FFE}"/>
              </a:ext>
            </a:extLst>
          </p:cNvPr>
          <p:cNvSpPr>
            <a:spLocks noGrp="1"/>
          </p:cNvSpPr>
          <p:nvPr>
            <p:ph type="sldNum" sz="quarter" idx="12"/>
          </p:nvPr>
        </p:nvSpPr>
        <p:spPr/>
        <p:txBody>
          <a:bodyPr/>
          <a:lstStyle/>
          <a:p>
            <a:fld id="{BB4D1DCC-8F39-214F-8F76-B58F012A81E0}" type="slidenum">
              <a:rPr lang="pt-BR" smtClean="0"/>
              <a:t>27</a:t>
            </a:fld>
            <a:endParaRPr lang="pt-BR"/>
          </a:p>
        </p:txBody>
      </p:sp>
    </p:spTree>
    <p:extLst>
      <p:ext uri="{BB962C8B-B14F-4D97-AF65-F5344CB8AC3E}">
        <p14:creationId xmlns:p14="http://schemas.microsoft.com/office/powerpoint/2010/main" val="1835252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24A3AD-7E2D-A14C-B15D-7F9038BFCD7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FE2AB87-6641-DD4F-B37A-1D63447E4F4D}"/>
              </a:ext>
            </a:extLst>
          </p:cNvPr>
          <p:cNvSpPr>
            <a:spLocks noGrp="1"/>
          </p:cNvSpPr>
          <p:nvPr>
            <p:ph idx="1"/>
          </p:nvPr>
        </p:nvSpPr>
        <p:spPr/>
        <p:txBody>
          <a:bodyPr>
            <a:normAutofit fontScale="62500" lnSpcReduction="20000"/>
          </a:bodyPr>
          <a:lstStyle/>
          <a:p>
            <a:pPr marL="0" indent="0" algn="just">
              <a:lnSpc>
                <a:spcPct val="170000"/>
              </a:lnSpc>
              <a:buNone/>
            </a:pPr>
            <a:r>
              <a:rPr lang="pt-BR" dirty="0"/>
              <a:t>Também na filosofia este problema conceitual está presente, por exemplo, quando Kant se refere ao fato de que o ser humano, diferenciando-se dos animais tem o eu na sua representação, ou ainda, referindo-se ao fato de que no início a criança simplesmente </a:t>
            </a:r>
            <a:r>
              <a:rPr lang="pt-BR" i="1" dirty="0"/>
              <a:t>sentia</a:t>
            </a:r>
            <a:r>
              <a:rPr lang="pt-BR" dirty="0"/>
              <a:t> a si mesma, mas advém o momento </a:t>
            </a:r>
            <a:r>
              <a:rPr lang="pt-BR" dirty="0" err="1"/>
              <a:t>maturacional</a:t>
            </a:r>
            <a:r>
              <a:rPr lang="pt-BR" dirty="0"/>
              <a:t> onde ela </a:t>
            </a:r>
            <a:r>
              <a:rPr lang="pt-BR" i="1" dirty="0"/>
              <a:t>pensa</a:t>
            </a:r>
            <a:r>
              <a:rPr lang="pt-BR" dirty="0"/>
              <a:t> em si mesma: “Que o ser humano possa ter o eu em sua representação, eleva-o infinitamente acima de todos os demais seres que vivem na terra. [...] é notável que a criança que já sabe falar suficientemente bem comece no entanto bastante tarde a falar por meio do eu (talvez bem depois de um ano), tendo até então falado de si na terceira pessoa (Carlos quer comer, andar etc.), e uma luz parece se acender para ela, quando começa a falar por meio do eu: a partir desse dia nunca mais volta a falar daquela outra maneira. — Antes simplesmente </a:t>
            </a:r>
            <a:r>
              <a:rPr lang="pt-BR" i="1" dirty="0"/>
              <a:t>sentia</a:t>
            </a:r>
            <a:r>
              <a:rPr lang="pt-BR" dirty="0"/>
              <a:t> a si mesma, agora </a:t>
            </a:r>
            <a:r>
              <a:rPr lang="pt-BR" i="1" dirty="0"/>
              <a:t>pensa</a:t>
            </a:r>
            <a:r>
              <a:rPr lang="pt-BR" dirty="0"/>
              <a:t> em si mesma. — A explicação desse fenómeno poderá custar bastante ao antropólogo” (Kant, 1798, Livro 1, parágrafo 1).</a:t>
            </a:r>
          </a:p>
          <a:p>
            <a:endParaRPr lang="pt-BR" dirty="0"/>
          </a:p>
        </p:txBody>
      </p:sp>
      <p:sp>
        <p:nvSpPr>
          <p:cNvPr id="4" name="Espaço Reservado para Número de Slide 3">
            <a:extLst>
              <a:ext uri="{FF2B5EF4-FFF2-40B4-BE49-F238E27FC236}">
                <a16:creationId xmlns:a16="http://schemas.microsoft.com/office/drawing/2014/main" id="{72E73C39-0B40-C848-B20C-083CB9EE5D32}"/>
              </a:ext>
            </a:extLst>
          </p:cNvPr>
          <p:cNvSpPr>
            <a:spLocks noGrp="1"/>
          </p:cNvSpPr>
          <p:nvPr>
            <p:ph type="sldNum" sz="quarter" idx="12"/>
          </p:nvPr>
        </p:nvSpPr>
        <p:spPr/>
        <p:txBody>
          <a:bodyPr/>
          <a:lstStyle/>
          <a:p>
            <a:fld id="{BB4D1DCC-8F39-214F-8F76-B58F012A81E0}" type="slidenum">
              <a:rPr lang="pt-BR" smtClean="0"/>
              <a:t>28</a:t>
            </a:fld>
            <a:endParaRPr lang="pt-BR"/>
          </a:p>
        </p:txBody>
      </p:sp>
    </p:spTree>
    <p:extLst>
      <p:ext uri="{BB962C8B-B14F-4D97-AF65-F5344CB8AC3E}">
        <p14:creationId xmlns:p14="http://schemas.microsoft.com/office/powerpoint/2010/main" val="1238376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D01E76-7E1D-D242-8CFC-5E53C682163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5F06772-E8A9-8A47-9664-BC5B0630302A}"/>
              </a:ext>
            </a:extLst>
          </p:cNvPr>
          <p:cNvSpPr>
            <a:spLocks noGrp="1"/>
          </p:cNvSpPr>
          <p:nvPr>
            <p:ph idx="1"/>
          </p:nvPr>
        </p:nvSpPr>
        <p:spPr/>
        <p:txBody>
          <a:bodyPr>
            <a:normAutofit fontScale="70000" lnSpcReduction="20000"/>
          </a:bodyPr>
          <a:lstStyle/>
          <a:p>
            <a:pPr marL="0" indent="0" algn="just">
              <a:lnSpc>
                <a:spcPct val="160000"/>
              </a:lnSpc>
              <a:buNone/>
            </a:pPr>
            <a:r>
              <a:rPr lang="pt-BR" dirty="0"/>
              <a:t>Assim, há muitos termos, pertencentes a diversos sistemas semânticos teóricos, que procuram referir-se à unidade do sujeito psicológico, ou ainda, à experiência que o ser humano tem de si mesmo, seja em relação a si mesmo seja na sua relação com os outros. Seria necessário apreender cada um dos sistemas para, então, especificar qual o sentido e o referente empírico destes termos, para que estivéssemos seguros de que estaríamos falando das mesmas coisas. No entanto, o recenseamento enciclopédico destes termos não forneceria uma síntese ou uma linguagem comum, dado que pertencem, como diz Thomas </a:t>
            </a:r>
            <a:r>
              <a:rPr lang="pt-BR" dirty="0" err="1"/>
              <a:t>Khun</a:t>
            </a:r>
            <a:r>
              <a:rPr lang="pt-BR" dirty="0"/>
              <a:t>, a paradigmas diversos e, neste sentido, os mesmos termos num ou noutro sistema podem estar se referindo a realidades diversas bem como termos diferentes podem estar se referindo ao mesmo fenômeno.</a:t>
            </a:r>
          </a:p>
          <a:p>
            <a:endParaRPr lang="pt-BR" dirty="0"/>
          </a:p>
        </p:txBody>
      </p:sp>
      <p:sp>
        <p:nvSpPr>
          <p:cNvPr id="4" name="Espaço Reservado para Número de Slide 3">
            <a:extLst>
              <a:ext uri="{FF2B5EF4-FFF2-40B4-BE49-F238E27FC236}">
                <a16:creationId xmlns:a16="http://schemas.microsoft.com/office/drawing/2014/main" id="{ED03C035-6242-8747-84DD-7C76F4FFB6FD}"/>
              </a:ext>
            </a:extLst>
          </p:cNvPr>
          <p:cNvSpPr>
            <a:spLocks noGrp="1"/>
          </p:cNvSpPr>
          <p:nvPr>
            <p:ph type="sldNum" sz="quarter" idx="12"/>
          </p:nvPr>
        </p:nvSpPr>
        <p:spPr/>
        <p:txBody>
          <a:bodyPr/>
          <a:lstStyle/>
          <a:p>
            <a:fld id="{BB4D1DCC-8F39-214F-8F76-B58F012A81E0}" type="slidenum">
              <a:rPr lang="pt-BR" smtClean="0"/>
              <a:t>29</a:t>
            </a:fld>
            <a:endParaRPr lang="pt-BR"/>
          </a:p>
        </p:txBody>
      </p:sp>
    </p:spTree>
    <p:extLst>
      <p:ext uri="{BB962C8B-B14F-4D97-AF65-F5344CB8AC3E}">
        <p14:creationId xmlns:p14="http://schemas.microsoft.com/office/powerpoint/2010/main" val="658893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8C60C8-2928-C641-AC23-18B6EAEAFC27}"/>
              </a:ext>
            </a:extLst>
          </p:cNvPr>
          <p:cNvSpPr>
            <a:spLocks noGrp="1"/>
          </p:cNvSpPr>
          <p:nvPr>
            <p:ph type="title"/>
          </p:nvPr>
        </p:nvSpPr>
        <p:spPr/>
        <p:txBody>
          <a:bodyPr>
            <a:normAutofit fontScale="90000"/>
          </a:bodyPr>
          <a:lstStyle/>
          <a:p>
            <a:pPr algn="ctr"/>
            <a:r>
              <a:rPr lang="pt-BR" dirty="0"/>
              <a:t> </a:t>
            </a:r>
            <a:r>
              <a:rPr lang="pt-BR" sz="2800" b="1" dirty="0"/>
              <a:t>Especificidades da Teoria do Desenvolvimento do Self </a:t>
            </a:r>
            <a:br>
              <a:rPr lang="pt-BR" sz="2800" b="1" dirty="0"/>
            </a:br>
            <a:r>
              <a:rPr lang="pt-BR" sz="2800" b="1" dirty="0"/>
              <a:t>de Daniel Stern</a:t>
            </a:r>
            <a:br>
              <a:rPr lang="pt-BR" sz="2800" b="1" dirty="0"/>
            </a:br>
            <a:endParaRPr lang="pt-BR" sz="2800" b="1" dirty="0"/>
          </a:p>
        </p:txBody>
      </p:sp>
      <p:sp>
        <p:nvSpPr>
          <p:cNvPr id="3" name="Espaço Reservado para Conteúdo 2">
            <a:extLst>
              <a:ext uri="{FF2B5EF4-FFF2-40B4-BE49-F238E27FC236}">
                <a16:creationId xmlns:a16="http://schemas.microsoft.com/office/drawing/2014/main" id="{2E00A050-16D6-234E-9067-E251A314B1FE}"/>
              </a:ext>
            </a:extLst>
          </p:cNvPr>
          <p:cNvSpPr>
            <a:spLocks noGrp="1"/>
          </p:cNvSpPr>
          <p:nvPr>
            <p:ph idx="1"/>
          </p:nvPr>
        </p:nvSpPr>
        <p:spPr/>
        <p:txBody>
          <a:bodyPr>
            <a:normAutofit fontScale="92500"/>
          </a:bodyPr>
          <a:lstStyle/>
          <a:p>
            <a:pPr marL="914400" lvl="1" indent="-457200">
              <a:lnSpc>
                <a:spcPct val="150000"/>
              </a:lnSpc>
              <a:buAutoNum type="arabicPeriod"/>
            </a:pPr>
            <a:r>
              <a:rPr lang="pt-BR" sz="1600" b="1" dirty="0"/>
              <a:t>Introdução: contexto da proposta de Daniel Stern (1934-2012)</a:t>
            </a:r>
          </a:p>
          <a:p>
            <a:pPr marL="914400" lvl="1" indent="-457200">
              <a:lnSpc>
                <a:spcPct val="150000"/>
              </a:lnSpc>
              <a:buAutoNum type="arabicPeriod"/>
            </a:pPr>
            <a:r>
              <a:rPr lang="pt-BR" sz="1600" b="1" dirty="0"/>
              <a:t>Matriz para uma análise histórico-crítica</a:t>
            </a:r>
          </a:p>
          <a:p>
            <a:pPr marL="1371600" lvl="2" indent="-457200">
              <a:lnSpc>
                <a:spcPct val="150000"/>
              </a:lnSpc>
              <a:buAutoNum type="arabicPeriod"/>
            </a:pPr>
            <a:r>
              <a:rPr lang="pt-BR" sz="1600" b="1" dirty="0"/>
              <a:t>Qual o seu problema empírico de referência; </a:t>
            </a:r>
          </a:p>
          <a:p>
            <a:pPr marL="1371600" lvl="2" indent="-457200">
              <a:lnSpc>
                <a:spcPct val="150000"/>
              </a:lnSpc>
              <a:buAutoNum type="arabicPeriod"/>
            </a:pPr>
            <a:r>
              <a:rPr lang="pt-BR" sz="1600" b="1" dirty="0"/>
              <a:t>Como, deste problema particular, se chega ao problema universal do desenvolvimento dos sentidos do self; </a:t>
            </a:r>
          </a:p>
          <a:p>
            <a:pPr marL="1371600" lvl="2" indent="-457200">
              <a:lnSpc>
                <a:spcPct val="150000"/>
              </a:lnSpc>
              <a:buAutoNum type="arabicPeriod"/>
            </a:pPr>
            <a:r>
              <a:rPr lang="pt-BR" sz="1600" b="1" dirty="0"/>
              <a:t>Qual o seu modelo ontológico; </a:t>
            </a:r>
          </a:p>
          <a:p>
            <a:pPr marL="1371600" lvl="2" indent="-457200">
              <a:lnSpc>
                <a:spcPct val="150000"/>
              </a:lnSpc>
              <a:buAutoNum type="arabicPeriod"/>
            </a:pPr>
            <a:r>
              <a:rPr lang="pt-BR" sz="1600" b="1" dirty="0"/>
              <a:t>Quais são seus operadores para descrever e teorizar; </a:t>
            </a:r>
          </a:p>
          <a:p>
            <a:pPr marL="1371600" lvl="2" indent="-457200">
              <a:lnSpc>
                <a:spcPct val="150000"/>
              </a:lnSpc>
              <a:buAutoNum type="arabicPeriod"/>
            </a:pPr>
            <a:r>
              <a:rPr lang="pt-BR" sz="1600" b="1" dirty="0"/>
              <a:t>Quais as fases deste desenvolvimento;</a:t>
            </a:r>
          </a:p>
          <a:p>
            <a:pPr marL="1371600" lvl="2" indent="-457200">
              <a:lnSpc>
                <a:spcPct val="150000"/>
              </a:lnSpc>
              <a:buAutoNum type="arabicPeriod"/>
            </a:pPr>
            <a:r>
              <a:rPr lang="pt-BR" sz="1600" b="1" dirty="0"/>
              <a:t>Que métodos usou para chegar a estes resultados; </a:t>
            </a:r>
          </a:p>
          <a:p>
            <a:pPr marL="1371600" lvl="2" indent="-457200">
              <a:lnSpc>
                <a:spcPct val="150000"/>
              </a:lnSpc>
              <a:buAutoNum type="arabicPeriod"/>
            </a:pPr>
            <a:r>
              <a:rPr lang="pt-BR" sz="1600" b="1" dirty="0"/>
              <a:t>Explicitar o valor heurístico deste tipo de teoria.</a:t>
            </a:r>
          </a:p>
          <a:p>
            <a:pPr marL="914400" lvl="1" indent="-457200">
              <a:lnSpc>
                <a:spcPct val="150000"/>
              </a:lnSpc>
              <a:buAutoNum type="arabicPeriod"/>
            </a:pPr>
            <a:r>
              <a:rPr lang="pt-BR" sz="1600" b="1" dirty="0"/>
              <a:t>Quadro matricial comparativo</a:t>
            </a:r>
          </a:p>
          <a:p>
            <a:endParaRPr lang="pt-BR" dirty="0"/>
          </a:p>
        </p:txBody>
      </p:sp>
      <p:sp>
        <p:nvSpPr>
          <p:cNvPr id="4" name="Espaço Reservado para Número de Slide 3">
            <a:extLst>
              <a:ext uri="{FF2B5EF4-FFF2-40B4-BE49-F238E27FC236}">
                <a16:creationId xmlns:a16="http://schemas.microsoft.com/office/drawing/2014/main" id="{82CE7470-B2A6-4B41-8416-8B5A98A661C8}"/>
              </a:ext>
            </a:extLst>
          </p:cNvPr>
          <p:cNvSpPr>
            <a:spLocks noGrp="1"/>
          </p:cNvSpPr>
          <p:nvPr>
            <p:ph type="sldNum" sz="quarter" idx="12"/>
          </p:nvPr>
        </p:nvSpPr>
        <p:spPr/>
        <p:txBody>
          <a:bodyPr/>
          <a:lstStyle/>
          <a:p>
            <a:fld id="{BB4D1DCC-8F39-214F-8F76-B58F012A81E0}" type="slidenum">
              <a:rPr lang="pt-BR" smtClean="0"/>
              <a:t>3</a:t>
            </a:fld>
            <a:endParaRPr lang="pt-BR"/>
          </a:p>
        </p:txBody>
      </p:sp>
    </p:spTree>
    <p:extLst>
      <p:ext uri="{BB962C8B-B14F-4D97-AF65-F5344CB8AC3E}">
        <p14:creationId xmlns:p14="http://schemas.microsoft.com/office/powerpoint/2010/main" val="2411897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0AFA0D-745F-C64F-BE57-E446E7B881E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D76FC89-1ADC-7648-BC17-825C6756976D}"/>
              </a:ext>
            </a:extLst>
          </p:cNvPr>
          <p:cNvSpPr>
            <a:spLocks noGrp="1"/>
          </p:cNvSpPr>
          <p:nvPr>
            <p:ph idx="1"/>
          </p:nvPr>
        </p:nvSpPr>
        <p:spPr/>
        <p:txBody>
          <a:bodyPr>
            <a:normAutofit fontScale="77500" lnSpcReduction="20000"/>
          </a:bodyPr>
          <a:lstStyle/>
          <a:p>
            <a:pPr marL="0" indent="0" algn="just">
              <a:lnSpc>
                <a:spcPct val="150000"/>
              </a:lnSpc>
              <a:buNone/>
            </a:pPr>
            <a:r>
              <a:rPr lang="pt-BR" dirty="0"/>
              <a:t>Abandonado o projeto de fazer uma </a:t>
            </a:r>
            <a:r>
              <a:rPr lang="pt-BR" i="1" dirty="0"/>
              <a:t>síntese</a:t>
            </a:r>
            <a:r>
              <a:rPr lang="pt-BR" dirty="0"/>
              <a:t> entre as diversas semânticas (dado que não existe, nem na linguagem nem nas teorias científicas, uma síntese de línguas diferentes), ou ainda, de colocar-se de um ponto de vista eclético (onde todas as perspectivas seriam sobrepostas ou aglutinadas), opto por um outro caminho (cf. </a:t>
            </a:r>
            <a:r>
              <a:rPr lang="pt-BR" dirty="0" err="1"/>
              <a:t>Fulgencio</a:t>
            </a:r>
            <a:r>
              <a:rPr lang="pt-BR" dirty="0"/>
              <a:t>, 2020, uma análise epistemológica e metodológica mais detalhada deste tipo de escolha), mais plausível e que surge mesmo como uma necessidade: o de procurar especificar, com a maior precisão possível, quais são os termos e os referentes destes termos, usados por Stern, seguindo suas próprias referências e influências. </a:t>
            </a:r>
          </a:p>
          <a:p>
            <a:endParaRPr lang="pt-BR" dirty="0"/>
          </a:p>
        </p:txBody>
      </p:sp>
      <p:sp>
        <p:nvSpPr>
          <p:cNvPr id="4" name="Espaço Reservado para Número de Slide 3">
            <a:extLst>
              <a:ext uri="{FF2B5EF4-FFF2-40B4-BE49-F238E27FC236}">
                <a16:creationId xmlns:a16="http://schemas.microsoft.com/office/drawing/2014/main" id="{ABFCCC12-97EA-9B4F-923D-D1E08738BB53}"/>
              </a:ext>
            </a:extLst>
          </p:cNvPr>
          <p:cNvSpPr>
            <a:spLocks noGrp="1"/>
          </p:cNvSpPr>
          <p:nvPr>
            <p:ph type="sldNum" sz="quarter" idx="12"/>
          </p:nvPr>
        </p:nvSpPr>
        <p:spPr/>
        <p:txBody>
          <a:bodyPr/>
          <a:lstStyle/>
          <a:p>
            <a:fld id="{BB4D1DCC-8F39-214F-8F76-B58F012A81E0}" type="slidenum">
              <a:rPr lang="pt-BR" smtClean="0"/>
              <a:t>30</a:t>
            </a:fld>
            <a:endParaRPr lang="pt-BR"/>
          </a:p>
        </p:txBody>
      </p:sp>
    </p:spTree>
    <p:extLst>
      <p:ext uri="{BB962C8B-B14F-4D97-AF65-F5344CB8AC3E}">
        <p14:creationId xmlns:p14="http://schemas.microsoft.com/office/powerpoint/2010/main" val="39785532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05C5AB-1EE4-5841-A6E2-19FCE26AFA3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27DC4FD-13F0-5E4B-867A-282FC6CFACC4}"/>
              </a:ext>
            </a:extLst>
          </p:cNvPr>
          <p:cNvSpPr>
            <a:spLocks noGrp="1"/>
          </p:cNvSpPr>
          <p:nvPr>
            <p:ph idx="1"/>
          </p:nvPr>
        </p:nvSpPr>
        <p:spPr/>
        <p:txBody>
          <a:bodyPr>
            <a:normAutofit fontScale="62500" lnSpcReduction="20000"/>
          </a:bodyPr>
          <a:lstStyle/>
          <a:p>
            <a:pPr marL="0" indent="0" algn="just">
              <a:lnSpc>
                <a:spcPct val="160000"/>
              </a:lnSpc>
              <a:buNone/>
            </a:pPr>
            <a:r>
              <a:rPr lang="pt-BR" dirty="0"/>
              <a:t>Em primeiro lugar, trata-se de constatar que ele usa o termo </a:t>
            </a:r>
            <a:r>
              <a:rPr lang="pt-BR" i="1" dirty="0"/>
              <a:t>self</a:t>
            </a:r>
            <a:r>
              <a:rPr lang="pt-BR" dirty="0"/>
              <a:t>, ou ainda, </a:t>
            </a:r>
            <a:r>
              <a:rPr lang="pt-BR" i="1" dirty="0" err="1"/>
              <a:t>sens</a:t>
            </a:r>
            <a:r>
              <a:rPr lang="pt-BR" i="1" dirty="0"/>
              <a:t> </a:t>
            </a:r>
            <a:r>
              <a:rPr lang="pt-BR" i="1" dirty="0" err="1"/>
              <a:t>of</a:t>
            </a:r>
            <a:r>
              <a:rPr lang="pt-BR" i="1" dirty="0"/>
              <a:t> self</a:t>
            </a:r>
            <a:r>
              <a:rPr lang="pt-BR" dirty="0"/>
              <a:t>, como termo ou expressão idiomática, referindo-se tanto à experiência de si mesmo, factual e particular, quanto à própria unidade do sujeito psicológico, o </a:t>
            </a:r>
            <a:r>
              <a:rPr lang="pt-BR" i="1" dirty="0"/>
              <a:t>eu</a:t>
            </a:r>
            <a:r>
              <a:rPr lang="pt-BR" dirty="0"/>
              <a:t> como uma unidade diferente do mundo ou do outro, o </a:t>
            </a:r>
            <a:r>
              <a:rPr lang="pt-BR" i="1" dirty="0"/>
              <a:t>eu</a:t>
            </a:r>
            <a:r>
              <a:rPr lang="pt-BR" dirty="0"/>
              <a:t> como um conceito de si mesmo. Dada a impossibilidade de tradução, abarcando todos esses sentidos, optei por manter os termos que ele usa em inglês, reconhecendo como ele os utiliza no quadro do seu pensamento: neste contexto o termo </a:t>
            </a:r>
            <a:r>
              <a:rPr lang="pt-BR" i="1" dirty="0"/>
              <a:t>self</a:t>
            </a:r>
            <a:r>
              <a:rPr lang="pt-BR" dirty="0"/>
              <a:t> se refere à experiência e o sentido dado à apreensão experiencial de si mesmo, empírica, factual e singular, nas seus modos pré-verbais como também nos verbais-simbólicos, bem como em termos mais gerais, de uma apreensão de si mesmo como uma unidade ou totalidade, tal o conceito de Eu, ou ainda, a apreensão do Eu como congregando um conjunto de experiências, factuais e simbólicas. </a:t>
            </a:r>
          </a:p>
          <a:p>
            <a:endParaRPr lang="pt-BR" dirty="0"/>
          </a:p>
        </p:txBody>
      </p:sp>
      <p:sp>
        <p:nvSpPr>
          <p:cNvPr id="4" name="Espaço Reservado para Número de Slide 3">
            <a:extLst>
              <a:ext uri="{FF2B5EF4-FFF2-40B4-BE49-F238E27FC236}">
                <a16:creationId xmlns:a16="http://schemas.microsoft.com/office/drawing/2014/main" id="{4165C0A1-F6A4-1144-ABB7-6C490BD0CA16}"/>
              </a:ext>
            </a:extLst>
          </p:cNvPr>
          <p:cNvSpPr>
            <a:spLocks noGrp="1"/>
          </p:cNvSpPr>
          <p:nvPr>
            <p:ph type="sldNum" sz="quarter" idx="12"/>
          </p:nvPr>
        </p:nvSpPr>
        <p:spPr/>
        <p:txBody>
          <a:bodyPr/>
          <a:lstStyle/>
          <a:p>
            <a:fld id="{BB4D1DCC-8F39-214F-8F76-B58F012A81E0}" type="slidenum">
              <a:rPr lang="pt-BR" smtClean="0"/>
              <a:t>31</a:t>
            </a:fld>
            <a:endParaRPr lang="pt-BR"/>
          </a:p>
        </p:txBody>
      </p:sp>
    </p:spTree>
    <p:extLst>
      <p:ext uri="{BB962C8B-B14F-4D97-AF65-F5344CB8AC3E}">
        <p14:creationId xmlns:p14="http://schemas.microsoft.com/office/powerpoint/2010/main" val="27532717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A9797D-E70F-A340-9CB3-1456D7A43F4B}"/>
              </a:ext>
            </a:extLst>
          </p:cNvPr>
          <p:cNvSpPr>
            <a:spLocks noGrp="1"/>
          </p:cNvSpPr>
          <p:nvPr>
            <p:ph type="title"/>
          </p:nvPr>
        </p:nvSpPr>
        <p:spPr/>
        <p:txBody>
          <a:bodyPr/>
          <a:lstStyle/>
          <a:p>
            <a:r>
              <a:rPr lang="pt-BR" dirty="0"/>
              <a:t>Diz Stern:</a:t>
            </a:r>
          </a:p>
        </p:txBody>
      </p:sp>
      <p:sp>
        <p:nvSpPr>
          <p:cNvPr id="3" name="Espaço Reservado para Conteúdo 2">
            <a:extLst>
              <a:ext uri="{FF2B5EF4-FFF2-40B4-BE49-F238E27FC236}">
                <a16:creationId xmlns:a16="http://schemas.microsoft.com/office/drawing/2014/main" id="{E4ED267B-9910-0D46-B36D-55AF37CF9A82}"/>
              </a:ext>
            </a:extLst>
          </p:cNvPr>
          <p:cNvSpPr>
            <a:spLocks noGrp="1"/>
          </p:cNvSpPr>
          <p:nvPr>
            <p:ph idx="1"/>
          </p:nvPr>
        </p:nvSpPr>
        <p:spPr/>
        <p:txBody>
          <a:bodyPr>
            <a:normAutofit fontScale="62500" lnSpcReduction="20000"/>
          </a:bodyPr>
          <a:lstStyle/>
          <a:p>
            <a:pPr marL="0" indent="0" algn="just">
              <a:lnSpc>
                <a:spcPct val="170000"/>
              </a:lnSpc>
              <a:buNone/>
            </a:pPr>
            <a:r>
              <a:rPr lang="pt-BR" dirty="0"/>
              <a:t> </a:t>
            </a:r>
          </a:p>
          <a:p>
            <a:pPr lvl="1" algn="just">
              <a:lnSpc>
                <a:spcPct val="170000"/>
              </a:lnSpc>
            </a:pPr>
            <a:r>
              <a:rPr lang="pt-BR" dirty="0"/>
              <a:t>Embora ninguém possa chegar a um acordo sobre o que exatamente é o eu [self], como adultos nós ainda temos um senso de eu [self] muito real que permeia a experiência social cotidiana. Ele surge de muitas formas. Existe o senso de um eu [self] que é um corpo único, distinto, integrado; há o agente das ações, o </a:t>
            </a:r>
            <a:r>
              <a:rPr lang="pt-BR" dirty="0" err="1"/>
              <a:t>experienciador</a:t>
            </a:r>
            <a:r>
              <a:rPr lang="pt-BR" dirty="0"/>
              <a:t> dos sentimentos, o realizador das intenções, o arquiteto dos planos, o </a:t>
            </a:r>
            <a:r>
              <a:rPr lang="pt-BR" dirty="0" err="1"/>
              <a:t>transpositor</a:t>
            </a:r>
            <a:r>
              <a:rPr lang="pt-BR" dirty="0"/>
              <a:t> da experiência em linguagem, o comunicador e compartilhador do conhecimento pessoal. Na maioria das vezes, esses sensos de eu estão fora de nossa consciência, como o respirar, mas eles podem ser trazidos e mantidos em nível consciente. Nós processamos instintivamente nossas experiências de uma forma tal que elas parecem pertencer a um tipo de organização subjetiva única, que comumente chamamos de senso de eu [self]. / Ainda que a natureza do eu possa escapar sempre das ciências comportamentais, o senso do eu permanece como uma realidade subjetiva importante, um fenômeno confiável, evidente, que as ciências não podem descartar. O modo como </a:t>
            </a:r>
            <a:r>
              <a:rPr lang="pt-BR" dirty="0" err="1"/>
              <a:t>experienciamos</a:t>
            </a:r>
            <a:r>
              <a:rPr lang="pt-BR" dirty="0"/>
              <a:t> a nós mesmos em relação aos outros oferece uma perspectiva organizadora básica para todos os eventos interpessoais. (Stern, 1985b, p. 3) </a:t>
            </a:r>
          </a:p>
          <a:p>
            <a:endParaRPr lang="pt-BR" dirty="0"/>
          </a:p>
        </p:txBody>
      </p:sp>
      <p:sp>
        <p:nvSpPr>
          <p:cNvPr id="4" name="Espaço Reservado para Número de Slide 3">
            <a:extLst>
              <a:ext uri="{FF2B5EF4-FFF2-40B4-BE49-F238E27FC236}">
                <a16:creationId xmlns:a16="http://schemas.microsoft.com/office/drawing/2014/main" id="{9DD114FB-8A35-1845-BC73-12BFB4A2E178}"/>
              </a:ext>
            </a:extLst>
          </p:cNvPr>
          <p:cNvSpPr>
            <a:spLocks noGrp="1"/>
          </p:cNvSpPr>
          <p:nvPr>
            <p:ph type="sldNum" sz="quarter" idx="12"/>
          </p:nvPr>
        </p:nvSpPr>
        <p:spPr/>
        <p:txBody>
          <a:bodyPr/>
          <a:lstStyle/>
          <a:p>
            <a:fld id="{BB4D1DCC-8F39-214F-8F76-B58F012A81E0}" type="slidenum">
              <a:rPr lang="pt-BR" smtClean="0"/>
              <a:t>32</a:t>
            </a:fld>
            <a:endParaRPr lang="pt-BR"/>
          </a:p>
        </p:txBody>
      </p:sp>
    </p:spTree>
    <p:extLst>
      <p:ext uri="{BB962C8B-B14F-4D97-AF65-F5344CB8AC3E}">
        <p14:creationId xmlns:p14="http://schemas.microsoft.com/office/powerpoint/2010/main" val="30263514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628CC6-11CA-C145-A6BA-B32FA3393A7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C77455D-BF93-2F45-B642-06E7082B900B}"/>
              </a:ext>
            </a:extLst>
          </p:cNvPr>
          <p:cNvSpPr>
            <a:spLocks noGrp="1"/>
          </p:cNvSpPr>
          <p:nvPr>
            <p:ph idx="1"/>
          </p:nvPr>
        </p:nvSpPr>
        <p:spPr/>
        <p:txBody>
          <a:bodyPr/>
          <a:lstStyle/>
          <a:p>
            <a:pPr marL="0" indent="0" algn="just">
              <a:lnSpc>
                <a:spcPct val="150000"/>
              </a:lnSpc>
              <a:buNone/>
            </a:pPr>
            <a:r>
              <a:rPr lang="pt-BR" dirty="0"/>
              <a:t>Na continuidade deste trabalho, de compreensão e apresentação do modo como Stern apreende a realidade fenomênica de que trata (o mundo do bebê, o self), descrevendo e elaborando uma teoria do desenvolvimento do self, devemos também colocar em evidência os componentes teóricos que constituíram seu pensamento.</a:t>
            </a:r>
          </a:p>
          <a:p>
            <a:endParaRPr lang="pt-BR" dirty="0"/>
          </a:p>
        </p:txBody>
      </p:sp>
      <p:sp>
        <p:nvSpPr>
          <p:cNvPr id="4" name="Espaço Reservado para Número de Slide 3">
            <a:extLst>
              <a:ext uri="{FF2B5EF4-FFF2-40B4-BE49-F238E27FC236}">
                <a16:creationId xmlns:a16="http://schemas.microsoft.com/office/drawing/2014/main" id="{6040C292-F3CC-074F-8EA0-D4793C37F857}"/>
              </a:ext>
            </a:extLst>
          </p:cNvPr>
          <p:cNvSpPr>
            <a:spLocks noGrp="1"/>
          </p:cNvSpPr>
          <p:nvPr>
            <p:ph type="sldNum" sz="quarter" idx="12"/>
          </p:nvPr>
        </p:nvSpPr>
        <p:spPr/>
        <p:txBody>
          <a:bodyPr/>
          <a:lstStyle/>
          <a:p>
            <a:fld id="{BB4D1DCC-8F39-214F-8F76-B58F012A81E0}" type="slidenum">
              <a:rPr lang="pt-BR" smtClean="0"/>
              <a:t>33</a:t>
            </a:fld>
            <a:endParaRPr lang="pt-BR"/>
          </a:p>
        </p:txBody>
      </p:sp>
    </p:spTree>
    <p:extLst>
      <p:ext uri="{BB962C8B-B14F-4D97-AF65-F5344CB8AC3E}">
        <p14:creationId xmlns:p14="http://schemas.microsoft.com/office/powerpoint/2010/main" val="2959733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043638-C65D-D642-8ABB-A187CDA1829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6A1BC68-59EB-C043-9880-AF760DD6FB5F}"/>
              </a:ext>
            </a:extLst>
          </p:cNvPr>
          <p:cNvSpPr>
            <a:spLocks noGrp="1"/>
          </p:cNvSpPr>
          <p:nvPr>
            <p:ph idx="1"/>
          </p:nvPr>
        </p:nvSpPr>
        <p:spPr/>
        <p:txBody>
          <a:bodyPr>
            <a:normAutofit fontScale="77500" lnSpcReduction="20000"/>
          </a:bodyPr>
          <a:lstStyle/>
          <a:p>
            <a:pPr marL="0" indent="0" algn="just">
              <a:lnSpc>
                <a:spcPct val="150000"/>
              </a:lnSpc>
              <a:buNone/>
            </a:pPr>
            <a:r>
              <a:rPr lang="pt-BR" dirty="0"/>
              <a:t>Sabemos, como fato explicitado pela epistemologia das ciências, que a realidade é apreendida e descrita com base nas teorias, que não é observação que não seja conduzida por certos elementos teóricos, certas suposições e concepções, que dizem o que observar, salientar, distinguir, separar e agrupar. Dizendo de outra maneira, a realidade é também construída com bases em elementos que nos informam e orientam sobre como ele deve ser enunciada, ou seja, os fenômenos e os problemas de uma ciência são produzidos a partir de um conjunto de referências conceituais, agrupadas e descritas por Thomas </a:t>
            </a:r>
            <a:r>
              <a:rPr lang="pt-BR" dirty="0" err="1"/>
              <a:t>Khun</a:t>
            </a:r>
            <a:r>
              <a:rPr lang="pt-BR" dirty="0"/>
              <a:t> como sendo as partes que compõem uma matriz paradigmática, a partir da qual a realidade é apreendida, descrita e explicada. </a:t>
            </a:r>
          </a:p>
          <a:p>
            <a:endParaRPr lang="pt-BR" dirty="0"/>
          </a:p>
          <a:p>
            <a:endParaRPr lang="pt-BR" dirty="0"/>
          </a:p>
        </p:txBody>
      </p:sp>
      <p:sp>
        <p:nvSpPr>
          <p:cNvPr id="4" name="Espaço Reservado para Número de Slide 3">
            <a:extLst>
              <a:ext uri="{FF2B5EF4-FFF2-40B4-BE49-F238E27FC236}">
                <a16:creationId xmlns:a16="http://schemas.microsoft.com/office/drawing/2014/main" id="{312B9570-1310-694D-8C1E-A14AC879B6D7}"/>
              </a:ext>
            </a:extLst>
          </p:cNvPr>
          <p:cNvSpPr>
            <a:spLocks noGrp="1"/>
          </p:cNvSpPr>
          <p:nvPr>
            <p:ph type="sldNum" sz="quarter" idx="12"/>
          </p:nvPr>
        </p:nvSpPr>
        <p:spPr/>
        <p:txBody>
          <a:bodyPr/>
          <a:lstStyle/>
          <a:p>
            <a:fld id="{BB4D1DCC-8F39-214F-8F76-B58F012A81E0}" type="slidenum">
              <a:rPr lang="pt-BR" smtClean="0"/>
              <a:t>34</a:t>
            </a:fld>
            <a:endParaRPr lang="pt-BR"/>
          </a:p>
        </p:txBody>
      </p:sp>
    </p:spTree>
    <p:extLst>
      <p:ext uri="{BB962C8B-B14F-4D97-AF65-F5344CB8AC3E}">
        <p14:creationId xmlns:p14="http://schemas.microsoft.com/office/powerpoint/2010/main" val="7767004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17F1E4-9D9B-5240-9501-1F5A0E7DA95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F8B9969-E972-604E-9C19-8F4C988C69D6}"/>
              </a:ext>
            </a:extLst>
          </p:cNvPr>
          <p:cNvSpPr>
            <a:spLocks noGrp="1"/>
          </p:cNvSpPr>
          <p:nvPr>
            <p:ph idx="1"/>
          </p:nvPr>
        </p:nvSpPr>
        <p:spPr/>
        <p:txBody>
          <a:bodyPr>
            <a:normAutofit lnSpcReduction="10000"/>
          </a:bodyPr>
          <a:lstStyle/>
          <a:p>
            <a:pPr marL="0" indent="0" algn="just">
              <a:lnSpc>
                <a:spcPct val="150000"/>
              </a:lnSpc>
              <a:buNone/>
            </a:pPr>
            <a:r>
              <a:rPr lang="pt-BR" dirty="0"/>
              <a:t>Assim, cabe, agora, retomar, apoiados no próprio Daniel Stern, a explicitação de suas principais referências conceituais, do conjunto de seus formadores e de seus parceiros de pesquisa, mostrando o que ele selecionou (de forma crítica) de cada uma das suas fontes, agrupando-as à sua maneira, não de maneira exaustiva, mas com o objetivo de estabelecer um quadro geral sobre a sua teoria do desenvolvimento do self.</a:t>
            </a:r>
          </a:p>
          <a:p>
            <a:endParaRPr lang="pt-BR" dirty="0"/>
          </a:p>
          <a:p>
            <a:pPr marL="0" indent="0">
              <a:buNone/>
            </a:pPr>
            <a:endParaRPr lang="pt-BR" dirty="0"/>
          </a:p>
        </p:txBody>
      </p:sp>
      <p:sp>
        <p:nvSpPr>
          <p:cNvPr id="4" name="Espaço Reservado para Número de Slide 3">
            <a:extLst>
              <a:ext uri="{FF2B5EF4-FFF2-40B4-BE49-F238E27FC236}">
                <a16:creationId xmlns:a16="http://schemas.microsoft.com/office/drawing/2014/main" id="{9A41C1A6-6041-F344-9095-CBCFA288A1CE}"/>
              </a:ext>
            </a:extLst>
          </p:cNvPr>
          <p:cNvSpPr>
            <a:spLocks noGrp="1"/>
          </p:cNvSpPr>
          <p:nvPr>
            <p:ph type="sldNum" sz="quarter" idx="12"/>
          </p:nvPr>
        </p:nvSpPr>
        <p:spPr/>
        <p:txBody>
          <a:bodyPr/>
          <a:lstStyle/>
          <a:p>
            <a:fld id="{BB4D1DCC-8F39-214F-8F76-B58F012A81E0}" type="slidenum">
              <a:rPr lang="pt-BR" smtClean="0"/>
              <a:t>35</a:t>
            </a:fld>
            <a:endParaRPr lang="pt-BR"/>
          </a:p>
        </p:txBody>
      </p:sp>
    </p:spTree>
    <p:extLst>
      <p:ext uri="{BB962C8B-B14F-4D97-AF65-F5344CB8AC3E}">
        <p14:creationId xmlns:p14="http://schemas.microsoft.com/office/powerpoint/2010/main" val="19391587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85508E-3C29-3544-8665-0D381A6114C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BBFE66E-685F-E94A-9C79-5E725B6A4C2A}"/>
              </a:ext>
            </a:extLst>
          </p:cNvPr>
          <p:cNvSpPr>
            <a:spLocks noGrp="1"/>
          </p:cNvSpPr>
          <p:nvPr>
            <p:ph idx="1"/>
          </p:nvPr>
        </p:nvSpPr>
        <p:spPr/>
        <p:txBody>
          <a:bodyPr>
            <a:normAutofit fontScale="70000" lnSpcReduction="20000"/>
          </a:bodyPr>
          <a:lstStyle/>
          <a:p>
            <a:pPr marL="0" indent="0" algn="just">
              <a:lnSpc>
                <a:spcPct val="160000"/>
              </a:lnSpc>
              <a:buNone/>
            </a:pPr>
            <a:r>
              <a:rPr lang="pt-BR" dirty="0"/>
              <a:t>Na introdução do seu </a:t>
            </a:r>
            <a:r>
              <a:rPr lang="pt-BR" i="1" dirty="0"/>
              <a:t>O mundo interpessoal do bebê</a:t>
            </a:r>
            <a:r>
              <a:rPr lang="pt-BR" dirty="0"/>
              <a:t>, ele afirma que seu livro foi composto pela sua convivência e pesquisa com três grupos, agrupando: psicanalistas dedicados ao estudo do desenvolvimento (Margareth Mahler, Annamarie </a:t>
            </a:r>
            <a:r>
              <a:rPr lang="pt-BR" dirty="0" err="1"/>
              <a:t>Weil</a:t>
            </a:r>
            <a:r>
              <a:rPr lang="pt-BR" dirty="0"/>
              <a:t>, John </a:t>
            </a:r>
            <a:r>
              <a:rPr lang="pt-BR" dirty="0" err="1"/>
              <a:t>McDevitt</a:t>
            </a:r>
            <a:r>
              <a:rPr lang="pt-BR" dirty="0"/>
              <a:t> e </a:t>
            </a:r>
            <a:r>
              <a:rPr lang="pt-BR" dirty="0" err="1"/>
              <a:t>Anni</a:t>
            </a:r>
            <a:r>
              <a:rPr lang="pt-BR" dirty="0"/>
              <a:t> Bergman); psicólogos do desenvolvimento, preocupados com o desenvolvimento pré-verbal, centrados na observação dos cuidados de bebês (Katherine Nelson, Jerome </a:t>
            </a:r>
            <a:r>
              <a:rPr lang="pt-BR" dirty="0" err="1"/>
              <a:t>Bruner</a:t>
            </a:r>
            <a:r>
              <a:rPr lang="pt-BR" dirty="0"/>
              <a:t>, John </a:t>
            </a:r>
            <a:r>
              <a:rPr lang="pt-BR" dirty="0" err="1"/>
              <a:t>Dore</a:t>
            </a:r>
            <a:r>
              <a:rPr lang="pt-BR" dirty="0"/>
              <a:t>, Carol Feldman e Rita Watson); e com psicólogos dedicados ao estudo da psicopatologia do desenvolvimento (especialmente Robert </a:t>
            </a:r>
            <a:r>
              <a:rPr lang="pt-BR" dirty="0" err="1"/>
              <a:t>Emde</a:t>
            </a:r>
            <a:r>
              <a:rPr lang="pt-BR" dirty="0"/>
              <a:t> e Arnoldo </a:t>
            </a:r>
            <a:r>
              <a:rPr lang="pt-BR" dirty="0" err="1"/>
              <a:t>Sameroff</a:t>
            </a:r>
            <a:r>
              <a:rPr lang="pt-BR" dirty="0"/>
              <a:t>, no Center for </a:t>
            </a:r>
            <a:r>
              <a:rPr lang="pt-BR" dirty="0" err="1"/>
              <a:t>Advanced</a:t>
            </a:r>
            <a:r>
              <a:rPr lang="pt-BR" dirty="0"/>
              <a:t> </a:t>
            </a:r>
            <a:r>
              <a:rPr lang="pt-BR" dirty="0" err="1"/>
              <a:t>Study</a:t>
            </a:r>
            <a:r>
              <a:rPr lang="pt-BR" dirty="0"/>
              <a:t> in </a:t>
            </a:r>
            <a:r>
              <a:rPr lang="pt-BR" dirty="0" err="1"/>
              <a:t>the</a:t>
            </a:r>
            <a:r>
              <a:rPr lang="pt-BR" dirty="0"/>
              <a:t> </a:t>
            </a:r>
            <a:r>
              <a:rPr lang="pt-BR" dirty="0" err="1"/>
              <a:t>Behavioral</a:t>
            </a:r>
            <a:r>
              <a:rPr lang="pt-BR" dirty="0"/>
              <a:t> </a:t>
            </a:r>
            <a:r>
              <a:rPr lang="pt-BR" dirty="0" err="1"/>
              <a:t>Sciences</a:t>
            </a:r>
            <a:r>
              <a:rPr lang="pt-BR" dirty="0"/>
              <a:t>, mas também Alan </a:t>
            </a:r>
            <a:r>
              <a:rPr lang="pt-BR" dirty="0" err="1"/>
              <a:t>Sroufe</a:t>
            </a:r>
            <a:r>
              <a:rPr lang="pt-BR" dirty="0"/>
              <a:t>, Arnold </a:t>
            </a:r>
            <a:r>
              <a:rPr lang="pt-BR" dirty="0" err="1"/>
              <a:t>Sameroff</a:t>
            </a:r>
            <a:r>
              <a:rPr lang="pt-BR" dirty="0"/>
              <a:t>, Robert </a:t>
            </a:r>
            <a:r>
              <a:rPr lang="pt-BR" dirty="0" err="1"/>
              <a:t>Emde</a:t>
            </a:r>
            <a:r>
              <a:rPr lang="pt-BR" dirty="0"/>
              <a:t>, Tom Anders, </a:t>
            </a:r>
            <a:r>
              <a:rPr lang="pt-BR" dirty="0" err="1"/>
              <a:t>Hawley</a:t>
            </a:r>
            <a:r>
              <a:rPr lang="pt-BR" dirty="0"/>
              <a:t> </a:t>
            </a:r>
            <a:r>
              <a:rPr lang="pt-BR" dirty="0" err="1"/>
              <a:t>Parmelle</a:t>
            </a:r>
            <a:r>
              <a:rPr lang="pt-BR" dirty="0"/>
              <a:t> e </a:t>
            </a:r>
            <a:r>
              <a:rPr lang="pt-BR" dirty="0" err="1"/>
              <a:t>Herb</a:t>
            </a:r>
            <a:r>
              <a:rPr lang="pt-BR" dirty="0"/>
              <a:t> </a:t>
            </a:r>
            <a:r>
              <a:rPr lang="pt-BR" dirty="0" err="1"/>
              <a:t>Leiderman</a:t>
            </a:r>
            <a:r>
              <a:rPr lang="pt-BR" dirty="0"/>
              <a:t>) (Stern, 1985b, p. xi).</a:t>
            </a:r>
          </a:p>
          <a:p>
            <a:endParaRPr lang="pt-BR" dirty="0"/>
          </a:p>
        </p:txBody>
      </p:sp>
      <p:sp>
        <p:nvSpPr>
          <p:cNvPr id="4" name="Espaço Reservado para Número de Slide 3">
            <a:extLst>
              <a:ext uri="{FF2B5EF4-FFF2-40B4-BE49-F238E27FC236}">
                <a16:creationId xmlns:a16="http://schemas.microsoft.com/office/drawing/2014/main" id="{0214942F-C074-534D-836C-A72608A7ECB8}"/>
              </a:ext>
            </a:extLst>
          </p:cNvPr>
          <p:cNvSpPr>
            <a:spLocks noGrp="1"/>
          </p:cNvSpPr>
          <p:nvPr>
            <p:ph type="sldNum" sz="quarter" idx="12"/>
          </p:nvPr>
        </p:nvSpPr>
        <p:spPr/>
        <p:txBody>
          <a:bodyPr/>
          <a:lstStyle/>
          <a:p>
            <a:fld id="{BB4D1DCC-8F39-214F-8F76-B58F012A81E0}" type="slidenum">
              <a:rPr lang="pt-BR" smtClean="0"/>
              <a:t>36</a:t>
            </a:fld>
            <a:endParaRPr lang="pt-BR"/>
          </a:p>
        </p:txBody>
      </p:sp>
    </p:spTree>
    <p:extLst>
      <p:ext uri="{BB962C8B-B14F-4D97-AF65-F5344CB8AC3E}">
        <p14:creationId xmlns:p14="http://schemas.microsoft.com/office/powerpoint/2010/main" val="21835603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23FAFD-A734-114C-ABE4-11FC113C702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DA3ECA1-053E-B848-9AF2-BEF09CB9A3F3}"/>
              </a:ext>
            </a:extLst>
          </p:cNvPr>
          <p:cNvSpPr>
            <a:spLocks noGrp="1"/>
          </p:cNvSpPr>
          <p:nvPr>
            <p:ph idx="1"/>
          </p:nvPr>
        </p:nvSpPr>
        <p:spPr/>
        <p:txBody>
          <a:bodyPr>
            <a:normAutofit lnSpcReduction="10000"/>
          </a:bodyPr>
          <a:lstStyle/>
          <a:p>
            <a:pPr marL="0" indent="0" algn="just">
              <a:lnSpc>
                <a:spcPct val="150000"/>
              </a:lnSpc>
              <a:buNone/>
            </a:pPr>
            <a:r>
              <a:rPr lang="pt-BR" dirty="0"/>
              <a:t>Podemos renunciar estas influências ou componentes do seu pensamento, nos referindo à presença da </a:t>
            </a:r>
            <a:r>
              <a:rPr lang="pt-BR" i="1" dirty="0"/>
              <a:t>psiquiatria e psicologia dinâmica</a:t>
            </a:r>
            <a:r>
              <a:rPr lang="pt-BR" dirty="0"/>
              <a:t>, em especial a </a:t>
            </a:r>
            <a:r>
              <a:rPr lang="pt-BR" i="1" dirty="0"/>
              <a:t>psicanálise</a:t>
            </a:r>
            <a:r>
              <a:rPr lang="pt-BR" dirty="0"/>
              <a:t>, por um lado, e por outro, à </a:t>
            </a:r>
            <a:r>
              <a:rPr lang="pt-BR" i="1" dirty="0"/>
              <a:t>psicologia do desenvolvimento</a:t>
            </a:r>
            <a:r>
              <a:rPr lang="pt-BR" dirty="0"/>
              <a:t> em geral, bem como às contribuições dos cognitivistas e dos </a:t>
            </a:r>
            <a:r>
              <a:rPr lang="pt-BR" i="1" dirty="0" err="1"/>
              <a:t>etologistas</a:t>
            </a:r>
            <a:r>
              <a:rPr lang="pt-BR" i="1" dirty="0"/>
              <a:t>.</a:t>
            </a:r>
            <a:r>
              <a:rPr lang="pt-BR" dirty="0"/>
              <a:t> No entanto, estas referências são, ainda, amplas demais, dado que cada uma delas pode referir-se a mais de um tipo de teoria que as compõem. </a:t>
            </a:r>
          </a:p>
          <a:p>
            <a:endParaRPr lang="pt-BR" dirty="0"/>
          </a:p>
        </p:txBody>
      </p:sp>
      <p:sp>
        <p:nvSpPr>
          <p:cNvPr id="4" name="Espaço Reservado para Número de Slide 3">
            <a:extLst>
              <a:ext uri="{FF2B5EF4-FFF2-40B4-BE49-F238E27FC236}">
                <a16:creationId xmlns:a16="http://schemas.microsoft.com/office/drawing/2014/main" id="{DFD8359F-223D-2248-AF82-5BB9DEA292D6}"/>
              </a:ext>
            </a:extLst>
          </p:cNvPr>
          <p:cNvSpPr>
            <a:spLocks noGrp="1"/>
          </p:cNvSpPr>
          <p:nvPr>
            <p:ph type="sldNum" sz="quarter" idx="12"/>
          </p:nvPr>
        </p:nvSpPr>
        <p:spPr/>
        <p:txBody>
          <a:bodyPr/>
          <a:lstStyle/>
          <a:p>
            <a:fld id="{BB4D1DCC-8F39-214F-8F76-B58F012A81E0}" type="slidenum">
              <a:rPr lang="pt-BR" smtClean="0"/>
              <a:t>37</a:t>
            </a:fld>
            <a:endParaRPr lang="pt-BR"/>
          </a:p>
        </p:txBody>
      </p:sp>
    </p:spTree>
    <p:extLst>
      <p:ext uri="{BB962C8B-B14F-4D97-AF65-F5344CB8AC3E}">
        <p14:creationId xmlns:p14="http://schemas.microsoft.com/office/powerpoint/2010/main" val="1179491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BA4084-F224-B745-981D-170042490EF0}"/>
              </a:ext>
            </a:extLst>
          </p:cNvPr>
          <p:cNvSpPr>
            <a:spLocks noGrp="1"/>
          </p:cNvSpPr>
          <p:nvPr>
            <p:ph type="title"/>
          </p:nvPr>
        </p:nvSpPr>
        <p:spPr/>
        <p:txBody>
          <a:bodyPr>
            <a:normAutofit fontScale="90000"/>
          </a:bodyPr>
          <a:lstStyle/>
          <a:p>
            <a:r>
              <a:rPr lang="pt-BR" i="1" dirty="0"/>
              <a:t>Influência da psicologia dinâmica ou psicanálise </a:t>
            </a:r>
            <a:br>
              <a:rPr lang="pt-BR" dirty="0"/>
            </a:br>
            <a:br>
              <a:rPr lang="pt-BR" dirty="0"/>
            </a:br>
            <a:endParaRPr lang="pt-BR" dirty="0"/>
          </a:p>
        </p:txBody>
      </p:sp>
      <p:sp>
        <p:nvSpPr>
          <p:cNvPr id="3" name="Espaço Reservado para Conteúdo 2">
            <a:extLst>
              <a:ext uri="{FF2B5EF4-FFF2-40B4-BE49-F238E27FC236}">
                <a16:creationId xmlns:a16="http://schemas.microsoft.com/office/drawing/2014/main" id="{956B446C-BF47-D44F-BBB7-CE0BD9BC6206}"/>
              </a:ext>
            </a:extLst>
          </p:cNvPr>
          <p:cNvSpPr>
            <a:spLocks noGrp="1"/>
          </p:cNvSpPr>
          <p:nvPr>
            <p:ph idx="1"/>
          </p:nvPr>
        </p:nvSpPr>
        <p:spPr/>
        <p:txBody>
          <a:bodyPr>
            <a:normAutofit fontScale="85000" lnSpcReduction="10000"/>
          </a:bodyPr>
          <a:lstStyle/>
          <a:p>
            <a:pPr marL="0" indent="0" algn="just">
              <a:lnSpc>
                <a:spcPct val="150000"/>
              </a:lnSpc>
              <a:buNone/>
            </a:pPr>
            <a:r>
              <a:rPr lang="pt-BR" dirty="0"/>
              <a:t>No que se refere à psiquiatria e à psicologia</a:t>
            </a:r>
            <a:r>
              <a:rPr lang="pt-BR" i="1" dirty="0"/>
              <a:t> dinâmica</a:t>
            </a:r>
            <a:r>
              <a:rPr lang="pt-BR" dirty="0"/>
              <a:t>, devemos considerar todos aqueles que pensam o desenvolvimento como determinado pela história pessoal, familiar e social dos indivíduos, mais ainda, aqueles que pensam que este desenvolvimento tem determinantes inconscientes. Somos referidos, assim, à formação que Stern teve em psicanálise e, dentre os psicanalistas, às propostas desenvolvimentistas de Margareth </a:t>
            </a:r>
            <a:r>
              <a:rPr lang="pt-BR" dirty="0" err="1"/>
              <a:t>Malher</a:t>
            </a:r>
            <a:r>
              <a:rPr lang="pt-BR" dirty="0"/>
              <a:t>, com a sua teoria da individuação-separação, bem como a outros psicanalistas tais como Anna Freud, René </a:t>
            </a:r>
            <a:r>
              <a:rPr lang="pt-BR" dirty="0" err="1"/>
              <a:t>Spitz</a:t>
            </a:r>
            <a:r>
              <a:rPr lang="pt-BR" dirty="0"/>
              <a:t>, Erik Erikson, Melanie Klein, bem como </a:t>
            </a:r>
            <a:r>
              <a:rPr lang="pt-BR" dirty="0" err="1"/>
              <a:t>Emde</a:t>
            </a:r>
            <a:r>
              <a:rPr lang="pt-BR" dirty="0"/>
              <a:t>. (Stern, 1985b, p. 14).</a:t>
            </a:r>
          </a:p>
          <a:p>
            <a:endParaRPr lang="pt-BR" dirty="0"/>
          </a:p>
        </p:txBody>
      </p:sp>
      <p:sp>
        <p:nvSpPr>
          <p:cNvPr id="4" name="Espaço Reservado para Número de Slide 3">
            <a:extLst>
              <a:ext uri="{FF2B5EF4-FFF2-40B4-BE49-F238E27FC236}">
                <a16:creationId xmlns:a16="http://schemas.microsoft.com/office/drawing/2014/main" id="{0DEC004D-E780-2B4A-B286-8551AA6EF674}"/>
              </a:ext>
            </a:extLst>
          </p:cNvPr>
          <p:cNvSpPr>
            <a:spLocks noGrp="1"/>
          </p:cNvSpPr>
          <p:nvPr>
            <p:ph type="sldNum" sz="quarter" idx="12"/>
          </p:nvPr>
        </p:nvSpPr>
        <p:spPr/>
        <p:txBody>
          <a:bodyPr/>
          <a:lstStyle/>
          <a:p>
            <a:fld id="{BB4D1DCC-8F39-214F-8F76-B58F012A81E0}" type="slidenum">
              <a:rPr lang="pt-BR" smtClean="0"/>
              <a:t>38</a:t>
            </a:fld>
            <a:endParaRPr lang="pt-BR"/>
          </a:p>
        </p:txBody>
      </p:sp>
    </p:spTree>
    <p:extLst>
      <p:ext uri="{BB962C8B-B14F-4D97-AF65-F5344CB8AC3E}">
        <p14:creationId xmlns:p14="http://schemas.microsoft.com/office/powerpoint/2010/main" val="1403382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F22B82-E093-2246-BDD6-EB883D665A2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ECED1AE-67B7-834B-A274-6AB36C9117F4}"/>
              </a:ext>
            </a:extLst>
          </p:cNvPr>
          <p:cNvSpPr>
            <a:spLocks noGrp="1"/>
          </p:cNvSpPr>
          <p:nvPr>
            <p:ph idx="1"/>
          </p:nvPr>
        </p:nvSpPr>
        <p:spPr/>
        <p:txBody>
          <a:bodyPr>
            <a:normAutofit fontScale="62500" lnSpcReduction="20000"/>
          </a:bodyPr>
          <a:lstStyle/>
          <a:p>
            <a:pPr marL="0" indent="0" algn="just">
              <a:lnSpc>
                <a:spcPct val="160000"/>
              </a:lnSpc>
              <a:buNone/>
            </a:pPr>
            <a:r>
              <a:rPr lang="pt-BR" dirty="0"/>
              <a:t>Stern considera, pois, a psicanálise corresponde a uma perspectiva de entendimento que fornece uma compreensão importante para a compreensão do desenvolvimento. Podemos, em primeiro, retomar alguns conceitos desta perspectiva que são um tipo de </a:t>
            </a:r>
            <a:r>
              <a:rPr lang="pt-BR" i="1" dirty="0"/>
              <a:t>common </a:t>
            </a:r>
            <a:r>
              <a:rPr lang="pt-BR" i="1" dirty="0" err="1"/>
              <a:t>ground</a:t>
            </a:r>
            <a:r>
              <a:rPr lang="pt-BR" dirty="0"/>
              <a:t> (cf. </a:t>
            </a:r>
            <a:r>
              <a:rPr lang="pt-BR" dirty="0" err="1"/>
              <a:t>Fulgencio</a:t>
            </a:r>
            <a:r>
              <a:rPr lang="pt-BR" dirty="0"/>
              <a:t>, 2020a) compartilhado por todos os psicanalisas, ainda que possam ter algumas divergências quanto ao sentido e referência destes conceitos, a saber: o reconhecimento de que existem determinantes inconscientes, de que há um mecanismo psíquico responsável por dar aos elementos psíquicos o caráter ou a qualidade de serem conscientes ou inconscientes (o recalque), o reconhecimento da importância da sexualidade infantil e do complexo de édipo, bem como de que há dois fatos importantes (apreendidos no processo psicoterapêutico psicanalítico, mas presentes na vida cotidiana) que são a transferência e a resistência. </a:t>
            </a:r>
          </a:p>
          <a:p>
            <a:endParaRPr lang="pt-BR" dirty="0"/>
          </a:p>
        </p:txBody>
      </p:sp>
      <p:sp>
        <p:nvSpPr>
          <p:cNvPr id="4" name="Espaço Reservado para Número de Slide 3">
            <a:extLst>
              <a:ext uri="{FF2B5EF4-FFF2-40B4-BE49-F238E27FC236}">
                <a16:creationId xmlns:a16="http://schemas.microsoft.com/office/drawing/2014/main" id="{4A379976-6189-3240-8ADB-68C1F91FDFAC}"/>
              </a:ext>
            </a:extLst>
          </p:cNvPr>
          <p:cNvSpPr>
            <a:spLocks noGrp="1"/>
          </p:cNvSpPr>
          <p:nvPr>
            <p:ph type="sldNum" sz="quarter" idx="12"/>
          </p:nvPr>
        </p:nvSpPr>
        <p:spPr/>
        <p:txBody>
          <a:bodyPr/>
          <a:lstStyle/>
          <a:p>
            <a:fld id="{BB4D1DCC-8F39-214F-8F76-B58F012A81E0}" type="slidenum">
              <a:rPr lang="pt-BR" smtClean="0"/>
              <a:t>39</a:t>
            </a:fld>
            <a:endParaRPr lang="pt-BR"/>
          </a:p>
        </p:txBody>
      </p:sp>
    </p:spTree>
    <p:extLst>
      <p:ext uri="{BB962C8B-B14F-4D97-AF65-F5344CB8AC3E}">
        <p14:creationId xmlns:p14="http://schemas.microsoft.com/office/powerpoint/2010/main" val="960450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47AA2-58BE-A84E-8961-79EAC7BB81C0}"/>
              </a:ext>
            </a:extLst>
          </p:cNvPr>
          <p:cNvSpPr>
            <a:spLocks noGrp="1"/>
          </p:cNvSpPr>
          <p:nvPr>
            <p:ph type="title"/>
          </p:nvPr>
        </p:nvSpPr>
        <p:spPr/>
        <p:txBody>
          <a:bodyPr>
            <a:normAutofit fontScale="90000"/>
          </a:bodyPr>
          <a:lstStyle/>
          <a:p>
            <a:pPr algn="ctr"/>
            <a:br>
              <a:rPr lang="pt-BR" b="1" dirty="0"/>
            </a:br>
            <a:br>
              <a:rPr lang="pt-BR" sz="3100" b="1" dirty="0"/>
            </a:br>
            <a:r>
              <a:rPr lang="pt-BR" sz="3100" b="1" dirty="0"/>
              <a:t>Introdução: </a:t>
            </a:r>
            <a:br>
              <a:rPr lang="pt-BR" sz="3100" b="1" dirty="0"/>
            </a:br>
            <a:r>
              <a:rPr lang="pt-BR" sz="3100" b="1" dirty="0"/>
              <a:t>contexto da proposta de Daniel Stern (1934-2012)</a:t>
            </a:r>
            <a:br>
              <a:rPr lang="pt-BR" b="1" dirty="0"/>
            </a:br>
            <a:br>
              <a:rPr lang="pt-BR" dirty="0"/>
            </a:br>
            <a:endParaRPr lang="pt-BR" dirty="0"/>
          </a:p>
        </p:txBody>
      </p:sp>
      <p:sp>
        <p:nvSpPr>
          <p:cNvPr id="3" name="Espaço Reservado para Conteúdo 2">
            <a:extLst>
              <a:ext uri="{FF2B5EF4-FFF2-40B4-BE49-F238E27FC236}">
                <a16:creationId xmlns:a16="http://schemas.microsoft.com/office/drawing/2014/main" id="{A3F98011-6D35-4941-AEA2-8C01146F356A}"/>
              </a:ext>
            </a:extLst>
          </p:cNvPr>
          <p:cNvSpPr>
            <a:spLocks noGrp="1"/>
          </p:cNvSpPr>
          <p:nvPr>
            <p:ph idx="1"/>
          </p:nvPr>
        </p:nvSpPr>
        <p:spPr/>
        <p:txBody>
          <a:bodyPr>
            <a:normAutofit fontScale="77500" lnSpcReduction="20000"/>
          </a:bodyPr>
          <a:lstStyle/>
          <a:p>
            <a:pPr marL="0" indent="0" algn="just">
              <a:lnSpc>
                <a:spcPct val="150000"/>
              </a:lnSpc>
              <a:buNone/>
            </a:pPr>
            <a:r>
              <a:rPr lang="pt-BR" sz="3000" dirty="0"/>
              <a:t>Daniel Stern (1934-2012) foi um psiquiatra e psicanalista, com uma formação também em bioquímica e história da arte, que dedicou sua vida ao estudo e pesquisa sobre o desenvolvimento infantil, em especial sobre o que ocorre com o bebê na sua chegada ao mundo e na continuidade da vida nos seus primeiros anos. Seu principal livro </a:t>
            </a:r>
            <a:r>
              <a:rPr lang="pt-BR" sz="3000" i="1" dirty="0"/>
              <a:t>O mundo interpessoal do bebê</a:t>
            </a:r>
            <a:r>
              <a:rPr lang="pt-BR" sz="3000" dirty="0"/>
              <a:t>, foi publicado em 10 línguas diferentes, servindo de base para um atual e vasto campo de pesquisas, estabelecendo-se como uma referência, já clássica, para os estudos tanto da </a:t>
            </a:r>
            <a:r>
              <a:rPr lang="pt-BR" sz="3000" dirty="0" err="1"/>
              <a:t>perinatalidade</a:t>
            </a:r>
            <a:r>
              <a:rPr lang="pt-BR" sz="3000" dirty="0"/>
              <a:t> como das teorias do desenvolvimentos </a:t>
            </a:r>
            <a:r>
              <a:rPr lang="pt-BR" sz="3000" dirty="0" err="1"/>
              <a:t>sócio-emocionais</a:t>
            </a:r>
            <a:r>
              <a:rPr lang="pt-BR" sz="3000" dirty="0"/>
              <a:t> do ser humano nas suas mais diversas idades.</a:t>
            </a:r>
          </a:p>
          <a:p>
            <a:endParaRPr lang="pt-BR" dirty="0"/>
          </a:p>
        </p:txBody>
      </p:sp>
      <p:sp>
        <p:nvSpPr>
          <p:cNvPr id="4" name="Espaço Reservado para Número de Slide 3">
            <a:extLst>
              <a:ext uri="{FF2B5EF4-FFF2-40B4-BE49-F238E27FC236}">
                <a16:creationId xmlns:a16="http://schemas.microsoft.com/office/drawing/2014/main" id="{F5AAE381-2DB6-CC4A-B3DE-722812115FBE}"/>
              </a:ext>
            </a:extLst>
          </p:cNvPr>
          <p:cNvSpPr>
            <a:spLocks noGrp="1"/>
          </p:cNvSpPr>
          <p:nvPr>
            <p:ph type="sldNum" sz="quarter" idx="12"/>
          </p:nvPr>
        </p:nvSpPr>
        <p:spPr/>
        <p:txBody>
          <a:bodyPr/>
          <a:lstStyle/>
          <a:p>
            <a:fld id="{BB4D1DCC-8F39-214F-8F76-B58F012A81E0}" type="slidenum">
              <a:rPr lang="pt-BR" smtClean="0"/>
              <a:t>4</a:t>
            </a:fld>
            <a:endParaRPr lang="pt-BR"/>
          </a:p>
        </p:txBody>
      </p:sp>
    </p:spTree>
    <p:extLst>
      <p:ext uri="{BB962C8B-B14F-4D97-AF65-F5344CB8AC3E}">
        <p14:creationId xmlns:p14="http://schemas.microsoft.com/office/powerpoint/2010/main" val="20232250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1F878A-6813-2340-A736-71044189999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08F76F5-EFC3-044E-87E0-238B325429DC}"/>
              </a:ext>
            </a:extLst>
          </p:cNvPr>
          <p:cNvSpPr>
            <a:spLocks noGrp="1"/>
          </p:cNvSpPr>
          <p:nvPr>
            <p:ph idx="1"/>
          </p:nvPr>
        </p:nvSpPr>
        <p:spPr/>
        <p:txBody>
          <a:bodyPr>
            <a:normAutofit fontScale="77500" lnSpcReduction="20000"/>
          </a:bodyPr>
          <a:lstStyle/>
          <a:p>
            <a:pPr marL="0" indent="0" algn="just">
              <a:lnSpc>
                <a:spcPct val="150000"/>
              </a:lnSpc>
              <a:buNone/>
            </a:pPr>
            <a:r>
              <a:rPr lang="pt-BR" dirty="0"/>
              <a:t>Acrescente-se a estes elementos fundamentais, Stern se refere a outras contribuições: as René </a:t>
            </a:r>
            <a:r>
              <a:rPr lang="pt-BR" dirty="0" err="1"/>
              <a:t>Spitz</a:t>
            </a:r>
            <a:r>
              <a:rPr lang="pt-BR" dirty="0"/>
              <a:t>, mostrando como o bebê depende do contato humano para desenvolver-se, tendo no sorriso (do 3º mês), no estranhamento do outro (com a chamada angústia do oitavo mês) e na aquisição da possibilidade de dizer não, alguns marcos fundamentais do processo de integração de si mesmo e da possibilidade de reconhecimento-investimento dos objetos do mundo como sendo de valor afetivo; e as de Erikson, que ampliam as determinações do desenvolvimento para considerações as pressões e determinações culturais, também são importantes porque remetem Stern a questões tais como a confiança no outro. </a:t>
            </a:r>
          </a:p>
        </p:txBody>
      </p:sp>
      <p:sp>
        <p:nvSpPr>
          <p:cNvPr id="4" name="Espaço Reservado para Número de Slide 3">
            <a:extLst>
              <a:ext uri="{FF2B5EF4-FFF2-40B4-BE49-F238E27FC236}">
                <a16:creationId xmlns:a16="http://schemas.microsoft.com/office/drawing/2014/main" id="{5DED7ACB-39AD-3342-91AB-562F9572F927}"/>
              </a:ext>
            </a:extLst>
          </p:cNvPr>
          <p:cNvSpPr>
            <a:spLocks noGrp="1"/>
          </p:cNvSpPr>
          <p:nvPr>
            <p:ph type="sldNum" sz="quarter" idx="12"/>
          </p:nvPr>
        </p:nvSpPr>
        <p:spPr/>
        <p:txBody>
          <a:bodyPr/>
          <a:lstStyle/>
          <a:p>
            <a:fld id="{BB4D1DCC-8F39-214F-8F76-B58F012A81E0}" type="slidenum">
              <a:rPr lang="pt-BR" smtClean="0"/>
              <a:t>40</a:t>
            </a:fld>
            <a:endParaRPr lang="pt-BR"/>
          </a:p>
        </p:txBody>
      </p:sp>
    </p:spTree>
    <p:extLst>
      <p:ext uri="{BB962C8B-B14F-4D97-AF65-F5344CB8AC3E}">
        <p14:creationId xmlns:p14="http://schemas.microsoft.com/office/powerpoint/2010/main" val="40261782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13E23-E931-3C47-B94F-A3A58CAD560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62F46FB-3E0A-C845-B653-482F5A634BD7}"/>
              </a:ext>
            </a:extLst>
          </p:cNvPr>
          <p:cNvSpPr>
            <a:spLocks noGrp="1"/>
          </p:cNvSpPr>
          <p:nvPr>
            <p:ph idx="1"/>
          </p:nvPr>
        </p:nvSpPr>
        <p:spPr/>
        <p:txBody>
          <a:bodyPr>
            <a:normAutofit lnSpcReduction="10000"/>
          </a:bodyPr>
          <a:lstStyle/>
          <a:p>
            <a:pPr marL="0" indent="0" algn="just">
              <a:lnSpc>
                <a:spcPct val="150000"/>
              </a:lnSpc>
              <a:buNone/>
            </a:pPr>
            <a:r>
              <a:rPr lang="pt-BR" dirty="0"/>
              <a:t>A psicanálise, a partir da sua observação clínica, procurou reconstruir o processo de desenvolvimento dos modos como o ser humano se relaciona, tendo na noção de relação de objeto, sua referência, seja em termos dos tipos de objeto (em Freud: </a:t>
            </a:r>
            <a:r>
              <a:rPr lang="pt-BR" dirty="0" err="1"/>
              <a:t>autoerótico</a:t>
            </a:r>
            <a:r>
              <a:rPr lang="pt-BR" dirty="0"/>
              <a:t>, narcísico, homossexual e heterossexual) seja em termos das dinâmicas (oral, anal, genital infantil ou fálica, e genital adulta) que caracterizam essas relações; relações estas impulsionadas pela vida instintual. </a:t>
            </a:r>
          </a:p>
        </p:txBody>
      </p:sp>
      <p:sp>
        <p:nvSpPr>
          <p:cNvPr id="4" name="Espaço Reservado para Número de Slide 3">
            <a:extLst>
              <a:ext uri="{FF2B5EF4-FFF2-40B4-BE49-F238E27FC236}">
                <a16:creationId xmlns:a16="http://schemas.microsoft.com/office/drawing/2014/main" id="{D8307743-1143-BA42-BAAC-D56BE0FB3E4D}"/>
              </a:ext>
            </a:extLst>
          </p:cNvPr>
          <p:cNvSpPr>
            <a:spLocks noGrp="1"/>
          </p:cNvSpPr>
          <p:nvPr>
            <p:ph type="sldNum" sz="quarter" idx="12"/>
          </p:nvPr>
        </p:nvSpPr>
        <p:spPr/>
        <p:txBody>
          <a:bodyPr/>
          <a:lstStyle/>
          <a:p>
            <a:fld id="{BB4D1DCC-8F39-214F-8F76-B58F012A81E0}" type="slidenum">
              <a:rPr lang="pt-BR" smtClean="0"/>
              <a:t>41</a:t>
            </a:fld>
            <a:endParaRPr lang="pt-BR"/>
          </a:p>
        </p:txBody>
      </p:sp>
    </p:spTree>
    <p:extLst>
      <p:ext uri="{BB962C8B-B14F-4D97-AF65-F5344CB8AC3E}">
        <p14:creationId xmlns:p14="http://schemas.microsoft.com/office/powerpoint/2010/main" val="5346548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B42CC7-0DD0-2A42-845D-CF9D14B19ABE}"/>
              </a:ext>
            </a:extLst>
          </p:cNvPr>
          <p:cNvSpPr>
            <a:spLocks noGrp="1"/>
          </p:cNvSpPr>
          <p:nvPr>
            <p:ph type="title"/>
          </p:nvPr>
        </p:nvSpPr>
        <p:spPr/>
        <p:txBody>
          <a:bodyPr>
            <a:normAutofit fontScale="90000"/>
          </a:bodyPr>
          <a:lstStyle/>
          <a:p>
            <a:r>
              <a:rPr lang="pt-BR" sz="3100" dirty="0"/>
              <a:t>Stern retoma as linhas gerais do desenvolvimento traçadas pelos psicanalistas que lhe são caros: </a:t>
            </a:r>
            <a:br>
              <a:rPr lang="pt-BR" dirty="0"/>
            </a:br>
            <a:endParaRPr lang="pt-BR" dirty="0"/>
          </a:p>
        </p:txBody>
      </p:sp>
      <p:sp>
        <p:nvSpPr>
          <p:cNvPr id="3" name="Espaço Reservado para Conteúdo 2">
            <a:extLst>
              <a:ext uri="{FF2B5EF4-FFF2-40B4-BE49-F238E27FC236}">
                <a16:creationId xmlns:a16="http://schemas.microsoft.com/office/drawing/2014/main" id="{938E5910-4959-F745-98FB-6B7C100AE5B9}"/>
              </a:ext>
            </a:extLst>
          </p:cNvPr>
          <p:cNvSpPr>
            <a:spLocks noGrp="1"/>
          </p:cNvSpPr>
          <p:nvPr>
            <p:ph idx="1"/>
          </p:nvPr>
        </p:nvSpPr>
        <p:spPr/>
        <p:txBody>
          <a:bodyPr>
            <a:normAutofit fontScale="55000" lnSpcReduction="20000"/>
          </a:bodyPr>
          <a:lstStyle/>
          <a:p>
            <a:pPr marL="0" indent="0" algn="just">
              <a:lnSpc>
                <a:spcPct val="170000"/>
              </a:lnSpc>
              <a:buNone/>
            </a:pPr>
            <a:r>
              <a:rPr lang="pt-BR" dirty="0"/>
              <a:t>A psicologia do desenvolvimento vê a maturação das novas capacidades (tal como a coordenação mão-olho, memória de evocação e autoconsciência) e sua reorganização como o tema em questão apropriado das mudanças do desenvolvimento. Para fins de utilidade clínica e de uma explicação subjetiva, a psicanálise precisou dar um passo adiante e definir as progressivas reorganizações em termos de princípios organizadores mais amplos do desenvolvimento ou da vida mental. A progressão no desenvolvimento em Freud, do estágio oral para o anal e para o genital, foi vista como a reorganização sequencial do impulso, ou da natureza do id. A progressão que ocorre no desenvolvimento de Erikson, da confiança para a autonomia e para a atividade, foi vista como a reorganização sequencial do ego e das estruturas de caráter. Da mesma forma, a progressão de </a:t>
            </a:r>
            <a:r>
              <a:rPr lang="pt-BR" dirty="0" err="1"/>
              <a:t>Spitz</a:t>
            </a:r>
            <a:r>
              <a:rPr lang="pt-BR" dirty="0"/>
              <a:t>, dos princípios organizadores, referia-se a uma reestruturação dos precursores do ego. A progressão no desenvolvimento de Mahler, do autismo normal para a simbiose normal e para a separação-individuação referia-se a uma reestruturação do ego e do id, mas nos termos da experiência de eu e outro do bebé. A progressão </a:t>
            </a:r>
            <a:r>
              <a:rPr lang="pt-BR" dirty="0" err="1"/>
              <a:t>desenvolvimental</a:t>
            </a:r>
            <a:r>
              <a:rPr lang="pt-BR" dirty="0"/>
              <a:t> de Klein (posições depressiva, </a:t>
            </a:r>
            <a:r>
              <a:rPr lang="pt-BR" dirty="0" err="1"/>
              <a:t>paranóide</a:t>
            </a:r>
            <a:r>
              <a:rPr lang="pt-BR" dirty="0"/>
              <a:t> e </a:t>
            </a:r>
            <a:r>
              <a:rPr lang="pt-BR" dirty="0" err="1"/>
              <a:t>esquizóide</a:t>
            </a:r>
            <a:r>
              <a:rPr lang="pt-BR" dirty="0"/>
              <a:t>) também se referia à reestruturação da experiência de eu e outro, mas de modo muito diferente. (Stern, 1985b, pp. 14-15)</a:t>
            </a:r>
          </a:p>
          <a:p>
            <a:pPr marL="0" indent="0">
              <a:buNone/>
            </a:pPr>
            <a:r>
              <a:rPr lang="pt-BR" dirty="0"/>
              <a:t> </a:t>
            </a:r>
          </a:p>
        </p:txBody>
      </p:sp>
      <p:sp>
        <p:nvSpPr>
          <p:cNvPr id="4" name="Espaço Reservado para Número de Slide 3">
            <a:extLst>
              <a:ext uri="{FF2B5EF4-FFF2-40B4-BE49-F238E27FC236}">
                <a16:creationId xmlns:a16="http://schemas.microsoft.com/office/drawing/2014/main" id="{69ED71D4-D622-D241-AF25-86F424777725}"/>
              </a:ext>
            </a:extLst>
          </p:cNvPr>
          <p:cNvSpPr>
            <a:spLocks noGrp="1"/>
          </p:cNvSpPr>
          <p:nvPr>
            <p:ph type="sldNum" sz="quarter" idx="12"/>
          </p:nvPr>
        </p:nvSpPr>
        <p:spPr/>
        <p:txBody>
          <a:bodyPr/>
          <a:lstStyle/>
          <a:p>
            <a:fld id="{BB4D1DCC-8F39-214F-8F76-B58F012A81E0}" type="slidenum">
              <a:rPr lang="pt-BR" smtClean="0"/>
              <a:t>42</a:t>
            </a:fld>
            <a:endParaRPr lang="pt-BR"/>
          </a:p>
        </p:txBody>
      </p:sp>
    </p:spTree>
    <p:extLst>
      <p:ext uri="{BB962C8B-B14F-4D97-AF65-F5344CB8AC3E}">
        <p14:creationId xmlns:p14="http://schemas.microsoft.com/office/powerpoint/2010/main" val="31451098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760F8-78D4-AD48-ACC3-7F432C04180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72A0163-B8E1-E041-80C9-77E6FF333F9F}"/>
              </a:ext>
            </a:extLst>
          </p:cNvPr>
          <p:cNvSpPr>
            <a:spLocks noGrp="1"/>
          </p:cNvSpPr>
          <p:nvPr>
            <p:ph idx="1"/>
          </p:nvPr>
        </p:nvSpPr>
        <p:spPr/>
        <p:txBody>
          <a:bodyPr>
            <a:normAutofit fontScale="77500" lnSpcReduction="20000"/>
          </a:bodyPr>
          <a:lstStyle/>
          <a:p>
            <a:pPr marL="0" indent="0" algn="just">
              <a:lnSpc>
                <a:spcPct val="170000"/>
              </a:lnSpc>
              <a:buNone/>
            </a:pPr>
            <a:r>
              <a:rPr lang="pt-BR" dirty="0"/>
              <a:t>Para ele, a teoria </a:t>
            </a:r>
            <a:r>
              <a:rPr lang="pt-BR" dirty="0" err="1"/>
              <a:t>kleiniana</a:t>
            </a:r>
            <a:r>
              <a:rPr lang="pt-BR" dirty="0"/>
              <a:t> dos modos como se dão as relações com o mundo (posições </a:t>
            </a:r>
            <a:r>
              <a:rPr lang="pt-BR" dirty="0" err="1"/>
              <a:t>esquizio-paranóide</a:t>
            </a:r>
            <a:r>
              <a:rPr lang="pt-BR" dirty="0"/>
              <a:t> e depressiva) e a teoria da individuação-separação de Margareth Mahler, fornecem o quadro geral de referência sobre o qual ele pensara o desenvolvimento dos modos de ser do self ou dos sensos do self: “A explicação para o desenvolvimento descrita neste livro, na qual os novos sensos do eu servem como os princípios organizadores do desenvolvimento, está mais próxima às explicações de Mahler e Klein, pois sua preocupação central, da mesma forma, é com a experiência de eu e de outro do bebé” (Stern, 1985b, p. 15). </a:t>
            </a:r>
          </a:p>
        </p:txBody>
      </p:sp>
      <p:sp>
        <p:nvSpPr>
          <p:cNvPr id="4" name="Espaço Reservado para Número de Slide 3">
            <a:extLst>
              <a:ext uri="{FF2B5EF4-FFF2-40B4-BE49-F238E27FC236}">
                <a16:creationId xmlns:a16="http://schemas.microsoft.com/office/drawing/2014/main" id="{9F248FE8-8460-984D-A04F-96001E29CC3F}"/>
              </a:ext>
            </a:extLst>
          </p:cNvPr>
          <p:cNvSpPr>
            <a:spLocks noGrp="1"/>
          </p:cNvSpPr>
          <p:nvPr>
            <p:ph type="sldNum" sz="quarter" idx="12"/>
          </p:nvPr>
        </p:nvSpPr>
        <p:spPr/>
        <p:txBody>
          <a:bodyPr/>
          <a:lstStyle/>
          <a:p>
            <a:fld id="{BB4D1DCC-8F39-214F-8F76-B58F012A81E0}" type="slidenum">
              <a:rPr lang="pt-BR" smtClean="0"/>
              <a:t>43</a:t>
            </a:fld>
            <a:endParaRPr lang="pt-BR"/>
          </a:p>
        </p:txBody>
      </p:sp>
    </p:spTree>
    <p:extLst>
      <p:ext uri="{BB962C8B-B14F-4D97-AF65-F5344CB8AC3E}">
        <p14:creationId xmlns:p14="http://schemas.microsoft.com/office/powerpoint/2010/main" val="28362753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760F8-78D4-AD48-ACC3-7F432C04180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72A0163-B8E1-E041-80C9-77E6FF333F9F}"/>
              </a:ext>
            </a:extLst>
          </p:cNvPr>
          <p:cNvSpPr>
            <a:spLocks noGrp="1"/>
          </p:cNvSpPr>
          <p:nvPr>
            <p:ph idx="1"/>
          </p:nvPr>
        </p:nvSpPr>
        <p:spPr/>
        <p:txBody>
          <a:bodyPr>
            <a:normAutofit fontScale="62500" lnSpcReduction="20000"/>
          </a:bodyPr>
          <a:lstStyle/>
          <a:p>
            <a:pPr marL="0" indent="0" algn="just">
              <a:lnSpc>
                <a:spcPct val="170000"/>
              </a:lnSpc>
              <a:buNone/>
            </a:pPr>
            <a:r>
              <a:rPr lang="pt-BR" dirty="0"/>
              <a:t>Isto não significa no entanto, uma adesão e aplicação das concepções de Mahler, mas sim uma avaliação e aproveitamento crítico das suas propostas, onde, por um lado Stein reconhece a direção descrita por Mahler como uma linha a ser considerada (a linha que leva ao indivíduo como separado do outro), mas, por outro lado, a crítica e recusa da ideia de que, no início, o bebê vive um tipo de autismo primário, o que estaria em desacordo com uma série de observações e experiências que mostram que o bebê já tem a possibilidade de fazer distinções entre o seu self e o que não é ele, o que é o outro ou o mundo (o bebê pode, por exemplo, distinguir entre o leite da mãe e o leite de uma outra mulher). Para Stern, com base em diversas observações e comprovações empíricas, os bebês tem habilidade para se relacionar e têm já desde o início, um sentimento emergente de si mesmos. </a:t>
            </a:r>
          </a:p>
          <a:p>
            <a:endParaRPr lang="pt-BR" dirty="0"/>
          </a:p>
          <a:p>
            <a:endParaRPr lang="pt-BR" dirty="0"/>
          </a:p>
        </p:txBody>
      </p:sp>
      <p:sp>
        <p:nvSpPr>
          <p:cNvPr id="4" name="Espaço Reservado para Número de Slide 3">
            <a:extLst>
              <a:ext uri="{FF2B5EF4-FFF2-40B4-BE49-F238E27FC236}">
                <a16:creationId xmlns:a16="http://schemas.microsoft.com/office/drawing/2014/main" id="{9F248FE8-8460-984D-A04F-96001E29CC3F}"/>
              </a:ext>
            </a:extLst>
          </p:cNvPr>
          <p:cNvSpPr>
            <a:spLocks noGrp="1"/>
          </p:cNvSpPr>
          <p:nvPr>
            <p:ph type="sldNum" sz="quarter" idx="12"/>
          </p:nvPr>
        </p:nvSpPr>
        <p:spPr/>
        <p:txBody>
          <a:bodyPr/>
          <a:lstStyle/>
          <a:p>
            <a:fld id="{BB4D1DCC-8F39-214F-8F76-B58F012A81E0}" type="slidenum">
              <a:rPr lang="pt-BR" smtClean="0"/>
              <a:t>44</a:t>
            </a:fld>
            <a:endParaRPr lang="pt-BR"/>
          </a:p>
        </p:txBody>
      </p:sp>
    </p:spTree>
    <p:extLst>
      <p:ext uri="{BB962C8B-B14F-4D97-AF65-F5344CB8AC3E}">
        <p14:creationId xmlns:p14="http://schemas.microsoft.com/office/powerpoint/2010/main" val="2898300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91070D-6627-364F-B931-2F8CE715BBE7}"/>
              </a:ext>
            </a:extLst>
          </p:cNvPr>
          <p:cNvSpPr>
            <a:spLocks noGrp="1"/>
          </p:cNvSpPr>
          <p:nvPr>
            <p:ph type="title"/>
          </p:nvPr>
        </p:nvSpPr>
        <p:spPr/>
        <p:txBody>
          <a:bodyPr>
            <a:normAutofit fontScale="90000"/>
          </a:bodyPr>
          <a:lstStyle/>
          <a:p>
            <a:r>
              <a:rPr lang="pt-BR" dirty="0"/>
              <a:t> </a:t>
            </a:r>
            <a:br>
              <a:rPr lang="pt-BR" dirty="0"/>
            </a:br>
            <a:r>
              <a:rPr lang="pt-BR" sz="2700" dirty="0"/>
              <a:t>Palombo resume alguns aspectos dessa crítica e oposição a certas concepções supostas pela psicanálise:</a:t>
            </a:r>
            <a:br>
              <a:rPr lang="pt-BR" dirty="0"/>
            </a:br>
            <a:endParaRPr lang="pt-BR" dirty="0"/>
          </a:p>
        </p:txBody>
      </p:sp>
      <p:sp>
        <p:nvSpPr>
          <p:cNvPr id="3" name="Espaço Reservado para Conteúdo 2">
            <a:extLst>
              <a:ext uri="{FF2B5EF4-FFF2-40B4-BE49-F238E27FC236}">
                <a16:creationId xmlns:a16="http://schemas.microsoft.com/office/drawing/2014/main" id="{8322DD69-5AE6-F843-B8C8-16C025CB073D}"/>
              </a:ext>
            </a:extLst>
          </p:cNvPr>
          <p:cNvSpPr>
            <a:spLocks noGrp="1"/>
          </p:cNvSpPr>
          <p:nvPr>
            <p:ph idx="1"/>
          </p:nvPr>
        </p:nvSpPr>
        <p:spPr/>
        <p:txBody>
          <a:bodyPr>
            <a:normAutofit fontScale="62500" lnSpcReduction="20000"/>
          </a:bodyPr>
          <a:lstStyle/>
          <a:p>
            <a:pPr algn="just">
              <a:lnSpc>
                <a:spcPct val="160000"/>
              </a:lnSpc>
            </a:pPr>
            <a:r>
              <a:rPr lang="pt-BR" dirty="0"/>
              <a:t>Stern </a:t>
            </a:r>
            <a:r>
              <a:rPr lang="pt-BR" dirty="0" err="1"/>
              <a:t>começou</a:t>
            </a:r>
            <a:r>
              <a:rPr lang="pt-BR" dirty="0"/>
              <a:t> por desafiar a </a:t>
            </a:r>
            <a:r>
              <a:rPr lang="pt-BR" dirty="0" err="1"/>
              <a:t>afirmação</a:t>
            </a:r>
            <a:r>
              <a:rPr lang="pt-BR" dirty="0"/>
              <a:t> de Mahler de que os </a:t>
            </a:r>
            <a:r>
              <a:rPr lang="pt-BR" dirty="0" err="1"/>
              <a:t>bebês</a:t>
            </a:r>
            <a:r>
              <a:rPr lang="pt-BR" dirty="0"/>
              <a:t> nascem em um estado indiferenciado do qual eles emergem </a:t>
            </a:r>
            <a:r>
              <a:rPr lang="pt-BR" dirty="0" err="1"/>
              <a:t>através</a:t>
            </a:r>
            <a:r>
              <a:rPr lang="pt-BR" dirty="0"/>
              <a:t> do processo de </a:t>
            </a:r>
            <a:r>
              <a:rPr lang="pt-BR" dirty="0" err="1"/>
              <a:t>separação-individuação</a:t>
            </a:r>
            <a:r>
              <a:rPr lang="pt-BR" dirty="0"/>
              <a:t>. A pesquisa infantil levou-o a concluir que a </a:t>
            </a:r>
            <a:r>
              <a:rPr lang="pt-BR" dirty="0" err="1"/>
              <a:t>relação</a:t>
            </a:r>
            <a:r>
              <a:rPr lang="pt-BR" dirty="0"/>
              <a:t> com o homem </a:t>
            </a:r>
            <a:r>
              <a:rPr lang="pt-BR" dirty="0" err="1"/>
              <a:t>começa</a:t>
            </a:r>
            <a:r>
              <a:rPr lang="pt-BR" dirty="0"/>
              <a:t> no nascimento. Para Stern, o senso de si </a:t>
            </a:r>
            <a:r>
              <a:rPr lang="pt-BR" dirty="0" err="1"/>
              <a:t>próprio</a:t>
            </a:r>
            <a:r>
              <a:rPr lang="pt-BR" dirty="0"/>
              <a:t> do bebê está presente no nascimento como uma unidade </a:t>
            </a:r>
            <a:r>
              <a:rPr lang="pt-BR" dirty="0" err="1"/>
              <a:t>única</a:t>
            </a:r>
            <a:r>
              <a:rPr lang="pt-BR" dirty="0"/>
              <a:t>, distinta e integrada, permitindo que o bebê seja um agente de </a:t>
            </a:r>
            <a:r>
              <a:rPr lang="pt-BR" dirty="0" err="1"/>
              <a:t>ação</a:t>
            </a:r>
            <a:r>
              <a:rPr lang="pt-BR" dirty="0"/>
              <a:t> capaz de experimentar sentimentos. As </a:t>
            </a:r>
            <a:r>
              <a:rPr lang="pt-BR" dirty="0" err="1"/>
              <a:t>competências</a:t>
            </a:r>
            <a:r>
              <a:rPr lang="pt-BR" dirty="0"/>
              <a:t> infantis incluem a busca de </a:t>
            </a:r>
            <a:r>
              <a:rPr lang="pt-BR" dirty="0" err="1"/>
              <a:t>estímulos</a:t>
            </a:r>
            <a:r>
              <a:rPr lang="pt-BR" dirty="0"/>
              <a:t>, a </a:t>
            </a:r>
            <a:r>
              <a:rPr lang="pt-BR" dirty="0" err="1"/>
              <a:t>preferência</a:t>
            </a:r>
            <a:r>
              <a:rPr lang="pt-BR" dirty="0"/>
              <a:t> inata e a capacidade de ordenar suas </a:t>
            </a:r>
            <a:r>
              <a:rPr lang="pt-BR" dirty="0" err="1"/>
              <a:t>experiências</a:t>
            </a:r>
            <a:r>
              <a:rPr lang="pt-BR" dirty="0"/>
              <a:t> e de manter a </a:t>
            </a:r>
            <a:r>
              <a:rPr lang="pt-BR" dirty="0" err="1"/>
              <a:t>auto-regulação</a:t>
            </a:r>
            <a:r>
              <a:rPr lang="pt-BR" dirty="0"/>
              <a:t>. Esta </a:t>
            </a:r>
            <a:r>
              <a:rPr lang="pt-BR" dirty="0" err="1"/>
              <a:t>visão</a:t>
            </a:r>
            <a:r>
              <a:rPr lang="pt-BR" dirty="0"/>
              <a:t> se afastou da ideia de Freud de uma "barreira de </a:t>
            </a:r>
            <a:r>
              <a:rPr lang="pt-BR" dirty="0" err="1"/>
              <a:t>estímulo</a:t>
            </a:r>
            <a:r>
              <a:rPr lang="pt-BR" dirty="0"/>
              <a:t>" que protege o bebê da </a:t>
            </a:r>
            <a:r>
              <a:rPr lang="pt-BR" dirty="0" err="1"/>
              <a:t>estimulação</a:t>
            </a:r>
            <a:r>
              <a:rPr lang="pt-BR" dirty="0"/>
              <a:t> externa (Freud, 1920) e da ideia de Mahler de </a:t>
            </a:r>
            <a:r>
              <a:rPr lang="pt-BR" dirty="0" err="1"/>
              <a:t>crianças</a:t>
            </a:r>
            <a:r>
              <a:rPr lang="pt-BR" dirty="0"/>
              <a:t> nascerem em um estado de autismo normal, </a:t>
            </a:r>
            <a:r>
              <a:rPr lang="pt-BR" dirty="0" err="1"/>
              <a:t>não</a:t>
            </a:r>
            <a:r>
              <a:rPr lang="pt-BR" dirty="0"/>
              <a:t> relacionado a outros (Mahler, Pine e Bergman, 1975). (Palombo et al., 2010, p. 246)</a:t>
            </a:r>
          </a:p>
          <a:p>
            <a:endParaRPr lang="pt-BR" dirty="0"/>
          </a:p>
        </p:txBody>
      </p:sp>
      <p:sp>
        <p:nvSpPr>
          <p:cNvPr id="4" name="Espaço Reservado para Número de Slide 3">
            <a:extLst>
              <a:ext uri="{FF2B5EF4-FFF2-40B4-BE49-F238E27FC236}">
                <a16:creationId xmlns:a16="http://schemas.microsoft.com/office/drawing/2014/main" id="{77B093C7-1F85-D54F-BE58-812871BFFEB5}"/>
              </a:ext>
            </a:extLst>
          </p:cNvPr>
          <p:cNvSpPr>
            <a:spLocks noGrp="1"/>
          </p:cNvSpPr>
          <p:nvPr>
            <p:ph type="sldNum" sz="quarter" idx="12"/>
          </p:nvPr>
        </p:nvSpPr>
        <p:spPr/>
        <p:txBody>
          <a:bodyPr/>
          <a:lstStyle/>
          <a:p>
            <a:fld id="{BB4D1DCC-8F39-214F-8F76-B58F012A81E0}" type="slidenum">
              <a:rPr lang="pt-BR" smtClean="0"/>
              <a:t>45</a:t>
            </a:fld>
            <a:endParaRPr lang="pt-BR"/>
          </a:p>
        </p:txBody>
      </p:sp>
    </p:spTree>
    <p:extLst>
      <p:ext uri="{BB962C8B-B14F-4D97-AF65-F5344CB8AC3E}">
        <p14:creationId xmlns:p14="http://schemas.microsoft.com/office/powerpoint/2010/main" val="10726254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B0B61E-0503-244A-8440-A6312B1C133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72E81F0-F263-2F45-A485-AE296D401A0F}"/>
              </a:ext>
            </a:extLst>
          </p:cNvPr>
          <p:cNvSpPr>
            <a:spLocks noGrp="1"/>
          </p:cNvSpPr>
          <p:nvPr>
            <p:ph idx="1"/>
          </p:nvPr>
        </p:nvSpPr>
        <p:spPr/>
        <p:txBody>
          <a:bodyPr/>
          <a:lstStyle/>
          <a:p>
            <a:pPr marL="0" indent="0" algn="just">
              <a:lnSpc>
                <a:spcPct val="150000"/>
              </a:lnSpc>
              <a:buNone/>
            </a:pPr>
            <a:r>
              <a:rPr lang="pt-BR" dirty="0"/>
              <a:t>De um modo geral, ao caracterizar suas diferenças com Mahler e Klein, ele diz: “As diferenças [entre ele e os psicanalistas] estão naquilo que se considera ser a natureza dessa experiência, na ordem da sequência de desenvolvimento e no meu foco sobre o desenvolvimento do senso de eu, não dificultado ou confundido pelas questões do desenvolvimento do ego ou do id”. (Stern, 1985b, p. 15)</a:t>
            </a:r>
          </a:p>
          <a:p>
            <a:endParaRPr lang="pt-BR" dirty="0"/>
          </a:p>
        </p:txBody>
      </p:sp>
      <p:sp>
        <p:nvSpPr>
          <p:cNvPr id="4" name="Espaço Reservado para Número de Slide 3">
            <a:extLst>
              <a:ext uri="{FF2B5EF4-FFF2-40B4-BE49-F238E27FC236}">
                <a16:creationId xmlns:a16="http://schemas.microsoft.com/office/drawing/2014/main" id="{0D6376E5-818A-6241-849B-6D1D83288F8F}"/>
              </a:ext>
            </a:extLst>
          </p:cNvPr>
          <p:cNvSpPr>
            <a:spLocks noGrp="1"/>
          </p:cNvSpPr>
          <p:nvPr>
            <p:ph type="sldNum" sz="quarter" idx="12"/>
          </p:nvPr>
        </p:nvSpPr>
        <p:spPr/>
        <p:txBody>
          <a:bodyPr/>
          <a:lstStyle/>
          <a:p>
            <a:fld id="{BB4D1DCC-8F39-214F-8F76-B58F012A81E0}" type="slidenum">
              <a:rPr lang="pt-BR" smtClean="0"/>
              <a:t>46</a:t>
            </a:fld>
            <a:endParaRPr lang="pt-BR"/>
          </a:p>
        </p:txBody>
      </p:sp>
    </p:spTree>
    <p:extLst>
      <p:ext uri="{BB962C8B-B14F-4D97-AF65-F5344CB8AC3E}">
        <p14:creationId xmlns:p14="http://schemas.microsoft.com/office/powerpoint/2010/main" val="37612154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5AD360-A669-1040-9B34-39766E49683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57DD373-5903-C94A-B5F4-58E60F921B79}"/>
              </a:ext>
            </a:extLst>
          </p:cNvPr>
          <p:cNvSpPr>
            <a:spLocks noGrp="1"/>
          </p:cNvSpPr>
          <p:nvPr>
            <p:ph idx="1"/>
          </p:nvPr>
        </p:nvSpPr>
        <p:spPr/>
        <p:txBody>
          <a:bodyPr>
            <a:normAutofit/>
          </a:bodyPr>
          <a:lstStyle/>
          <a:p>
            <a:pPr marL="0" indent="0">
              <a:lnSpc>
                <a:spcPct val="150000"/>
              </a:lnSpc>
              <a:buNone/>
            </a:pPr>
            <a:r>
              <a:rPr lang="pt-BR" dirty="0"/>
              <a:t>Esta forma de uso e apreensão das teorias psicanalíticas, das teorias cognitivistas (Piaget e </a:t>
            </a:r>
            <a:r>
              <a:rPr lang="pt-BR" dirty="0" err="1"/>
              <a:t>Vygotscky</a:t>
            </a:r>
            <a:r>
              <a:rPr lang="pt-BR" dirty="0"/>
              <a:t>), dos adeptos da teoria do apego e dos estudos e experiências dos psicólogos do desenvolvimento em geral e dos </a:t>
            </a:r>
            <a:r>
              <a:rPr lang="pt-BR" dirty="0" err="1"/>
              <a:t>neuropsicólogos</a:t>
            </a:r>
            <a:r>
              <a:rPr lang="pt-BR" dirty="0"/>
              <a:t>, correspondem a um tipo de uso visando a compreensão do seu princípio organizador do desenvolvimento: os sensos do self. </a:t>
            </a:r>
          </a:p>
        </p:txBody>
      </p:sp>
      <p:sp>
        <p:nvSpPr>
          <p:cNvPr id="4" name="Espaço Reservado para Número de Slide 3">
            <a:extLst>
              <a:ext uri="{FF2B5EF4-FFF2-40B4-BE49-F238E27FC236}">
                <a16:creationId xmlns:a16="http://schemas.microsoft.com/office/drawing/2014/main" id="{39B6C5DA-46A1-1A47-82FD-B399881A3392}"/>
              </a:ext>
            </a:extLst>
          </p:cNvPr>
          <p:cNvSpPr>
            <a:spLocks noGrp="1"/>
          </p:cNvSpPr>
          <p:nvPr>
            <p:ph type="sldNum" sz="quarter" idx="12"/>
          </p:nvPr>
        </p:nvSpPr>
        <p:spPr/>
        <p:txBody>
          <a:bodyPr/>
          <a:lstStyle/>
          <a:p>
            <a:fld id="{BB4D1DCC-8F39-214F-8F76-B58F012A81E0}" type="slidenum">
              <a:rPr lang="pt-BR" smtClean="0"/>
              <a:t>47</a:t>
            </a:fld>
            <a:endParaRPr lang="pt-BR"/>
          </a:p>
        </p:txBody>
      </p:sp>
    </p:spTree>
    <p:extLst>
      <p:ext uri="{BB962C8B-B14F-4D97-AF65-F5344CB8AC3E}">
        <p14:creationId xmlns:p14="http://schemas.microsoft.com/office/powerpoint/2010/main" val="4372045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923AF8-C12C-C449-AAC6-0D9621DA325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54BE121-755A-D74A-9EDA-737DB0EAE8EF}"/>
              </a:ext>
            </a:extLst>
          </p:cNvPr>
          <p:cNvSpPr>
            <a:spLocks noGrp="1"/>
          </p:cNvSpPr>
          <p:nvPr>
            <p:ph idx="1"/>
          </p:nvPr>
        </p:nvSpPr>
        <p:spPr/>
        <p:txBody>
          <a:bodyPr>
            <a:normAutofit fontScale="40000" lnSpcReduction="20000"/>
          </a:bodyPr>
          <a:lstStyle/>
          <a:p>
            <a:pPr marL="0" indent="0" algn="just">
              <a:lnSpc>
                <a:spcPct val="170000"/>
              </a:lnSpc>
              <a:buNone/>
            </a:pPr>
            <a:r>
              <a:rPr lang="pt-BR" sz="4000" dirty="0"/>
              <a:t>Stein critica, ainda, o fato de que os psicanalistas pensam o desenvolvimento num sentido contrário ao da história, partindo do adulto e de suas manifestações clínicas patológicas para, então, supor o que ocorreu no passado do bebê e da criança, ao invés de se dedicaram ao estudo do bebê no seu desenvolvimento saudável. Diz Stern: “a abordagem assumida aqui é normativa, em vez de </a:t>
            </a:r>
            <a:r>
              <a:rPr lang="pt-BR" sz="4000" dirty="0" err="1"/>
              <a:t>patomórfica</a:t>
            </a:r>
            <a:r>
              <a:rPr lang="pt-BR" sz="4000" dirty="0"/>
              <a:t>, e prospectiva, em vez de retrospectiva” (p. 15). Para ele, estes modos de compreender o processo de desenvolvimento, acabam por falsear e obscurecer, às vezes de forma especulativa e inadequada, os fenômenos que tentam descrever. É neste sentido que pressuposições que consideram o bebê mais maduro do que ele é – tal como supõe Melanie Klein (1952) considerando que desde o momento pós-natal o bebê já pode estabelecer relações de objetos, amar e odiar, projetar e </a:t>
            </a:r>
            <a:r>
              <a:rPr lang="pt-BR" sz="4000" dirty="0" err="1"/>
              <a:t>introjetar</a:t>
            </a:r>
            <a:r>
              <a:rPr lang="pt-BR" sz="4000" dirty="0"/>
              <a:t> – ou mais indiferenciado do que ele é – tal como supõe Mahler, considerando que no início o bebê vive um tipo de autismo originário –, são propostas que não se sustentam ante as provas e experimentos empíricos fornecidos pela observação objetiva dos bebês. </a:t>
            </a:r>
          </a:p>
          <a:p>
            <a:pPr marL="0" indent="0">
              <a:buNone/>
            </a:pPr>
            <a:endParaRPr lang="pt-BR" dirty="0"/>
          </a:p>
          <a:p>
            <a:endParaRPr lang="pt-BR" dirty="0"/>
          </a:p>
        </p:txBody>
      </p:sp>
      <p:sp>
        <p:nvSpPr>
          <p:cNvPr id="4" name="Espaço Reservado para Número de Slide 3">
            <a:extLst>
              <a:ext uri="{FF2B5EF4-FFF2-40B4-BE49-F238E27FC236}">
                <a16:creationId xmlns:a16="http://schemas.microsoft.com/office/drawing/2014/main" id="{3B6E679E-2FB3-9D46-88AF-55C1DFE8E258}"/>
              </a:ext>
            </a:extLst>
          </p:cNvPr>
          <p:cNvSpPr>
            <a:spLocks noGrp="1"/>
          </p:cNvSpPr>
          <p:nvPr>
            <p:ph type="sldNum" sz="quarter" idx="12"/>
          </p:nvPr>
        </p:nvSpPr>
        <p:spPr/>
        <p:txBody>
          <a:bodyPr/>
          <a:lstStyle/>
          <a:p>
            <a:fld id="{BB4D1DCC-8F39-214F-8F76-B58F012A81E0}" type="slidenum">
              <a:rPr lang="pt-BR" smtClean="0"/>
              <a:t>48</a:t>
            </a:fld>
            <a:endParaRPr lang="pt-BR"/>
          </a:p>
        </p:txBody>
      </p:sp>
    </p:spTree>
    <p:extLst>
      <p:ext uri="{BB962C8B-B14F-4D97-AF65-F5344CB8AC3E}">
        <p14:creationId xmlns:p14="http://schemas.microsoft.com/office/powerpoint/2010/main" val="21621116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89E1E5-E0BF-2D48-AF3B-F5FDC77AE40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4C60E67-6CF2-CB4F-B2F3-25AF704CE269}"/>
              </a:ext>
            </a:extLst>
          </p:cNvPr>
          <p:cNvSpPr>
            <a:spLocks noGrp="1"/>
          </p:cNvSpPr>
          <p:nvPr>
            <p:ph idx="1"/>
          </p:nvPr>
        </p:nvSpPr>
        <p:spPr/>
        <p:txBody>
          <a:bodyPr>
            <a:normAutofit fontScale="92500" lnSpcReduction="20000"/>
          </a:bodyPr>
          <a:lstStyle/>
          <a:p>
            <a:pPr marL="0" indent="0" algn="just">
              <a:lnSpc>
                <a:spcPct val="150000"/>
              </a:lnSpc>
              <a:buNone/>
            </a:pPr>
            <a:r>
              <a:rPr lang="pt-BR" dirty="0"/>
              <a:t>Isto não significa, para Stein, que tudo aquilo que a psicanálise pode dizer sobre o desenvolvimento e a infância, bem como sobre a própria natureza humana e seu desenvolvimento emocional, deva ser recusado, mas sim reavaliado, numa avaliação crítica e no confronto com os dados empíricos. É nessa direção que ele afirma que há uma fragilidade da psicanálise para a compreensão dos bebês e do período inicial, mas também uma certa potência da psicanálise para a compreensão de fases mais tardias do desenvolvimento:</a:t>
            </a:r>
          </a:p>
          <a:p>
            <a:endParaRPr lang="pt-BR" dirty="0"/>
          </a:p>
        </p:txBody>
      </p:sp>
      <p:sp>
        <p:nvSpPr>
          <p:cNvPr id="4" name="Espaço Reservado para Número de Slide 3">
            <a:extLst>
              <a:ext uri="{FF2B5EF4-FFF2-40B4-BE49-F238E27FC236}">
                <a16:creationId xmlns:a16="http://schemas.microsoft.com/office/drawing/2014/main" id="{A3A246A7-7557-A34A-A3EE-2E7C6367080B}"/>
              </a:ext>
            </a:extLst>
          </p:cNvPr>
          <p:cNvSpPr>
            <a:spLocks noGrp="1"/>
          </p:cNvSpPr>
          <p:nvPr>
            <p:ph type="sldNum" sz="quarter" idx="12"/>
          </p:nvPr>
        </p:nvSpPr>
        <p:spPr/>
        <p:txBody>
          <a:bodyPr/>
          <a:lstStyle/>
          <a:p>
            <a:fld id="{BB4D1DCC-8F39-214F-8F76-B58F012A81E0}" type="slidenum">
              <a:rPr lang="pt-BR" smtClean="0"/>
              <a:t>49</a:t>
            </a:fld>
            <a:endParaRPr lang="pt-BR"/>
          </a:p>
        </p:txBody>
      </p:sp>
    </p:spTree>
    <p:extLst>
      <p:ext uri="{BB962C8B-B14F-4D97-AF65-F5344CB8AC3E}">
        <p14:creationId xmlns:p14="http://schemas.microsoft.com/office/powerpoint/2010/main" val="135763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390A92-2B6C-B649-B4E7-48F1784EE2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362A465-74C3-424B-B7BF-0BC48F5402A0}"/>
              </a:ext>
            </a:extLst>
          </p:cNvPr>
          <p:cNvSpPr>
            <a:spLocks noGrp="1"/>
          </p:cNvSpPr>
          <p:nvPr>
            <p:ph idx="1"/>
          </p:nvPr>
        </p:nvSpPr>
        <p:spPr/>
        <p:txBody>
          <a:bodyPr>
            <a:normAutofit fontScale="85000" lnSpcReduction="10000"/>
          </a:bodyPr>
          <a:lstStyle/>
          <a:p>
            <a:pPr marL="0" indent="0" algn="just">
              <a:lnSpc>
                <a:spcPct val="150000"/>
              </a:lnSpc>
              <a:buNone/>
            </a:pPr>
            <a:r>
              <a:rPr lang="pt-BR" dirty="0"/>
              <a:t>	A sua proposta articula os conhecimentos e propostas de compreensão da vida psíquica advindos tanto das atividades e pesquisas clínicas, constituindo aquilo que por vezes é denominado o </a:t>
            </a:r>
            <a:r>
              <a:rPr lang="pt-BR" i="1" dirty="0"/>
              <a:t>bebê clínico </a:t>
            </a:r>
            <a:r>
              <a:rPr lang="pt-BR" dirty="0"/>
              <a:t>ou </a:t>
            </a:r>
            <a:r>
              <a:rPr lang="pt-BR" i="1" dirty="0"/>
              <a:t>subjetivo</a:t>
            </a:r>
            <a:r>
              <a:rPr lang="pt-BR" dirty="0"/>
              <a:t>, quanto os conhecimentos e propostas de compreensão da vida psíquica advindos da observação empírica, natural ou experimental, observação programada e estabelecida por um quando empírico bem estabelecido, previamente conhecido e reproduzível empiricamente, constituindo aquilo que por vezes é denominado o </a:t>
            </a:r>
            <a:r>
              <a:rPr lang="pt-BR" i="1" dirty="0"/>
              <a:t>bebê empírico </a:t>
            </a:r>
            <a:r>
              <a:rPr lang="pt-BR" dirty="0"/>
              <a:t>ou</a:t>
            </a:r>
            <a:r>
              <a:rPr lang="pt-BR" i="1" dirty="0"/>
              <a:t> objetivo</a:t>
            </a:r>
            <a:r>
              <a:rPr lang="pt-BR" dirty="0"/>
              <a:t>. </a:t>
            </a:r>
          </a:p>
          <a:p>
            <a:endParaRPr lang="pt-BR" dirty="0"/>
          </a:p>
          <a:p>
            <a:endParaRPr lang="pt-BR" dirty="0"/>
          </a:p>
        </p:txBody>
      </p:sp>
      <p:sp>
        <p:nvSpPr>
          <p:cNvPr id="4" name="Espaço Reservado para Número de Slide 3">
            <a:extLst>
              <a:ext uri="{FF2B5EF4-FFF2-40B4-BE49-F238E27FC236}">
                <a16:creationId xmlns:a16="http://schemas.microsoft.com/office/drawing/2014/main" id="{450080D4-B09D-DE43-8857-8B56597639BA}"/>
              </a:ext>
            </a:extLst>
          </p:cNvPr>
          <p:cNvSpPr>
            <a:spLocks noGrp="1"/>
          </p:cNvSpPr>
          <p:nvPr>
            <p:ph type="sldNum" sz="quarter" idx="12"/>
          </p:nvPr>
        </p:nvSpPr>
        <p:spPr/>
        <p:txBody>
          <a:bodyPr/>
          <a:lstStyle/>
          <a:p>
            <a:fld id="{BB4D1DCC-8F39-214F-8F76-B58F012A81E0}" type="slidenum">
              <a:rPr lang="pt-BR" smtClean="0"/>
              <a:t>5</a:t>
            </a:fld>
            <a:endParaRPr lang="pt-BR"/>
          </a:p>
        </p:txBody>
      </p:sp>
    </p:spTree>
    <p:extLst>
      <p:ext uri="{BB962C8B-B14F-4D97-AF65-F5344CB8AC3E}">
        <p14:creationId xmlns:p14="http://schemas.microsoft.com/office/powerpoint/2010/main" val="1226636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4B93F7-14FC-834C-AFCE-AC17E3D72E2C}"/>
              </a:ext>
            </a:extLst>
          </p:cNvPr>
          <p:cNvSpPr>
            <a:spLocks noGrp="1"/>
          </p:cNvSpPr>
          <p:nvPr>
            <p:ph type="title"/>
          </p:nvPr>
        </p:nvSpPr>
        <p:spPr/>
        <p:txBody>
          <a:bodyPr>
            <a:normAutofit/>
          </a:bodyPr>
          <a:lstStyle/>
          <a:p>
            <a:r>
              <a:rPr lang="pt-BR" sz="2800" dirty="0"/>
              <a:t>Diz Stern: </a:t>
            </a:r>
          </a:p>
        </p:txBody>
      </p:sp>
      <p:sp>
        <p:nvSpPr>
          <p:cNvPr id="3" name="Espaço Reservado para Conteúdo 2">
            <a:extLst>
              <a:ext uri="{FF2B5EF4-FFF2-40B4-BE49-F238E27FC236}">
                <a16:creationId xmlns:a16="http://schemas.microsoft.com/office/drawing/2014/main" id="{8D4B3B32-27DF-E747-9762-5EFAA865105C}"/>
              </a:ext>
            </a:extLst>
          </p:cNvPr>
          <p:cNvSpPr>
            <a:spLocks noGrp="1"/>
          </p:cNvSpPr>
          <p:nvPr>
            <p:ph idx="1"/>
          </p:nvPr>
        </p:nvSpPr>
        <p:spPr/>
        <p:txBody>
          <a:bodyPr>
            <a:normAutofit lnSpcReduction="10000"/>
          </a:bodyPr>
          <a:lstStyle/>
          <a:p>
            <a:pPr algn="just">
              <a:lnSpc>
                <a:spcPct val="150000"/>
              </a:lnSpc>
            </a:pPr>
            <a:r>
              <a:rPr lang="pt-BR" dirty="0"/>
              <a:t>De modo mais geral, muitos dos princípios da psicanálise parecem descrever bem melhor o desenvolvimento depois que termina o período de bebé e começa a infância, isto é, quando existe a fala. Esta observação não pretende ser uma </a:t>
            </a:r>
            <a:r>
              <a:rPr lang="pt-BR" dirty="0" err="1"/>
              <a:t>desconfirmação</a:t>
            </a:r>
            <a:r>
              <a:rPr lang="pt-BR" dirty="0"/>
              <a:t> da teoria psicanalítica; é uma sugestão de que a teoria psicanalítica tem sido mal aplicada a esse período mais inicial da vida, o qual ela não descreve bem. (Stern, 1985b, p. 8)</a:t>
            </a:r>
          </a:p>
          <a:p>
            <a:endParaRPr lang="pt-BR" dirty="0"/>
          </a:p>
        </p:txBody>
      </p:sp>
      <p:sp>
        <p:nvSpPr>
          <p:cNvPr id="4" name="Espaço Reservado para Número de Slide 3">
            <a:extLst>
              <a:ext uri="{FF2B5EF4-FFF2-40B4-BE49-F238E27FC236}">
                <a16:creationId xmlns:a16="http://schemas.microsoft.com/office/drawing/2014/main" id="{31BE175C-F9D6-694B-9E9A-C0A846C0DF19}"/>
              </a:ext>
            </a:extLst>
          </p:cNvPr>
          <p:cNvSpPr>
            <a:spLocks noGrp="1"/>
          </p:cNvSpPr>
          <p:nvPr>
            <p:ph type="sldNum" sz="quarter" idx="12"/>
          </p:nvPr>
        </p:nvSpPr>
        <p:spPr/>
        <p:txBody>
          <a:bodyPr/>
          <a:lstStyle/>
          <a:p>
            <a:fld id="{BB4D1DCC-8F39-214F-8F76-B58F012A81E0}" type="slidenum">
              <a:rPr lang="pt-BR" smtClean="0"/>
              <a:t>50</a:t>
            </a:fld>
            <a:endParaRPr lang="pt-BR"/>
          </a:p>
        </p:txBody>
      </p:sp>
    </p:spTree>
    <p:extLst>
      <p:ext uri="{BB962C8B-B14F-4D97-AF65-F5344CB8AC3E}">
        <p14:creationId xmlns:p14="http://schemas.microsoft.com/office/powerpoint/2010/main" val="3352592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FE0552-5706-B840-8AE6-D987CDA0205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89AC79C-458A-D145-B5CC-0D4ED9EA365D}"/>
              </a:ext>
            </a:extLst>
          </p:cNvPr>
          <p:cNvSpPr>
            <a:spLocks noGrp="1"/>
          </p:cNvSpPr>
          <p:nvPr>
            <p:ph idx="1"/>
          </p:nvPr>
        </p:nvSpPr>
        <p:spPr/>
        <p:txBody>
          <a:bodyPr>
            <a:normAutofit lnSpcReduction="10000"/>
          </a:bodyPr>
          <a:lstStyle/>
          <a:p>
            <a:pPr marL="0" indent="0" algn="just">
              <a:lnSpc>
                <a:spcPct val="150000"/>
              </a:lnSpc>
              <a:buNone/>
            </a:pPr>
            <a:r>
              <a:rPr lang="pt-BR" dirty="0"/>
              <a:t>No entanto, há muitas afirmações dos psicanalistas sobre o que ocorre com o bebê, sobre o processo que leva à constituição da distinção eu-outro, ao amadurecimento cognitivo e emocional do ser humano, que mostra-se plausível empiricamente, sem que seja possível, no entanto, objetiva-las ou dar precisão empírica a ela, mais ainda, os diversos sistemas semântico-teóricos da psicanálise parecem descrevê-las de formas diferentes. </a:t>
            </a:r>
          </a:p>
          <a:p>
            <a:endParaRPr lang="pt-BR" dirty="0"/>
          </a:p>
        </p:txBody>
      </p:sp>
      <p:sp>
        <p:nvSpPr>
          <p:cNvPr id="4" name="Espaço Reservado para Número de Slide 3">
            <a:extLst>
              <a:ext uri="{FF2B5EF4-FFF2-40B4-BE49-F238E27FC236}">
                <a16:creationId xmlns:a16="http://schemas.microsoft.com/office/drawing/2014/main" id="{B6D29A0D-122F-9A4A-91F6-4D83D87D536E}"/>
              </a:ext>
            </a:extLst>
          </p:cNvPr>
          <p:cNvSpPr>
            <a:spLocks noGrp="1"/>
          </p:cNvSpPr>
          <p:nvPr>
            <p:ph type="sldNum" sz="quarter" idx="12"/>
          </p:nvPr>
        </p:nvSpPr>
        <p:spPr/>
        <p:txBody>
          <a:bodyPr/>
          <a:lstStyle/>
          <a:p>
            <a:fld id="{BB4D1DCC-8F39-214F-8F76-B58F012A81E0}" type="slidenum">
              <a:rPr lang="pt-BR" smtClean="0"/>
              <a:t>51</a:t>
            </a:fld>
            <a:endParaRPr lang="pt-BR"/>
          </a:p>
        </p:txBody>
      </p:sp>
    </p:spTree>
    <p:extLst>
      <p:ext uri="{BB962C8B-B14F-4D97-AF65-F5344CB8AC3E}">
        <p14:creationId xmlns:p14="http://schemas.microsoft.com/office/powerpoint/2010/main" val="33757692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6F1746-28C6-1648-B793-97993472DD58}"/>
              </a:ext>
            </a:extLst>
          </p:cNvPr>
          <p:cNvSpPr>
            <a:spLocks noGrp="1"/>
          </p:cNvSpPr>
          <p:nvPr>
            <p:ph type="title"/>
          </p:nvPr>
        </p:nvSpPr>
        <p:spPr/>
        <p:txBody>
          <a:bodyPr>
            <a:normAutofit fontScale="90000"/>
          </a:bodyPr>
          <a:lstStyle/>
          <a:p>
            <a:br>
              <a:rPr lang="pt-BR" sz="2700" dirty="0"/>
            </a:br>
            <a:r>
              <a:rPr lang="pt-BR" sz="2700" dirty="0"/>
              <a:t>Note-se, por exemplo, o comentário de Stern, comentando como alguns psicanalistas analisam os fenômenos da conquista da autonomia e independência do ser humano: </a:t>
            </a:r>
            <a:br>
              <a:rPr lang="pt-BR" dirty="0"/>
            </a:br>
            <a:endParaRPr lang="pt-BR" dirty="0"/>
          </a:p>
        </p:txBody>
      </p:sp>
      <p:sp>
        <p:nvSpPr>
          <p:cNvPr id="3" name="Espaço Reservado para Conteúdo 2">
            <a:extLst>
              <a:ext uri="{FF2B5EF4-FFF2-40B4-BE49-F238E27FC236}">
                <a16:creationId xmlns:a16="http://schemas.microsoft.com/office/drawing/2014/main" id="{89A1F887-BD20-B440-93C4-EE920CECD4FC}"/>
              </a:ext>
            </a:extLst>
          </p:cNvPr>
          <p:cNvSpPr>
            <a:spLocks noGrp="1"/>
          </p:cNvSpPr>
          <p:nvPr>
            <p:ph idx="1"/>
          </p:nvPr>
        </p:nvSpPr>
        <p:spPr/>
        <p:txBody>
          <a:bodyPr>
            <a:normAutofit fontScale="62500" lnSpcReduction="20000"/>
          </a:bodyPr>
          <a:lstStyle/>
          <a:p>
            <a:pPr algn="just">
              <a:lnSpc>
                <a:spcPct val="160000"/>
              </a:lnSpc>
            </a:pPr>
            <a:r>
              <a:rPr lang="pt-BR" sz="3000" dirty="0"/>
              <a:t>Como identificar os eventos cruciais que poderiam definir uma fase que é específica para as questões de autonomia e independência? Tanto Erikson (1950) quanta Freud (1905) situaram o encontro decisivo para esta questão clínica em torno do controle do funcionamento esfincteriano, por volta dos vinte e quatro meses. </a:t>
            </a:r>
            <a:r>
              <a:rPr lang="pt-BR" sz="3000" dirty="0" err="1"/>
              <a:t>Spitz</a:t>
            </a:r>
            <a:r>
              <a:rPr lang="pt-BR" sz="3000" dirty="0"/>
              <a:t> (1957) situou o encontro decisivo na capacidade de dizer "não", ao redor dos quinze meses. Mahler (1968, 1975) considerou como o evento decisivo para a autonomia e independência a capacidade dos bebés de caminhar, de afastar-se da mãe pela própria iniciativa, começando por volta dos doze meses. O momento desses três encontros decisivos discorda em um ano inteiro, a metade da vida da criança de dois anos. Essa é uma grande discordância. Qual dos autores está certo? Todos eles estão certos, e isso é tanto o problema quanto o ponto. (Stern, 1985b, p. 16)</a:t>
            </a:r>
          </a:p>
          <a:p>
            <a:endParaRPr lang="pt-BR" dirty="0"/>
          </a:p>
        </p:txBody>
      </p:sp>
      <p:sp>
        <p:nvSpPr>
          <p:cNvPr id="4" name="Espaço Reservado para Número de Slide 3">
            <a:extLst>
              <a:ext uri="{FF2B5EF4-FFF2-40B4-BE49-F238E27FC236}">
                <a16:creationId xmlns:a16="http://schemas.microsoft.com/office/drawing/2014/main" id="{99056A3F-B886-6044-984B-910A6246571D}"/>
              </a:ext>
            </a:extLst>
          </p:cNvPr>
          <p:cNvSpPr>
            <a:spLocks noGrp="1"/>
          </p:cNvSpPr>
          <p:nvPr>
            <p:ph type="sldNum" sz="quarter" idx="12"/>
          </p:nvPr>
        </p:nvSpPr>
        <p:spPr/>
        <p:txBody>
          <a:bodyPr/>
          <a:lstStyle/>
          <a:p>
            <a:fld id="{BB4D1DCC-8F39-214F-8F76-B58F012A81E0}" type="slidenum">
              <a:rPr lang="pt-BR" smtClean="0"/>
              <a:t>52</a:t>
            </a:fld>
            <a:endParaRPr lang="pt-BR"/>
          </a:p>
        </p:txBody>
      </p:sp>
    </p:spTree>
    <p:extLst>
      <p:ext uri="{BB962C8B-B14F-4D97-AF65-F5344CB8AC3E}">
        <p14:creationId xmlns:p14="http://schemas.microsoft.com/office/powerpoint/2010/main" val="16870149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587A3D-CA04-BD4C-9DD5-1E4FF42BE6F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93C21A-2550-7848-8B5B-7C62C36913A1}"/>
              </a:ext>
            </a:extLst>
          </p:cNvPr>
          <p:cNvSpPr>
            <a:spLocks noGrp="1"/>
          </p:cNvSpPr>
          <p:nvPr>
            <p:ph idx="1"/>
          </p:nvPr>
        </p:nvSpPr>
        <p:spPr/>
        <p:txBody>
          <a:bodyPr/>
          <a:lstStyle/>
          <a:p>
            <a:pPr marL="0" indent="0" algn="just">
              <a:lnSpc>
                <a:spcPct val="150000"/>
              </a:lnSpc>
              <a:buNone/>
            </a:pPr>
            <a:r>
              <a:rPr lang="pt-BR" dirty="0"/>
              <a:t>Neste quadro, pode-se afirmar que há algumas concepções dos psicanalistas que não sobrevivem às provas empíricas (a da existência de um autismo originário, por exemplo), mas há também uma série de outras que, sendo plausíveis, ajudam a compreender o processo (elas têm valor heurístico) obtendo indícios mais ou menos diretos tanto da observação empírica e quanto da clínica. </a:t>
            </a:r>
          </a:p>
          <a:p>
            <a:endParaRPr lang="pt-BR" dirty="0"/>
          </a:p>
        </p:txBody>
      </p:sp>
      <p:sp>
        <p:nvSpPr>
          <p:cNvPr id="4" name="Espaço Reservado para Número de Slide 3">
            <a:extLst>
              <a:ext uri="{FF2B5EF4-FFF2-40B4-BE49-F238E27FC236}">
                <a16:creationId xmlns:a16="http://schemas.microsoft.com/office/drawing/2014/main" id="{8391B7CF-BBF0-BD47-87B0-636E9BC41F2B}"/>
              </a:ext>
            </a:extLst>
          </p:cNvPr>
          <p:cNvSpPr>
            <a:spLocks noGrp="1"/>
          </p:cNvSpPr>
          <p:nvPr>
            <p:ph type="sldNum" sz="quarter" idx="12"/>
          </p:nvPr>
        </p:nvSpPr>
        <p:spPr/>
        <p:txBody>
          <a:bodyPr/>
          <a:lstStyle/>
          <a:p>
            <a:fld id="{BB4D1DCC-8F39-214F-8F76-B58F012A81E0}" type="slidenum">
              <a:rPr lang="pt-BR" smtClean="0"/>
              <a:t>53</a:t>
            </a:fld>
            <a:endParaRPr lang="pt-BR"/>
          </a:p>
        </p:txBody>
      </p:sp>
    </p:spTree>
    <p:extLst>
      <p:ext uri="{BB962C8B-B14F-4D97-AF65-F5344CB8AC3E}">
        <p14:creationId xmlns:p14="http://schemas.microsoft.com/office/powerpoint/2010/main" val="32726495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3145D2-CCBB-A442-9BC6-2473735644B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E1FC3EB-03D3-7145-8C1C-51FB12E64984}"/>
              </a:ext>
            </a:extLst>
          </p:cNvPr>
          <p:cNvSpPr>
            <a:spLocks noGrp="1"/>
          </p:cNvSpPr>
          <p:nvPr>
            <p:ph idx="1"/>
          </p:nvPr>
        </p:nvSpPr>
        <p:spPr/>
        <p:txBody>
          <a:bodyPr>
            <a:normAutofit fontScale="62500" lnSpcReduction="20000"/>
          </a:bodyPr>
          <a:lstStyle/>
          <a:p>
            <a:pPr algn="just">
              <a:lnSpc>
                <a:spcPct val="160000"/>
              </a:lnSpc>
            </a:pPr>
            <a:r>
              <a:rPr lang="pt-BR" sz="3000" dirty="0"/>
              <a:t>Stern ainda ressalta um outro problema, presente na psicanálise, mas também noutros modos de compreender o desenvolvimento (seja emocional, seja cognitivo): o fato de pensá-lo em termos de fases que se </a:t>
            </a:r>
            <a:r>
              <a:rPr lang="pt-BR" sz="3000" dirty="0" err="1"/>
              <a:t>complexizam</a:t>
            </a:r>
            <a:r>
              <a:rPr lang="pt-BR" sz="3000" dirty="0"/>
              <a:t> e são ultrapassadas. Porém, Stern se opõe a tal modo de pensar o desenvolvimento, afirmando que o que temos, no processo, são dinâmicas, modos de ser, que acabam por estar presentes por toda a vida. A própria concepção de que as patologias ou sintomas advém de fixação ou traumas em determinadas fases (sendo a patologia pensadas em termos de fixações a determinadas fases, a determinadas dinâmicas), não seria uma hipótese defensável na sua totalidade, não há evidências empíricas que a sustentem: “Danos e traumas psicológicos em uma idade ou fase específica devem resultar mais tarde em tipos específicos </a:t>
            </a:r>
            <a:r>
              <a:rPr lang="pt-BR" sz="3000" dirty="0" err="1"/>
              <a:t>predizíveis</a:t>
            </a:r>
            <a:r>
              <a:rPr lang="pt-BR" sz="3000" dirty="0"/>
              <a:t> de problemas clínicos. Não existe tal evidência” (p. 15). </a:t>
            </a:r>
          </a:p>
          <a:p>
            <a:endParaRPr lang="pt-BR" dirty="0"/>
          </a:p>
        </p:txBody>
      </p:sp>
      <p:sp>
        <p:nvSpPr>
          <p:cNvPr id="4" name="Espaço Reservado para Número de Slide 3">
            <a:extLst>
              <a:ext uri="{FF2B5EF4-FFF2-40B4-BE49-F238E27FC236}">
                <a16:creationId xmlns:a16="http://schemas.microsoft.com/office/drawing/2014/main" id="{B9098B16-7C1F-8547-9558-54E5F06122B6}"/>
              </a:ext>
            </a:extLst>
          </p:cNvPr>
          <p:cNvSpPr>
            <a:spLocks noGrp="1"/>
          </p:cNvSpPr>
          <p:nvPr>
            <p:ph type="sldNum" sz="quarter" idx="12"/>
          </p:nvPr>
        </p:nvSpPr>
        <p:spPr/>
        <p:txBody>
          <a:bodyPr/>
          <a:lstStyle/>
          <a:p>
            <a:fld id="{BB4D1DCC-8F39-214F-8F76-B58F012A81E0}" type="slidenum">
              <a:rPr lang="pt-BR" smtClean="0"/>
              <a:t>54</a:t>
            </a:fld>
            <a:endParaRPr lang="pt-BR"/>
          </a:p>
        </p:txBody>
      </p:sp>
    </p:spTree>
    <p:extLst>
      <p:ext uri="{BB962C8B-B14F-4D97-AF65-F5344CB8AC3E}">
        <p14:creationId xmlns:p14="http://schemas.microsoft.com/office/powerpoint/2010/main" val="14339648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FEE60F-1874-5349-B171-A51ABD2FE05F}"/>
              </a:ext>
            </a:extLst>
          </p:cNvPr>
          <p:cNvSpPr>
            <a:spLocks noGrp="1"/>
          </p:cNvSpPr>
          <p:nvPr>
            <p:ph type="title"/>
          </p:nvPr>
        </p:nvSpPr>
        <p:spPr/>
        <p:txBody>
          <a:bodyPr/>
          <a:lstStyle/>
          <a:p>
            <a:r>
              <a:rPr lang="pt-BR" dirty="0"/>
              <a:t>Stern comenta: </a:t>
            </a:r>
            <a:br>
              <a:rPr lang="pt-BR" dirty="0"/>
            </a:br>
            <a:endParaRPr lang="pt-BR" dirty="0"/>
          </a:p>
        </p:txBody>
      </p:sp>
      <p:sp>
        <p:nvSpPr>
          <p:cNvPr id="3" name="Espaço Reservado para Conteúdo 2">
            <a:extLst>
              <a:ext uri="{FF2B5EF4-FFF2-40B4-BE49-F238E27FC236}">
                <a16:creationId xmlns:a16="http://schemas.microsoft.com/office/drawing/2014/main" id="{11ED56BF-CCA7-FF47-9623-EB24DADAFB9B}"/>
              </a:ext>
            </a:extLst>
          </p:cNvPr>
          <p:cNvSpPr>
            <a:spLocks noGrp="1"/>
          </p:cNvSpPr>
          <p:nvPr>
            <p:ph idx="1"/>
          </p:nvPr>
        </p:nvSpPr>
        <p:spPr/>
        <p:txBody>
          <a:bodyPr>
            <a:normAutofit fontScale="70000" lnSpcReduction="20000"/>
          </a:bodyPr>
          <a:lstStyle/>
          <a:p>
            <a:pPr algn="just">
              <a:lnSpc>
                <a:spcPct val="160000"/>
              </a:lnSpc>
            </a:pPr>
            <a:r>
              <a:rPr lang="pt-BR" dirty="0"/>
              <a:t>Um dos problemas com as predições implícitas ou explícitas, que a teoria psicanalítica tem feito sobre a ontogenia da patologia, é que elas talvez sejam específicas demais. O pensamento recente sobre a psicopatologia do desenvolvimento (</a:t>
            </a:r>
            <a:r>
              <a:rPr lang="pt-BR" dirty="0" err="1"/>
              <a:t>Cicchetti</a:t>
            </a:r>
            <a:r>
              <a:rPr lang="pt-BR" dirty="0"/>
              <a:t> &amp; </a:t>
            </a:r>
            <a:r>
              <a:rPr lang="pt-BR" dirty="0" err="1"/>
              <a:t>Schnieder-Rosen</a:t>
            </a:r>
            <a:r>
              <a:rPr lang="pt-BR" dirty="0"/>
              <a:t>, 1985; </a:t>
            </a:r>
            <a:r>
              <a:rPr lang="pt-BR" dirty="0" err="1"/>
              <a:t>Sroufe</a:t>
            </a:r>
            <a:r>
              <a:rPr lang="pt-BR" dirty="0"/>
              <a:t> &amp; </a:t>
            </a:r>
            <a:r>
              <a:rPr lang="pt-BR" dirty="0" err="1"/>
              <a:t>Rutter</a:t>
            </a:r>
            <a:r>
              <a:rPr lang="pt-BR" dirty="0"/>
              <a:t>, 1984) enfatiza que as manifestações de patologia podem ser muito diferentes em idades diferentes. Atualmente se pensa que as questões do desenvolvimento mais normais sofrem uma considerável transformação na manifestação através das idades. Essa tem sido uma impressão crescente a respeito do paradoxo da descontinuidade do desenvolvimento dentro da continuidade (</a:t>
            </a:r>
            <a:r>
              <a:rPr lang="pt-BR" dirty="0" err="1"/>
              <a:t>Garmenzy</a:t>
            </a:r>
            <a:r>
              <a:rPr lang="pt-BR" dirty="0"/>
              <a:t> &amp; </a:t>
            </a:r>
            <a:r>
              <a:rPr lang="pt-BR" dirty="0" err="1"/>
              <a:t>Rutter</a:t>
            </a:r>
            <a:r>
              <a:rPr lang="pt-BR" dirty="0"/>
              <a:t>, 1983; </a:t>
            </a:r>
            <a:r>
              <a:rPr lang="pt-BR" dirty="0" err="1"/>
              <a:t>Hindle</a:t>
            </a:r>
            <a:r>
              <a:rPr lang="pt-BR" dirty="0"/>
              <a:t> &amp; </a:t>
            </a:r>
            <a:r>
              <a:rPr lang="pt-BR" dirty="0" err="1"/>
              <a:t>Batenson</a:t>
            </a:r>
            <a:r>
              <a:rPr lang="pt-BR" dirty="0"/>
              <a:t>, 1984; </a:t>
            </a:r>
            <a:r>
              <a:rPr lang="pt-BR" dirty="0" err="1"/>
              <a:t>Kagan</a:t>
            </a:r>
            <a:r>
              <a:rPr lang="pt-BR" dirty="0"/>
              <a:t>, </a:t>
            </a:r>
            <a:r>
              <a:rPr lang="pt-BR" dirty="0" err="1"/>
              <a:t>Kearsley</a:t>
            </a:r>
            <a:r>
              <a:rPr lang="pt-BR" dirty="0"/>
              <a:t>, &amp; </a:t>
            </a:r>
            <a:r>
              <a:rPr lang="pt-BR" dirty="0" err="1"/>
              <a:t>Zelazo</a:t>
            </a:r>
            <a:r>
              <a:rPr lang="pt-BR" dirty="0"/>
              <a:t>, 1978; </a:t>
            </a:r>
            <a:r>
              <a:rPr lang="pt-BR" dirty="0" err="1"/>
              <a:t>McCall</a:t>
            </a:r>
            <a:r>
              <a:rPr lang="pt-BR" dirty="0"/>
              <a:t>, 1979; </a:t>
            </a:r>
            <a:r>
              <a:rPr lang="pt-BR" dirty="0" err="1"/>
              <a:t>Sameroff</a:t>
            </a:r>
            <a:r>
              <a:rPr lang="pt-BR" dirty="0"/>
              <a:t> &amp; Chandler, 1975; Waddington, 1940). (Stern, 1985b, p. 29)</a:t>
            </a:r>
          </a:p>
          <a:p>
            <a:endParaRPr lang="pt-BR" dirty="0"/>
          </a:p>
        </p:txBody>
      </p:sp>
      <p:sp>
        <p:nvSpPr>
          <p:cNvPr id="4" name="Espaço Reservado para Número de Slide 3">
            <a:extLst>
              <a:ext uri="{FF2B5EF4-FFF2-40B4-BE49-F238E27FC236}">
                <a16:creationId xmlns:a16="http://schemas.microsoft.com/office/drawing/2014/main" id="{E897F7AF-0EE4-6242-9B81-8E58A037A178}"/>
              </a:ext>
            </a:extLst>
          </p:cNvPr>
          <p:cNvSpPr>
            <a:spLocks noGrp="1"/>
          </p:cNvSpPr>
          <p:nvPr>
            <p:ph type="sldNum" sz="quarter" idx="12"/>
          </p:nvPr>
        </p:nvSpPr>
        <p:spPr/>
        <p:txBody>
          <a:bodyPr/>
          <a:lstStyle/>
          <a:p>
            <a:fld id="{BB4D1DCC-8F39-214F-8F76-B58F012A81E0}" type="slidenum">
              <a:rPr lang="pt-BR" smtClean="0"/>
              <a:t>55</a:t>
            </a:fld>
            <a:endParaRPr lang="pt-BR"/>
          </a:p>
        </p:txBody>
      </p:sp>
    </p:spTree>
    <p:extLst>
      <p:ext uri="{BB962C8B-B14F-4D97-AF65-F5344CB8AC3E}">
        <p14:creationId xmlns:p14="http://schemas.microsoft.com/office/powerpoint/2010/main" val="41479955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02FC56-3447-2F42-9A22-9778F68D294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1903855-C524-8A47-A988-0C78534F8F07}"/>
              </a:ext>
            </a:extLst>
          </p:cNvPr>
          <p:cNvSpPr>
            <a:spLocks noGrp="1"/>
          </p:cNvSpPr>
          <p:nvPr>
            <p:ph idx="1"/>
          </p:nvPr>
        </p:nvSpPr>
        <p:spPr/>
        <p:txBody>
          <a:bodyPr>
            <a:normAutofit fontScale="92500" lnSpcReduction="20000"/>
          </a:bodyPr>
          <a:lstStyle/>
          <a:p>
            <a:pPr algn="just">
              <a:lnSpc>
                <a:spcPct val="150000"/>
              </a:lnSpc>
            </a:pPr>
            <a:r>
              <a:rPr lang="pt-BR" dirty="0"/>
              <a:t>Stein tem, como objetivo, compor aquilo que é possível apreender via a observação empírica direta, com aquilo que advém da observação clínica, ele que integrar o bebê observado com o bebê clínico, por assim dizer: “Ambas as abordagens são indispensáveis para a presente tarefa de pensar a respeito do desenvolvimento do senso do eu do bebê. O bebê clínico infunde vida subjetiva no bebê observado, enquanto o bebê observado aponta pra as teorias gerais sobre as quais podemos construir a vida subjetiva inferida do bebê clínico” (Stern, 1985b, p. 11).</a:t>
            </a:r>
          </a:p>
          <a:p>
            <a:endParaRPr lang="pt-BR" dirty="0"/>
          </a:p>
        </p:txBody>
      </p:sp>
      <p:sp>
        <p:nvSpPr>
          <p:cNvPr id="4" name="Espaço Reservado para Número de Slide 3">
            <a:extLst>
              <a:ext uri="{FF2B5EF4-FFF2-40B4-BE49-F238E27FC236}">
                <a16:creationId xmlns:a16="http://schemas.microsoft.com/office/drawing/2014/main" id="{5C9CFA09-2CCD-2E4E-A5C2-F94CD470644E}"/>
              </a:ext>
            </a:extLst>
          </p:cNvPr>
          <p:cNvSpPr>
            <a:spLocks noGrp="1"/>
          </p:cNvSpPr>
          <p:nvPr>
            <p:ph type="sldNum" sz="quarter" idx="12"/>
          </p:nvPr>
        </p:nvSpPr>
        <p:spPr/>
        <p:txBody>
          <a:bodyPr/>
          <a:lstStyle/>
          <a:p>
            <a:fld id="{BB4D1DCC-8F39-214F-8F76-B58F012A81E0}" type="slidenum">
              <a:rPr lang="pt-BR" smtClean="0"/>
              <a:t>56</a:t>
            </a:fld>
            <a:endParaRPr lang="pt-BR"/>
          </a:p>
        </p:txBody>
      </p:sp>
    </p:spTree>
    <p:extLst>
      <p:ext uri="{BB962C8B-B14F-4D97-AF65-F5344CB8AC3E}">
        <p14:creationId xmlns:p14="http://schemas.microsoft.com/office/powerpoint/2010/main" val="16344794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C5471-2A6C-EE45-AAFA-CB201338BEF9}"/>
              </a:ext>
            </a:extLst>
          </p:cNvPr>
          <p:cNvSpPr>
            <a:spLocks noGrp="1"/>
          </p:cNvSpPr>
          <p:nvPr>
            <p:ph type="title"/>
          </p:nvPr>
        </p:nvSpPr>
        <p:spPr/>
        <p:txBody>
          <a:bodyPr/>
          <a:lstStyle/>
          <a:p>
            <a:r>
              <a:rPr lang="pt-BR" sz="2800" b="1" i="1" dirty="0"/>
              <a:t>Influência da psicologia do desenvolvimento</a:t>
            </a:r>
            <a:r>
              <a:rPr lang="pt-BR" sz="2800" b="1" dirty="0"/>
              <a:t> </a:t>
            </a:r>
            <a:br>
              <a:rPr lang="pt-BR" dirty="0"/>
            </a:br>
            <a:endParaRPr lang="pt-BR" dirty="0"/>
          </a:p>
        </p:txBody>
      </p:sp>
      <p:sp>
        <p:nvSpPr>
          <p:cNvPr id="3" name="Espaço Reservado para Conteúdo 2">
            <a:extLst>
              <a:ext uri="{FF2B5EF4-FFF2-40B4-BE49-F238E27FC236}">
                <a16:creationId xmlns:a16="http://schemas.microsoft.com/office/drawing/2014/main" id="{EDC52A9C-3CE8-F044-9EFD-49A5F5CA2451}"/>
              </a:ext>
            </a:extLst>
          </p:cNvPr>
          <p:cNvSpPr>
            <a:spLocks noGrp="1"/>
          </p:cNvSpPr>
          <p:nvPr>
            <p:ph idx="1"/>
          </p:nvPr>
        </p:nvSpPr>
        <p:spPr/>
        <p:txBody>
          <a:bodyPr>
            <a:normAutofit fontScale="47500" lnSpcReduction="20000"/>
          </a:bodyPr>
          <a:lstStyle/>
          <a:p>
            <a:pPr algn="just">
              <a:lnSpc>
                <a:spcPct val="170000"/>
              </a:lnSpc>
            </a:pPr>
            <a:r>
              <a:rPr lang="pt-BR" dirty="0"/>
              <a:t> </a:t>
            </a:r>
            <a:r>
              <a:rPr lang="pt-BR" sz="3600" dirty="0"/>
              <a:t>No que se refere à </a:t>
            </a:r>
            <a:r>
              <a:rPr lang="pt-BR" sz="3600" i="1" dirty="0"/>
              <a:t>psicologia do desenvolvimento, </a:t>
            </a:r>
            <a:r>
              <a:rPr lang="pt-BR" sz="3600" dirty="0"/>
              <a:t>Stern tem em mente um campo da psicologia mais associado a observação direta objetiva (em situações criadas experimentalmente para isto, ou em situação natural) do bebê e da criança (ou ainda, da díade mãe-bebê e dos relacionamentos interpessoais), seja no que se refere aos cognitivistas (como Piaget e Vygotsky) seja noutras perspectivas (tais como as de  </a:t>
            </a:r>
            <a:r>
              <a:rPr lang="pt-BR" sz="3600" dirty="0" err="1"/>
              <a:t>Sander</a:t>
            </a:r>
            <a:r>
              <a:rPr lang="pt-BR" sz="3600" dirty="0"/>
              <a:t> 1964, Greenspan 1981 , e todo o campo da teoria do apego). </a:t>
            </a:r>
            <a:r>
              <a:rPr lang="pt-BR" sz="3600" i="1" dirty="0"/>
              <a:t>Grosso modo</a:t>
            </a:r>
            <a:r>
              <a:rPr lang="pt-BR" sz="3600" dirty="0"/>
              <a:t>, nesta perspectiva considera-se que o desenvolvimento ocorre em termos das tarefas adaptativas (na interação mãe-bebê, ou da criança, adolescente, adulto com o mundo), centrados numa construção teórica e descritiva do desenvolvimento que segue uma linha evolutiva (e não retrospectiva, como fazem os psicanalistas, indo do adulto e suas memórias para a infância). Há, nestas perspectivas a concepção e procura de uma teoria e descrição do processo evolutivo-desenvolvimentista na saúde (ou normalidade, opondo-se, pois, mais uma vez, ao ponto de vista </a:t>
            </a:r>
            <a:r>
              <a:rPr lang="pt-BR" sz="3600" dirty="0" err="1"/>
              <a:t>patomórfico</a:t>
            </a:r>
            <a:r>
              <a:rPr lang="pt-BR" sz="3600" dirty="0"/>
              <a:t> dos psicanalistas). </a:t>
            </a:r>
          </a:p>
          <a:p>
            <a:endParaRPr lang="pt-BR" dirty="0"/>
          </a:p>
        </p:txBody>
      </p:sp>
      <p:sp>
        <p:nvSpPr>
          <p:cNvPr id="4" name="Espaço Reservado para Número de Slide 3">
            <a:extLst>
              <a:ext uri="{FF2B5EF4-FFF2-40B4-BE49-F238E27FC236}">
                <a16:creationId xmlns:a16="http://schemas.microsoft.com/office/drawing/2014/main" id="{761D2A6E-026C-AF47-9A94-F717457E429D}"/>
              </a:ext>
            </a:extLst>
          </p:cNvPr>
          <p:cNvSpPr>
            <a:spLocks noGrp="1"/>
          </p:cNvSpPr>
          <p:nvPr>
            <p:ph type="sldNum" sz="quarter" idx="12"/>
          </p:nvPr>
        </p:nvSpPr>
        <p:spPr/>
        <p:txBody>
          <a:bodyPr/>
          <a:lstStyle/>
          <a:p>
            <a:fld id="{BB4D1DCC-8F39-214F-8F76-B58F012A81E0}" type="slidenum">
              <a:rPr lang="pt-BR" smtClean="0"/>
              <a:t>57</a:t>
            </a:fld>
            <a:endParaRPr lang="pt-BR"/>
          </a:p>
        </p:txBody>
      </p:sp>
    </p:spTree>
    <p:extLst>
      <p:ext uri="{BB962C8B-B14F-4D97-AF65-F5344CB8AC3E}">
        <p14:creationId xmlns:p14="http://schemas.microsoft.com/office/powerpoint/2010/main" val="18222853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C5471-2A6C-EE45-AAFA-CB201338BEF9}"/>
              </a:ext>
            </a:extLst>
          </p:cNvPr>
          <p:cNvSpPr>
            <a:spLocks noGrp="1"/>
          </p:cNvSpPr>
          <p:nvPr>
            <p:ph type="title"/>
          </p:nvPr>
        </p:nvSpPr>
        <p:spPr/>
        <p:txBody>
          <a:bodyPr/>
          <a:lstStyle/>
          <a:p>
            <a:r>
              <a:rPr lang="pt-BR" sz="2800" b="1" i="1" dirty="0"/>
              <a:t>Influência da psicologia do desenvolvimento</a:t>
            </a:r>
            <a:r>
              <a:rPr lang="pt-BR" sz="2800" b="1" dirty="0"/>
              <a:t> </a:t>
            </a:r>
            <a:br>
              <a:rPr lang="pt-BR" dirty="0"/>
            </a:br>
            <a:endParaRPr lang="pt-BR" dirty="0"/>
          </a:p>
        </p:txBody>
      </p:sp>
      <p:sp>
        <p:nvSpPr>
          <p:cNvPr id="3" name="Espaço Reservado para Conteúdo 2">
            <a:extLst>
              <a:ext uri="{FF2B5EF4-FFF2-40B4-BE49-F238E27FC236}">
                <a16:creationId xmlns:a16="http://schemas.microsoft.com/office/drawing/2014/main" id="{EDC52A9C-3CE8-F044-9EFD-49A5F5CA2451}"/>
              </a:ext>
            </a:extLst>
          </p:cNvPr>
          <p:cNvSpPr>
            <a:spLocks noGrp="1"/>
          </p:cNvSpPr>
          <p:nvPr>
            <p:ph idx="1"/>
          </p:nvPr>
        </p:nvSpPr>
        <p:spPr/>
        <p:txBody>
          <a:bodyPr>
            <a:normAutofit fontScale="55000" lnSpcReduction="20000"/>
          </a:bodyPr>
          <a:lstStyle/>
          <a:p>
            <a:pPr algn="just">
              <a:lnSpc>
                <a:spcPct val="170000"/>
              </a:lnSpc>
            </a:pPr>
            <a:r>
              <a:rPr lang="pt-BR" sz="2900" dirty="0"/>
              <a:t>Stern tem em mente todo o trabalho de Piaget explicando como se desenvolve empiricamente a nossa faculdade de conhecer (a conquista da percepção do objeto permanente [mesmo fora da visão da criança], a diferenciação eu-outro, a noção de tempo, espaço, causalidade, a aquisição do pensamento lógico simbólico etc.), denominada de epistemologia genética, construída via a observação empírica objetiva da criança, bem como dos experimentos que tornam possível interrogar a criança; bem como as propostas de Vygotsky, reconhecendo a influência dos modos de produção na constituição das subjetividades, defendendo uma comunhão entre determinantes biológicos e sociológicos, se referindo, por exemplo, a zona proximal (zonas na qual a aprendizagem tem as condições de possibilidade de ocorrer). Não se trata, neste tipo de influência, de permanecer apenas no que Piaget e Vygotsky propuseram, mas a todo o campo da psicologia do desenvolvimento cognitivo e educacional, reconhecendo as diversas descobertas do campo das neurociências, tal como, por exemplo, os neurônios espelhos, como fundamentos dos processos de imitação e incorporação do comportamento do outro nas relações inter-humanas. (Stern, 1985b, p. 8)</a:t>
            </a:r>
          </a:p>
          <a:p>
            <a:endParaRPr lang="pt-BR" dirty="0"/>
          </a:p>
        </p:txBody>
      </p:sp>
      <p:sp>
        <p:nvSpPr>
          <p:cNvPr id="4" name="Espaço Reservado para Número de Slide 3">
            <a:extLst>
              <a:ext uri="{FF2B5EF4-FFF2-40B4-BE49-F238E27FC236}">
                <a16:creationId xmlns:a16="http://schemas.microsoft.com/office/drawing/2014/main" id="{761D2A6E-026C-AF47-9A94-F717457E429D}"/>
              </a:ext>
            </a:extLst>
          </p:cNvPr>
          <p:cNvSpPr>
            <a:spLocks noGrp="1"/>
          </p:cNvSpPr>
          <p:nvPr>
            <p:ph type="sldNum" sz="quarter" idx="12"/>
          </p:nvPr>
        </p:nvSpPr>
        <p:spPr/>
        <p:txBody>
          <a:bodyPr/>
          <a:lstStyle/>
          <a:p>
            <a:fld id="{BB4D1DCC-8F39-214F-8F76-B58F012A81E0}" type="slidenum">
              <a:rPr lang="pt-BR" smtClean="0"/>
              <a:t>58</a:t>
            </a:fld>
            <a:endParaRPr lang="pt-BR"/>
          </a:p>
        </p:txBody>
      </p:sp>
    </p:spTree>
    <p:extLst>
      <p:ext uri="{BB962C8B-B14F-4D97-AF65-F5344CB8AC3E}">
        <p14:creationId xmlns:p14="http://schemas.microsoft.com/office/powerpoint/2010/main" val="5501830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2BA61D-7BD9-3142-B509-1F92897340D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F5AD05C-3B0F-3A4B-A31A-E3AFE6D3419E}"/>
              </a:ext>
            </a:extLst>
          </p:cNvPr>
          <p:cNvSpPr>
            <a:spLocks noGrp="1"/>
          </p:cNvSpPr>
          <p:nvPr>
            <p:ph idx="1"/>
          </p:nvPr>
        </p:nvSpPr>
        <p:spPr/>
        <p:txBody>
          <a:bodyPr>
            <a:normAutofit fontScale="62500" lnSpcReduction="20000"/>
          </a:bodyPr>
          <a:lstStyle/>
          <a:p>
            <a:pPr marL="0" indent="0" algn="just">
              <a:lnSpc>
                <a:spcPct val="170000"/>
              </a:lnSpc>
              <a:buNone/>
            </a:pPr>
            <a:r>
              <a:rPr lang="pt-BR" dirty="0"/>
              <a:t>Como exemplo, dentre diversos, basta citar que Stern refere-se muitas vezes a Piaget – reconhecendo a importância da noção de</a:t>
            </a:r>
            <a:r>
              <a:rPr lang="pt-BR" i="1" dirty="0"/>
              <a:t> esquema </a:t>
            </a:r>
            <a:r>
              <a:rPr lang="pt-BR" dirty="0"/>
              <a:t>(modos de conhecer o mundo) e dos mecanismos de </a:t>
            </a:r>
            <a:r>
              <a:rPr lang="pt-BR" i="1" dirty="0"/>
              <a:t>assimilação</a:t>
            </a:r>
            <a:r>
              <a:rPr lang="pt-BR" dirty="0"/>
              <a:t>, </a:t>
            </a:r>
            <a:r>
              <a:rPr lang="pt-BR" i="1" dirty="0"/>
              <a:t>acomodação</a:t>
            </a:r>
            <a:r>
              <a:rPr lang="pt-BR" dirty="0"/>
              <a:t> e </a:t>
            </a:r>
            <a:r>
              <a:rPr lang="pt-BR" i="1" dirty="0" err="1"/>
              <a:t>equilibração</a:t>
            </a:r>
            <a:r>
              <a:rPr lang="pt-BR" dirty="0"/>
              <a:t> (fornecem dinâmicas de desenvolvimento e ampliação destes esquemas) –, como também a Vygotsky, especialmente quando usa a noção de </a:t>
            </a:r>
            <a:r>
              <a:rPr lang="pt-BR" i="1" dirty="0"/>
              <a:t>zona proximal, </a:t>
            </a:r>
            <a:r>
              <a:rPr lang="pt-BR" dirty="0"/>
              <a:t>aplicando-a por exemplo a estímulos dirigidos ao bebê (quando uma mãe age apresentando um objeto ao bebê, estimulando-o [“você tinha percebido que esse velho chocalho podia ser tão fascinante”], Stern avalia afirmando “[Isto] não é nada mais do que trabalhar na zona do desenvolvimento (afetivo) próxima do bebê, o lugar logo além de onde ele está e em cuja direção está se desenvolvendo” (1985b, p. 174). Muitos exemplos poderiam ser acrescidos para mostrar esta influência, mas nosso objetivo é compreender o contexto geral da proposta de Stern, deixando as minúcias para outro tipo de estudo analítico-crítico. </a:t>
            </a:r>
          </a:p>
          <a:p>
            <a:endParaRPr lang="pt-BR" dirty="0"/>
          </a:p>
        </p:txBody>
      </p:sp>
      <p:sp>
        <p:nvSpPr>
          <p:cNvPr id="4" name="Espaço Reservado para Número de Slide 3">
            <a:extLst>
              <a:ext uri="{FF2B5EF4-FFF2-40B4-BE49-F238E27FC236}">
                <a16:creationId xmlns:a16="http://schemas.microsoft.com/office/drawing/2014/main" id="{BB8AC87A-B798-5F4C-A3B9-665E3C3A46FB}"/>
              </a:ext>
            </a:extLst>
          </p:cNvPr>
          <p:cNvSpPr>
            <a:spLocks noGrp="1"/>
          </p:cNvSpPr>
          <p:nvPr>
            <p:ph type="sldNum" sz="quarter" idx="12"/>
          </p:nvPr>
        </p:nvSpPr>
        <p:spPr/>
        <p:txBody>
          <a:bodyPr/>
          <a:lstStyle/>
          <a:p>
            <a:fld id="{BB4D1DCC-8F39-214F-8F76-B58F012A81E0}" type="slidenum">
              <a:rPr lang="pt-BR" smtClean="0"/>
              <a:t>59</a:t>
            </a:fld>
            <a:endParaRPr lang="pt-BR"/>
          </a:p>
        </p:txBody>
      </p:sp>
    </p:spTree>
    <p:extLst>
      <p:ext uri="{BB962C8B-B14F-4D97-AF65-F5344CB8AC3E}">
        <p14:creationId xmlns:p14="http://schemas.microsoft.com/office/powerpoint/2010/main" val="4276179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1C2535-D128-9346-BE05-D158DBAAC0F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0AD1097-2F4D-0441-8236-76310B63EB1E}"/>
              </a:ext>
            </a:extLst>
          </p:cNvPr>
          <p:cNvSpPr>
            <a:spLocks noGrp="1"/>
          </p:cNvSpPr>
          <p:nvPr>
            <p:ph idx="1"/>
          </p:nvPr>
        </p:nvSpPr>
        <p:spPr/>
        <p:txBody>
          <a:bodyPr>
            <a:normAutofit fontScale="92500"/>
          </a:bodyPr>
          <a:lstStyle/>
          <a:p>
            <a:pPr lvl="1" algn="just">
              <a:lnSpc>
                <a:spcPct val="150000"/>
              </a:lnSpc>
            </a:pPr>
            <a:r>
              <a:rPr lang="pt-BR" dirty="0"/>
              <a:t>Stern integrou o Boston </a:t>
            </a:r>
            <a:r>
              <a:rPr lang="pt-BR" dirty="0" err="1"/>
              <a:t>Change</a:t>
            </a:r>
            <a:r>
              <a:rPr lang="pt-BR" dirty="0"/>
              <a:t> </a:t>
            </a:r>
            <a:r>
              <a:rPr lang="pt-BR" dirty="0" err="1"/>
              <a:t>Process</a:t>
            </a:r>
            <a:r>
              <a:rPr lang="pt-BR" dirty="0"/>
              <a:t> </a:t>
            </a:r>
            <a:r>
              <a:rPr lang="pt-BR" dirty="0" err="1"/>
              <a:t>Study</a:t>
            </a:r>
            <a:r>
              <a:rPr lang="pt-BR" dirty="0"/>
              <a:t> </a:t>
            </a:r>
            <a:r>
              <a:rPr lang="pt-BR" dirty="0" err="1"/>
              <a:t>Group</a:t>
            </a:r>
            <a:r>
              <a:rPr lang="pt-BR" dirty="0"/>
              <a:t>, fundado em 1995 com o objetivo de integrar o conhecimento advindos das pesquisas clínicas psicodinâmicas (dentre elas a psicanálise) e os advindos das pesquisas dos </a:t>
            </a:r>
            <a:r>
              <a:rPr lang="pt-BR" dirty="0" err="1"/>
              <a:t>desenvolvimentalistas</a:t>
            </a:r>
            <a:r>
              <a:rPr lang="pt-BR" dirty="0"/>
              <a:t>: “A agenda deste grupo foi estudar o processo de mudança, tanto no desenvolvimento normal como nas terapias </a:t>
            </a:r>
            <a:r>
              <a:rPr lang="pt-BR" dirty="0" err="1"/>
              <a:t>psicanalíticas</a:t>
            </a:r>
            <a:r>
              <a:rPr lang="pt-BR" dirty="0"/>
              <a:t> (</a:t>
            </a:r>
            <a:r>
              <a:rPr lang="pt-BR" dirty="0" err="1"/>
              <a:t>www.changeprocess.org</a:t>
            </a:r>
            <a:r>
              <a:rPr lang="pt-BR" dirty="0"/>
              <a:t>). </a:t>
            </a:r>
            <a:r>
              <a:rPr lang="pt-BR" dirty="0" err="1"/>
              <a:t>Além</a:t>
            </a:r>
            <a:r>
              <a:rPr lang="pt-BR" dirty="0"/>
              <a:t> de Daniel Stern, este grupo incluiu sua esposa </a:t>
            </a:r>
            <a:r>
              <a:rPr lang="pt-BR" dirty="0" err="1"/>
              <a:t>Nadia</a:t>
            </a:r>
            <a:r>
              <a:rPr lang="pt-BR" dirty="0"/>
              <a:t> </a:t>
            </a:r>
            <a:r>
              <a:rPr lang="pt-BR" dirty="0" err="1"/>
              <a:t>Bruschweiler</a:t>
            </a:r>
            <a:r>
              <a:rPr lang="pt-BR" dirty="0"/>
              <a:t>-Stern, </a:t>
            </a:r>
            <a:r>
              <a:rPr lang="pt-BR" dirty="0" err="1"/>
              <a:t>Karlen</a:t>
            </a:r>
            <a:r>
              <a:rPr lang="pt-BR" dirty="0"/>
              <a:t> Lyons-Ruth, Alexander Morgan, Jeremy </a:t>
            </a:r>
            <a:r>
              <a:rPr lang="pt-BR" dirty="0" err="1"/>
              <a:t>Nahum</a:t>
            </a:r>
            <a:r>
              <a:rPr lang="pt-BR" dirty="0"/>
              <a:t>, Alexandra Harrison, Edward </a:t>
            </a:r>
            <a:r>
              <a:rPr lang="pt-BR" dirty="0" err="1"/>
              <a:t>Tronick</a:t>
            </a:r>
            <a:r>
              <a:rPr lang="pt-BR" dirty="0"/>
              <a:t> e Louis </a:t>
            </a:r>
            <a:r>
              <a:rPr lang="pt-BR" dirty="0" err="1"/>
              <a:t>Sander</a:t>
            </a:r>
            <a:r>
              <a:rPr lang="pt-BR" dirty="0"/>
              <a:t>” (Palombo et al., 2010, pp. 244-245)</a:t>
            </a:r>
            <a:r>
              <a:rPr lang="pt-BR" dirty="0">
                <a:effectLst/>
              </a:rPr>
              <a:t> </a:t>
            </a:r>
            <a:endParaRPr lang="pt-BR" dirty="0"/>
          </a:p>
        </p:txBody>
      </p:sp>
      <p:sp>
        <p:nvSpPr>
          <p:cNvPr id="4" name="Espaço Reservado para Número de Slide 3">
            <a:extLst>
              <a:ext uri="{FF2B5EF4-FFF2-40B4-BE49-F238E27FC236}">
                <a16:creationId xmlns:a16="http://schemas.microsoft.com/office/drawing/2014/main" id="{1C2556B9-0FA7-F148-B9B3-9DC31893AF8A}"/>
              </a:ext>
            </a:extLst>
          </p:cNvPr>
          <p:cNvSpPr>
            <a:spLocks noGrp="1"/>
          </p:cNvSpPr>
          <p:nvPr>
            <p:ph type="sldNum" sz="quarter" idx="12"/>
          </p:nvPr>
        </p:nvSpPr>
        <p:spPr/>
        <p:txBody>
          <a:bodyPr/>
          <a:lstStyle/>
          <a:p>
            <a:fld id="{BB4D1DCC-8F39-214F-8F76-B58F012A81E0}" type="slidenum">
              <a:rPr lang="pt-BR" smtClean="0"/>
              <a:t>6</a:t>
            </a:fld>
            <a:endParaRPr lang="pt-BR"/>
          </a:p>
        </p:txBody>
      </p:sp>
    </p:spTree>
    <p:extLst>
      <p:ext uri="{BB962C8B-B14F-4D97-AF65-F5344CB8AC3E}">
        <p14:creationId xmlns:p14="http://schemas.microsoft.com/office/powerpoint/2010/main" val="33797769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9AAD23-2E2D-814B-8DD3-CDE1650D6906}"/>
              </a:ext>
            </a:extLst>
          </p:cNvPr>
          <p:cNvSpPr>
            <a:spLocks noGrp="1"/>
          </p:cNvSpPr>
          <p:nvPr>
            <p:ph type="title"/>
          </p:nvPr>
        </p:nvSpPr>
        <p:spPr/>
        <p:txBody>
          <a:bodyPr>
            <a:normAutofit fontScale="90000"/>
          </a:bodyPr>
          <a:lstStyle/>
          <a:p>
            <a:r>
              <a:rPr lang="pt-BR" b="1" i="1" dirty="0"/>
              <a:t>Influência do ponto de vista dos </a:t>
            </a:r>
            <a:r>
              <a:rPr lang="pt-BR" b="1" i="1" dirty="0" err="1"/>
              <a:t>etólogos</a:t>
            </a:r>
            <a:r>
              <a:rPr lang="pt-BR" b="1" i="1" dirty="0"/>
              <a:t>, com a teoria do apego </a:t>
            </a:r>
            <a:br>
              <a:rPr lang="pt-BR" dirty="0"/>
            </a:br>
            <a:endParaRPr lang="pt-BR" dirty="0"/>
          </a:p>
        </p:txBody>
      </p:sp>
      <p:sp>
        <p:nvSpPr>
          <p:cNvPr id="3" name="Espaço Reservado para Conteúdo 2">
            <a:extLst>
              <a:ext uri="{FF2B5EF4-FFF2-40B4-BE49-F238E27FC236}">
                <a16:creationId xmlns:a16="http://schemas.microsoft.com/office/drawing/2014/main" id="{14ADD59B-55AB-684A-98FC-DB1A5873E146}"/>
              </a:ext>
            </a:extLst>
          </p:cNvPr>
          <p:cNvSpPr>
            <a:spLocks noGrp="1"/>
          </p:cNvSpPr>
          <p:nvPr>
            <p:ph idx="1"/>
          </p:nvPr>
        </p:nvSpPr>
        <p:spPr/>
        <p:txBody>
          <a:bodyPr>
            <a:normAutofit fontScale="62500" lnSpcReduction="20000"/>
          </a:bodyPr>
          <a:lstStyle/>
          <a:p>
            <a:pPr marL="0" indent="0" algn="just">
              <a:lnSpc>
                <a:spcPct val="170000"/>
              </a:lnSpc>
              <a:buNone/>
            </a:pPr>
            <a:r>
              <a:rPr lang="pt-BR" dirty="0"/>
              <a:t>A teoria do apego nasceu dos interesses de John </a:t>
            </a:r>
            <a:r>
              <a:rPr lang="pt-BR" dirty="0" err="1"/>
              <a:t>Bowlby</a:t>
            </a:r>
            <a:r>
              <a:rPr lang="pt-BR" dirty="0"/>
              <a:t> para explicar os efeitos da </a:t>
            </a:r>
            <a:r>
              <a:rPr lang="pt-BR" dirty="0" err="1"/>
              <a:t>deprivação</a:t>
            </a:r>
            <a:r>
              <a:rPr lang="pt-BR" dirty="0"/>
              <a:t> infantil precoce e seus efeitos na produção de sujeitos delinquentes ou antissociais. </a:t>
            </a:r>
            <a:r>
              <a:rPr lang="pt-BR" dirty="0" err="1"/>
              <a:t>Bowlby</a:t>
            </a:r>
            <a:r>
              <a:rPr lang="pt-BR" dirty="0"/>
              <a:t>, com uma sólida formação psicanalítica na Sociedade de Psicanálise Britânica – com forte influência e referência na obra de Melanie Klein (em especial a sua defesa de que o ser humano, desde o seu nascimento, pode estabelecer relações de amor e ódio –, mas criticando alguns pressupostos fundamentais da psicanálise (tal como, a sua teoria das pulsões, que as toma como o impulso primário que leva o indivíduo a relacionar-se, seja em função da busca do prazer seja em função da busca pela descarga da excitação), supôs existir outro motor básico estrutural como impulso fundamental: o apego, como princípio advindo da própria história da espécie, num pensamento </a:t>
            </a:r>
            <a:r>
              <a:rPr lang="pt-BR" dirty="0" err="1"/>
              <a:t>neo-darwinista</a:t>
            </a:r>
            <a:r>
              <a:rPr lang="pt-BR" dirty="0"/>
              <a:t>, no qual o ser humano busca apegar-se a um outro porque isto é mais eficiente para sua sobrevivência da espécie. </a:t>
            </a:r>
          </a:p>
          <a:p>
            <a:endParaRPr lang="pt-BR" dirty="0"/>
          </a:p>
        </p:txBody>
      </p:sp>
      <p:sp>
        <p:nvSpPr>
          <p:cNvPr id="4" name="Espaço Reservado para Número de Slide 3">
            <a:extLst>
              <a:ext uri="{FF2B5EF4-FFF2-40B4-BE49-F238E27FC236}">
                <a16:creationId xmlns:a16="http://schemas.microsoft.com/office/drawing/2014/main" id="{8E3FCB91-912B-8643-A5BC-ED9CF3DC588A}"/>
              </a:ext>
            </a:extLst>
          </p:cNvPr>
          <p:cNvSpPr>
            <a:spLocks noGrp="1"/>
          </p:cNvSpPr>
          <p:nvPr>
            <p:ph type="sldNum" sz="quarter" idx="12"/>
          </p:nvPr>
        </p:nvSpPr>
        <p:spPr/>
        <p:txBody>
          <a:bodyPr/>
          <a:lstStyle/>
          <a:p>
            <a:fld id="{BB4D1DCC-8F39-214F-8F76-B58F012A81E0}" type="slidenum">
              <a:rPr lang="pt-BR" smtClean="0"/>
              <a:t>60</a:t>
            </a:fld>
            <a:endParaRPr lang="pt-BR"/>
          </a:p>
        </p:txBody>
      </p:sp>
    </p:spTree>
    <p:extLst>
      <p:ext uri="{BB962C8B-B14F-4D97-AF65-F5344CB8AC3E}">
        <p14:creationId xmlns:p14="http://schemas.microsoft.com/office/powerpoint/2010/main" val="12461545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9AAD23-2E2D-814B-8DD3-CDE1650D6906}"/>
              </a:ext>
            </a:extLst>
          </p:cNvPr>
          <p:cNvSpPr>
            <a:spLocks noGrp="1"/>
          </p:cNvSpPr>
          <p:nvPr>
            <p:ph type="title"/>
          </p:nvPr>
        </p:nvSpPr>
        <p:spPr/>
        <p:txBody>
          <a:bodyPr>
            <a:normAutofit/>
          </a:bodyPr>
          <a:lstStyle/>
          <a:p>
            <a:br>
              <a:rPr lang="pt-BR" dirty="0"/>
            </a:br>
            <a:endParaRPr lang="pt-BR" dirty="0"/>
          </a:p>
        </p:txBody>
      </p:sp>
      <p:sp>
        <p:nvSpPr>
          <p:cNvPr id="3" name="Espaço Reservado para Conteúdo 2">
            <a:extLst>
              <a:ext uri="{FF2B5EF4-FFF2-40B4-BE49-F238E27FC236}">
                <a16:creationId xmlns:a16="http://schemas.microsoft.com/office/drawing/2014/main" id="{14ADD59B-55AB-684A-98FC-DB1A5873E146}"/>
              </a:ext>
            </a:extLst>
          </p:cNvPr>
          <p:cNvSpPr>
            <a:spLocks noGrp="1"/>
          </p:cNvSpPr>
          <p:nvPr>
            <p:ph idx="1"/>
          </p:nvPr>
        </p:nvSpPr>
        <p:spPr/>
        <p:txBody>
          <a:bodyPr>
            <a:normAutofit fontScale="85000" lnSpcReduction="10000"/>
          </a:bodyPr>
          <a:lstStyle/>
          <a:p>
            <a:pPr marL="0" indent="0" algn="just">
              <a:lnSpc>
                <a:spcPct val="170000"/>
              </a:lnSpc>
              <a:buNone/>
            </a:pPr>
            <a:r>
              <a:rPr lang="pt-BR" dirty="0" err="1"/>
              <a:t>Bowlby</a:t>
            </a:r>
            <a:r>
              <a:rPr lang="pt-BR" dirty="0"/>
              <a:t> ainda fundamentou suas concepções numa série de observações controladas (em especial com os protocolos de observação experimental desenvolvidos e realizados por Mary </a:t>
            </a:r>
            <a:r>
              <a:rPr lang="pt-BR" dirty="0" err="1"/>
              <a:t>Ainsworth</a:t>
            </a:r>
            <a:r>
              <a:rPr lang="pt-BR" dirty="0"/>
              <a:t>), levando-os a classificar os tipos de apego que vão se estabelecendo durante o desenvolvimento (seguro, inseguro, instável etc.). Esta perspectiva ofereceu ao campo das pesquisas do desenvolvimento uma compreensão da maneira como se dão as relações mãe-bebê, seja no seu início, seja como diversos dos seus desenvolvimentos futuros. </a:t>
            </a:r>
          </a:p>
          <a:p>
            <a:endParaRPr lang="pt-BR" dirty="0"/>
          </a:p>
        </p:txBody>
      </p:sp>
      <p:sp>
        <p:nvSpPr>
          <p:cNvPr id="4" name="Espaço Reservado para Número de Slide 3">
            <a:extLst>
              <a:ext uri="{FF2B5EF4-FFF2-40B4-BE49-F238E27FC236}">
                <a16:creationId xmlns:a16="http://schemas.microsoft.com/office/drawing/2014/main" id="{8E3FCB91-912B-8643-A5BC-ED9CF3DC588A}"/>
              </a:ext>
            </a:extLst>
          </p:cNvPr>
          <p:cNvSpPr>
            <a:spLocks noGrp="1"/>
          </p:cNvSpPr>
          <p:nvPr>
            <p:ph type="sldNum" sz="quarter" idx="12"/>
          </p:nvPr>
        </p:nvSpPr>
        <p:spPr/>
        <p:txBody>
          <a:bodyPr/>
          <a:lstStyle/>
          <a:p>
            <a:fld id="{BB4D1DCC-8F39-214F-8F76-B58F012A81E0}" type="slidenum">
              <a:rPr lang="pt-BR" smtClean="0"/>
              <a:t>61</a:t>
            </a:fld>
            <a:endParaRPr lang="pt-BR"/>
          </a:p>
        </p:txBody>
      </p:sp>
    </p:spTree>
    <p:extLst>
      <p:ext uri="{BB962C8B-B14F-4D97-AF65-F5344CB8AC3E}">
        <p14:creationId xmlns:p14="http://schemas.microsoft.com/office/powerpoint/2010/main" val="2932145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C54CC5-7A8E-F94A-8ECD-1AB07DD9A26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6B0DE47-F710-F047-A24D-FDF5E409E570}"/>
              </a:ext>
            </a:extLst>
          </p:cNvPr>
          <p:cNvSpPr>
            <a:spLocks noGrp="1"/>
          </p:cNvSpPr>
          <p:nvPr>
            <p:ph idx="1"/>
          </p:nvPr>
        </p:nvSpPr>
        <p:spPr/>
        <p:txBody>
          <a:bodyPr>
            <a:normAutofit fontScale="92500" lnSpcReduction="10000"/>
          </a:bodyPr>
          <a:lstStyle/>
          <a:p>
            <a:pPr marL="0" indent="0" algn="just">
              <a:lnSpc>
                <a:spcPct val="160000"/>
              </a:lnSpc>
              <a:buNone/>
            </a:pPr>
            <a:r>
              <a:rPr lang="pt-BR" dirty="0"/>
              <a:t>Por um lado, o termo apego serve para designar as relações humanas e os padrões que acabam por serem desenvolvidos nessas relações, dando uma ênfase e importância central nas relações iniciais do ser humano com seu cuidador principal (ou cuidadores); e, por outro, refere-se também a um impulso básico, de origem biológica (visando a sobrevivência da espécie, constituído no homem com fruto da própria lei da sobrevivência no quadro de um pensamento </a:t>
            </a:r>
            <a:r>
              <a:rPr lang="pt-BR" dirty="0" err="1"/>
              <a:t>neo-darwiniano</a:t>
            </a:r>
            <a:r>
              <a:rPr lang="pt-BR" dirty="0"/>
              <a:t>). </a:t>
            </a:r>
          </a:p>
        </p:txBody>
      </p:sp>
      <p:sp>
        <p:nvSpPr>
          <p:cNvPr id="4" name="Espaço Reservado para Número de Slide 3">
            <a:extLst>
              <a:ext uri="{FF2B5EF4-FFF2-40B4-BE49-F238E27FC236}">
                <a16:creationId xmlns:a16="http://schemas.microsoft.com/office/drawing/2014/main" id="{A3504650-DE10-6749-A80D-A9C8967C072F}"/>
              </a:ext>
            </a:extLst>
          </p:cNvPr>
          <p:cNvSpPr>
            <a:spLocks noGrp="1"/>
          </p:cNvSpPr>
          <p:nvPr>
            <p:ph type="sldNum" sz="quarter" idx="12"/>
          </p:nvPr>
        </p:nvSpPr>
        <p:spPr/>
        <p:txBody>
          <a:bodyPr/>
          <a:lstStyle/>
          <a:p>
            <a:fld id="{BB4D1DCC-8F39-214F-8F76-B58F012A81E0}" type="slidenum">
              <a:rPr lang="pt-BR" smtClean="0"/>
              <a:t>62</a:t>
            </a:fld>
            <a:endParaRPr lang="pt-BR"/>
          </a:p>
        </p:txBody>
      </p:sp>
    </p:spTree>
    <p:extLst>
      <p:ext uri="{BB962C8B-B14F-4D97-AF65-F5344CB8AC3E}">
        <p14:creationId xmlns:p14="http://schemas.microsoft.com/office/powerpoint/2010/main" val="20868903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C54CC5-7A8E-F94A-8ECD-1AB07DD9A26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6B0DE47-F710-F047-A24D-FDF5E409E570}"/>
              </a:ext>
            </a:extLst>
          </p:cNvPr>
          <p:cNvSpPr>
            <a:spLocks noGrp="1"/>
          </p:cNvSpPr>
          <p:nvPr>
            <p:ph idx="1"/>
          </p:nvPr>
        </p:nvSpPr>
        <p:spPr/>
        <p:txBody>
          <a:bodyPr>
            <a:normAutofit/>
          </a:bodyPr>
          <a:lstStyle/>
          <a:p>
            <a:pPr marL="0" indent="0" algn="just">
              <a:lnSpc>
                <a:spcPct val="160000"/>
              </a:lnSpc>
              <a:buNone/>
            </a:pPr>
            <a:r>
              <a:rPr lang="pt-BR" dirty="0"/>
              <a:t>São duas coisas diferentes: uma, as efetivas relações inter-humanas, fenomenologicamente reconhecidas; outra, este impulso referido à ontologia e à consideração deste impulso de natureza biológica caracterizando a natureza humana. Quando pensamos a relações inter-humanas em Freud, vemos que ele usa o termo relações de objeto, e as coloca como sendo impulsionadas pelas pulsões (o impulso básico).</a:t>
            </a:r>
          </a:p>
          <a:p>
            <a:endParaRPr lang="pt-BR" dirty="0"/>
          </a:p>
        </p:txBody>
      </p:sp>
      <p:sp>
        <p:nvSpPr>
          <p:cNvPr id="4" name="Espaço Reservado para Número de Slide 3">
            <a:extLst>
              <a:ext uri="{FF2B5EF4-FFF2-40B4-BE49-F238E27FC236}">
                <a16:creationId xmlns:a16="http://schemas.microsoft.com/office/drawing/2014/main" id="{A3504650-DE10-6749-A80D-A9C8967C072F}"/>
              </a:ext>
            </a:extLst>
          </p:cNvPr>
          <p:cNvSpPr>
            <a:spLocks noGrp="1"/>
          </p:cNvSpPr>
          <p:nvPr>
            <p:ph type="sldNum" sz="quarter" idx="12"/>
          </p:nvPr>
        </p:nvSpPr>
        <p:spPr/>
        <p:txBody>
          <a:bodyPr/>
          <a:lstStyle/>
          <a:p>
            <a:fld id="{BB4D1DCC-8F39-214F-8F76-B58F012A81E0}" type="slidenum">
              <a:rPr lang="pt-BR" smtClean="0"/>
              <a:t>63</a:t>
            </a:fld>
            <a:endParaRPr lang="pt-BR"/>
          </a:p>
        </p:txBody>
      </p:sp>
    </p:spTree>
    <p:extLst>
      <p:ext uri="{BB962C8B-B14F-4D97-AF65-F5344CB8AC3E}">
        <p14:creationId xmlns:p14="http://schemas.microsoft.com/office/powerpoint/2010/main" val="25994482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2F8400-B005-1444-BEFB-7B6644550FB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B38621C-B077-F64D-BCF6-3B7727E8FBC6}"/>
              </a:ext>
            </a:extLst>
          </p:cNvPr>
          <p:cNvSpPr>
            <a:spLocks noGrp="1"/>
          </p:cNvSpPr>
          <p:nvPr>
            <p:ph idx="1"/>
          </p:nvPr>
        </p:nvSpPr>
        <p:spPr/>
        <p:txBody>
          <a:bodyPr/>
          <a:lstStyle/>
          <a:p>
            <a:pPr marL="0" indent="0" algn="just">
              <a:lnSpc>
                <a:spcPct val="150000"/>
              </a:lnSpc>
              <a:buNone/>
            </a:pPr>
            <a:r>
              <a:rPr lang="pt-BR" dirty="0"/>
              <a:t>Stern corresponde a um dos pensadores que utilizou a compreensão desenvolvimentista do apego, tanto em termos fenomenológicos como ontológicos, para aplicá-la na sua compreensão dos diversos sensos do self. </a:t>
            </a:r>
          </a:p>
          <a:p>
            <a:endParaRPr lang="pt-BR" dirty="0"/>
          </a:p>
        </p:txBody>
      </p:sp>
      <p:sp>
        <p:nvSpPr>
          <p:cNvPr id="4" name="Espaço Reservado para Número de Slide 3">
            <a:extLst>
              <a:ext uri="{FF2B5EF4-FFF2-40B4-BE49-F238E27FC236}">
                <a16:creationId xmlns:a16="http://schemas.microsoft.com/office/drawing/2014/main" id="{08FAA10F-1E0C-2E40-8F01-8699677B7BE4}"/>
              </a:ext>
            </a:extLst>
          </p:cNvPr>
          <p:cNvSpPr>
            <a:spLocks noGrp="1"/>
          </p:cNvSpPr>
          <p:nvPr>
            <p:ph type="sldNum" sz="quarter" idx="12"/>
          </p:nvPr>
        </p:nvSpPr>
        <p:spPr/>
        <p:txBody>
          <a:bodyPr/>
          <a:lstStyle/>
          <a:p>
            <a:fld id="{BB4D1DCC-8F39-214F-8F76-B58F012A81E0}" type="slidenum">
              <a:rPr lang="pt-BR" smtClean="0"/>
              <a:t>64</a:t>
            </a:fld>
            <a:endParaRPr lang="pt-BR"/>
          </a:p>
        </p:txBody>
      </p:sp>
    </p:spTree>
    <p:extLst>
      <p:ext uri="{BB962C8B-B14F-4D97-AF65-F5344CB8AC3E}">
        <p14:creationId xmlns:p14="http://schemas.microsoft.com/office/powerpoint/2010/main" val="39010958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C910DD-3B1E-A947-8135-4B5B4C7A44C1}"/>
              </a:ext>
            </a:extLst>
          </p:cNvPr>
          <p:cNvSpPr>
            <a:spLocks noGrp="1"/>
          </p:cNvSpPr>
          <p:nvPr>
            <p:ph type="title"/>
          </p:nvPr>
        </p:nvSpPr>
        <p:spPr/>
        <p:txBody>
          <a:bodyPr/>
          <a:lstStyle/>
          <a:p>
            <a:r>
              <a:rPr lang="pt-BR" dirty="0"/>
              <a:t>Diz Stern nesse sentido: </a:t>
            </a:r>
            <a:br>
              <a:rPr lang="pt-BR" dirty="0"/>
            </a:br>
            <a:endParaRPr lang="pt-BR" dirty="0"/>
          </a:p>
        </p:txBody>
      </p:sp>
      <p:sp>
        <p:nvSpPr>
          <p:cNvPr id="3" name="Espaço Reservado para Conteúdo 2">
            <a:extLst>
              <a:ext uri="{FF2B5EF4-FFF2-40B4-BE49-F238E27FC236}">
                <a16:creationId xmlns:a16="http://schemas.microsoft.com/office/drawing/2014/main" id="{4AD8B9C6-0A76-C74B-B79C-A2F2C4CBA506}"/>
              </a:ext>
            </a:extLst>
          </p:cNvPr>
          <p:cNvSpPr>
            <a:spLocks noGrp="1"/>
          </p:cNvSpPr>
          <p:nvPr>
            <p:ph idx="1"/>
          </p:nvPr>
        </p:nvSpPr>
        <p:spPr/>
        <p:txBody>
          <a:bodyPr>
            <a:normAutofit fontScale="62500" lnSpcReduction="20000"/>
          </a:bodyPr>
          <a:lstStyle/>
          <a:p>
            <a:pPr algn="just">
              <a:lnSpc>
                <a:spcPct val="170000"/>
              </a:lnSpc>
            </a:pPr>
            <a:r>
              <a:rPr lang="pt-BR" dirty="0"/>
              <a:t>A teoria do apego, do modo como se desenvolveu a partir de suas origens na psicanálise e etologia (</a:t>
            </a:r>
            <a:r>
              <a:rPr lang="pt-BR" dirty="0" err="1"/>
              <a:t>Bowlby</a:t>
            </a:r>
            <a:r>
              <a:rPr lang="pt-BR" dirty="0"/>
              <a:t>, 1969, 1973, 1980) para incluir os métodos e perspectivas da psicologia do desenvolvimento (</a:t>
            </a:r>
            <a:r>
              <a:rPr lang="pt-BR" dirty="0" err="1"/>
              <a:t>Ainsworth</a:t>
            </a:r>
            <a:r>
              <a:rPr lang="pt-BR" dirty="0"/>
              <a:t>, </a:t>
            </a:r>
            <a:r>
              <a:rPr lang="pt-BR" dirty="0" err="1"/>
              <a:t>Blehar</a:t>
            </a:r>
            <a:r>
              <a:rPr lang="pt-BR" dirty="0"/>
              <a:t>, Waters, &amp; Wall, 1978; </a:t>
            </a:r>
            <a:r>
              <a:rPr lang="pt-BR" dirty="0" err="1"/>
              <a:t>Ainsworth</a:t>
            </a:r>
            <a:r>
              <a:rPr lang="pt-BR" dirty="0"/>
              <a:t> &amp; Wittig, 1969) veio a abarcar muitos níveis do fenómeno. Em vários níveis, o apego é um conjunto de comportamentos do bebé, um sistema motivacional, um relacionamento entre mãe e bebé, uma construção teórica e uma experiência subjetiva para o bebé na forma de "modelos funcionais". / Alguns níveis do apego, tais como os padrões de comportamento que mudam para manter o apego em diferentes idades, podem prontamente ser vistos como fases sequenciais do desenvolvimento, enquanto outros, como a qualidade do relacionamento mãe-bebê, são questões para toda vida (</a:t>
            </a:r>
            <a:r>
              <a:rPr lang="pt-BR" dirty="0" err="1"/>
              <a:t>Bretherton</a:t>
            </a:r>
            <a:r>
              <a:rPr lang="pt-BR" dirty="0"/>
              <a:t> &amp; Waters, 1985; </a:t>
            </a:r>
            <a:r>
              <a:rPr lang="pt-BR" dirty="0" err="1"/>
              <a:t>Hinde</a:t>
            </a:r>
            <a:r>
              <a:rPr lang="pt-BR" dirty="0"/>
              <a:t>, 1982; </a:t>
            </a:r>
            <a:r>
              <a:rPr lang="pt-BR" dirty="0" err="1"/>
              <a:t>Sroufe</a:t>
            </a:r>
            <a:r>
              <a:rPr lang="pt-BR" dirty="0"/>
              <a:t>, 1979; </a:t>
            </a:r>
            <a:r>
              <a:rPr lang="pt-BR" dirty="0" err="1"/>
              <a:t>Sroufe</a:t>
            </a:r>
            <a:r>
              <a:rPr lang="pt-BR" dirty="0"/>
              <a:t> &amp; Waters, 1977). (Stern, 1985b, p. 19)</a:t>
            </a:r>
          </a:p>
          <a:p>
            <a:endParaRPr lang="pt-BR" dirty="0"/>
          </a:p>
        </p:txBody>
      </p:sp>
      <p:sp>
        <p:nvSpPr>
          <p:cNvPr id="12" name="Espaço Reservado para Número de Slide 11">
            <a:extLst>
              <a:ext uri="{FF2B5EF4-FFF2-40B4-BE49-F238E27FC236}">
                <a16:creationId xmlns:a16="http://schemas.microsoft.com/office/drawing/2014/main" id="{F887D07B-C6F6-604C-803A-14E6FDAD6F8C}"/>
              </a:ext>
            </a:extLst>
          </p:cNvPr>
          <p:cNvSpPr>
            <a:spLocks noGrp="1"/>
          </p:cNvSpPr>
          <p:nvPr>
            <p:ph type="sldNum" sz="quarter" idx="12"/>
          </p:nvPr>
        </p:nvSpPr>
        <p:spPr/>
        <p:txBody>
          <a:bodyPr/>
          <a:lstStyle/>
          <a:p>
            <a:fld id="{BB4D1DCC-8F39-214F-8F76-B58F012A81E0}" type="slidenum">
              <a:rPr lang="pt-BR" smtClean="0"/>
              <a:t>65</a:t>
            </a:fld>
            <a:endParaRPr lang="pt-BR"/>
          </a:p>
        </p:txBody>
      </p:sp>
    </p:spTree>
    <p:extLst>
      <p:ext uri="{BB962C8B-B14F-4D97-AF65-F5344CB8AC3E}">
        <p14:creationId xmlns:p14="http://schemas.microsoft.com/office/powerpoint/2010/main" val="37179024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6C747-8DAE-6448-9BB2-BC801AEDFD7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521550D-45F9-6845-B605-7116C0E1109F}"/>
              </a:ext>
            </a:extLst>
          </p:cNvPr>
          <p:cNvSpPr>
            <a:spLocks noGrp="1"/>
          </p:cNvSpPr>
          <p:nvPr>
            <p:ph idx="1"/>
          </p:nvPr>
        </p:nvSpPr>
        <p:spPr/>
        <p:txBody>
          <a:bodyPr>
            <a:normAutofit fontScale="77500" lnSpcReduction="20000"/>
          </a:bodyPr>
          <a:lstStyle/>
          <a:p>
            <a:pPr marL="0" indent="0" algn="just">
              <a:lnSpc>
                <a:spcPct val="160000"/>
              </a:lnSpc>
              <a:buNone/>
            </a:pPr>
            <a:r>
              <a:rPr lang="pt-BR" dirty="0"/>
              <a:t>Um dos aspectos importantes da teoria do apego, em contraposição à perspectiva psicanalítica, é que as pulsões (e, como consequência, a própria sexualidade) deixa de ter o lugar de princípio e impulso fundamental da constituição e organização da vida psíquica – ou vida emocional –, o que implica dizer que há problemas existenciais (do bebê, da criança, do adolescente e do adulto) que não são redutíveis ao problema da administração da vida </a:t>
            </a:r>
            <a:r>
              <a:rPr lang="pt-BR" dirty="0" err="1"/>
              <a:t>pulsional</a:t>
            </a:r>
            <a:r>
              <a:rPr lang="pt-BR" dirty="0"/>
              <a:t> ou instintual nas relações inter-humanas. Isto tem consequências teórico-clínicas de grande monta, dado que, por exemplo, o cuidado psicoterápico com uma mãe com seu recém-nascido, exige um </a:t>
            </a:r>
            <a:r>
              <a:rPr lang="pt-BR" i="1" dirty="0"/>
              <a:t>setting</a:t>
            </a:r>
            <a:r>
              <a:rPr lang="pt-BR" dirty="0"/>
              <a:t> e uma intervenção que não podem ser reduzidas ou referidas aos problemas da sexualidade. </a:t>
            </a:r>
          </a:p>
          <a:p>
            <a:endParaRPr lang="pt-BR" dirty="0"/>
          </a:p>
        </p:txBody>
      </p:sp>
      <p:sp>
        <p:nvSpPr>
          <p:cNvPr id="4" name="Espaço Reservado para Número de Slide 3">
            <a:extLst>
              <a:ext uri="{FF2B5EF4-FFF2-40B4-BE49-F238E27FC236}">
                <a16:creationId xmlns:a16="http://schemas.microsoft.com/office/drawing/2014/main" id="{ABCB4481-09F4-034D-B16D-AAFFD0F21B0D}"/>
              </a:ext>
            </a:extLst>
          </p:cNvPr>
          <p:cNvSpPr>
            <a:spLocks noGrp="1"/>
          </p:cNvSpPr>
          <p:nvPr>
            <p:ph type="sldNum" sz="quarter" idx="12"/>
          </p:nvPr>
        </p:nvSpPr>
        <p:spPr/>
        <p:txBody>
          <a:bodyPr/>
          <a:lstStyle/>
          <a:p>
            <a:fld id="{BB4D1DCC-8F39-214F-8F76-B58F012A81E0}" type="slidenum">
              <a:rPr lang="pt-BR" smtClean="0"/>
              <a:t>66</a:t>
            </a:fld>
            <a:endParaRPr lang="pt-BR"/>
          </a:p>
        </p:txBody>
      </p:sp>
    </p:spTree>
    <p:extLst>
      <p:ext uri="{BB962C8B-B14F-4D97-AF65-F5344CB8AC3E}">
        <p14:creationId xmlns:p14="http://schemas.microsoft.com/office/powerpoint/2010/main" val="3098338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9F607B-66AC-D648-B174-D1E4AD62700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515CAD2-2488-C24E-A8B1-D8735CF828F3}"/>
              </a:ext>
            </a:extLst>
          </p:cNvPr>
          <p:cNvSpPr>
            <a:spLocks noGrp="1"/>
          </p:cNvSpPr>
          <p:nvPr>
            <p:ph idx="1"/>
          </p:nvPr>
        </p:nvSpPr>
        <p:spPr/>
        <p:txBody>
          <a:bodyPr>
            <a:normAutofit fontScale="77500" lnSpcReduction="20000"/>
          </a:bodyPr>
          <a:lstStyle/>
          <a:p>
            <a:pPr marL="0" indent="0" algn="just">
              <a:lnSpc>
                <a:spcPct val="160000"/>
              </a:lnSpc>
              <a:buNone/>
            </a:pPr>
            <a:r>
              <a:rPr lang="pt-BR" dirty="0"/>
              <a:t>Ao usar a teoria do apego, Stern também não se ocupa da questão da incompatibilidade entre um modelo de homem pensado em termos da teoria das pulsões (análogo a um aparelho movido por forças e energias, tal como qualquer outro sistema da natureza) e pensado em termos da teoria do apego (uma espécie regida pela lei da sobrevivência, tal como todas as espécies animais da natureza). Supõe-se que ele não vê contradição entre elas (da mesma maneira que muitos autores da atualidade tem tentado demonstrar, tais como Peter </a:t>
            </a:r>
            <a:r>
              <a:rPr lang="pt-BR" dirty="0" err="1"/>
              <a:t>Fonagy</a:t>
            </a:r>
            <a:r>
              <a:rPr lang="pt-BR" dirty="0"/>
              <a:t> (2017) e Bernard </a:t>
            </a:r>
            <a:r>
              <a:rPr lang="pt-BR" dirty="0" err="1"/>
              <a:t>Golse</a:t>
            </a:r>
            <a:r>
              <a:rPr lang="pt-BR" dirty="0"/>
              <a:t> (Alvarez &amp; </a:t>
            </a:r>
            <a:r>
              <a:rPr lang="pt-BR" dirty="0" err="1"/>
              <a:t>Golse</a:t>
            </a:r>
            <a:r>
              <a:rPr lang="pt-BR" dirty="0"/>
              <a:t>, 2008; </a:t>
            </a:r>
            <a:r>
              <a:rPr lang="pt-BR" dirty="0" err="1"/>
              <a:t>Golse</a:t>
            </a:r>
            <a:r>
              <a:rPr lang="pt-BR" dirty="0"/>
              <a:t>, 2004, 2006b, 2019; </a:t>
            </a:r>
            <a:r>
              <a:rPr lang="pt-BR" dirty="0" err="1"/>
              <a:t>Golse</a:t>
            </a:r>
            <a:r>
              <a:rPr lang="pt-BR" dirty="0"/>
              <a:t> &amp; Moro, 2014). Retomarei a isto mais à frente quando me ocupar da questão da ontologia considerada por Stern na sua compreensão do desenvolvimento.</a:t>
            </a:r>
          </a:p>
          <a:p>
            <a:pPr marL="0" indent="0">
              <a:buNone/>
            </a:pPr>
            <a:endParaRPr lang="pt-BR" dirty="0"/>
          </a:p>
        </p:txBody>
      </p:sp>
      <p:sp>
        <p:nvSpPr>
          <p:cNvPr id="5" name="Espaço Reservado para Número de Slide 4">
            <a:extLst>
              <a:ext uri="{FF2B5EF4-FFF2-40B4-BE49-F238E27FC236}">
                <a16:creationId xmlns:a16="http://schemas.microsoft.com/office/drawing/2014/main" id="{A37AB9BC-A0F7-5344-B083-674F7D70AC62}"/>
              </a:ext>
            </a:extLst>
          </p:cNvPr>
          <p:cNvSpPr>
            <a:spLocks noGrp="1"/>
          </p:cNvSpPr>
          <p:nvPr>
            <p:ph type="sldNum" sz="quarter" idx="12"/>
          </p:nvPr>
        </p:nvSpPr>
        <p:spPr/>
        <p:txBody>
          <a:bodyPr/>
          <a:lstStyle/>
          <a:p>
            <a:fld id="{BB4D1DCC-8F39-214F-8F76-B58F012A81E0}" type="slidenum">
              <a:rPr lang="pt-BR" smtClean="0"/>
              <a:t>67</a:t>
            </a:fld>
            <a:endParaRPr lang="pt-BR"/>
          </a:p>
        </p:txBody>
      </p:sp>
    </p:spTree>
    <p:extLst>
      <p:ext uri="{BB962C8B-B14F-4D97-AF65-F5344CB8AC3E}">
        <p14:creationId xmlns:p14="http://schemas.microsoft.com/office/powerpoint/2010/main" val="8888762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5A2563-93E1-7F4B-B54F-231C5291338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4D12433-D476-E242-9245-8C577F4BBDB2}"/>
              </a:ext>
            </a:extLst>
          </p:cNvPr>
          <p:cNvSpPr>
            <a:spLocks noGrp="1"/>
          </p:cNvSpPr>
          <p:nvPr>
            <p:ph idx="1"/>
          </p:nvPr>
        </p:nvSpPr>
        <p:spPr/>
        <p:txBody>
          <a:bodyPr/>
          <a:lstStyle/>
          <a:p>
            <a:pPr marL="0" indent="0" algn="just">
              <a:lnSpc>
                <a:spcPct val="150000"/>
              </a:lnSpc>
              <a:buNone/>
            </a:pPr>
            <a:r>
              <a:rPr lang="pt-BR" dirty="0"/>
              <a:t>O ponto que parece a Stern fundamental é o fato que a observação empírica fornece os dados objetivos, mas não os dados subjetivos, a maneira como a experiência e o encontro relacional são vividos e significados, ainda que ele considere que isto estaria começando a ser considerado pelos defensores da teoria do apego:</a:t>
            </a:r>
          </a:p>
          <a:p>
            <a:endParaRPr lang="pt-BR" dirty="0"/>
          </a:p>
        </p:txBody>
      </p:sp>
      <p:sp>
        <p:nvSpPr>
          <p:cNvPr id="4" name="Espaço Reservado para Número de Slide 3">
            <a:extLst>
              <a:ext uri="{FF2B5EF4-FFF2-40B4-BE49-F238E27FC236}">
                <a16:creationId xmlns:a16="http://schemas.microsoft.com/office/drawing/2014/main" id="{5AF3CC15-4C7A-7C4E-9C5A-FA4A0458ED47}"/>
              </a:ext>
            </a:extLst>
          </p:cNvPr>
          <p:cNvSpPr>
            <a:spLocks noGrp="1"/>
          </p:cNvSpPr>
          <p:nvPr>
            <p:ph type="sldNum" sz="quarter" idx="12"/>
          </p:nvPr>
        </p:nvSpPr>
        <p:spPr/>
        <p:txBody>
          <a:bodyPr/>
          <a:lstStyle/>
          <a:p>
            <a:fld id="{BB4D1DCC-8F39-214F-8F76-B58F012A81E0}" type="slidenum">
              <a:rPr lang="pt-BR" smtClean="0"/>
              <a:t>68</a:t>
            </a:fld>
            <a:endParaRPr lang="pt-BR"/>
          </a:p>
        </p:txBody>
      </p:sp>
    </p:spTree>
    <p:extLst>
      <p:ext uri="{BB962C8B-B14F-4D97-AF65-F5344CB8AC3E}">
        <p14:creationId xmlns:p14="http://schemas.microsoft.com/office/powerpoint/2010/main" val="13982958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7CA5AE-A325-5F45-9883-6908B3606C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66AE887-5A46-C84A-A02C-7A8545AC9FFB}"/>
              </a:ext>
            </a:extLst>
          </p:cNvPr>
          <p:cNvSpPr>
            <a:spLocks noGrp="1"/>
          </p:cNvSpPr>
          <p:nvPr>
            <p:ph idx="1"/>
          </p:nvPr>
        </p:nvSpPr>
        <p:spPr/>
        <p:txBody>
          <a:bodyPr>
            <a:normAutofit fontScale="92500" lnSpcReduction="20000"/>
          </a:bodyPr>
          <a:lstStyle/>
          <a:p>
            <a:pPr marL="0" indent="0" algn="just">
              <a:lnSpc>
                <a:spcPct val="150000"/>
              </a:lnSpc>
              <a:buNone/>
            </a:pPr>
            <a:r>
              <a:rPr lang="pt-BR" dirty="0"/>
              <a:t>A maioria dos teóricos do apego, talvez em virtude de sua fundamentação na psicologia académica, tem sido lenta para assimilar a noção de </a:t>
            </a:r>
            <a:r>
              <a:rPr lang="pt-BR" dirty="0" err="1"/>
              <a:t>Bowlby</a:t>
            </a:r>
            <a:r>
              <a:rPr lang="pt-BR" dirty="0"/>
              <a:t> de que embora o apego seja uma perspectiva em relação à evolução, à espécie e à díade individual, ele é também uma perspectiva em relação à experiência subjetiva do bebé na forma do seu modelo funcional de mãe. Só recentemente, os pesquisadores voltaram sua atenção para a noção de </a:t>
            </a:r>
            <a:r>
              <a:rPr lang="pt-BR" dirty="0" err="1"/>
              <a:t>Bowlby</a:t>
            </a:r>
            <a:r>
              <a:rPr lang="pt-BR" dirty="0"/>
              <a:t> sobre o modelo funcional da mãe na mente do bebé. (Stern, 1985b, pp. 19-20)</a:t>
            </a:r>
          </a:p>
        </p:txBody>
      </p:sp>
      <p:sp>
        <p:nvSpPr>
          <p:cNvPr id="4" name="Espaço Reservado para Número de Slide 3">
            <a:extLst>
              <a:ext uri="{FF2B5EF4-FFF2-40B4-BE49-F238E27FC236}">
                <a16:creationId xmlns:a16="http://schemas.microsoft.com/office/drawing/2014/main" id="{51D55942-DC21-DD4E-AEBC-5CAE858A96ED}"/>
              </a:ext>
            </a:extLst>
          </p:cNvPr>
          <p:cNvSpPr>
            <a:spLocks noGrp="1"/>
          </p:cNvSpPr>
          <p:nvPr>
            <p:ph type="sldNum" sz="quarter" idx="12"/>
          </p:nvPr>
        </p:nvSpPr>
        <p:spPr/>
        <p:txBody>
          <a:bodyPr/>
          <a:lstStyle/>
          <a:p>
            <a:fld id="{BB4D1DCC-8F39-214F-8F76-B58F012A81E0}" type="slidenum">
              <a:rPr lang="pt-BR" smtClean="0"/>
              <a:t>69</a:t>
            </a:fld>
            <a:endParaRPr lang="pt-BR"/>
          </a:p>
        </p:txBody>
      </p:sp>
    </p:spTree>
    <p:extLst>
      <p:ext uri="{BB962C8B-B14F-4D97-AF65-F5344CB8AC3E}">
        <p14:creationId xmlns:p14="http://schemas.microsoft.com/office/powerpoint/2010/main" val="2930939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90C462-A38A-6F4C-B98E-F509D692078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3579B97-A74E-9847-A2F4-52986B35ABD6}"/>
              </a:ext>
            </a:extLst>
          </p:cNvPr>
          <p:cNvSpPr>
            <a:spLocks noGrp="1"/>
          </p:cNvSpPr>
          <p:nvPr>
            <p:ph idx="1"/>
          </p:nvPr>
        </p:nvSpPr>
        <p:spPr/>
        <p:txBody>
          <a:bodyPr>
            <a:normAutofit fontScale="77500" lnSpcReduction="20000"/>
          </a:bodyPr>
          <a:lstStyle/>
          <a:p>
            <a:pPr marL="0" indent="0" algn="just">
              <a:lnSpc>
                <a:spcPct val="160000"/>
              </a:lnSpc>
              <a:buNone/>
            </a:pPr>
            <a:r>
              <a:rPr lang="pt-BR" dirty="0"/>
              <a:t>Mais especificamente, Stern propôs compor, num diálogo frutífero para integrar dialeticamente os campos de pesquisa sobre o bebê, articulando o bebê empírico com o bebê clínico, fazendo dialogar as propostas e construções teóricas da psicanálise (em especial, as de Melanie Klein e de Margareth Mahler, construídos com base na pesquisa e apreensão clínica dos seus dados) com os conhecimentos advindos dos pesquisadores do desenvolvimento (em especial, as de Piaget, Vygotsky, e outras perspectivas desenvolvimentistas, dentre elas, com ênfase especial, as da teoria do apego), além de considerar os diversos conhecimentos advindos das pesquisas atuais das neurociências: “o infante da </a:t>
            </a:r>
            <a:r>
              <a:rPr lang="pt-BR" dirty="0" err="1"/>
              <a:t>clínica</a:t>
            </a:r>
            <a:r>
              <a:rPr lang="pt-BR" dirty="0"/>
              <a:t> sopra vida subjetiva na </a:t>
            </a:r>
            <a:r>
              <a:rPr lang="pt-BR" dirty="0" err="1"/>
              <a:t>criança</a:t>
            </a:r>
            <a:r>
              <a:rPr lang="pt-BR" dirty="0"/>
              <a:t> observada” (Stern, 1985b, p. 11).</a:t>
            </a:r>
          </a:p>
          <a:p>
            <a:endParaRPr lang="pt-BR" dirty="0"/>
          </a:p>
        </p:txBody>
      </p:sp>
      <p:sp>
        <p:nvSpPr>
          <p:cNvPr id="5" name="Espaço Reservado para Número de Slide 4">
            <a:extLst>
              <a:ext uri="{FF2B5EF4-FFF2-40B4-BE49-F238E27FC236}">
                <a16:creationId xmlns:a16="http://schemas.microsoft.com/office/drawing/2014/main" id="{84754A3E-327E-ED47-9BFB-B6D3894CF0A4}"/>
              </a:ext>
            </a:extLst>
          </p:cNvPr>
          <p:cNvSpPr>
            <a:spLocks noGrp="1"/>
          </p:cNvSpPr>
          <p:nvPr>
            <p:ph type="sldNum" sz="quarter" idx="12"/>
          </p:nvPr>
        </p:nvSpPr>
        <p:spPr/>
        <p:txBody>
          <a:bodyPr/>
          <a:lstStyle/>
          <a:p>
            <a:fld id="{BB4D1DCC-8F39-214F-8F76-B58F012A81E0}" type="slidenum">
              <a:rPr lang="pt-BR" smtClean="0"/>
              <a:t>7</a:t>
            </a:fld>
            <a:endParaRPr lang="pt-BR"/>
          </a:p>
        </p:txBody>
      </p:sp>
    </p:spTree>
    <p:extLst>
      <p:ext uri="{BB962C8B-B14F-4D97-AF65-F5344CB8AC3E}">
        <p14:creationId xmlns:p14="http://schemas.microsoft.com/office/powerpoint/2010/main" val="30786467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9630A8-0B3D-684E-96A9-5FE362723A2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2383648-7193-DE40-954A-DD2C413414EB}"/>
              </a:ext>
            </a:extLst>
          </p:cNvPr>
          <p:cNvSpPr>
            <a:spLocks noGrp="1"/>
          </p:cNvSpPr>
          <p:nvPr>
            <p:ph idx="1"/>
          </p:nvPr>
        </p:nvSpPr>
        <p:spPr/>
        <p:txBody>
          <a:bodyPr>
            <a:normAutofit fontScale="77500" lnSpcReduction="20000"/>
          </a:bodyPr>
          <a:lstStyle/>
          <a:p>
            <a:pPr marL="0" indent="0" algn="just">
              <a:lnSpc>
                <a:spcPct val="150000"/>
              </a:lnSpc>
              <a:buNone/>
            </a:pPr>
            <a:r>
              <a:rPr lang="pt-BR" dirty="0"/>
              <a:t>A ênfase de Stern, ao valorizar estas perspectivas desenvolvimentistas, se refere tanto ao seu valor descritivo-fenomenológico (que pode dar informações pontuais, mas não pode dar a perspectiva geral, subjetiva, dos sentidos dados pelo bebê a suas experiências), quanto ao fato de que elas podem, então, fornecer sustentação para a compreensão do que é o mundo do bebê, ou ainda, eu diria, do que é o mundo semântico existencial para o ser humano (bebê, criança, adulto ou adolescente). A importância da compreensão deste mundo subjetivo, por assim dizer, se refere a sua utilidade clínica, dado que é justamente pela compreensão da experiência vivida, e pelo modo como é vivida e significada, que agimos clinicamente.</a:t>
            </a:r>
          </a:p>
          <a:p>
            <a:endParaRPr lang="pt-BR" dirty="0"/>
          </a:p>
        </p:txBody>
      </p:sp>
      <p:sp>
        <p:nvSpPr>
          <p:cNvPr id="4" name="Espaço Reservado para Número de Slide 3">
            <a:extLst>
              <a:ext uri="{FF2B5EF4-FFF2-40B4-BE49-F238E27FC236}">
                <a16:creationId xmlns:a16="http://schemas.microsoft.com/office/drawing/2014/main" id="{F88231DE-5CEE-CF47-B59E-A2CDCF263890}"/>
              </a:ext>
            </a:extLst>
          </p:cNvPr>
          <p:cNvSpPr>
            <a:spLocks noGrp="1"/>
          </p:cNvSpPr>
          <p:nvPr>
            <p:ph type="sldNum" sz="quarter" idx="12"/>
          </p:nvPr>
        </p:nvSpPr>
        <p:spPr/>
        <p:txBody>
          <a:bodyPr/>
          <a:lstStyle/>
          <a:p>
            <a:fld id="{BB4D1DCC-8F39-214F-8F76-B58F012A81E0}" type="slidenum">
              <a:rPr lang="pt-BR" smtClean="0"/>
              <a:t>70</a:t>
            </a:fld>
            <a:endParaRPr lang="pt-BR"/>
          </a:p>
        </p:txBody>
      </p:sp>
    </p:spTree>
    <p:extLst>
      <p:ext uri="{BB962C8B-B14F-4D97-AF65-F5344CB8AC3E}">
        <p14:creationId xmlns:p14="http://schemas.microsoft.com/office/powerpoint/2010/main" val="10459365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28F6C-82D5-9646-84DE-B4D0219F76BE}"/>
              </a:ext>
            </a:extLst>
          </p:cNvPr>
          <p:cNvSpPr>
            <a:spLocks noGrp="1"/>
          </p:cNvSpPr>
          <p:nvPr>
            <p:ph type="title"/>
          </p:nvPr>
        </p:nvSpPr>
        <p:spPr/>
        <p:txBody>
          <a:bodyPr>
            <a:normAutofit fontScale="90000"/>
          </a:bodyPr>
          <a:lstStyle/>
          <a:p>
            <a:r>
              <a:rPr lang="pt-BR" sz="3100" dirty="0"/>
              <a:t>Ao enfatizar essa relação ou procura pelo bebê subjetivo, com base no bebê empírico, Stern afirma:</a:t>
            </a:r>
            <a:br>
              <a:rPr lang="pt-BR" dirty="0"/>
            </a:br>
            <a:endParaRPr lang="pt-BR" dirty="0"/>
          </a:p>
        </p:txBody>
      </p:sp>
      <p:sp>
        <p:nvSpPr>
          <p:cNvPr id="3" name="Espaço Reservado para Conteúdo 2">
            <a:extLst>
              <a:ext uri="{FF2B5EF4-FFF2-40B4-BE49-F238E27FC236}">
                <a16:creationId xmlns:a16="http://schemas.microsoft.com/office/drawing/2014/main" id="{5BF537CE-89B6-CD4C-8A49-9A1C27A76DF1}"/>
              </a:ext>
            </a:extLst>
          </p:cNvPr>
          <p:cNvSpPr>
            <a:spLocks noGrp="1"/>
          </p:cNvSpPr>
          <p:nvPr>
            <p:ph idx="1"/>
          </p:nvPr>
        </p:nvSpPr>
        <p:spPr/>
        <p:txBody>
          <a:bodyPr>
            <a:normAutofit fontScale="62500" lnSpcReduction="20000"/>
          </a:bodyPr>
          <a:lstStyle/>
          <a:p>
            <a:pPr algn="just">
              <a:lnSpc>
                <a:spcPct val="160000"/>
              </a:lnSpc>
            </a:pPr>
            <a:r>
              <a:rPr lang="pt-BR" dirty="0"/>
              <a:t>Embora vários detalhes desses sistemas descritivos [da psicologia desenvolvimentista] sejam discutíveis, os sistemas são clinicamente úteis para se avaliar e tratar díades progenitor-bebê em situação difícil. O ponto central aqui não é a validade dessas descrições, mas a natureza da perspectiva tornada por elas. Elas veem a díade como a unidade do foco e a veem em termos de tarefas adaptativas. Isso está a uma grande distância de qualquer consideração da provável experiência subjetiva do bebé. Os bebés lidam com seu negócio de crescer e desenvolver-se, e entidades abstratas como homeostase, regulação recíproca e assim por diante não são uma parte concebivelmente significativa de sua experiência social subjetiva. E, no entanto, é exatamente com a experiência subjetiva do bebé que nós nos preocupamos mais nesta investigação. (Stern, 1985b, p. 19)</a:t>
            </a:r>
          </a:p>
          <a:p>
            <a:endParaRPr lang="pt-BR" dirty="0"/>
          </a:p>
        </p:txBody>
      </p:sp>
      <p:sp>
        <p:nvSpPr>
          <p:cNvPr id="4" name="Espaço Reservado para Número de Slide 3">
            <a:extLst>
              <a:ext uri="{FF2B5EF4-FFF2-40B4-BE49-F238E27FC236}">
                <a16:creationId xmlns:a16="http://schemas.microsoft.com/office/drawing/2014/main" id="{F92D5CC0-F356-394D-952B-76B8F238E51F}"/>
              </a:ext>
            </a:extLst>
          </p:cNvPr>
          <p:cNvSpPr>
            <a:spLocks noGrp="1"/>
          </p:cNvSpPr>
          <p:nvPr>
            <p:ph type="sldNum" sz="quarter" idx="12"/>
          </p:nvPr>
        </p:nvSpPr>
        <p:spPr/>
        <p:txBody>
          <a:bodyPr/>
          <a:lstStyle/>
          <a:p>
            <a:fld id="{BB4D1DCC-8F39-214F-8F76-B58F012A81E0}" type="slidenum">
              <a:rPr lang="pt-BR" smtClean="0"/>
              <a:t>71</a:t>
            </a:fld>
            <a:endParaRPr lang="pt-BR"/>
          </a:p>
        </p:txBody>
      </p:sp>
    </p:spTree>
    <p:extLst>
      <p:ext uri="{BB962C8B-B14F-4D97-AF65-F5344CB8AC3E}">
        <p14:creationId xmlns:p14="http://schemas.microsoft.com/office/powerpoint/2010/main" val="38447440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95751E-E32D-B044-B8EF-AF559332590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A63F2A1-3122-C945-AEF1-DE638DC9096F}"/>
              </a:ext>
            </a:extLst>
          </p:cNvPr>
          <p:cNvSpPr>
            <a:spLocks noGrp="1"/>
          </p:cNvSpPr>
          <p:nvPr>
            <p:ph idx="1"/>
          </p:nvPr>
        </p:nvSpPr>
        <p:spPr/>
        <p:txBody>
          <a:bodyPr>
            <a:normAutofit lnSpcReduction="10000"/>
          </a:bodyPr>
          <a:lstStyle/>
          <a:p>
            <a:pPr marL="0" indent="0" algn="just">
              <a:lnSpc>
                <a:spcPct val="150000"/>
              </a:lnSpc>
              <a:buNone/>
            </a:pPr>
            <a:r>
              <a:rPr lang="pt-BR" dirty="0"/>
              <a:t>A teoria do apego corresponde, para Stern, a uma teoria sobre como ocorre e como são impulsionadas as relações mãe-bebê ao longo do seu desenvolvimento. Ao filmar inúmeras duplas mães-bebês (do nascimento aos três anos), seguindo-os ao longo do tempo, Stern pode observar como sendo evidente o estabelecimento de relações interpessoais, reconhecendo determinados padrões sem perder suas singularidades: </a:t>
            </a:r>
          </a:p>
          <a:p>
            <a:endParaRPr lang="pt-BR" dirty="0"/>
          </a:p>
        </p:txBody>
      </p:sp>
      <p:sp>
        <p:nvSpPr>
          <p:cNvPr id="4" name="Espaço Reservado para Número de Slide 3">
            <a:extLst>
              <a:ext uri="{FF2B5EF4-FFF2-40B4-BE49-F238E27FC236}">
                <a16:creationId xmlns:a16="http://schemas.microsoft.com/office/drawing/2014/main" id="{D862CA8B-D838-424D-B424-81F0D9600997}"/>
              </a:ext>
            </a:extLst>
          </p:cNvPr>
          <p:cNvSpPr>
            <a:spLocks noGrp="1"/>
          </p:cNvSpPr>
          <p:nvPr>
            <p:ph type="sldNum" sz="quarter" idx="12"/>
          </p:nvPr>
        </p:nvSpPr>
        <p:spPr/>
        <p:txBody>
          <a:bodyPr/>
          <a:lstStyle/>
          <a:p>
            <a:fld id="{BB4D1DCC-8F39-214F-8F76-B58F012A81E0}" type="slidenum">
              <a:rPr lang="pt-BR" smtClean="0"/>
              <a:t>72</a:t>
            </a:fld>
            <a:endParaRPr lang="pt-BR"/>
          </a:p>
        </p:txBody>
      </p:sp>
    </p:spTree>
    <p:extLst>
      <p:ext uri="{BB962C8B-B14F-4D97-AF65-F5344CB8AC3E}">
        <p14:creationId xmlns:p14="http://schemas.microsoft.com/office/powerpoint/2010/main" val="38788597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56C9D8-B2B0-F74D-A923-9F63DCEA906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58AA7E2-A89B-E941-99CF-0DC77B61447C}"/>
              </a:ext>
            </a:extLst>
          </p:cNvPr>
          <p:cNvSpPr>
            <a:spLocks noGrp="1"/>
          </p:cNvSpPr>
          <p:nvPr>
            <p:ph idx="1"/>
          </p:nvPr>
        </p:nvSpPr>
        <p:spPr/>
        <p:txBody>
          <a:bodyPr>
            <a:normAutofit fontScale="85000" lnSpcReduction="10000"/>
          </a:bodyPr>
          <a:lstStyle/>
          <a:p>
            <a:pPr marL="0" indent="0" algn="just">
              <a:lnSpc>
                <a:spcPct val="150000"/>
              </a:lnSpc>
              <a:buNone/>
            </a:pPr>
            <a:r>
              <a:rPr lang="pt-BR" dirty="0"/>
              <a:t>Os problemas de encontrar continuidade de padrão e relacioná-lo à patologia potencial são muito reais. Esses problemas são maravilhosamente exemplificados na história da pesquisa sobre o apego. Inicialmente, o apego era visto como uma tarefa específica do desenvolvimento de uma fase particular da vida (</a:t>
            </a:r>
            <a:r>
              <a:rPr lang="pt-BR" dirty="0" err="1"/>
              <a:t>Bowlby</a:t>
            </a:r>
            <a:r>
              <a:rPr lang="pt-BR" dirty="0"/>
              <a:t>, 1958, 1960; </a:t>
            </a:r>
            <a:r>
              <a:rPr lang="pt-BR" dirty="0" err="1"/>
              <a:t>Ainsworth</a:t>
            </a:r>
            <a:r>
              <a:rPr lang="pt-BR" dirty="0"/>
              <a:t>, 1969). Tornou-se claro que a “qualidade do relacionar-se” – isto é, o apego – vai além do vínculo inicial mãe/bebê e se desenvolve por toda a infância, aplicando-se aos iguais assim como à mãe. De fato, é uma questão para toda a vida. (Stern, 1985b, p. 168)</a:t>
            </a:r>
          </a:p>
          <a:p>
            <a:endParaRPr lang="pt-BR" dirty="0"/>
          </a:p>
        </p:txBody>
      </p:sp>
      <p:sp>
        <p:nvSpPr>
          <p:cNvPr id="4" name="Espaço Reservado para Número de Slide 3">
            <a:extLst>
              <a:ext uri="{FF2B5EF4-FFF2-40B4-BE49-F238E27FC236}">
                <a16:creationId xmlns:a16="http://schemas.microsoft.com/office/drawing/2014/main" id="{75ED0482-5AD8-834A-AA7C-7D938FC01072}"/>
              </a:ext>
            </a:extLst>
          </p:cNvPr>
          <p:cNvSpPr>
            <a:spLocks noGrp="1"/>
          </p:cNvSpPr>
          <p:nvPr>
            <p:ph type="sldNum" sz="quarter" idx="12"/>
          </p:nvPr>
        </p:nvSpPr>
        <p:spPr/>
        <p:txBody>
          <a:bodyPr/>
          <a:lstStyle/>
          <a:p>
            <a:fld id="{BB4D1DCC-8F39-214F-8F76-B58F012A81E0}" type="slidenum">
              <a:rPr lang="pt-BR" smtClean="0"/>
              <a:t>73</a:t>
            </a:fld>
            <a:endParaRPr lang="pt-BR"/>
          </a:p>
        </p:txBody>
      </p:sp>
    </p:spTree>
    <p:extLst>
      <p:ext uri="{BB962C8B-B14F-4D97-AF65-F5344CB8AC3E}">
        <p14:creationId xmlns:p14="http://schemas.microsoft.com/office/powerpoint/2010/main" val="29971357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D20323-E09F-E142-894C-797CF2BF55F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1BEE348-FF6D-0F4E-8647-96619CF92B14}"/>
              </a:ext>
            </a:extLst>
          </p:cNvPr>
          <p:cNvSpPr>
            <a:spLocks noGrp="1"/>
          </p:cNvSpPr>
          <p:nvPr>
            <p:ph idx="1"/>
          </p:nvPr>
        </p:nvSpPr>
        <p:spPr/>
        <p:txBody>
          <a:bodyPr>
            <a:normAutofit fontScale="92500" lnSpcReduction="20000"/>
          </a:bodyPr>
          <a:lstStyle/>
          <a:p>
            <a:pPr marL="0" indent="0" algn="just">
              <a:lnSpc>
                <a:spcPct val="150000"/>
              </a:lnSpc>
              <a:buNone/>
            </a:pPr>
            <a:r>
              <a:rPr lang="pt-BR" dirty="0"/>
              <a:t>Stern considerará, então, que as observações e classificações sobre os tipos de apego – </a:t>
            </a:r>
            <a:r>
              <a:rPr lang="pt-BR" i="1" dirty="0"/>
              <a:t>seguro, ansioso/</a:t>
            </a:r>
            <a:r>
              <a:rPr lang="pt-BR" i="1" dirty="0" err="1"/>
              <a:t>evitante</a:t>
            </a:r>
            <a:r>
              <a:rPr lang="pt-BR" i="1" dirty="0"/>
              <a:t>, ansioso/resistente</a:t>
            </a:r>
            <a:r>
              <a:rPr lang="pt-BR" dirty="0"/>
              <a:t> (cf. </a:t>
            </a:r>
            <a:r>
              <a:rPr lang="pt-BR" dirty="0" err="1"/>
              <a:t>Ainsworth</a:t>
            </a:r>
            <a:r>
              <a:rPr lang="pt-BR" dirty="0"/>
              <a:t> et al., 1978) – são descrições adequadas e úteis para a compreensão dos modos de ser do self, reiterando a teoria do apego não só como fornecendo padrões para a compreensão do desenvolvimento das relações interpessoais, mas também porque esta perspectiva também fornece um princípio ontológico que dá uma direção e objetivo para o desenvolvimento (centrado na questão da sobrevivência da espécie), como comentarei um pouco mais à frente. </a:t>
            </a:r>
          </a:p>
          <a:p>
            <a:endParaRPr lang="pt-BR" dirty="0"/>
          </a:p>
        </p:txBody>
      </p:sp>
      <p:sp>
        <p:nvSpPr>
          <p:cNvPr id="4" name="Espaço Reservado para Número de Slide 3">
            <a:extLst>
              <a:ext uri="{FF2B5EF4-FFF2-40B4-BE49-F238E27FC236}">
                <a16:creationId xmlns:a16="http://schemas.microsoft.com/office/drawing/2014/main" id="{59A7A02A-E296-344F-9FEE-AF9C7BFD6317}"/>
              </a:ext>
            </a:extLst>
          </p:cNvPr>
          <p:cNvSpPr>
            <a:spLocks noGrp="1"/>
          </p:cNvSpPr>
          <p:nvPr>
            <p:ph type="sldNum" sz="quarter" idx="12"/>
          </p:nvPr>
        </p:nvSpPr>
        <p:spPr/>
        <p:txBody>
          <a:bodyPr/>
          <a:lstStyle/>
          <a:p>
            <a:fld id="{BB4D1DCC-8F39-214F-8F76-B58F012A81E0}" type="slidenum">
              <a:rPr lang="pt-BR" smtClean="0"/>
              <a:t>74</a:t>
            </a:fld>
            <a:endParaRPr lang="pt-BR"/>
          </a:p>
        </p:txBody>
      </p:sp>
    </p:spTree>
    <p:extLst>
      <p:ext uri="{BB962C8B-B14F-4D97-AF65-F5344CB8AC3E}">
        <p14:creationId xmlns:p14="http://schemas.microsoft.com/office/powerpoint/2010/main" val="40016410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0B5B9E-E9E6-E148-886C-739F23C3CC8A}"/>
              </a:ext>
            </a:extLst>
          </p:cNvPr>
          <p:cNvSpPr>
            <a:spLocks noGrp="1"/>
          </p:cNvSpPr>
          <p:nvPr>
            <p:ph type="title"/>
          </p:nvPr>
        </p:nvSpPr>
        <p:spPr/>
        <p:txBody>
          <a:bodyPr>
            <a:normAutofit fontScale="90000"/>
          </a:bodyPr>
          <a:lstStyle/>
          <a:p>
            <a:r>
              <a:rPr lang="pt-BR" dirty="0"/>
              <a:t> </a:t>
            </a:r>
            <a:br>
              <a:rPr lang="pt-BR" dirty="0"/>
            </a:br>
            <a:r>
              <a:rPr lang="pt-BR" sz="3100" b="1" i="1" dirty="0"/>
              <a:t>Comentários gerais, conceituais e epistemológicos, da proposta de uma Teoria do Desenvolvimento dos Sensos do Self </a:t>
            </a:r>
            <a:br>
              <a:rPr lang="pt-BR" dirty="0"/>
            </a:br>
            <a:endParaRPr lang="pt-BR" dirty="0"/>
          </a:p>
        </p:txBody>
      </p:sp>
      <p:sp>
        <p:nvSpPr>
          <p:cNvPr id="3" name="Espaço Reservado para Conteúdo 2">
            <a:extLst>
              <a:ext uri="{FF2B5EF4-FFF2-40B4-BE49-F238E27FC236}">
                <a16:creationId xmlns:a16="http://schemas.microsoft.com/office/drawing/2014/main" id="{D081778E-0DD9-664F-A081-73F3A1A50AA1}"/>
              </a:ext>
            </a:extLst>
          </p:cNvPr>
          <p:cNvSpPr>
            <a:spLocks noGrp="1"/>
          </p:cNvSpPr>
          <p:nvPr>
            <p:ph idx="1"/>
          </p:nvPr>
        </p:nvSpPr>
        <p:spPr/>
        <p:txBody>
          <a:bodyPr/>
          <a:lstStyle/>
          <a:p>
            <a:pPr marL="0" indent="0" algn="just">
              <a:lnSpc>
                <a:spcPct val="150000"/>
              </a:lnSpc>
              <a:buNone/>
            </a:pPr>
            <a:endParaRPr lang="pt-BR" dirty="0"/>
          </a:p>
          <a:p>
            <a:pPr marL="0" indent="0" algn="just">
              <a:lnSpc>
                <a:spcPct val="150000"/>
              </a:lnSpc>
              <a:buNone/>
            </a:pPr>
            <a:r>
              <a:rPr lang="pt-BR" dirty="0"/>
              <a:t>Não se trata, aqui, de descrever e analisar os detalhes e as especificidades do seu pensamento e das suas descrições do desenvolvimento do self, mas sim de dar o contexto conceitual que caracteriza e torna possível seus enunciados e suas descrições. </a:t>
            </a:r>
          </a:p>
          <a:p>
            <a:endParaRPr lang="pt-BR" dirty="0"/>
          </a:p>
        </p:txBody>
      </p:sp>
      <p:sp>
        <p:nvSpPr>
          <p:cNvPr id="4" name="Espaço Reservado para Número de Slide 3">
            <a:extLst>
              <a:ext uri="{FF2B5EF4-FFF2-40B4-BE49-F238E27FC236}">
                <a16:creationId xmlns:a16="http://schemas.microsoft.com/office/drawing/2014/main" id="{87506127-F0E7-0346-83FE-8E02E9625261}"/>
              </a:ext>
            </a:extLst>
          </p:cNvPr>
          <p:cNvSpPr>
            <a:spLocks noGrp="1"/>
          </p:cNvSpPr>
          <p:nvPr>
            <p:ph type="sldNum" sz="quarter" idx="12"/>
          </p:nvPr>
        </p:nvSpPr>
        <p:spPr/>
        <p:txBody>
          <a:bodyPr/>
          <a:lstStyle/>
          <a:p>
            <a:fld id="{BB4D1DCC-8F39-214F-8F76-B58F012A81E0}" type="slidenum">
              <a:rPr lang="pt-BR" smtClean="0"/>
              <a:t>75</a:t>
            </a:fld>
            <a:endParaRPr lang="pt-BR"/>
          </a:p>
        </p:txBody>
      </p:sp>
    </p:spTree>
    <p:extLst>
      <p:ext uri="{BB962C8B-B14F-4D97-AF65-F5344CB8AC3E}">
        <p14:creationId xmlns:p14="http://schemas.microsoft.com/office/powerpoint/2010/main" val="22757959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541564-C10B-4C42-833A-6DDA91E78C4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570CBED-6461-A44C-A6B5-B13B4531FE7C}"/>
              </a:ext>
            </a:extLst>
          </p:cNvPr>
          <p:cNvSpPr>
            <a:spLocks noGrp="1"/>
          </p:cNvSpPr>
          <p:nvPr>
            <p:ph idx="1"/>
          </p:nvPr>
        </p:nvSpPr>
        <p:spPr/>
        <p:txBody>
          <a:bodyPr>
            <a:normAutofit fontScale="77500" lnSpcReduction="20000"/>
          </a:bodyPr>
          <a:lstStyle/>
          <a:p>
            <a:pPr marL="0" indent="0" algn="just">
              <a:lnSpc>
                <a:spcPct val="150000"/>
              </a:lnSpc>
              <a:buNone/>
            </a:pPr>
            <a:r>
              <a:rPr lang="pt-BR" dirty="0"/>
              <a:t>Note-se, ainda, que Stern está, primeiramente, preocupado em descrever o desenvolvimento do </a:t>
            </a:r>
            <a:r>
              <a:rPr lang="pt-BR" i="1" dirty="0"/>
              <a:t>self</a:t>
            </a:r>
            <a:r>
              <a:rPr lang="pt-BR" dirty="0"/>
              <a:t> referindo-se aos seus processos e conquistas considerados saudáveis (ou normais), deixando para o segundo momento, a compreensão dos processos patológicos. O foco de sua atenção, como já nos referimos acima, é os modos de apreensão, experimentação do self, os sentidos do </a:t>
            </a:r>
            <a:r>
              <a:rPr lang="pt-BR" i="1" dirty="0"/>
              <a:t>self</a:t>
            </a:r>
            <a:r>
              <a:rPr lang="pt-BR" dirty="0"/>
              <a:t>, que é acompanhado do desenvolvimento do sentidos do outro (percepção e relação): “o senso do eu [self] serve como a perspectiva subjetiva primária que organiza a experiência social e por essa / razão assume agora um papel central como fenômeno que domina o desenvolvimento social inicial” (Stern, 1985b, pp. 7-8).</a:t>
            </a:r>
          </a:p>
          <a:p>
            <a:endParaRPr lang="pt-BR" dirty="0"/>
          </a:p>
        </p:txBody>
      </p:sp>
      <p:sp>
        <p:nvSpPr>
          <p:cNvPr id="4" name="Espaço Reservado para Número de Slide 3">
            <a:extLst>
              <a:ext uri="{FF2B5EF4-FFF2-40B4-BE49-F238E27FC236}">
                <a16:creationId xmlns:a16="http://schemas.microsoft.com/office/drawing/2014/main" id="{D2A2158E-5F8E-1D42-B94C-887BACE0DD8E}"/>
              </a:ext>
            </a:extLst>
          </p:cNvPr>
          <p:cNvSpPr>
            <a:spLocks noGrp="1"/>
          </p:cNvSpPr>
          <p:nvPr>
            <p:ph type="sldNum" sz="quarter" idx="12"/>
          </p:nvPr>
        </p:nvSpPr>
        <p:spPr/>
        <p:txBody>
          <a:bodyPr/>
          <a:lstStyle/>
          <a:p>
            <a:fld id="{BB4D1DCC-8F39-214F-8F76-B58F012A81E0}" type="slidenum">
              <a:rPr lang="pt-BR" smtClean="0"/>
              <a:t>76</a:t>
            </a:fld>
            <a:endParaRPr lang="pt-BR"/>
          </a:p>
        </p:txBody>
      </p:sp>
    </p:spTree>
    <p:extLst>
      <p:ext uri="{BB962C8B-B14F-4D97-AF65-F5344CB8AC3E}">
        <p14:creationId xmlns:p14="http://schemas.microsoft.com/office/powerpoint/2010/main" val="12729140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94499C-526F-4248-B4E6-55FCFDD82C3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B8D710B-90B2-944E-ADB1-53F1C5EE6131}"/>
              </a:ext>
            </a:extLst>
          </p:cNvPr>
          <p:cNvSpPr>
            <a:spLocks noGrp="1"/>
          </p:cNvSpPr>
          <p:nvPr>
            <p:ph idx="1"/>
          </p:nvPr>
        </p:nvSpPr>
        <p:spPr/>
        <p:txBody>
          <a:bodyPr/>
          <a:lstStyle/>
          <a:p>
            <a:pPr marL="0" indent="0" algn="just">
              <a:lnSpc>
                <a:spcPct val="150000"/>
              </a:lnSpc>
              <a:buNone/>
            </a:pPr>
            <a:r>
              <a:rPr lang="pt-BR" dirty="0"/>
              <a:t>Para completar a compreensão deste contexto geral, antes de retomar as fases do desenvolvimento do self, suas dinâmicas e conquistas, é necessário explicitar, por um lado, qual é o modelo de homem pressuposto, ou seja, como Stern vai caracterizar a própria natureza humana e, por outro, quais são seus principais conceitos operativos para observação, compreensão e explicação do desenvolvimento.</a:t>
            </a:r>
          </a:p>
          <a:p>
            <a:endParaRPr lang="pt-BR" dirty="0"/>
          </a:p>
        </p:txBody>
      </p:sp>
      <p:sp>
        <p:nvSpPr>
          <p:cNvPr id="4" name="Espaço Reservado para Número de Slide 3">
            <a:extLst>
              <a:ext uri="{FF2B5EF4-FFF2-40B4-BE49-F238E27FC236}">
                <a16:creationId xmlns:a16="http://schemas.microsoft.com/office/drawing/2014/main" id="{B6392943-22F6-DA4E-A0A0-507B01E66E1F}"/>
              </a:ext>
            </a:extLst>
          </p:cNvPr>
          <p:cNvSpPr>
            <a:spLocks noGrp="1"/>
          </p:cNvSpPr>
          <p:nvPr>
            <p:ph type="sldNum" sz="quarter" idx="12"/>
          </p:nvPr>
        </p:nvSpPr>
        <p:spPr/>
        <p:txBody>
          <a:bodyPr/>
          <a:lstStyle/>
          <a:p>
            <a:fld id="{BB4D1DCC-8F39-214F-8F76-B58F012A81E0}" type="slidenum">
              <a:rPr lang="pt-BR" smtClean="0"/>
              <a:t>77</a:t>
            </a:fld>
            <a:endParaRPr lang="pt-BR"/>
          </a:p>
        </p:txBody>
      </p:sp>
    </p:spTree>
    <p:extLst>
      <p:ext uri="{BB962C8B-B14F-4D97-AF65-F5344CB8AC3E}">
        <p14:creationId xmlns:p14="http://schemas.microsoft.com/office/powerpoint/2010/main" val="5408570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6ACFE8-1B16-7844-8445-3EC91B148DBC}"/>
              </a:ext>
            </a:extLst>
          </p:cNvPr>
          <p:cNvSpPr>
            <a:spLocks noGrp="1"/>
          </p:cNvSpPr>
          <p:nvPr>
            <p:ph type="title"/>
          </p:nvPr>
        </p:nvSpPr>
        <p:spPr/>
        <p:txBody>
          <a:bodyPr/>
          <a:lstStyle/>
          <a:p>
            <a:r>
              <a:rPr lang="pt-BR" b="1" dirty="0"/>
              <a:t>4. Modelo ontológico</a:t>
            </a:r>
            <a:br>
              <a:rPr lang="pt-BR" dirty="0"/>
            </a:br>
            <a:endParaRPr lang="pt-BR" dirty="0"/>
          </a:p>
        </p:txBody>
      </p:sp>
      <p:sp>
        <p:nvSpPr>
          <p:cNvPr id="3" name="Espaço Reservado para Conteúdo 2">
            <a:extLst>
              <a:ext uri="{FF2B5EF4-FFF2-40B4-BE49-F238E27FC236}">
                <a16:creationId xmlns:a16="http://schemas.microsoft.com/office/drawing/2014/main" id="{D491EFFC-C06C-234F-96EA-65F0408A88AC}"/>
              </a:ext>
            </a:extLst>
          </p:cNvPr>
          <p:cNvSpPr>
            <a:spLocks noGrp="1"/>
          </p:cNvSpPr>
          <p:nvPr>
            <p:ph idx="1"/>
          </p:nvPr>
        </p:nvSpPr>
        <p:spPr/>
        <p:txBody>
          <a:bodyPr>
            <a:normAutofit fontScale="92500" lnSpcReduction="10000"/>
          </a:bodyPr>
          <a:lstStyle/>
          <a:p>
            <a:pPr marL="0" indent="0">
              <a:lnSpc>
                <a:spcPct val="150000"/>
              </a:lnSpc>
              <a:buNone/>
            </a:pPr>
            <a:r>
              <a:rPr lang="pt-BR" dirty="0"/>
              <a:t>Para Stern, o ser humano deve ser pensado como sendo uma das espécies, cujos </a:t>
            </a:r>
            <a:r>
              <a:rPr lang="pt-BR" i="1" dirty="0"/>
              <a:t>princípio de sobrevivência</a:t>
            </a:r>
            <a:r>
              <a:rPr lang="pt-BR" dirty="0"/>
              <a:t> deve ser considerado como o impulso teleológico, ontológico, que subjaz a toda espécie animal: </a:t>
            </a:r>
          </a:p>
          <a:p>
            <a:pPr lvl="1">
              <a:lnSpc>
                <a:spcPct val="150000"/>
              </a:lnSpc>
            </a:pPr>
            <a:r>
              <a:rPr lang="pt-BR" dirty="0"/>
              <a:t>Falando </a:t>
            </a:r>
            <a:r>
              <a:rPr lang="pt-BR" dirty="0" err="1"/>
              <a:t>teleologicamente</a:t>
            </a:r>
            <a:r>
              <a:rPr lang="pt-BR" dirty="0"/>
              <a:t>, suponho que a natureza, no curso da evolução, criou várias maneiras de assegurar a sobrevivência através de associações grupais em espécies sociais. A etologia e a teoria do apego nos informaram sobre os padrões de comportamento que servem para assegurar os entrelaçamentos físicos e psicológicos dos indivíduos que aumentam a sobrevivência. (Stern, 1985b, p. 121)</a:t>
            </a:r>
          </a:p>
          <a:p>
            <a:endParaRPr lang="pt-BR" dirty="0"/>
          </a:p>
        </p:txBody>
      </p:sp>
      <p:sp>
        <p:nvSpPr>
          <p:cNvPr id="4" name="Espaço Reservado para Número de Slide 3">
            <a:extLst>
              <a:ext uri="{FF2B5EF4-FFF2-40B4-BE49-F238E27FC236}">
                <a16:creationId xmlns:a16="http://schemas.microsoft.com/office/drawing/2014/main" id="{610787EB-9403-0643-A2B5-B4B5B4A3FF0D}"/>
              </a:ext>
            </a:extLst>
          </p:cNvPr>
          <p:cNvSpPr>
            <a:spLocks noGrp="1"/>
          </p:cNvSpPr>
          <p:nvPr>
            <p:ph type="sldNum" sz="quarter" idx="12"/>
          </p:nvPr>
        </p:nvSpPr>
        <p:spPr/>
        <p:txBody>
          <a:bodyPr/>
          <a:lstStyle/>
          <a:p>
            <a:fld id="{BB4D1DCC-8F39-214F-8F76-B58F012A81E0}" type="slidenum">
              <a:rPr lang="pt-BR" smtClean="0"/>
              <a:t>78</a:t>
            </a:fld>
            <a:endParaRPr lang="pt-BR"/>
          </a:p>
        </p:txBody>
      </p:sp>
    </p:spTree>
    <p:extLst>
      <p:ext uri="{BB962C8B-B14F-4D97-AF65-F5344CB8AC3E}">
        <p14:creationId xmlns:p14="http://schemas.microsoft.com/office/powerpoint/2010/main" val="19724520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09872E-B33F-474C-8501-D841DA5EAE7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AD3B394-E2F7-0C4E-9D94-26E7B5E5E723}"/>
              </a:ext>
            </a:extLst>
          </p:cNvPr>
          <p:cNvSpPr>
            <a:spLocks noGrp="1"/>
          </p:cNvSpPr>
          <p:nvPr>
            <p:ph idx="1"/>
          </p:nvPr>
        </p:nvSpPr>
        <p:spPr/>
        <p:txBody>
          <a:bodyPr>
            <a:normAutofit fontScale="92500" lnSpcReduction="20000"/>
          </a:bodyPr>
          <a:lstStyle/>
          <a:p>
            <a:pPr marL="0" indent="0" algn="just">
              <a:lnSpc>
                <a:spcPct val="170000"/>
              </a:lnSpc>
              <a:buNone/>
            </a:pPr>
            <a:r>
              <a:rPr lang="pt-BR" dirty="0"/>
              <a:t>Esta sobrevivência se expressa, para ele, em termos da afirmação, realização e desenvolvimento do self, dos modos de ser do self, tomando-o, pois, como sua referência para pensar o desenvolvimento. A sobrevivência do self, nos seus mais diversos modos de ser ao longo da existência, também seria impulsionada por um tipo de impulso motivacional, o de ordenar a existência: “Primeiro de tudo, a motivação intrínseca para ordenar o universo da pessoa é um imperativo da vida mental” (Stern, 1985b, p. 67). </a:t>
            </a:r>
          </a:p>
        </p:txBody>
      </p:sp>
      <p:sp>
        <p:nvSpPr>
          <p:cNvPr id="4" name="Espaço Reservado para Número de Slide 3">
            <a:extLst>
              <a:ext uri="{FF2B5EF4-FFF2-40B4-BE49-F238E27FC236}">
                <a16:creationId xmlns:a16="http://schemas.microsoft.com/office/drawing/2014/main" id="{1D92079A-07F3-9044-B818-C53CBFE93749}"/>
              </a:ext>
            </a:extLst>
          </p:cNvPr>
          <p:cNvSpPr>
            <a:spLocks noGrp="1"/>
          </p:cNvSpPr>
          <p:nvPr>
            <p:ph type="sldNum" sz="quarter" idx="12"/>
          </p:nvPr>
        </p:nvSpPr>
        <p:spPr/>
        <p:txBody>
          <a:bodyPr/>
          <a:lstStyle/>
          <a:p>
            <a:fld id="{BB4D1DCC-8F39-214F-8F76-B58F012A81E0}" type="slidenum">
              <a:rPr lang="pt-BR" smtClean="0"/>
              <a:t>79</a:t>
            </a:fld>
            <a:endParaRPr lang="pt-BR"/>
          </a:p>
        </p:txBody>
      </p:sp>
    </p:spTree>
    <p:extLst>
      <p:ext uri="{BB962C8B-B14F-4D97-AF65-F5344CB8AC3E}">
        <p14:creationId xmlns:p14="http://schemas.microsoft.com/office/powerpoint/2010/main" val="77541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589B77-4FF5-E148-8113-E920B0EDEDB2}"/>
              </a:ext>
            </a:extLst>
          </p:cNvPr>
          <p:cNvSpPr>
            <a:spLocks noGrp="1"/>
          </p:cNvSpPr>
          <p:nvPr>
            <p:ph type="title"/>
          </p:nvPr>
        </p:nvSpPr>
        <p:spPr/>
        <p:txBody>
          <a:bodyPr>
            <a:normAutofit fontScale="90000"/>
          </a:bodyPr>
          <a:lstStyle/>
          <a:p>
            <a:r>
              <a:rPr lang="pt-BR" sz="3100" dirty="0"/>
              <a:t>No site do Grupo de Boston encontramos a seguinte descrição do trabalho desenvolvido por Daniel Stern:</a:t>
            </a:r>
            <a:br>
              <a:rPr lang="pt-BR" dirty="0"/>
            </a:br>
            <a:endParaRPr lang="pt-BR" dirty="0"/>
          </a:p>
        </p:txBody>
      </p:sp>
      <p:sp>
        <p:nvSpPr>
          <p:cNvPr id="3" name="Espaço Reservado para Conteúdo 2">
            <a:extLst>
              <a:ext uri="{FF2B5EF4-FFF2-40B4-BE49-F238E27FC236}">
                <a16:creationId xmlns:a16="http://schemas.microsoft.com/office/drawing/2014/main" id="{6FC236C8-3791-9F43-9895-F9EA69C7C29C}"/>
              </a:ext>
            </a:extLst>
          </p:cNvPr>
          <p:cNvSpPr>
            <a:spLocks noGrp="1"/>
          </p:cNvSpPr>
          <p:nvPr>
            <p:ph idx="1"/>
          </p:nvPr>
        </p:nvSpPr>
        <p:spPr/>
        <p:txBody>
          <a:bodyPr/>
          <a:lstStyle/>
          <a:p>
            <a:pPr lvl="1" algn="just">
              <a:lnSpc>
                <a:spcPct val="150000"/>
              </a:lnSpc>
            </a:pPr>
            <a:r>
              <a:rPr lang="pt-BR" dirty="0"/>
              <a:t>Há mais de trinta anos trabalhou na interface entre pesquisa e </a:t>
            </a:r>
            <a:r>
              <a:rPr lang="pt-BR" dirty="0" err="1"/>
              <a:t>prática</a:t>
            </a:r>
            <a:r>
              <a:rPr lang="pt-BR" dirty="0"/>
              <a:t>; Entre psicologia do desenvolvimento e psicoterapia </a:t>
            </a:r>
            <a:r>
              <a:rPr lang="pt-BR" dirty="0" err="1"/>
              <a:t>psicodinâmica</a:t>
            </a:r>
            <a:r>
              <a:rPr lang="pt-BR" dirty="0"/>
              <a:t>; Entre a </a:t>
            </a:r>
            <a:r>
              <a:rPr lang="pt-BR" dirty="0" err="1"/>
              <a:t>observação</a:t>
            </a:r>
            <a:r>
              <a:rPr lang="pt-BR" dirty="0"/>
              <a:t>/</a:t>
            </a:r>
            <a:r>
              <a:rPr lang="pt-BR" dirty="0" err="1"/>
              <a:t>experimentação</a:t>
            </a:r>
            <a:r>
              <a:rPr lang="pt-BR" dirty="0"/>
              <a:t> infantil e a </a:t>
            </a:r>
            <a:r>
              <a:rPr lang="pt-BR" dirty="0" err="1"/>
              <a:t>reconstrução</a:t>
            </a:r>
            <a:r>
              <a:rPr lang="pt-BR" dirty="0"/>
              <a:t> </a:t>
            </a:r>
            <a:r>
              <a:rPr lang="pt-BR" dirty="0" err="1"/>
              <a:t>clínica</a:t>
            </a:r>
            <a:r>
              <a:rPr lang="pt-BR" dirty="0"/>
              <a:t> da </a:t>
            </a:r>
            <a:r>
              <a:rPr lang="pt-BR" dirty="0" err="1"/>
              <a:t>experiência</a:t>
            </a:r>
            <a:r>
              <a:rPr lang="pt-BR" dirty="0"/>
              <a:t> inicial; Entre as perspectivas interpessoais e </a:t>
            </a:r>
            <a:r>
              <a:rPr lang="pt-BR" dirty="0" err="1"/>
              <a:t>intrapsíquicas</a:t>
            </a:r>
            <a:r>
              <a:rPr lang="pt-BR" dirty="0"/>
              <a:t>. Este trabalho atendeu uma </a:t>
            </a:r>
            <a:r>
              <a:rPr lang="pt-BR" dirty="0" err="1"/>
              <a:t>função</a:t>
            </a:r>
            <a:r>
              <a:rPr lang="pt-BR" dirty="0"/>
              <a:t> de </a:t>
            </a:r>
            <a:r>
              <a:rPr lang="pt-BR" dirty="0" err="1"/>
              <a:t>integração</a:t>
            </a:r>
            <a:r>
              <a:rPr lang="pt-BR" dirty="0"/>
              <a:t> e </a:t>
            </a:r>
            <a:r>
              <a:rPr lang="pt-BR" dirty="0" err="1"/>
              <a:t>integração</a:t>
            </a:r>
            <a:r>
              <a:rPr lang="pt-BR" dirty="0"/>
              <a:t> para promover a </a:t>
            </a:r>
            <a:r>
              <a:rPr lang="pt-BR" dirty="0" err="1"/>
              <a:t>compreensão</a:t>
            </a:r>
            <a:r>
              <a:rPr lang="pt-BR" dirty="0"/>
              <a:t> da teoria </a:t>
            </a:r>
            <a:r>
              <a:rPr lang="pt-BR" dirty="0" err="1"/>
              <a:t>clínica</a:t>
            </a:r>
            <a:r>
              <a:rPr lang="pt-BR" dirty="0"/>
              <a:t>, </a:t>
            </a:r>
            <a:r>
              <a:rPr lang="pt-BR" dirty="0" err="1"/>
              <a:t>prática</a:t>
            </a:r>
            <a:r>
              <a:rPr lang="pt-BR" dirty="0"/>
              <a:t> e desenvolvimento. </a:t>
            </a:r>
            <a:r>
              <a:rPr lang="en-US" dirty="0"/>
              <a:t>Boston Change Process Study Group (2008). </a:t>
            </a:r>
            <a:r>
              <a:rPr lang="pt-BR" dirty="0"/>
              <a:t>(apud Palombo et al., 2010, p. 246).</a:t>
            </a:r>
          </a:p>
          <a:p>
            <a:endParaRPr lang="pt-BR" dirty="0"/>
          </a:p>
          <a:p>
            <a:endParaRPr lang="pt-BR" dirty="0"/>
          </a:p>
        </p:txBody>
      </p:sp>
      <p:sp>
        <p:nvSpPr>
          <p:cNvPr id="4" name="Espaço Reservado para Número de Slide 3">
            <a:extLst>
              <a:ext uri="{FF2B5EF4-FFF2-40B4-BE49-F238E27FC236}">
                <a16:creationId xmlns:a16="http://schemas.microsoft.com/office/drawing/2014/main" id="{F925F8BF-36C6-0B45-9624-D12433BA372C}"/>
              </a:ext>
            </a:extLst>
          </p:cNvPr>
          <p:cNvSpPr>
            <a:spLocks noGrp="1"/>
          </p:cNvSpPr>
          <p:nvPr>
            <p:ph type="sldNum" sz="quarter" idx="12"/>
          </p:nvPr>
        </p:nvSpPr>
        <p:spPr/>
        <p:txBody>
          <a:bodyPr/>
          <a:lstStyle/>
          <a:p>
            <a:fld id="{BB4D1DCC-8F39-214F-8F76-B58F012A81E0}" type="slidenum">
              <a:rPr lang="pt-BR" smtClean="0"/>
              <a:t>8</a:t>
            </a:fld>
            <a:endParaRPr lang="pt-BR"/>
          </a:p>
        </p:txBody>
      </p:sp>
    </p:spTree>
    <p:extLst>
      <p:ext uri="{BB962C8B-B14F-4D97-AF65-F5344CB8AC3E}">
        <p14:creationId xmlns:p14="http://schemas.microsoft.com/office/powerpoint/2010/main" val="28942566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09872E-B33F-474C-8501-D841DA5EAE7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AD3B394-E2F7-0C4E-9D94-26E7B5E5E723}"/>
              </a:ext>
            </a:extLst>
          </p:cNvPr>
          <p:cNvSpPr>
            <a:spLocks noGrp="1"/>
          </p:cNvSpPr>
          <p:nvPr>
            <p:ph idx="1"/>
          </p:nvPr>
        </p:nvSpPr>
        <p:spPr/>
        <p:txBody>
          <a:bodyPr>
            <a:normAutofit fontScale="70000" lnSpcReduction="20000"/>
          </a:bodyPr>
          <a:lstStyle/>
          <a:p>
            <a:pPr marL="0" indent="0" algn="just">
              <a:lnSpc>
                <a:spcPct val="170000"/>
              </a:lnSpc>
              <a:buNone/>
            </a:pPr>
            <a:r>
              <a:rPr lang="pt-BR" dirty="0"/>
              <a:t>Esta ordenação da existência também se expressa em termos do que ele caracteriza como a </a:t>
            </a:r>
            <a:r>
              <a:rPr lang="pt-BR" i="1" dirty="0"/>
              <a:t>apreciação afetiva</a:t>
            </a:r>
            <a:r>
              <a:rPr lang="pt-BR" dirty="0"/>
              <a:t> (fome, sede, conforto físico, </a:t>
            </a:r>
            <a:r>
              <a:rPr lang="pt-BR" dirty="0" err="1"/>
              <a:t>prazeiroso</a:t>
            </a:r>
            <a:r>
              <a:rPr lang="pt-BR" dirty="0"/>
              <a:t> e </a:t>
            </a:r>
            <a:r>
              <a:rPr lang="pt-BR" dirty="0" err="1"/>
              <a:t>desprazeiroso</a:t>
            </a:r>
            <a:r>
              <a:rPr lang="pt-BR" dirty="0"/>
              <a:t>, algo a ser buscado ou evitado, doce ou amargo) de um tipo diferente das que se referem a necessidades ou apreensões fisiológicas: as necessidades de organização social e de organização do self (tal como propusera </a:t>
            </a:r>
            <a:r>
              <a:rPr lang="pt-BR" dirty="0" err="1"/>
              <a:t>Bolwby</a:t>
            </a:r>
            <a:r>
              <a:rPr lang="pt-BR" dirty="0"/>
              <a:t>, 1969), às quais Stern acrescentaria a necessidade de organizar as percepções para que possam resultar num sentimento do self como um núcleo, agente, coeso, com apreensões afetivas e sentindo-se em continuidade (Stern, 1985b, p. 181). Tudo isto poderia, então, ser creditado a um impulso ontológico para a organização, ainda que estes diversos tipos de organização e integração não estejam garantidos </a:t>
            </a:r>
            <a:r>
              <a:rPr lang="pt-BR" i="1" dirty="0"/>
              <a:t>a priori</a:t>
            </a:r>
            <a:r>
              <a:rPr lang="pt-BR" dirty="0"/>
              <a:t>, e dependam das relações entre o </a:t>
            </a:r>
            <a:r>
              <a:rPr lang="pt-BR" i="1" dirty="0"/>
              <a:t>self</a:t>
            </a:r>
            <a:r>
              <a:rPr lang="pt-BR" dirty="0"/>
              <a:t> e o outro. </a:t>
            </a:r>
          </a:p>
          <a:p>
            <a:endParaRPr lang="pt-BR" dirty="0"/>
          </a:p>
        </p:txBody>
      </p:sp>
      <p:sp>
        <p:nvSpPr>
          <p:cNvPr id="4" name="Espaço Reservado para Número de Slide 3">
            <a:extLst>
              <a:ext uri="{FF2B5EF4-FFF2-40B4-BE49-F238E27FC236}">
                <a16:creationId xmlns:a16="http://schemas.microsoft.com/office/drawing/2014/main" id="{1D92079A-07F3-9044-B818-C53CBFE93749}"/>
              </a:ext>
            </a:extLst>
          </p:cNvPr>
          <p:cNvSpPr>
            <a:spLocks noGrp="1"/>
          </p:cNvSpPr>
          <p:nvPr>
            <p:ph type="sldNum" sz="quarter" idx="12"/>
          </p:nvPr>
        </p:nvSpPr>
        <p:spPr/>
        <p:txBody>
          <a:bodyPr/>
          <a:lstStyle/>
          <a:p>
            <a:fld id="{BB4D1DCC-8F39-214F-8F76-B58F012A81E0}" type="slidenum">
              <a:rPr lang="pt-BR" smtClean="0"/>
              <a:t>80</a:t>
            </a:fld>
            <a:endParaRPr lang="pt-BR"/>
          </a:p>
        </p:txBody>
      </p:sp>
    </p:spTree>
    <p:extLst>
      <p:ext uri="{BB962C8B-B14F-4D97-AF65-F5344CB8AC3E}">
        <p14:creationId xmlns:p14="http://schemas.microsoft.com/office/powerpoint/2010/main" val="3003198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53D7B2-BADC-A443-8CDB-EFBD3FB54D8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2B8DA32-870E-B045-9E77-0B93BA09F247}"/>
              </a:ext>
            </a:extLst>
          </p:cNvPr>
          <p:cNvSpPr>
            <a:spLocks noGrp="1"/>
          </p:cNvSpPr>
          <p:nvPr>
            <p:ph idx="1"/>
          </p:nvPr>
        </p:nvSpPr>
        <p:spPr/>
        <p:txBody>
          <a:bodyPr/>
          <a:lstStyle/>
          <a:p>
            <a:pPr marL="0" indent="0" algn="just">
              <a:lnSpc>
                <a:spcPct val="150000"/>
              </a:lnSpc>
              <a:buNone/>
            </a:pPr>
            <a:r>
              <a:rPr lang="pt-BR" dirty="0"/>
              <a:t>A teoria do apego é pensada, por Stern, tanto como supondo a sobrevivência como um fundamento ontológico da espécie humana (tal como em todas as outras espécies vivas) como também descrevendo padrões de modos de ser do self na relação com o outro. </a:t>
            </a:r>
          </a:p>
          <a:p>
            <a:endParaRPr lang="pt-BR" dirty="0"/>
          </a:p>
        </p:txBody>
      </p:sp>
      <p:sp>
        <p:nvSpPr>
          <p:cNvPr id="4" name="Espaço Reservado para Número de Slide 3">
            <a:extLst>
              <a:ext uri="{FF2B5EF4-FFF2-40B4-BE49-F238E27FC236}">
                <a16:creationId xmlns:a16="http://schemas.microsoft.com/office/drawing/2014/main" id="{6C12DA3C-76C1-4A4C-92DC-EA8088D5985F}"/>
              </a:ext>
            </a:extLst>
          </p:cNvPr>
          <p:cNvSpPr>
            <a:spLocks noGrp="1"/>
          </p:cNvSpPr>
          <p:nvPr>
            <p:ph type="sldNum" sz="quarter" idx="12"/>
          </p:nvPr>
        </p:nvSpPr>
        <p:spPr/>
        <p:txBody>
          <a:bodyPr/>
          <a:lstStyle/>
          <a:p>
            <a:fld id="{BB4D1DCC-8F39-214F-8F76-B58F012A81E0}" type="slidenum">
              <a:rPr lang="pt-BR" smtClean="0"/>
              <a:t>81</a:t>
            </a:fld>
            <a:endParaRPr lang="pt-BR"/>
          </a:p>
        </p:txBody>
      </p:sp>
    </p:spTree>
    <p:extLst>
      <p:ext uri="{BB962C8B-B14F-4D97-AF65-F5344CB8AC3E}">
        <p14:creationId xmlns:p14="http://schemas.microsoft.com/office/powerpoint/2010/main" val="38282876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FECD2E-08A1-8245-B690-B05F3B37BB5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858794E-4E2D-9141-8037-815EA1FFA2CD}"/>
              </a:ext>
            </a:extLst>
          </p:cNvPr>
          <p:cNvSpPr>
            <a:spLocks noGrp="1"/>
          </p:cNvSpPr>
          <p:nvPr>
            <p:ph idx="1"/>
          </p:nvPr>
        </p:nvSpPr>
        <p:spPr/>
        <p:txBody>
          <a:bodyPr>
            <a:normAutofit fontScale="77500" lnSpcReduction="20000"/>
          </a:bodyPr>
          <a:lstStyle/>
          <a:p>
            <a:pPr marL="0" indent="0" algn="just">
              <a:lnSpc>
                <a:spcPct val="160000"/>
              </a:lnSpc>
              <a:buNone/>
            </a:pPr>
            <a:r>
              <a:rPr lang="pt-BR" dirty="0"/>
              <a:t>Compondo seu pensamento, apoiado em diversos sistemas teórico-semânticos e em diversas informações-conhecimentos advindos tanto da observação direta objetiva de bebês e crianças quanto das observações subjetivas (advindas da clínica) – ou seja, os  conhecimentos advindos da psicanálise, dos construtivistas cognitivistas, do campo da psicologia do desenvolvimento e, especificamente, da teoria do apego, dentro outras propostas próximas a estas, tal como indiquei acima) – Stern agrupa todas elas em função de compreender como o </a:t>
            </a:r>
            <a:r>
              <a:rPr lang="pt-BR" i="1" dirty="0"/>
              <a:t>self</a:t>
            </a:r>
            <a:r>
              <a:rPr lang="pt-BR" dirty="0"/>
              <a:t> se apreende e se organizada ao longo da existência, pois este operador (ou fenômeno constante da existência) pode agregar um conjunto significativo de descobertas empíricas e propostas teóricas, numa única direção. </a:t>
            </a:r>
          </a:p>
          <a:p>
            <a:endParaRPr lang="pt-BR" dirty="0"/>
          </a:p>
        </p:txBody>
      </p:sp>
      <p:sp>
        <p:nvSpPr>
          <p:cNvPr id="4" name="Espaço Reservado para Número de Slide 3">
            <a:extLst>
              <a:ext uri="{FF2B5EF4-FFF2-40B4-BE49-F238E27FC236}">
                <a16:creationId xmlns:a16="http://schemas.microsoft.com/office/drawing/2014/main" id="{E35393BB-F124-D34B-95D1-4B9CF49DE3F7}"/>
              </a:ext>
            </a:extLst>
          </p:cNvPr>
          <p:cNvSpPr>
            <a:spLocks noGrp="1"/>
          </p:cNvSpPr>
          <p:nvPr>
            <p:ph type="sldNum" sz="quarter" idx="12"/>
          </p:nvPr>
        </p:nvSpPr>
        <p:spPr/>
        <p:txBody>
          <a:bodyPr/>
          <a:lstStyle/>
          <a:p>
            <a:fld id="{BB4D1DCC-8F39-214F-8F76-B58F012A81E0}" type="slidenum">
              <a:rPr lang="pt-BR" smtClean="0"/>
              <a:t>82</a:t>
            </a:fld>
            <a:endParaRPr lang="pt-BR"/>
          </a:p>
        </p:txBody>
      </p:sp>
    </p:spTree>
    <p:extLst>
      <p:ext uri="{BB962C8B-B14F-4D97-AF65-F5344CB8AC3E}">
        <p14:creationId xmlns:p14="http://schemas.microsoft.com/office/powerpoint/2010/main" val="410783535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FC610A-EE29-2A4B-9488-21804E899C3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AF5E41F-5E2A-8140-A67E-4469B00C8578}"/>
              </a:ext>
            </a:extLst>
          </p:cNvPr>
          <p:cNvSpPr>
            <a:spLocks noGrp="1"/>
          </p:cNvSpPr>
          <p:nvPr>
            <p:ph idx="1"/>
          </p:nvPr>
        </p:nvSpPr>
        <p:spPr/>
        <p:txBody>
          <a:bodyPr>
            <a:normAutofit fontScale="77500" lnSpcReduction="20000"/>
          </a:bodyPr>
          <a:lstStyle/>
          <a:p>
            <a:pPr marL="0" indent="0" algn="just">
              <a:lnSpc>
                <a:spcPct val="150000"/>
              </a:lnSpc>
              <a:buNone/>
            </a:pPr>
            <a:r>
              <a:rPr lang="pt-BR" dirty="0"/>
              <a:t>Os modos de ser do self, ou os sentidos do self, são o </a:t>
            </a:r>
            <a:r>
              <a:rPr lang="pt-BR" i="1" dirty="0"/>
              <a:t>operador objetivo orientador</a:t>
            </a:r>
            <a:r>
              <a:rPr lang="pt-BR" dirty="0"/>
              <a:t> da sua pesquisa, mas também a sua maneira de caracterizar o que é essencial na sua concepção de natureza humana que se desenvolve, do bebê ao adulto. Ele mesmo explicita que o self é o organizador do seu pensamento e da sua observação, ao colocar-se na sua relação com as propostas dos psicanalistas: “Certamente, Mahler e Klein e a escola das relações objetais focaram a experiência do eu-e-outro, mas principalmente como o resultado do desenvolvimento libidinal ou do ego, ou secundário a ele. Essas teorias nunca consideram o senso do eu como o princípio organizador primário” (Stern, 1985b, p. 20).</a:t>
            </a:r>
          </a:p>
          <a:p>
            <a:endParaRPr lang="pt-BR" dirty="0"/>
          </a:p>
        </p:txBody>
      </p:sp>
      <p:sp>
        <p:nvSpPr>
          <p:cNvPr id="4" name="Espaço Reservado para Número de Slide 3">
            <a:extLst>
              <a:ext uri="{FF2B5EF4-FFF2-40B4-BE49-F238E27FC236}">
                <a16:creationId xmlns:a16="http://schemas.microsoft.com/office/drawing/2014/main" id="{F9559872-185F-6142-97D1-54772E1F1B47}"/>
              </a:ext>
            </a:extLst>
          </p:cNvPr>
          <p:cNvSpPr>
            <a:spLocks noGrp="1"/>
          </p:cNvSpPr>
          <p:nvPr>
            <p:ph type="sldNum" sz="quarter" idx="12"/>
          </p:nvPr>
        </p:nvSpPr>
        <p:spPr/>
        <p:txBody>
          <a:bodyPr/>
          <a:lstStyle/>
          <a:p>
            <a:fld id="{BB4D1DCC-8F39-214F-8F76-B58F012A81E0}" type="slidenum">
              <a:rPr lang="pt-BR" smtClean="0"/>
              <a:t>83</a:t>
            </a:fld>
            <a:endParaRPr lang="pt-BR"/>
          </a:p>
        </p:txBody>
      </p:sp>
    </p:spTree>
    <p:extLst>
      <p:ext uri="{BB962C8B-B14F-4D97-AF65-F5344CB8AC3E}">
        <p14:creationId xmlns:p14="http://schemas.microsoft.com/office/powerpoint/2010/main" val="35832218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E5467-05CA-9A4D-97CA-700B305D6ED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DD4E2CB-ACB1-8A4D-AFD6-256615024916}"/>
              </a:ext>
            </a:extLst>
          </p:cNvPr>
          <p:cNvSpPr>
            <a:spLocks noGrp="1"/>
          </p:cNvSpPr>
          <p:nvPr>
            <p:ph idx="1"/>
          </p:nvPr>
        </p:nvSpPr>
        <p:spPr/>
        <p:txBody>
          <a:bodyPr>
            <a:normAutofit fontScale="92500" lnSpcReduction="10000"/>
          </a:bodyPr>
          <a:lstStyle/>
          <a:p>
            <a:pPr marL="0" indent="0" algn="just">
              <a:lnSpc>
                <a:spcPct val="160000"/>
              </a:lnSpc>
              <a:buNone/>
            </a:pPr>
            <a:r>
              <a:rPr lang="pt-BR" dirty="0"/>
              <a:t>Mas, o que é o </a:t>
            </a:r>
            <a:r>
              <a:rPr lang="pt-BR" i="1" dirty="0"/>
              <a:t>self</a:t>
            </a:r>
            <a:r>
              <a:rPr lang="pt-BR" dirty="0"/>
              <a:t>? De um modo geral, trata-se se uma maneira de referir-se ao sujeito psicológico que tem experiências, percebe, sente, age, relaciona-se, tendo ou não a percepção de si mesmo, tendo ou não consciência de que é ele que experimenta-percebe-sente-age, ou seja, percebendo-se (conscientemente ou inconscientemente) como sendo uma unidade que o diferencia do outro e do mundo (com maior ou menor intensidade de diferenciação e integração. </a:t>
            </a:r>
          </a:p>
        </p:txBody>
      </p:sp>
      <p:sp>
        <p:nvSpPr>
          <p:cNvPr id="4" name="Espaço Reservado para Número de Slide 3">
            <a:extLst>
              <a:ext uri="{FF2B5EF4-FFF2-40B4-BE49-F238E27FC236}">
                <a16:creationId xmlns:a16="http://schemas.microsoft.com/office/drawing/2014/main" id="{7C74AABA-B02B-CE4D-9669-26135536D30D}"/>
              </a:ext>
            </a:extLst>
          </p:cNvPr>
          <p:cNvSpPr>
            <a:spLocks noGrp="1"/>
          </p:cNvSpPr>
          <p:nvPr>
            <p:ph type="sldNum" sz="quarter" idx="12"/>
          </p:nvPr>
        </p:nvSpPr>
        <p:spPr/>
        <p:txBody>
          <a:bodyPr/>
          <a:lstStyle/>
          <a:p>
            <a:fld id="{BB4D1DCC-8F39-214F-8F76-B58F012A81E0}" type="slidenum">
              <a:rPr lang="pt-BR" smtClean="0"/>
              <a:t>84</a:t>
            </a:fld>
            <a:endParaRPr lang="pt-BR"/>
          </a:p>
        </p:txBody>
      </p:sp>
    </p:spTree>
    <p:extLst>
      <p:ext uri="{BB962C8B-B14F-4D97-AF65-F5344CB8AC3E}">
        <p14:creationId xmlns:p14="http://schemas.microsoft.com/office/powerpoint/2010/main" val="20620816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E5467-05CA-9A4D-97CA-700B305D6ED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DD4E2CB-ACB1-8A4D-AFD6-256615024916}"/>
              </a:ext>
            </a:extLst>
          </p:cNvPr>
          <p:cNvSpPr>
            <a:spLocks noGrp="1"/>
          </p:cNvSpPr>
          <p:nvPr>
            <p:ph idx="1"/>
          </p:nvPr>
        </p:nvSpPr>
        <p:spPr/>
        <p:txBody>
          <a:bodyPr>
            <a:normAutofit fontScale="92500"/>
          </a:bodyPr>
          <a:lstStyle/>
          <a:p>
            <a:pPr marL="0" indent="0" algn="just">
              <a:lnSpc>
                <a:spcPct val="160000"/>
              </a:lnSpc>
              <a:buNone/>
            </a:pPr>
            <a:r>
              <a:rPr lang="pt-BR" dirty="0"/>
              <a:t>No início, para Stern, temos um self emergente, que já tem possibilidades, ainda que limitas, de diferenciação e percepção eu-outro, eu-mundo; na outra ponta do desenvolvimento, um self que é, por assim dizer, um EU diferenciado do outro, em posso de capacidades simbólicas e narrativas, sendo e relacionando-se com o outro, o mundo, o pensamento, a cultura. Entre um extremo e outro, os diversos modos ou sensos do self. </a:t>
            </a:r>
          </a:p>
          <a:p>
            <a:endParaRPr lang="pt-BR" dirty="0"/>
          </a:p>
        </p:txBody>
      </p:sp>
      <p:sp>
        <p:nvSpPr>
          <p:cNvPr id="4" name="Espaço Reservado para Número de Slide 3">
            <a:extLst>
              <a:ext uri="{FF2B5EF4-FFF2-40B4-BE49-F238E27FC236}">
                <a16:creationId xmlns:a16="http://schemas.microsoft.com/office/drawing/2014/main" id="{7C74AABA-B02B-CE4D-9669-26135536D30D}"/>
              </a:ext>
            </a:extLst>
          </p:cNvPr>
          <p:cNvSpPr>
            <a:spLocks noGrp="1"/>
          </p:cNvSpPr>
          <p:nvPr>
            <p:ph type="sldNum" sz="quarter" idx="12"/>
          </p:nvPr>
        </p:nvSpPr>
        <p:spPr/>
        <p:txBody>
          <a:bodyPr/>
          <a:lstStyle/>
          <a:p>
            <a:fld id="{BB4D1DCC-8F39-214F-8F76-B58F012A81E0}" type="slidenum">
              <a:rPr lang="pt-BR" smtClean="0"/>
              <a:t>85</a:t>
            </a:fld>
            <a:endParaRPr lang="pt-BR"/>
          </a:p>
        </p:txBody>
      </p:sp>
    </p:spTree>
    <p:extLst>
      <p:ext uri="{BB962C8B-B14F-4D97-AF65-F5344CB8AC3E}">
        <p14:creationId xmlns:p14="http://schemas.microsoft.com/office/powerpoint/2010/main" val="297807122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9E7B0-BF39-2243-BD22-A4CE8887DA2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073B4FD-B0ED-E94D-9EFA-09C336FDEE3C}"/>
              </a:ext>
            </a:extLst>
          </p:cNvPr>
          <p:cNvSpPr>
            <a:spLocks noGrp="1"/>
          </p:cNvSpPr>
          <p:nvPr>
            <p:ph idx="1"/>
          </p:nvPr>
        </p:nvSpPr>
        <p:spPr/>
        <p:txBody>
          <a:bodyPr>
            <a:normAutofit fontScale="77500" lnSpcReduction="20000"/>
          </a:bodyPr>
          <a:lstStyle/>
          <a:p>
            <a:pPr marL="0" indent="0" algn="just">
              <a:lnSpc>
                <a:spcPct val="150000"/>
              </a:lnSpc>
              <a:buNone/>
            </a:pPr>
            <a:r>
              <a:rPr lang="pt-BR" dirty="0"/>
              <a:t>Existe uma discussão na psicanálise e para além dela, sobre a questão da presença ou construção do self no processo de desenvolvimento, se ele é dado logo no início ou se ele emerge progressivamente. Para Stern (1985), como ressalta Bernard </a:t>
            </a:r>
            <a:r>
              <a:rPr lang="pt-BR" dirty="0" err="1"/>
              <a:t>Golse</a:t>
            </a:r>
            <a:r>
              <a:rPr lang="pt-BR" dirty="0"/>
              <a:t>: “o bebê recém-nascido está imediatamente apto a perceber, representar, memorizar e a se sentir como agente de suas próprias ações (processo de agenciamento dos cognitivistas) e que, isto dado, não se trata de recorrer ao dogma de uma </a:t>
            </a:r>
            <a:r>
              <a:rPr lang="pt-BR" dirty="0" err="1"/>
              <a:t>indiferenciação</a:t>
            </a:r>
            <a:r>
              <a:rPr lang="pt-BR" dirty="0"/>
              <a:t> psíquica inicial, tão cara aos psicanalistas (seja quais forem suas referências teóricas, ou quase), dogma  que, notemos de passagem, faz inevitavelmente apelo a um certo ponto de vista fenomenológico” (2019 [2010], pp. 23-24).</a:t>
            </a:r>
          </a:p>
          <a:p>
            <a:endParaRPr lang="pt-BR" dirty="0"/>
          </a:p>
        </p:txBody>
      </p:sp>
      <p:sp>
        <p:nvSpPr>
          <p:cNvPr id="4" name="Espaço Reservado para Número de Slide 3">
            <a:extLst>
              <a:ext uri="{FF2B5EF4-FFF2-40B4-BE49-F238E27FC236}">
                <a16:creationId xmlns:a16="http://schemas.microsoft.com/office/drawing/2014/main" id="{09FFE2A1-2E40-CF45-B852-6227268B3FED}"/>
              </a:ext>
            </a:extLst>
          </p:cNvPr>
          <p:cNvSpPr>
            <a:spLocks noGrp="1"/>
          </p:cNvSpPr>
          <p:nvPr>
            <p:ph type="sldNum" sz="quarter" idx="12"/>
          </p:nvPr>
        </p:nvSpPr>
        <p:spPr/>
        <p:txBody>
          <a:bodyPr/>
          <a:lstStyle/>
          <a:p>
            <a:fld id="{BB4D1DCC-8F39-214F-8F76-B58F012A81E0}" type="slidenum">
              <a:rPr lang="pt-BR" smtClean="0"/>
              <a:t>86</a:t>
            </a:fld>
            <a:endParaRPr lang="pt-BR"/>
          </a:p>
        </p:txBody>
      </p:sp>
    </p:spTree>
    <p:extLst>
      <p:ext uri="{BB962C8B-B14F-4D97-AF65-F5344CB8AC3E}">
        <p14:creationId xmlns:p14="http://schemas.microsoft.com/office/powerpoint/2010/main" val="191412783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2CA3A-ED16-F04F-A849-ECA45183BBA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1D31F9-589B-A84D-806D-1E9121667CA5}"/>
              </a:ext>
            </a:extLst>
          </p:cNvPr>
          <p:cNvSpPr>
            <a:spLocks noGrp="1"/>
          </p:cNvSpPr>
          <p:nvPr>
            <p:ph idx="1"/>
          </p:nvPr>
        </p:nvSpPr>
        <p:spPr/>
        <p:txBody>
          <a:bodyPr>
            <a:normAutofit fontScale="62500" lnSpcReduction="20000"/>
          </a:bodyPr>
          <a:lstStyle/>
          <a:p>
            <a:pPr marL="0" indent="0" algn="just">
              <a:lnSpc>
                <a:spcPct val="170000"/>
              </a:lnSpc>
              <a:buNone/>
            </a:pPr>
            <a:r>
              <a:rPr lang="pt-BR" dirty="0"/>
              <a:t>O </a:t>
            </a:r>
            <a:r>
              <a:rPr lang="pt-BR" i="1" dirty="0"/>
              <a:t>self</a:t>
            </a:r>
            <a:r>
              <a:rPr lang="pt-BR" dirty="0"/>
              <a:t> é tomado por Stern como um princípio organizador (um foco objetivado em termos teóricos e fenomenológicos) para pensar todo o desenvolvimento – cognitivo, emocional e neuropsicológico –, considerando que este self tem, por um lado que administrar as excitações (estímulos internos e externos) ao qual está sujeito (não sozinho, mas contando com o outro, o ambiente, a vida social, para regular e se proteger, seja do excesso seja da falta destes estímulos ou excitações), ou seja, trata – se da administração da vida instintual (tal como supõe os psicanalistas considerando as pulsões o conceituo fundamental, impulso fundamental, e as relações de objeto os modos de lidar com as pulsões); e, por outro lado, este self também corresponde àquilo que corre o risco de não sobreviver, logo, está imbuído do que Stern considera como sendo um impulso básico das espécies, num pensamento </a:t>
            </a:r>
            <a:r>
              <a:rPr lang="pt-BR" dirty="0" err="1"/>
              <a:t>neodarwinniano</a:t>
            </a:r>
            <a:r>
              <a:rPr lang="pt-BR" dirty="0"/>
              <a:t>, a sobrevivência (tal como supõe a teoria do apego). </a:t>
            </a:r>
          </a:p>
        </p:txBody>
      </p:sp>
      <p:sp>
        <p:nvSpPr>
          <p:cNvPr id="4" name="Espaço Reservado para Número de Slide 3">
            <a:extLst>
              <a:ext uri="{FF2B5EF4-FFF2-40B4-BE49-F238E27FC236}">
                <a16:creationId xmlns:a16="http://schemas.microsoft.com/office/drawing/2014/main" id="{25DDAA8F-0B8E-DC4A-8D27-5C6DE22A4046}"/>
              </a:ext>
            </a:extLst>
          </p:cNvPr>
          <p:cNvSpPr>
            <a:spLocks noGrp="1"/>
          </p:cNvSpPr>
          <p:nvPr>
            <p:ph type="sldNum" sz="quarter" idx="12"/>
          </p:nvPr>
        </p:nvSpPr>
        <p:spPr/>
        <p:txBody>
          <a:bodyPr/>
          <a:lstStyle/>
          <a:p>
            <a:fld id="{BB4D1DCC-8F39-214F-8F76-B58F012A81E0}" type="slidenum">
              <a:rPr lang="pt-BR" smtClean="0"/>
              <a:t>87</a:t>
            </a:fld>
            <a:endParaRPr lang="pt-BR"/>
          </a:p>
        </p:txBody>
      </p:sp>
    </p:spTree>
    <p:extLst>
      <p:ext uri="{BB962C8B-B14F-4D97-AF65-F5344CB8AC3E}">
        <p14:creationId xmlns:p14="http://schemas.microsoft.com/office/powerpoint/2010/main" val="78508704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2CA3A-ED16-F04F-A849-ECA45183BBA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1D31F9-589B-A84D-806D-1E9121667CA5}"/>
              </a:ext>
            </a:extLst>
          </p:cNvPr>
          <p:cNvSpPr>
            <a:spLocks noGrp="1"/>
          </p:cNvSpPr>
          <p:nvPr>
            <p:ph idx="1"/>
          </p:nvPr>
        </p:nvSpPr>
        <p:spPr/>
        <p:txBody>
          <a:bodyPr>
            <a:normAutofit/>
          </a:bodyPr>
          <a:lstStyle/>
          <a:p>
            <a:pPr marL="0" indent="0" algn="just">
              <a:lnSpc>
                <a:spcPct val="170000"/>
              </a:lnSpc>
              <a:buNone/>
            </a:pPr>
            <a:r>
              <a:rPr lang="pt-BR" dirty="0"/>
              <a:t>Nesse sentido, temos, em Stern, uma </a:t>
            </a:r>
            <a:r>
              <a:rPr lang="pt-BR" i="1" dirty="0"/>
              <a:t>ontologia naturalista </a:t>
            </a:r>
            <a:r>
              <a:rPr lang="pt-BR" dirty="0"/>
              <a:t>(as pulsões e a sobrevivência) estabelecendo o </a:t>
            </a:r>
            <a:r>
              <a:rPr lang="pt-BR" i="1" dirty="0" err="1"/>
              <a:t>telos</a:t>
            </a:r>
            <a:r>
              <a:rPr lang="pt-BR" dirty="0"/>
              <a:t> da existência e da própria natureza humana: administrar-regular-organizar as excitações e os modos de ser do self em função da </a:t>
            </a:r>
            <a:r>
              <a:rPr lang="pt-BR" i="1" dirty="0"/>
              <a:t>sobrevivência</a:t>
            </a:r>
            <a:r>
              <a:rPr lang="pt-BR" dirty="0"/>
              <a:t> (num sentido amplo, da espécie; num sentido estrito, do próprio self).</a:t>
            </a:r>
          </a:p>
          <a:p>
            <a:endParaRPr lang="pt-BR" dirty="0"/>
          </a:p>
        </p:txBody>
      </p:sp>
      <p:sp>
        <p:nvSpPr>
          <p:cNvPr id="4" name="Espaço Reservado para Número de Slide 3">
            <a:extLst>
              <a:ext uri="{FF2B5EF4-FFF2-40B4-BE49-F238E27FC236}">
                <a16:creationId xmlns:a16="http://schemas.microsoft.com/office/drawing/2014/main" id="{25DDAA8F-0B8E-DC4A-8D27-5C6DE22A4046}"/>
              </a:ext>
            </a:extLst>
          </p:cNvPr>
          <p:cNvSpPr>
            <a:spLocks noGrp="1"/>
          </p:cNvSpPr>
          <p:nvPr>
            <p:ph type="sldNum" sz="quarter" idx="12"/>
          </p:nvPr>
        </p:nvSpPr>
        <p:spPr/>
        <p:txBody>
          <a:bodyPr/>
          <a:lstStyle/>
          <a:p>
            <a:fld id="{BB4D1DCC-8F39-214F-8F76-B58F012A81E0}" type="slidenum">
              <a:rPr lang="pt-BR" smtClean="0"/>
              <a:t>88</a:t>
            </a:fld>
            <a:endParaRPr lang="pt-BR"/>
          </a:p>
        </p:txBody>
      </p:sp>
    </p:spTree>
    <p:extLst>
      <p:ext uri="{BB962C8B-B14F-4D97-AF65-F5344CB8AC3E}">
        <p14:creationId xmlns:p14="http://schemas.microsoft.com/office/powerpoint/2010/main" val="294806524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2CA3A-ED16-F04F-A849-ECA45183BBA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1D31F9-589B-A84D-806D-1E9121667CA5}"/>
              </a:ext>
            </a:extLst>
          </p:cNvPr>
          <p:cNvSpPr>
            <a:spLocks noGrp="1"/>
          </p:cNvSpPr>
          <p:nvPr>
            <p:ph idx="1"/>
          </p:nvPr>
        </p:nvSpPr>
        <p:spPr/>
        <p:txBody>
          <a:bodyPr>
            <a:normAutofit fontScale="77500" lnSpcReduction="20000"/>
          </a:bodyPr>
          <a:lstStyle/>
          <a:p>
            <a:pPr marL="0" indent="0" algn="just">
              <a:lnSpc>
                <a:spcPct val="170000"/>
              </a:lnSpc>
              <a:buNone/>
            </a:pPr>
            <a:r>
              <a:rPr lang="pt-BR" dirty="0"/>
              <a:t>Em Freud, Anna Freud, René </a:t>
            </a:r>
            <a:r>
              <a:rPr lang="pt-BR" dirty="0" err="1"/>
              <a:t>Spitz</a:t>
            </a:r>
            <a:r>
              <a:rPr lang="pt-BR" dirty="0"/>
              <a:t>, Margareth Mahler e John </a:t>
            </a:r>
            <a:r>
              <a:rPr lang="pt-BR" dirty="0" err="1"/>
              <a:t>Bolwby</a:t>
            </a:r>
            <a:r>
              <a:rPr lang="pt-BR" dirty="0"/>
              <a:t>, nos mantemos no quadro desta ontologia naturalista. Em Erik Erikson, com a inserção das determinações sociais e com a introdução de um vocabulário mais humanista, parece que somos impulsionados para uma maneira de pensar o homem que parece sair desta ontologia. Com </a:t>
            </a:r>
            <a:r>
              <a:rPr lang="pt-BR" dirty="0" err="1"/>
              <a:t>Winnicott</a:t>
            </a:r>
            <a:r>
              <a:rPr lang="pt-BR" dirty="0"/>
              <a:t>, no entanto, somos colocados (com sua inserção da noção de ser como fundamento da natureza humana), somos inseridos noutra ontologia (cf. </a:t>
            </a:r>
            <a:r>
              <a:rPr lang="pt-BR" dirty="0" err="1"/>
              <a:t>Fulgencio</a:t>
            </a:r>
            <a:r>
              <a:rPr lang="pt-BR" dirty="0"/>
              <a:t>, 2020b). No campo da psicanálise caberia, ainda, reconhecer que Lacan procurou colocar a psicanálise, com sua concepção estruturalista, também noutro campo ontológico.</a:t>
            </a:r>
          </a:p>
          <a:p>
            <a:endParaRPr lang="pt-BR" dirty="0"/>
          </a:p>
        </p:txBody>
      </p:sp>
      <p:sp>
        <p:nvSpPr>
          <p:cNvPr id="4" name="Espaço Reservado para Número de Slide 3">
            <a:extLst>
              <a:ext uri="{FF2B5EF4-FFF2-40B4-BE49-F238E27FC236}">
                <a16:creationId xmlns:a16="http://schemas.microsoft.com/office/drawing/2014/main" id="{25DDAA8F-0B8E-DC4A-8D27-5C6DE22A4046}"/>
              </a:ext>
            </a:extLst>
          </p:cNvPr>
          <p:cNvSpPr>
            <a:spLocks noGrp="1"/>
          </p:cNvSpPr>
          <p:nvPr>
            <p:ph type="sldNum" sz="quarter" idx="12"/>
          </p:nvPr>
        </p:nvSpPr>
        <p:spPr/>
        <p:txBody>
          <a:bodyPr/>
          <a:lstStyle/>
          <a:p>
            <a:fld id="{BB4D1DCC-8F39-214F-8F76-B58F012A81E0}" type="slidenum">
              <a:rPr lang="pt-BR" smtClean="0"/>
              <a:t>89</a:t>
            </a:fld>
            <a:endParaRPr lang="pt-BR"/>
          </a:p>
        </p:txBody>
      </p:sp>
    </p:spTree>
    <p:extLst>
      <p:ext uri="{BB962C8B-B14F-4D97-AF65-F5344CB8AC3E}">
        <p14:creationId xmlns:p14="http://schemas.microsoft.com/office/powerpoint/2010/main" val="93015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460EEB-30D8-2943-B354-AB902B7B146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0F845D4-719D-524B-8822-FD0D37C1AA75}"/>
              </a:ext>
            </a:extLst>
          </p:cNvPr>
          <p:cNvSpPr>
            <a:spLocks noGrp="1"/>
          </p:cNvSpPr>
          <p:nvPr>
            <p:ph idx="1"/>
          </p:nvPr>
        </p:nvSpPr>
        <p:spPr/>
        <p:txBody>
          <a:bodyPr>
            <a:normAutofit fontScale="92500"/>
          </a:bodyPr>
          <a:lstStyle/>
          <a:p>
            <a:pPr marL="0" indent="0" algn="just">
              <a:lnSpc>
                <a:spcPct val="150000"/>
              </a:lnSpc>
              <a:buNone/>
            </a:pPr>
            <a:r>
              <a:rPr lang="pt-BR" dirty="0"/>
              <a:t>	Neste conjunto de referências teóricas e descritivas, com dados objetivos e subjetivos, Stern postulou como foco empírico para a compreensão e descrição do desenvolvimento – ou ainda, nas suas palavras, como </a:t>
            </a:r>
            <a:r>
              <a:rPr lang="pt-BR" i="1" dirty="0"/>
              <a:t>princípio organizador primário</a:t>
            </a:r>
            <a:r>
              <a:rPr lang="pt-BR" b="1" dirty="0"/>
              <a:t> –</a:t>
            </a:r>
            <a:r>
              <a:rPr lang="pt-BR" dirty="0"/>
              <a:t>, os diversos sentidos (e apreensões) do self e do outro, ao longo do processo de desenvolvimento </a:t>
            </a:r>
            <a:r>
              <a:rPr lang="pt-BR" dirty="0" err="1"/>
              <a:t>sócio-emocional</a:t>
            </a:r>
            <a:r>
              <a:rPr lang="pt-BR" dirty="0"/>
              <a:t> do ser humano, constituindo e denominando, assim, </a:t>
            </a:r>
            <a:r>
              <a:rPr lang="pt-BR" i="1" dirty="0"/>
              <a:t>sua Teoria do Desenvolvimento dos Sensos do Self. </a:t>
            </a:r>
            <a:endParaRPr lang="pt-BR" dirty="0"/>
          </a:p>
          <a:p>
            <a:endParaRPr lang="pt-BR" dirty="0"/>
          </a:p>
        </p:txBody>
      </p:sp>
      <p:sp>
        <p:nvSpPr>
          <p:cNvPr id="4" name="Espaço Reservado para Número de Slide 3">
            <a:extLst>
              <a:ext uri="{FF2B5EF4-FFF2-40B4-BE49-F238E27FC236}">
                <a16:creationId xmlns:a16="http://schemas.microsoft.com/office/drawing/2014/main" id="{2DE8CD14-5382-1C43-A3B0-99D38598E142}"/>
              </a:ext>
            </a:extLst>
          </p:cNvPr>
          <p:cNvSpPr>
            <a:spLocks noGrp="1"/>
          </p:cNvSpPr>
          <p:nvPr>
            <p:ph type="sldNum" sz="quarter" idx="12"/>
          </p:nvPr>
        </p:nvSpPr>
        <p:spPr/>
        <p:txBody>
          <a:bodyPr/>
          <a:lstStyle/>
          <a:p>
            <a:fld id="{BB4D1DCC-8F39-214F-8F76-B58F012A81E0}" type="slidenum">
              <a:rPr lang="pt-BR" smtClean="0"/>
              <a:t>9</a:t>
            </a:fld>
            <a:endParaRPr lang="pt-BR"/>
          </a:p>
        </p:txBody>
      </p:sp>
    </p:spTree>
    <p:extLst>
      <p:ext uri="{BB962C8B-B14F-4D97-AF65-F5344CB8AC3E}">
        <p14:creationId xmlns:p14="http://schemas.microsoft.com/office/powerpoint/2010/main" val="26207815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0DD2D5-7713-FA4F-B018-C78C3421DEE7}"/>
              </a:ext>
            </a:extLst>
          </p:cNvPr>
          <p:cNvSpPr>
            <a:spLocks noGrp="1"/>
          </p:cNvSpPr>
          <p:nvPr>
            <p:ph type="title"/>
          </p:nvPr>
        </p:nvSpPr>
        <p:spPr/>
        <p:txBody>
          <a:bodyPr/>
          <a:lstStyle/>
          <a:p>
            <a:r>
              <a:rPr lang="pt-BR" b="1" dirty="0"/>
              <a:t>3. Variáveis teóricas e empíricas </a:t>
            </a:r>
            <a:br>
              <a:rPr lang="pt-BR" dirty="0"/>
            </a:br>
            <a:endParaRPr lang="pt-BR" dirty="0"/>
          </a:p>
        </p:txBody>
      </p:sp>
      <p:sp>
        <p:nvSpPr>
          <p:cNvPr id="3" name="Espaço Reservado para Conteúdo 2">
            <a:extLst>
              <a:ext uri="{FF2B5EF4-FFF2-40B4-BE49-F238E27FC236}">
                <a16:creationId xmlns:a16="http://schemas.microsoft.com/office/drawing/2014/main" id="{DF438942-7518-2643-A5AA-34CCCB03180C}"/>
              </a:ext>
            </a:extLst>
          </p:cNvPr>
          <p:cNvSpPr>
            <a:spLocks noGrp="1"/>
          </p:cNvSpPr>
          <p:nvPr>
            <p:ph idx="1"/>
          </p:nvPr>
        </p:nvSpPr>
        <p:spPr/>
        <p:txBody>
          <a:bodyPr>
            <a:normAutofit fontScale="77500" lnSpcReduction="20000"/>
          </a:bodyPr>
          <a:lstStyle/>
          <a:p>
            <a:pPr marL="0" indent="0" algn="just">
              <a:lnSpc>
                <a:spcPct val="170000"/>
              </a:lnSpc>
              <a:buNone/>
            </a:pPr>
            <a:r>
              <a:rPr lang="pt-BR" dirty="0"/>
              <a:t>Podemos listar o conjunto de termos utilizados por Stern pra descrever o desenvolvimento, procurando caracterizar o sentido e referente de cada um deles. Em primeiro lugar, o próprio termo </a:t>
            </a:r>
            <a:r>
              <a:rPr lang="pt-BR" i="1" dirty="0"/>
              <a:t>self</a:t>
            </a:r>
            <a:r>
              <a:rPr lang="pt-BR" dirty="0"/>
              <a:t> e </a:t>
            </a:r>
            <a:r>
              <a:rPr lang="pt-BR" i="1" dirty="0"/>
              <a:t>sensos do self</a:t>
            </a:r>
            <a:r>
              <a:rPr lang="pt-BR" dirty="0"/>
              <a:t>, que nada mais são do que os modos do self </a:t>
            </a:r>
            <a:r>
              <a:rPr lang="pt-BR" dirty="0" err="1"/>
              <a:t>experienciar-ser-estar-relacionar-se</a:t>
            </a:r>
            <a:r>
              <a:rPr lang="pt-BR" dirty="0"/>
              <a:t> ao longo da existência; estes modos são agrupados em determinados </a:t>
            </a:r>
            <a:r>
              <a:rPr lang="pt-BR" i="1" dirty="0"/>
              <a:t>domínios</a:t>
            </a:r>
            <a:r>
              <a:rPr lang="pt-BR" dirty="0"/>
              <a:t> que, por sua vez, substituem a noção de fase do desenvolvimento (por demais estáticas) por uma concepção dinâmica, tipos de dinâmicas existenciais do self, que existirão ao longo de toda a vida do indivíduo, ainda que possam ter seu início em determinados momentos do desenvolvimento. </a:t>
            </a:r>
          </a:p>
          <a:p>
            <a:endParaRPr lang="pt-BR" dirty="0"/>
          </a:p>
        </p:txBody>
      </p:sp>
      <p:sp>
        <p:nvSpPr>
          <p:cNvPr id="4" name="Espaço Reservado para Número de Slide 3">
            <a:extLst>
              <a:ext uri="{FF2B5EF4-FFF2-40B4-BE49-F238E27FC236}">
                <a16:creationId xmlns:a16="http://schemas.microsoft.com/office/drawing/2014/main" id="{C32433CE-ABCE-4D4E-9859-83EF4922C26C}"/>
              </a:ext>
            </a:extLst>
          </p:cNvPr>
          <p:cNvSpPr>
            <a:spLocks noGrp="1"/>
          </p:cNvSpPr>
          <p:nvPr>
            <p:ph type="sldNum" sz="quarter" idx="12"/>
          </p:nvPr>
        </p:nvSpPr>
        <p:spPr/>
        <p:txBody>
          <a:bodyPr/>
          <a:lstStyle/>
          <a:p>
            <a:fld id="{BB4D1DCC-8F39-214F-8F76-B58F012A81E0}" type="slidenum">
              <a:rPr lang="pt-BR" smtClean="0"/>
              <a:t>90</a:t>
            </a:fld>
            <a:endParaRPr lang="pt-BR"/>
          </a:p>
        </p:txBody>
      </p:sp>
    </p:spTree>
    <p:extLst>
      <p:ext uri="{BB962C8B-B14F-4D97-AF65-F5344CB8AC3E}">
        <p14:creationId xmlns:p14="http://schemas.microsoft.com/office/powerpoint/2010/main" val="286298251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41ACE0-C710-D342-A612-2C1A3B5D356D}"/>
              </a:ext>
            </a:extLst>
          </p:cNvPr>
          <p:cNvSpPr>
            <a:spLocks noGrp="1"/>
          </p:cNvSpPr>
          <p:nvPr>
            <p:ph type="title"/>
          </p:nvPr>
        </p:nvSpPr>
        <p:spPr/>
        <p:txBody>
          <a:bodyPr>
            <a:normAutofit/>
          </a:bodyPr>
          <a:lstStyle/>
          <a:p>
            <a:r>
              <a:rPr lang="pt-BR" sz="3100" dirty="0"/>
              <a:t>Palombo comenta esta perspectiva desenvolvimentista de Stern: </a:t>
            </a:r>
            <a:br>
              <a:rPr lang="pt-BR" dirty="0"/>
            </a:br>
            <a:endParaRPr lang="pt-BR" dirty="0"/>
          </a:p>
        </p:txBody>
      </p:sp>
      <p:sp>
        <p:nvSpPr>
          <p:cNvPr id="3" name="Espaço Reservado para Conteúdo 2">
            <a:extLst>
              <a:ext uri="{FF2B5EF4-FFF2-40B4-BE49-F238E27FC236}">
                <a16:creationId xmlns:a16="http://schemas.microsoft.com/office/drawing/2014/main" id="{729E8782-58B7-5B4B-BC20-CEA5A9F67B7A}"/>
              </a:ext>
            </a:extLst>
          </p:cNvPr>
          <p:cNvSpPr>
            <a:spLocks noGrp="1"/>
          </p:cNvSpPr>
          <p:nvPr>
            <p:ph idx="1"/>
          </p:nvPr>
        </p:nvSpPr>
        <p:spPr/>
        <p:txBody>
          <a:bodyPr>
            <a:normAutofit fontScale="77500" lnSpcReduction="20000"/>
          </a:bodyPr>
          <a:lstStyle/>
          <a:p>
            <a:pPr algn="just">
              <a:lnSpc>
                <a:spcPct val="150000"/>
              </a:lnSpc>
            </a:pPr>
            <a:r>
              <a:rPr lang="pt-BR" dirty="0"/>
              <a:t> De preferência aos termos "estágio" ou "fase", que denotam uma época específica que atinge a ascendência e depois recuam para a história da vida, Stern escolheu o termo "domínio" para descrever eras de desenvolvimento. Cada domínio emerge durante um período específico da vida da criança; continua e permanece totalmente funcional ao longo da vida. Os domínios representam as tarefas adaptativas que o bebê deve negociar em um determinado momento. Eles aparecem em uma sucessão temporal ordenada e são elaborados à medida que a criança amadurece. Problemas clínicos básicos são questões para a vida, em vez de questões de uma fase de desenvolvimento particular. (Palombo et al., 2010, p. 247)</a:t>
            </a:r>
          </a:p>
          <a:p>
            <a:endParaRPr lang="pt-BR" dirty="0"/>
          </a:p>
        </p:txBody>
      </p:sp>
      <p:sp>
        <p:nvSpPr>
          <p:cNvPr id="4" name="Espaço Reservado para Número de Slide 3">
            <a:extLst>
              <a:ext uri="{FF2B5EF4-FFF2-40B4-BE49-F238E27FC236}">
                <a16:creationId xmlns:a16="http://schemas.microsoft.com/office/drawing/2014/main" id="{834B2B72-C45D-1E41-A996-83173A793AE9}"/>
              </a:ext>
            </a:extLst>
          </p:cNvPr>
          <p:cNvSpPr>
            <a:spLocks noGrp="1"/>
          </p:cNvSpPr>
          <p:nvPr>
            <p:ph type="sldNum" sz="quarter" idx="12"/>
          </p:nvPr>
        </p:nvSpPr>
        <p:spPr/>
        <p:txBody>
          <a:bodyPr/>
          <a:lstStyle/>
          <a:p>
            <a:fld id="{BB4D1DCC-8F39-214F-8F76-B58F012A81E0}" type="slidenum">
              <a:rPr lang="pt-BR" smtClean="0"/>
              <a:t>91</a:t>
            </a:fld>
            <a:endParaRPr lang="pt-BR"/>
          </a:p>
        </p:txBody>
      </p:sp>
    </p:spTree>
    <p:extLst>
      <p:ext uri="{BB962C8B-B14F-4D97-AF65-F5344CB8AC3E}">
        <p14:creationId xmlns:p14="http://schemas.microsoft.com/office/powerpoint/2010/main" val="22768965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5FAEB4-ABF8-3341-B946-6501DD09214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17AE359-109E-844C-A4DF-388CE124CF2F}"/>
              </a:ext>
            </a:extLst>
          </p:cNvPr>
          <p:cNvSpPr>
            <a:spLocks noGrp="1"/>
          </p:cNvSpPr>
          <p:nvPr>
            <p:ph idx="1"/>
          </p:nvPr>
        </p:nvSpPr>
        <p:spPr/>
        <p:txBody>
          <a:bodyPr>
            <a:normAutofit fontScale="77500" lnSpcReduction="20000"/>
          </a:bodyPr>
          <a:lstStyle/>
          <a:p>
            <a:pPr marL="0" indent="0" algn="just">
              <a:lnSpc>
                <a:spcPct val="150000"/>
              </a:lnSpc>
              <a:buNone/>
            </a:pPr>
            <a:r>
              <a:rPr lang="pt-BR" dirty="0"/>
              <a:t>Stern caracterizará, então, cinco </a:t>
            </a:r>
            <a:r>
              <a:rPr lang="pt-BR" i="1" dirty="0"/>
              <a:t>domínios</a:t>
            </a:r>
            <a:r>
              <a:rPr lang="pt-BR" dirty="0"/>
              <a:t> ou modos de ser do self, referindo-se tanto a sua cronologia quanto à caracterização do modo geral como o self experimenta a si mesmo e ao outro nesse desenvolvimento: </a:t>
            </a:r>
          </a:p>
          <a:p>
            <a:pPr marL="0" indent="0" algn="just">
              <a:lnSpc>
                <a:spcPct val="150000"/>
              </a:lnSpc>
              <a:buNone/>
            </a:pPr>
            <a:r>
              <a:rPr lang="pt-BR" i="1" dirty="0"/>
              <a:t>	emergente </a:t>
            </a:r>
            <a:r>
              <a:rPr lang="pt-BR" dirty="0"/>
              <a:t>(0 ao 2</a:t>
            </a:r>
            <a:r>
              <a:rPr lang="pt-BR" baseline="30000" dirty="0"/>
              <a:t>o</a:t>
            </a:r>
            <a:r>
              <a:rPr lang="pt-BR" dirty="0"/>
              <a:t> </a:t>
            </a:r>
            <a:r>
              <a:rPr lang="pt-BR" dirty="0" err="1"/>
              <a:t>mes</a:t>
            </a:r>
            <a:r>
              <a:rPr lang="pt-BR" dirty="0"/>
              <a:t>), </a:t>
            </a:r>
          </a:p>
          <a:p>
            <a:pPr marL="0" indent="0" algn="just">
              <a:lnSpc>
                <a:spcPct val="150000"/>
              </a:lnSpc>
              <a:buNone/>
            </a:pPr>
            <a:r>
              <a:rPr lang="pt-BR" i="1" dirty="0"/>
              <a:t>	nuclear</a:t>
            </a:r>
            <a:r>
              <a:rPr lang="pt-BR" dirty="0"/>
              <a:t> (3</a:t>
            </a:r>
            <a:r>
              <a:rPr lang="pt-BR" baseline="30000" dirty="0"/>
              <a:t>o</a:t>
            </a:r>
            <a:r>
              <a:rPr lang="pt-BR" dirty="0"/>
              <a:t> ao 6</a:t>
            </a:r>
            <a:r>
              <a:rPr lang="pt-BR" baseline="30000" dirty="0"/>
              <a:t>o</a:t>
            </a:r>
            <a:r>
              <a:rPr lang="pt-BR" dirty="0"/>
              <a:t> mês), </a:t>
            </a:r>
          </a:p>
          <a:p>
            <a:pPr marL="0" indent="0" algn="just">
              <a:lnSpc>
                <a:spcPct val="150000"/>
              </a:lnSpc>
              <a:buNone/>
            </a:pPr>
            <a:r>
              <a:rPr lang="pt-BR" i="1" dirty="0"/>
              <a:t>	subjetivo</a:t>
            </a:r>
            <a:r>
              <a:rPr lang="pt-BR" dirty="0"/>
              <a:t> (7 a 15º mês), </a:t>
            </a:r>
          </a:p>
          <a:p>
            <a:pPr marL="0" indent="0" algn="just">
              <a:lnSpc>
                <a:spcPct val="150000"/>
              </a:lnSpc>
              <a:buNone/>
            </a:pPr>
            <a:r>
              <a:rPr lang="pt-BR" i="1" dirty="0"/>
              <a:t>	verbal</a:t>
            </a:r>
            <a:r>
              <a:rPr lang="pt-BR" dirty="0"/>
              <a:t> (15º mês ao 3º ano) </a:t>
            </a:r>
          </a:p>
          <a:p>
            <a:pPr marL="0" indent="0" algn="just">
              <a:lnSpc>
                <a:spcPct val="150000"/>
              </a:lnSpc>
              <a:buNone/>
            </a:pPr>
            <a:r>
              <a:rPr lang="pt-BR" dirty="0"/>
              <a:t>	e </a:t>
            </a:r>
            <a:r>
              <a:rPr lang="pt-BR" i="1" dirty="0"/>
              <a:t>narrativo </a:t>
            </a:r>
            <a:r>
              <a:rPr lang="pt-BR" dirty="0"/>
              <a:t>(3º ano em diante). </a:t>
            </a:r>
          </a:p>
          <a:p>
            <a:endParaRPr lang="pt-BR" dirty="0"/>
          </a:p>
        </p:txBody>
      </p:sp>
      <p:sp>
        <p:nvSpPr>
          <p:cNvPr id="4" name="Espaço Reservado para Número de Slide 3">
            <a:extLst>
              <a:ext uri="{FF2B5EF4-FFF2-40B4-BE49-F238E27FC236}">
                <a16:creationId xmlns:a16="http://schemas.microsoft.com/office/drawing/2014/main" id="{09947D3B-BD97-D94A-A656-354D6A1D0618}"/>
              </a:ext>
            </a:extLst>
          </p:cNvPr>
          <p:cNvSpPr>
            <a:spLocks noGrp="1"/>
          </p:cNvSpPr>
          <p:nvPr>
            <p:ph type="sldNum" sz="quarter" idx="12"/>
          </p:nvPr>
        </p:nvSpPr>
        <p:spPr/>
        <p:txBody>
          <a:bodyPr/>
          <a:lstStyle/>
          <a:p>
            <a:fld id="{BB4D1DCC-8F39-214F-8F76-B58F012A81E0}" type="slidenum">
              <a:rPr lang="pt-BR" smtClean="0"/>
              <a:t>92</a:t>
            </a:fld>
            <a:endParaRPr lang="pt-BR"/>
          </a:p>
        </p:txBody>
      </p:sp>
    </p:spTree>
    <p:extLst>
      <p:ext uri="{BB962C8B-B14F-4D97-AF65-F5344CB8AC3E}">
        <p14:creationId xmlns:p14="http://schemas.microsoft.com/office/powerpoint/2010/main" val="401320975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F32D03-9327-0C45-843B-2C373690223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5EC7FD0-2C36-3848-BDB2-8B0AD5A2E147}"/>
              </a:ext>
            </a:extLst>
          </p:cNvPr>
          <p:cNvSpPr>
            <a:spLocks noGrp="1"/>
          </p:cNvSpPr>
          <p:nvPr>
            <p:ph idx="1"/>
          </p:nvPr>
        </p:nvSpPr>
        <p:spPr/>
        <p:txBody>
          <a:bodyPr>
            <a:normAutofit fontScale="62500" lnSpcReduction="20000"/>
          </a:bodyPr>
          <a:lstStyle/>
          <a:p>
            <a:pPr marL="0" indent="0" algn="just">
              <a:lnSpc>
                <a:spcPct val="170000"/>
              </a:lnSpc>
              <a:buNone/>
            </a:pPr>
            <a:r>
              <a:rPr lang="pt-BR" dirty="0"/>
              <a:t>Para abordar-descrever todo o processo de desenvolvimento do self, que tem uma ampla ancoragem na apresentação e descrição de fatos e fenômenos apreensíveis pela observação (seja objetiva, seja clínica), Stern também utiliza um conjunto de termos (e/ou conceitos) que acabam por constituir uma semântica própria, tais como: </a:t>
            </a:r>
            <a:r>
              <a:rPr lang="pt-BR" i="1" dirty="0"/>
              <a:t>modos-de-ser-com-o-outro, inatividade alerta, percepção </a:t>
            </a:r>
            <a:r>
              <a:rPr lang="pt-BR" i="1" dirty="0" err="1"/>
              <a:t>amodal</a:t>
            </a:r>
            <a:r>
              <a:rPr lang="pt-BR" i="1" dirty="0"/>
              <a:t>, afetos de vitalidade, ilhas de consistência, agência [ou autoria da ação], </a:t>
            </a:r>
            <a:r>
              <a:rPr lang="pt-BR" i="1" dirty="0" err="1"/>
              <a:t>autocoerência</a:t>
            </a:r>
            <a:r>
              <a:rPr lang="pt-BR" i="1" dirty="0"/>
              <a:t>, </a:t>
            </a:r>
            <a:r>
              <a:rPr lang="pt-BR" i="1" dirty="0" err="1"/>
              <a:t>auto-afetividade</a:t>
            </a:r>
            <a:r>
              <a:rPr lang="pt-BR" i="1" dirty="0"/>
              <a:t>, </a:t>
            </a:r>
            <a:r>
              <a:rPr lang="pt-BR" i="1" dirty="0" err="1"/>
              <a:t>auto-história</a:t>
            </a:r>
            <a:r>
              <a:rPr lang="pt-BR" i="1" dirty="0"/>
              <a:t>, companheiro evocado, relacionar-se intersubjetivo</a:t>
            </a:r>
            <a:r>
              <a:rPr lang="pt-BR" dirty="0"/>
              <a:t>, </a:t>
            </a:r>
            <a:r>
              <a:rPr lang="pt-BR" i="1" dirty="0"/>
              <a:t>harmonização </a:t>
            </a:r>
            <a:r>
              <a:rPr lang="pt-BR" dirty="0"/>
              <a:t>ou</a:t>
            </a:r>
            <a:r>
              <a:rPr lang="pt-BR" i="1" dirty="0"/>
              <a:t> acordo afetivo</a:t>
            </a:r>
            <a:r>
              <a:rPr lang="pt-BR" dirty="0"/>
              <a:t>, </a:t>
            </a:r>
            <a:r>
              <a:rPr lang="pt-BR" i="1" dirty="0"/>
              <a:t>Estrutura de Eventos Generalizados</a:t>
            </a:r>
            <a:r>
              <a:rPr lang="pt-BR" dirty="0"/>
              <a:t> (EEG), </a:t>
            </a:r>
            <a:r>
              <a:rPr lang="pt-BR" i="1" dirty="0"/>
              <a:t>Representações de Interações que foram Generalizadas</a:t>
            </a:r>
            <a:r>
              <a:rPr lang="pt-BR" dirty="0"/>
              <a:t> (</a:t>
            </a:r>
            <a:r>
              <a:rPr lang="pt-BR" dirty="0" err="1"/>
              <a:t>RIGs</a:t>
            </a:r>
            <a:r>
              <a:rPr lang="pt-BR" dirty="0"/>
              <a:t>), </a:t>
            </a:r>
            <a:r>
              <a:rPr lang="pt-BR" i="1" dirty="0"/>
              <a:t>momento presente</a:t>
            </a:r>
            <a:r>
              <a:rPr lang="pt-BR" dirty="0"/>
              <a:t> (unidade do processo de experiência subjetiva, referido também ao encontro que gera transformações nas relações psicoterapêuticas), </a:t>
            </a:r>
            <a:r>
              <a:rPr lang="pt-BR" i="1" dirty="0"/>
              <a:t>vitalidade</a:t>
            </a:r>
            <a:r>
              <a:rPr lang="pt-BR" dirty="0"/>
              <a:t>, dentre outros. </a:t>
            </a:r>
          </a:p>
        </p:txBody>
      </p:sp>
      <p:sp>
        <p:nvSpPr>
          <p:cNvPr id="4" name="Espaço Reservado para Número de Slide 3">
            <a:extLst>
              <a:ext uri="{FF2B5EF4-FFF2-40B4-BE49-F238E27FC236}">
                <a16:creationId xmlns:a16="http://schemas.microsoft.com/office/drawing/2014/main" id="{A21B20CA-089B-DC42-AF46-B64DC48EA2C1}"/>
              </a:ext>
            </a:extLst>
          </p:cNvPr>
          <p:cNvSpPr>
            <a:spLocks noGrp="1"/>
          </p:cNvSpPr>
          <p:nvPr>
            <p:ph type="sldNum" sz="quarter" idx="12"/>
          </p:nvPr>
        </p:nvSpPr>
        <p:spPr/>
        <p:txBody>
          <a:bodyPr/>
          <a:lstStyle/>
          <a:p>
            <a:fld id="{BB4D1DCC-8F39-214F-8F76-B58F012A81E0}" type="slidenum">
              <a:rPr lang="pt-BR" smtClean="0"/>
              <a:t>93</a:t>
            </a:fld>
            <a:endParaRPr lang="pt-BR"/>
          </a:p>
        </p:txBody>
      </p:sp>
    </p:spTree>
    <p:extLst>
      <p:ext uri="{BB962C8B-B14F-4D97-AF65-F5344CB8AC3E}">
        <p14:creationId xmlns:p14="http://schemas.microsoft.com/office/powerpoint/2010/main" val="68966439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F32D03-9327-0C45-843B-2C373690223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5EC7FD0-2C36-3848-BDB2-8B0AD5A2E147}"/>
              </a:ext>
            </a:extLst>
          </p:cNvPr>
          <p:cNvSpPr>
            <a:spLocks noGrp="1"/>
          </p:cNvSpPr>
          <p:nvPr>
            <p:ph idx="1"/>
          </p:nvPr>
        </p:nvSpPr>
        <p:spPr/>
        <p:txBody>
          <a:bodyPr>
            <a:normAutofit fontScale="92500" lnSpcReduction="20000"/>
          </a:bodyPr>
          <a:lstStyle/>
          <a:p>
            <a:pPr marL="0" indent="0" algn="just">
              <a:lnSpc>
                <a:spcPct val="170000"/>
              </a:lnSpc>
              <a:buNone/>
            </a:pPr>
            <a:r>
              <a:rPr lang="pt-BR" dirty="0"/>
              <a:t>Não se trata, aqui, de explicitar o que os sentidos e referentes específicos destes termos, mas sim, como é meu objetivo, mostrar o quadro e os conteúdos gerais desta perspectiva, ou seja, caracterizar a sua moldura para entender o seu propósito e utilidade. Todos estes termos foram construídos nessa interseção das diversas influências e referências, tanto teóricas como empíricas, visando uma descrição ampla e fidedigna do processo de desenvolvimento.</a:t>
            </a:r>
          </a:p>
          <a:p>
            <a:endParaRPr lang="pt-BR" dirty="0"/>
          </a:p>
        </p:txBody>
      </p:sp>
      <p:sp>
        <p:nvSpPr>
          <p:cNvPr id="4" name="Espaço Reservado para Número de Slide 3">
            <a:extLst>
              <a:ext uri="{FF2B5EF4-FFF2-40B4-BE49-F238E27FC236}">
                <a16:creationId xmlns:a16="http://schemas.microsoft.com/office/drawing/2014/main" id="{A21B20CA-089B-DC42-AF46-B64DC48EA2C1}"/>
              </a:ext>
            </a:extLst>
          </p:cNvPr>
          <p:cNvSpPr>
            <a:spLocks noGrp="1"/>
          </p:cNvSpPr>
          <p:nvPr>
            <p:ph type="sldNum" sz="quarter" idx="12"/>
          </p:nvPr>
        </p:nvSpPr>
        <p:spPr/>
        <p:txBody>
          <a:bodyPr/>
          <a:lstStyle/>
          <a:p>
            <a:fld id="{BB4D1DCC-8F39-214F-8F76-B58F012A81E0}" type="slidenum">
              <a:rPr lang="pt-BR" smtClean="0"/>
              <a:t>94</a:t>
            </a:fld>
            <a:endParaRPr lang="pt-BR"/>
          </a:p>
        </p:txBody>
      </p:sp>
    </p:spTree>
    <p:extLst>
      <p:ext uri="{BB962C8B-B14F-4D97-AF65-F5344CB8AC3E}">
        <p14:creationId xmlns:p14="http://schemas.microsoft.com/office/powerpoint/2010/main" val="147500414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12103F-DFCA-634F-9640-B0C83A707463}"/>
              </a:ext>
            </a:extLst>
          </p:cNvPr>
          <p:cNvSpPr>
            <a:spLocks noGrp="1"/>
          </p:cNvSpPr>
          <p:nvPr>
            <p:ph type="title"/>
          </p:nvPr>
        </p:nvSpPr>
        <p:spPr/>
        <p:txBody>
          <a:bodyPr>
            <a:normAutofit fontScale="90000"/>
          </a:bodyPr>
          <a:lstStyle/>
          <a:p>
            <a:br>
              <a:rPr lang="pt-BR" sz="2200" dirty="0"/>
            </a:br>
            <a:br>
              <a:rPr lang="pt-BR" sz="2200" dirty="0"/>
            </a:br>
            <a:r>
              <a:rPr lang="pt-BR" sz="2200" dirty="0"/>
              <a:t>No desenvolvimento de suas pesquisas, para colocar em evidência, uma expressão proposta por ele, tanto como um conceito quanto como um fenômeno ou conjunto de fenômenos, temos o que ele caracterizou como sendo a </a:t>
            </a:r>
            <a:r>
              <a:rPr lang="pt-BR" sz="2200" i="1" dirty="0"/>
              <a:t>constelação materna </a:t>
            </a:r>
            <a:r>
              <a:rPr lang="pt-BR" sz="2200" dirty="0"/>
              <a:t>(Stern, 1995). Em 2000, na segunda edição do seu </a:t>
            </a:r>
            <a:r>
              <a:rPr lang="pt-BR" sz="2200" i="1" dirty="0"/>
              <a:t>O mundo interpessoal do bebê, </a:t>
            </a:r>
            <a:r>
              <a:rPr lang="pt-BR" sz="2200" dirty="0"/>
              <a:t>numa nova</a:t>
            </a:r>
            <a:r>
              <a:rPr lang="pt-BR" sz="2200" i="1" dirty="0"/>
              <a:t> </a:t>
            </a:r>
            <a:r>
              <a:rPr lang="pt-BR" sz="2200" dirty="0"/>
              <a:t>Introdução, ele explicita sua descoberta e teorização: </a:t>
            </a:r>
            <a:br>
              <a:rPr lang="pt-BR" dirty="0"/>
            </a:br>
            <a:endParaRPr lang="pt-BR" dirty="0"/>
          </a:p>
        </p:txBody>
      </p:sp>
      <p:sp>
        <p:nvSpPr>
          <p:cNvPr id="3" name="Espaço Reservado para Conteúdo 2">
            <a:extLst>
              <a:ext uri="{FF2B5EF4-FFF2-40B4-BE49-F238E27FC236}">
                <a16:creationId xmlns:a16="http://schemas.microsoft.com/office/drawing/2014/main" id="{91234AC8-315F-9C4B-B4ED-7F8E82B692EC}"/>
              </a:ext>
            </a:extLst>
          </p:cNvPr>
          <p:cNvSpPr>
            <a:spLocks noGrp="1"/>
          </p:cNvSpPr>
          <p:nvPr>
            <p:ph idx="1"/>
          </p:nvPr>
        </p:nvSpPr>
        <p:spPr/>
        <p:txBody>
          <a:bodyPr>
            <a:normAutofit fontScale="92500"/>
          </a:bodyPr>
          <a:lstStyle/>
          <a:p>
            <a:pPr algn="just">
              <a:lnSpc>
                <a:spcPct val="150000"/>
              </a:lnSpc>
            </a:pPr>
            <a:r>
              <a:rPr lang="pt-BR" dirty="0"/>
              <a:t> mães criam uma nova organização mental/psíquica ao se tornarem mães – um fenômeno que chamo de </a:t>
            </a:r>
            <a:r>
              <a:rPr lang="pt-BR" i="1" dirty="0"/>
              <a:t>constelação materna</a:t>
            </a:r>
            <a:r>
              <a:rPr lang="pt-BR" dirty="0"/>
              <a:t>. Essa constelação era uma organização mental única, independente e fundamental, e não, como muitas pessoas defendiam, uma versão derivada ou nova de velhos complexos, ou uma coloração adicionada a uma organização prévia operativa na vida da mãe. O livro resultado desta reflexão (</a:t>
            </a:r>
            <a:r>
              <a:rPr lang="pt-BR" i="1" dirty="0" err="1"/>
              <a:t>Diary</a:t>
            </a:r>
            <a:r>
              <a:rPr lang="pt-BR" i="1" dirty="0"/>
              <a:t> </a:t>
            </a:r>
            <a:r>
              <a:rPr lang="pt-BR" i="1" dirty="0" err="1"/>
              <a:t>of</a:t>
            </a:r>
            <a:r>
              <a:rPr lang="pt-BR" i="1" dirty="0"/>
              <a:t> a Baby</a:t>
            </a:r>
            <a:r>
              <a:rPr lang="pt-BR" dirty="0"/>
              <a:t>)</a:t>
            </a:r>
            <a:r>
              <a:rPr lang="pt-BR" i="1" dirty="0"/>
              <a:t> </a:t>
            </a:r>
            <a:r>
              <a:rPr lang="pt-BR" dirty="0"/>
              <a:t>fez com um exame dessa </a:t>
            </a:r>
            <a:r>
              <a:rPr lang="pt-BR" i="1" dirty="0"/>
              <a:t>constelação</a:t>
            </a:r>
            <a:r>
              <a:rPr lang="pt-BR" dirty="0"/>
              <a:t>. (Stern, 1985a, p. </a:t>
            </a:r>
            <a:r>
              <a:rPr lang="pt-BR" dirty="0" err="1"/>
              <a:t>xxxiv</a:t>
            </a:r>
            <a:r>
              <a:rPr lang="pt-BR" dirty="0"/>
              <a:t>)</a:t>
            </a:r>
          </a:p>
          <a:p>
            <a:pPr marL="0" indent="0">
              <a:buNone/>
            </a:pPr>
            <a:endParaRPr lang="pt-BR" dirty="0"/>
          </a:p>
          <a:p>
            <a:endParaRPr lang="pt-BR" dirty="0"/>
          </a:p>
        </p:txBody>
      </p:sp>
      <p:sp>
        <p:nvSpPr>
          <p:cNvPr id="4" name="Espaço Reservado para Número de Slide 3">
            <a:extLst>
              <a:ext uri="{FF2B5EF4-FFF2-40B4-BE49-F238E27FC236}">
                <a16:creationId xmlns:a16="http://schemas.microsoft.com/office/drawing/2014/main" id="{DDA958E9-67FA-2746-AA10-43B3488BCCF4}"/>
              </a:ext>
            </a:extLst>
          </p:cNvPr>
          <p:cNvSpPr>
            <a:spLocks noGrp="1"/>
          </p:cNvSpPr>
          <p:nvPr>
            <p:ph type="sldNum" sz="quarter" idx="12"/>
          </p:nvPr>
        </p:nvSpPr>
        <p:spPr/>
        <p:txBody>
          <a:bodyPr/>
          <a:lstStyle/>
          <a:p>
            <a:fld id="{BB4D1DCC-8F39-214F-8F76-B58F012A81E0}" type="slidenum">
              <a:rPr lang="pt-BR" smtClean="0"/>
              <a:t>95</a:t>
            </a:fld>
            <a:endParaRPr lang="pt-BR"/>
          </a:p>
        </p:txBody>
      </p:sp>
    </p:spTree>
    <p:extLst>
      <p:ext uri="{BB962C8B-B14F-4D97-AF65-F5344CB8AC3E}">
        <p14:creationId xmlns:p14="http://schemas.microsoft.com/office/powerpoint/2010/main" val="13600770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10D492-C079-D04F-A3EB-B427583877DE}"/>
              </a:ext>
            </a:extLst>
          </p:cNvPr>
          <p:cNvSpPr>
            <a:spLocks noGrp="1"/>
          </p:cNvSpPr>
          <p:nvPr>
            <p:ph type="title"/>
          </p:nvPr>
        </p:nvSpPr>
        <p:spPr/>
        <p:txBody>
          <a:bodyPr/>
          <a:lstStyle/>
          <a:p>
            <a:r>
              <a:rPr lang="pt-BR" b="1" dirty="0"/>
              <a:t>5. Método utilizado neste tipo de pesquisa</a:t>
            </a:r>
            <a:br>
              <a:rPr lang="pt-BR" dirty="0"/>
            </a:br>
            <a:endParaRPr lang="pt-BR" dirty="0"/>
          </a:p>
        </p:txBody>
      </p:sp>
      <p:sp>
        <p:nvSpPr>
          <p:cNvPr id="3" name="Espaço Reservado para Conteúdo 2">
            <a:extLst>
              <a:ext uri="{FF2B5EF4-FFF2-40B4-BE49-F238E27FC236}">
                <a16:creationId xmlns:a16="http://schemas.microsoft.com/office/drawing/2014/main" id="{28C630FA-6CCD-2542-8E45-B3700DD72362}"/>
              </a:ext>
            </a:extLst>
          </p:cNvPr>
          <p:cNvSpPr>
            <a:spLocks noGrp="1"/>
          </p:cNvSpPr>
          <p:nvPr>
            <p:ph idx="1"/>
          </p:nvPr>
        </p:nvSpPr>
        <p:spPr/>
        <p:txBody>
          <a:bodyPr>
            <a:normAutofit fontScale="85000" lnSpcReduction="10000"/>
          </a:bodyPr>
          <a:lstStyle/>
          <a:p>
            <a:pPr marL="0" indent="0" algn="just">
              <a:lnSpc>
                <a:spcPct val="150000"/>
              </a:lnSpc>
              <a:buNone/>
            </a:pPr>
            <a:r>
              <a:rPr lang="pt-BR" dirty="0"/>
              <a:t>Com seu objetivo de compor dados objetivos com os subjetivos – especialmente aqueles advindos da observação empírica direta, natural ou experimental, com os advindos da observação subjetiva, advinda da prática clínica, Stern, necessariamente, compõe um método de apreensão empírica, objetiva e controlada experimentalmente, com o método de pesquisa e observação clínica, advinda da prática psicoterápica psicanalítica: “a abordagem adotada por mim toma emprestados métodos e achados da psicologia do desenvolvimento e </a:t>
            </a:r>
            <a:r>
              <a:rPr lang="pt-BR" i="1" dirty="0"/>
              <a:t>insights</a:t>
            </a:r>
            <a:r>
              <a:rPr lang="pt-BR" dirty="0"/>
              <a:t> da prática clínica” (Stern, 1985b, p. 10).</a:t>
            </a:r>
          </a:p>
          <a:p>
            <a:pPr marL="0" indent="0">
              <a:buNone/>
            </a:pPr>
            <a:endParaRPr lang="pt-BR" dirty="0"/>
          </a:p>
          <a:p>
            <a:endParaRPr lang="pt-BR" dirty="0"/>
          </a:p>
        </p:txBody>
      </p:sp>
      <p:sp>
        <p:nvSpPr>
          <p:cNvPr id="4" name="Espaço Reservado para Número de Slide 3">
            <a:extLst>
              <a:ext uri="{FF2B5EF4-FFF2-40B4-BE49-F238E27FC236}">
                <a16:creationId xmlns:a16="http://schemas.microsoft.com/office/drawing/2014/main" id="{E7260A80-7110-0E4E-AF25-9231ED7FF1C5}"/>
              </a:ext>
            </a:extLst>
          </p:cNvPr>
          <p:cNvSpPr>
            <a:spLocks noGrp="1"/>
          </p:cNvSpPr>
          <p:nvPr>
            <p:ph type="sldNum" sz="quarter" idx="12"/>
          </p:nvPr>
        </p:nvSpPr>
        <p:spPr/>
        <p:txBody>
          <a:bodyPr/>
          <a:lstStyle/>
          <a:p>
            <a:fld id="{BB4D1DCC-8F39-214F-8F76-B58F012A81E0}" type="slidenum">
              <a:rPr lang="pt-BR" smtClean="0"/>
              <a:t>96</a:t>
            </a:fld>
            <a:endParaRPr lang="pt-BR"/>
          </a:p>
        </p:txBody>
      </p:sp>
    </p:spTree>
    <p:extLst>
      <p:ext uri="{BB962C8B-B14F-4D97-AF65-F5344CB8AC3E}">
        <p14:creationId xmlns:p14="http://schemas.microsoft.com/office/powerpoint/2010/main" val="25245592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5624EF-56AD-FE4E-AF4B-59C02C697FF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BFC7961-DF0A-0A41-863F-62F0377D4A56}"/>
              </a:ext>
            </a:extLst>
          </p:cNvPr>
          <p:cNvSpPr>
            <a:spLocks noGrp="1"/>
          </p:cNvSpPr>
          <p:nvPr>
            <p:ph idx="1"/>
          </p:nvPr>
        </p:nvSpPr>
        <p:spPr/>
        <p:txBody>
          <a:bodyPr>
            <a:normAutofit fontScale="77500" lnSpcReduction="20000"/>
          </a:bodyPr>
          <a:lstStyle/>
          <a:p>
            <a:pPr marL="0" indent="0" algn="just">
              <a:lnSpc>
                <a:spcPct val="150000"/>
              </a:lnSpc>
              <a:buNone/>
            </a:pPr>
            <a:r>
              <a:rPr lang="pt-BR" dirty="0"/>
              <a:t>Isto não se faz sem reconhecer e enfrentar problemas epistemológicos. Por um lado, o problema de saber se os dados obtidos objetivamente têm o mesmo referente que os obtidos clinicamente (subjetivamente). Diz considera que, na verdade, não estamos no mesmo campo fenomenológico, quando nos referimos a um campo ou outro, a um autor ou outro: </a:t>
            </a:r>
          </a:p>
          <a:p>
            <a:pPr marL="0" indent="0" algn="just">
              <a:lnSpc>
                <a:spcPct val="150000"/>
              </a:lnSpc>
              <a:buNone/>
            </a:pPr>
            <a:r>
              <a:rPr lang="pt-BR" dirty="0"/>
              <a:t>	“No estado atual do conhecimento, não há acordo sobre a teoria do 	desenvolvimento. A criança observada por </a:t>
            </a:r>
            <a:r>
              <a:rPr lang="pt-BR" dirty="0" err="1"/>
              <a:t>Spitz</a:t>
            </a:r>
            <a:r>
              <a:rPr lang="pt-BR" dirty="0"/>
              <a:t>, Margaret Mahler, Daniel </a:t>
            </a:r>
            <a:r>
              <a:rPr lang="pt-BR" dirty="0" err="1"/>
              <a:t>Stem</a:t>
            </a:r>
            <a:r>
              <a:rPr lang="pt-BR" dirty="0"/>
              <a:t>, 	Esther </a:t>
            </a:r>
            <a:r>
              <a:rPr lang="pt-BR" dirty="0" err="1"/>
              <a:t>Bick</a:t>
            </a:r>
            <a:r>
              <a:rPr lang="pt-BR" dirty="0"/>
              <a:t>, </a:t>
            </a:r>
            <a:r>
              <a:rPr lang="pt-BR" dirty="0" err="1"/>
              <a:t>Lebovici</a:t>
            </a:r>
            <a:r>
              <a:rPr lang="pt-BR" dirty="0"/>
              <a:t>, </a:t>
            </a:r>
            <a:r>
              <a:rPr lang="pt-BR" dirty="0" err="1"/>
              <a:t>Emde</a:t>
            </a:r>
            <a:r>
              <a:rPr lang="pt-BR" dirty="0"/>
              <a:t> ou </a:t>
            </a:r>
            <a:r>
              <a:rPr lang="pt-BR" dirty="0" err="1"/>
              <a:t>Winnicott</a:t>
            </a:r>
            <a:r>
              <a:rPr lang="pt-BR" dirty="0"/>
              <a:t> não é a mesma criança, e os resultados    	são significativamente diferentes de um pesquisador para outro”  </a:t>
            </a:r>
            <a:r>
              <a:rPr lang="pt-BR" sz="1500" dirty="0"/>
              <a:t>(Green, 2003, p. 42). </a:t>
            </a:r>
          </a:p>
          <a:p>
            <a:endParaRPr lang="pt-BR" dirty="0"/>
          </a:p>
        </p:txBody>
      </p:sp>
      <p:sp>
        <p:nvSpPr>
          <p:cNvPr id="4" name="Espaço Reservado para Número de Slide 3">
            <a:extLst>
              <a:ext uri="{FF2B5EF4-FFF2-40B4-BE49-F238E27FC236}">
                <a16:creationId xmlns:a16="http://schemas.microsoft.com/office/drawing/2014/main" id="{C6DB457F-DB92-6E41-A333-066680B15A2D}"/>
              </a:ext>
            </a:extLst>
          </p:cNvPr>
          <p:cNvSpPr>
            <a:spLocks noGrp="1"/>
          </p:cNvSpPr>
          <p:nvPr>
            <p:ph type="sldNum" sz="quarter" idx="12"/>
          </p:nvPr>
        </p:nvSpPr>
        <p:spPr/>
        <p:txBody>
          <a:bodyPr/>
          <a:lstStyle/>
          <a:p>
            <a:fld id="{BB4D1DCC-8F39-214F-8F76-B58F012A81E0}" type="slidenum">
              <a:rPr lang="pt-BR" smtClean="0"/>
              <a:t>97</a:t>
            </a:fld>
            <a:endParaRPr lang="pt-BR"/>
          </a:p>
        </p:txBody>
      </p:sp>
    </p:spTree>
    <p:extLst>
      <p:ext uri="{BB962C8B-B14F-4D97-AF65-F5344CB8AC3E}">
        <p14:creationId xmlns:p14="http://schemas.microsoft.com/office/powerpoint/2010/main" val="180794896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2840BB-67A5-AB40-936A-495EF2811B38}"/>
              </a:ext>
            </a:extLst>
          </p:cNvPr>
          <p:cNvSpPr>
            <a:spLocks noGrp="1"/>
          </p:cNvSpPr>
          <p:nvPr>
            <p:ph type="title"/>
          </p:nvPr>
        </p:nvSpPr>
        <p:spPr/>
        <p:txBody>
          <a:bodyPr>
            <a:normAutofit/>
          </a:bodyPr>
          <a:lstStyle/>
          <a:p>
            <a:r>
              <a:rPr lang="pt-BR" sz="2200" dirty="0"/>
              <a:t>Por outro, trata-se também de saber como seria possível compor dados objetivos com subjetivos, dados que são de natureza diferente:</a:t>
            </a:r>
            <a:br>
              <a:rPr lang="pt-BR" dirty="0"/>
            </a:br>
            <a:endParaRPr lang="pt-BR" dirty="0"/>
          </a:p>
        </p:txBody>
      </p:sp>
      <p:sp>
        <p:nvSpPr>
          <p:cNvPr id="3" name="Espaço Reservado para Conteúdo 2">
            <a:extLst>
              <a:ext uri="{FF2B5EF4-FFF2-40B4-BE49-F238E27FC236}">
                <a16:creationId xmlns:a16="http://schemas.microsoft.com/office/drawing/2014/main" id="{04D73B7A-D253-0B4A-8E46-F287D9A398F5}"/>
              </a:ext>
            </a:extLst>
          </p:cNvPr>
          <p:cNvSpPr>
            <a:spLocks noGrp="1"/>
          </p:cNvSpPr>
          <p:nvPr>
            <p:ph idx="1"/>
          </p:nvPr>
        </p:nvSpPr>
        <p:spPr/>
        <p:txBody>
          <a:bodyPr>
            <a:normAutofit fontScale="92500" lnSpcReduction="20000"/>
          </a:bodyPr>
          <a:lstStyle/>
          <a:p>
            <a:pPr algn="just">
              <a:lnSpc>
                <a:spcPct val="150000"/>
              </a:lnSpc>
            </a:pPr>
            <a:r>
              <a:rPr lang="pt-BR" dirty="0"/>
              <a:t> Traduzir a relação daquilo que é objetivo e daquilo que não é um problema objetivo, é impossível. Seria necessário objetivar o que não é objetivo, e depois confrontar duas objetividades. Mas, na realidade, os termos de comparação são uma subjetividade e uma objetividade. Por isso não consigo ver como seja possível comparar subjetividade e objetividade com os métodos da pura subjetividade ou da pura objetividade. (</a:t>
            </a:r>
            <a:r>
              <a:rPr lang="pt-BR" dirty="0" err="1"/>
              <a:t>Laing</a:t>
            </a:r>
            <a:r>
              <a:rPr lang="pt-BR" dirty="0"/>
              <a:t>, 1979, p. 28)  </a:t>
            </a:r>
          </a:p>
          <a:p>
            <a:pPr marL="0" indent="0">
              <a:buNone/>
            </a:pPr>
            <a:r>
              <a:rPr lang="pt-BR" dirty="0"/>
              <a:t>	</a:t>
            </a:r>
          </a:p>
          <a:p>
            <a:endParaRPr lang="pt-BR" dirty="0"/>
          </a:p>
        </p:txBody>
      </p:sp>
      <p:sp>
        <p:nvSpPr>
          <p:cNvPr id="4" name="Espaço Reservado para Número de Slide 3">
            <a:extLst>
              <a:ext uri="{FF2B5EF4-FFF2-40B4-BE49-F238E27FC236}">
                <a16:creationId xmlns:a16="http://schemas.microsoft.com/office/drawing/2014/main" id="{A0C9B79B-4DB5-584F-885D-A1ECB30438B5}"/>
              </a:ext>
            </a:extLst>
          </p:cNvPr>
          <p:cNvSpPr>
            <a:spLocks noGrp="1"/>
          </p:cNvSpPr>
          <p:nvPr>
            <p:ph type="sldNum" sz="quarter" idx="12"/>
          </p:nvPr>
        </p:nvSpPr>
        <p:spPr/>
        <p:txBody>
          <a:bodyPr/>
          <a:lstStyle/>
          <a:p>
            <a:fld id="{BB4D1DCC-8F39-214F-8F76-B58F012A81E0}" type="slidenum">
              <a:rPr lang="pt-BR" smtClean="0"/>
              <a:t>98</a:t>
            </a:fld>
            <a:endParaRPr lang="pt-BR"/>
          </a:p>
        </p:txBody>
      </p:sp>
    </p:spTree>
    <p:extLst>
      <p:ext uri="{BB962C8B-B14F-4D97-AF65-F5344CB8AC3E}">
        <p14:creationId xmlns:p14="http://schemas.microsoft.com/office/powerpoint/2010/main" val="20747122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DE0244-D444-AC49-B457-D10982A35D5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AD5832E-92E7-EC48-A459-4A5CACEDB5C3}"/>
              </a:ext>
            </a:extLst>
          </p:cNvPr>
          <p:cNvSpPr>
            <a:spLocks noGrp="1"/>
          </p:cNvSpPr>
          <p:nvPr>
            <p:ph idx="1"/>
          </p:nvPr>
        </p:nvSpPr>
        <p:spPr/>
        <p:txBody>
          <a:bodyPr>
            <a:normAutofit fontScale="70000" lnSpcReduction="20000"/>
          </a:bodyPr>
          <a:lstStyle/>
          <a:p>
            <a:pPr marL="0" indent="0" algn="just">
              <a:lnSpc>
                <a:spcPct val="160000"/>
              </a:lnSpc>
              <a:buNone/>
            </a:pPr>
            <a:r>
              <a:rPr lang="pt-BR" dirty="0"/>
              <a:t>Stern tem também dois conjuntos de dados de natureza diferentes (os advindos de apreensões empíricas, objetivas, e os advindos da prática clínica) que procurará compor. Assim, por um lado, ele tem os dados advindos da observação dos comportamentos do bebê, feitos pela psicologia do desenvolvimento (seja de situações naturais seja das construídas experimentalmente para isto), bem como seus próprios dados advindos de um conjunto de observações acompanhada de filmagens da relação mãe-bebê (iniciadas já na década de 1970): </a:t>
            </a:r>
            <a:r>
              <a:rPr lang="pt-BR" i="1" dirty="0"/>
              <a:t>o bebê observado</a:t>
            </a:r>
            <a:r>
              <a:rPr lang="pt-BR" dirty="0"/>
              <a:t>, como o caracteriza Stern. Por outro lado, ele tem o suposto bebê construído pela pesquisa clínica psicoterápica, como uma elaboração narrativa do par paciente-terapeuta, logo, um bebê subjetivo: </a:t>
            </a:r>
            <a:r>
              <a:rPr lang="pt-BR" i="1" dirty="0"/>
              <a:t>o bebê clínico</a:t>
            </a:r>
            <a:r>
              <a:rPr lang="pt-BR" dirty="0"/>
              <a:t>, como o caracteriza Stern. </a:t>
            </a:r>
          </a:p>
          <a:p>
            <a:endParaRPr lang="pt-BR" dirty="0"/>
          </a:p>
        </p:txBody>
      </p:sp>
      <p:sp>
        <p:nvSpPr>
          <p:cNvPr id="4" name="Espaço Reservado para Número de Slide 3">
            <a:extLst>
              <a:ext uri="{FF2B5EF4-FFF2-40B4-BE49-F238E27FC236}">
                <a16:creationId xmlns:a16="http://schemas.microsoft.com/office/drawing/2014/main" id="{09AE3DFD-C152-3443-A36E-D6FF301FD1C6}"/>
              </a:ext>
            </a:extLst>
          </p:cNvPr>
          <p:cNvSpPr>
            <a:spLocks noGrp="1"/>
          </p:cNvSpPr>
          <p:nvPr>
            <p:ph type="sldNum" sz="quarter" idx="12"/>
          </p:nvPr>
        </p:nvSpPr>
        <p:spPr/>
        <p:txBody>
          <a:bodyPr/>
          <a:lstStyle/>
          <a:p>
            <a:fld id="{BB4D1DCC-8F39-214F-8F76-B58F012A81E0}" type="slidenum">
              <a:rPr lang="pt-BR" smtClean="0"/>
              <a:t>99</a:t>
            </a:fld>
            <a:endParaRPr lang="pt-BR"/>
          </a:p>
        </p:txBody>
      </p:sp>
    </p:spTree>
    <p:extLst>
      <p:ext uri="{BB962C8B-B14F-4D97-AF65-F5344CB8AC3E}">
        <p14:creationId xmlns:p14="http://schemas.microsoft.com/office/powerpoint/2010/main" val="334554879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1218</TotalTime>
  <Words>23250</Words>
  <Application>Microsoft Macintosh PowerPoint</Application>
  <PresentationFormat>Widescreen</PresentationFormat>
  <Paragraphs>613</Paragraphs>
  <Slides>189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189</vt:i4>
      </vt:variant>
    </vt:vector>
  </HeadingPairs>
  <TitlesOfParts>
    <vt:vector size="194" baseType="lpstr">
      <vt:lpstr>Arial</vt:lpstr>
      <vt:lpstr>Calibri</vt:lpstr>
      <vt:lpstr>Calibri Light</vt:lpstr>
      <vt:lpstr>Times New Roman</vt:lpstr>
      <vt:lpstr>Tema do Office</vt:lpstr>
      <vt:lpstr>Daniel Stern  e a teoria do desenvolvimento dos sensos do self</vt:lpstr>
      <vt:lpstr>Resumo:</vt:lpstr>
      <vt:lpstr> Especificidades da Teoria do Desenvolvimento do Self  de Daniel Stern </vt:lpstr>
      <vt:lpstr>  Introdução:  contexto da proposta de Daniel Stern (1934-2012)  </vt:lpstr>
      <vt:lpstr>Apresentação do PowerPoint</vt:lpstr>
      <vt:lpstr>Apresentação do PowerPoint</vt:lpstr>
      <vt:lpstr>Apresentação do PowerPoint</vt:lpstr>
      <vt:lpstr>No site do Grupo de Boston encontramos a seguinte descrição do trabalho desenvolvido por Daniel Stern: </vt:lpstr>
      <vt:lpstr>Apresentação do PowerPoint</vt:lpstr>
      <vt:lpstr>Apresentação do PowerPoint</vt:lpstr>
      <vt:lpstr>Apresentação do PowerPoint</vt:lpstr>
      <vt:lpstr>1. Matriz analítico-histórico-crítica para compreensão da teoria do desenvolvimento dos sensos do self </vt:lpstr>
      <vt:lpstr>1. Problema inicial </vt:lpstr>
      <vt:lpstr>Apresentação do PowerPoint</vt:lpstr>
      <vt:lpstr>Apresentação do PowerPoint</vt:lpstr>
      <vt:lpstr>Apresentação do PowerPoint</vt:lpstr>
      <vt:lpstr>Podemos dizer que é, pois, a situação do bebê, o seu problema empírico de base, como ele mesmo enuncia: </vt:lpstr>
      <vt:lpstr>Apresentação do PowerPoint</vt:lpstr>
      <vt:lpstr>A dificuldade de compor estes dados é uma tarefa problemática, tal como já apontou Ronald Laing:  </vt:lpstr>
      <vt:lpstr>Apresentação do PowerPoint</vt:lpstr>
      <vt:lpstr>Apresentação do PowerPoint</vt:lpstr>
      <vt:lpstr>Apresentação do PowerPoint</vt:lpstr>
      <vt:lpstr>Apresentação do PowerPoint</vt:lpstr>
      <vt:lpstr>2. Problema universal  </vt:lpstr>
      <vt:lpstr>Apresentação do PowerPoint</vt:lpstr>
      <vt:lpstr>Focando sua atenção nos bebês, ele especifica, então, seu problema e princípio diretor para pensar o desenvolvimento:  </vt:lpstr>
      <vt:lpstr>Apresentação do PowerPoint</vt:lpstr>
      <vt:lpstr>Apresentação do PowerPoint</vt:lpstr>
      <vt:lpstr>Apresentação do PowerPoint</vt:lpstr>
      <vt:lpstr>Apresentação do PowerPoint</vt:lpstr>
      <vt:lpstr>Apresentação do PowerPoint</vt:lpstr>
      <vt:lpstr>Diz Stern:</vt:lpstr>
      <vt:lpstr>Apresentação do PowerPoint</vt:lpstr>
      <vt:lpstr>Apresentação do PowerPoint</vt:lpstr>
      <vt:lpstr>Apresentação do PowerPoint</vt:lpstr>
      <vt:lpstr>Apresentação do PowerPoint</vt:lpstr>
      <vt:lpstr>Apresentação do PowerPoint</vt:lpstr>
      <vt:lpstr>Influência da psicologia dinâmica ou psicanálise   </vt:lpstr>
      <vt:lpstr>Apresentação do PowerPoint</vt:lpstr>
      <vt:lpstr>Apresentação do PowerPoint</vt:lpstr>
      <vt:lpstr>Apresentação do PowerPoint</vt:lpstr>
      <vt:lpstr>Stern retoma as linhas gerais do desenvolvimento traçadas pelos psicanalistas que lhe são caros:  </vt:lpstr>
      <vt:lpstr>Apresentação do PowerPoint</vt:lpstr>
      <vt:lpstr>Apresentação do PowerPoint</vt:lpstr>
      <vt:lpstr>  Palombo resume alguns aspectos dessa crítica e oposição a certas concepções supostas pela psicanálise: </vt:lpstr>
      <vt:lpstr>Apresentação do PowerPoint</vt:lpstr>
      <vt:lpstr>Apresentação do PowerPoint</vt:lpstr>
      <vt:lpstr>Apresentação do PowerPoint</vt:lpstr>
      <vt:lpstr>Apresentação do PowerPoint</vt:lpstr>
      <vt:lpstr>Diz Stern: </vt:lpstr>
      <vt:lpstr>Apresentação do PowerPoint</vt:lpstr>
      <vt:lpstr> Note-se, por exemplo, o comentário de Stern, comentando como alguns psicanalistas analisam os fenômenos da conquista da autonomia e independência do ser humano:  </vt:lpstr>
      <vt:lpstr>Apresentação do PowerPoint</vt:lpstr>
      <vt:lpstr>Apresentação do PowerPoint</vt:lpstr>
      <vt:lpstr>Stern comenta:  </vt:lpstr>
      <vt:lpstr>Apresentação do PowerPoint</vt:lpstr>
      <vt:lpstr>Influência da psicologia do desenvolvimento  </vt:lpstr>
      <vt:lpstr>Influência da psicologia do desenvolvimento  </vt:lpstr>
      <vt:lpstr>Apresentação do PowerPoint</vt:lpstr>
      <vt:lpstr>Influência do ponto de vista dos etólogos, com a teoria do apego  </vt:lpstr>
      <vt:lpstr> </vt:lpstr>
      <vt:lpstr>Apresentação do PowerPoint</vt:lpstr>
      <vt:lpstr>Apresentação do PowerPoint</vt:lpstr>
      <vt:lpstr>Apresentação do PowerPoint</vt:lpstr>
      <vt:lpstr>Diz Stern nesse sentido:  </vt:lpstr>
      <vt:lpstr>Apresentação do PowerPoint</vt:lpstr>
      <vt:lpstr>Apresentação do PowerPoint</vt:lpstr>
      <vt:lpstr>Apresentação do PowerPoint</vt:lpstr>
      <vt:lpstr>Apresentação do PowerPoint</vt:lpstr>
      <vt:lpstr>Apresentação do PowerPoint</vt:lpstr>
      <vt:lpstr>Ao enfatizar essa relação ou procura pelo bebê subjetivo, com base no bebê empírico, Stern afirma: </vt:lpstr>
      <vt:lpstr>Apresentação do PowerPoint</vt:lpstr>
      <vt:lpstr>Apresentação do PowerPoint</vt:lpstr>
      <vt:lpstr>Apresentação do PowerPoint</vt:lpstr>
      <vt:lpstr>  Comentários gerais, conceituais e epistemológicos, da proposta de uma Teoria do Desenvolvimento dos Sensos do Self  </vt:lpstr>
      <vt:lpstr>Apresentação do PowerPoint</vt:lpstr>
      <vt:lpstr>Apresentação do PowerPoint</vt:lpstr>
      <vt:lpstr>4. Modelo ontológico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3. Variáveis teóricas e empíricas  </vt:lpstr>
      <vt:lpstr>Palombo comenta esta perspectiva desenvolvimentista de Stern:  </vt:lpstr>
      <vt:lpstr>Apresentação do PowerPoint</vt:lpstr>
      <vt:lpstr>Apresentação do PowerPoint</vt:lpstr>
      <vt:lpstr>Apresentação do PowerPoint</vt:lpstr>
      <vt:lpstr>  No desenvolvimento de suas pesquisas, para colocar em evidência, uma expressão proposta por ele, tanto como um conceito quanto como um fenômeno ou conjunto de fenômenos, temos o que ele caracterizou como sendo a constelação materna (Stern, 1995). Em 2000, na segunda edição do seu O mundo interpessoal do bebê, numa nova Introdução, ele explicita sua descoberta e teorização:  </vt:lpstr>
      <vt:lpstr>5. Método utilizado neste tipo de pesquisa </vt:lpstr>
      <vt:lpstr>Apresentação do PowerPoint</vt:lpstr>
      <vt:lpstr>Por outro, trata-se também de saber como seria possível compor dados objetivos com subjetivos, dados que são de natureza diferente: </vt:lpstr>
      <vt:lpstr>Apresentação do PowerPoint</vt:lpstr>
      <vt:lpstr>Apresentação do PowerPoint</vt:lpstr>
      <vt:lpstr>Apresentação do PowerPoint</vt:lpstr>
      <vt:lpstr>Apresentação do PowerPoint</vt:lpstr>
      <vt:lpstr>Apresentação do PowerPoint</vt:lpstr>
      <vt:lpstr>Apresentação do PowerPoint</vt:lpstr>
      <vt:lpstr>6. Fases, dinâmicas, conquistas </vt:lpstr>
      <vt:lpstr>Apresentação do PowerPoint</vt:lpstr>
      <vt:lpstr>Apresentação do PowerPoint</vt:lpstr>
      <vt:lpstr>Diz Stern</vt:lpstr>
      <vt:lpstr>Apresentação do PowerPoint</vt:lpstr>
      <vt:lpstr> Teríamos, assim, em termos de uma teoria do desenvolvimento, 4 domínios (Stern, 1985b, p. 8), acrescentando, posteriormente, um 5º (em 1990, no seu livro Diary of a Baby ). Temos, assim, os domínios:  </vt:lpstr>
      <vt:lpstr>Domínio do self emergente (0 ao 2º mês)  </vt:lpstr>
      <vt:lpstr> </vt:lpstr>
      <vt:lpstr>Diz Stern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Domínio do self nuclear (3º ao 6º mês) </vt:lpstr>
      <vt:lpstr> Há, no entanto, uma integração visível ao observador, na qual o bebê é apreendido como sendo e vivendo a partir dessa experiência de integração: </vt:lpstr>
      <vt:lpstr>Apresentação do PowerPoint</vt:lpstr>
      <vt:lpstr>Apresentação do PowerPoint</vt:lpstr>
      <vt:lpstr>Apresentação do PowerPoint</vt:lpstr>
      <vt:lpstr>Diz Stern</vt:lpstr>
      <vt:lpstr>Apresentação do PowerPoint</vt:lpstr>
      <vt:lpstr>Apresentação do PowerPoint</vt:lpstr>
      <vt:lpstr>Apresentação do PowerPoint</vt:lpstr>
      <vt:lpstr>Apresentação do PowerPoint</vt:lpstr>
      <vt:lpstr>Apresentação do PowerPoint</vt:lpstr>
      <vt:lpstr>Apresentação do PowerPoint</vt:lpstr>
      <vt:lpstr>Domínio do self subjetivo (7 a 15 meses) </vt:lpstr>
      <vt:lpstr>Diz Stern</vt:lpstr>
      <vt:lpstr>Apresentação do PowerPoint</vt:lpstr>
      <vt:lpstr>Apresentação do PowerPoint</vt:lpstr>
      <vt:lpstr>Apresentação do PowerPoint</vt:lpstr>
      <vt:lpstr>Apresentação do PowerPoint</vt:lpstr>
      <vt:lpstr>Apresentação do PowerPoint</vt:lpstr>
      <vt:lpstr>Domínio do self verbal (15º mês ao 3o ano)  </vt:lpstr>
      <vt:lpstr>Diz Stern: </vt:lpstr>
      <vt:lpstr>Apresentação do PowerPoint</vt:lpstr>
      <vt:lpstr>Domínio do self narrativo (depois do 3o ano) </vt:lpstr>
      <vt:lpstr>Apresentação do PowerPoint</vt:lpstr>
      <vt:lpstr>Os domínios do self se sobrepõem ao longo da vida</vt:lpstr>
      <vt:lpstr>Diz Stern:  </vt:lpstr>
      <vt:lpstr>Com tais referências temos, então, um esboço geral teórico-descritivo do que Stern apresenta como sento a sua teoria do desenvolvimento do self. (Stern, 1985a[2000], p. xxv) </vt:lpstr>
      <vt:lpstr>Apresentação sintética da matriz analítico crítica da teoria do desenvolvimento dos modos de ser do self ou dos sensos do self MATRIZ     Característica  </vt:lpstr>
      <vt:lpstr>Apresentação do PowerPoint</vt:lpstr>
      <vt:lpstr>7. Valor Heurístico </vt:lpstr>
      <vt:lpstr>Neste sentido, da ampliação e comunicação entre os campos do saber sobre o mundo subjetivo, o objetivo proposto por Stern, no seu O mundo interpessoal do bebê, parece, pois ter sido atingido: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8. Aspectos analítico-críticos dirigidos às propostas de Stern</vt:lpstr>
      <vt:lpstr>Apresentação do PowerPoint</vt:lpstr>
      <vt:lpstr>Apresentação do PowerPoint</vt:lpstr>
      <vt:lpstr>Ressalva epistemológica  </vt:lpstr>
      <vt:lpstr>Apresentação do PowerPoint</vt:lpstr>
      <vt:lpstr>Apresentação do PowerPoint</vt:lpstr>
      <vt:lpstr>Apresentação do PowerPoint</vt:lpstr>
      <vt:lpstr>Apresentação do PowerPoint</vt:lpstr>
      <vt:lpstr>Apresentação do PowerPoint</vt:lpstr>
      <vt:lpstr>Ressalvas conceituais e de apreensão fenomenológica </vt:lpstr>
      <vt:lpstr>A noção de self: delimitação e alcance  </vt:lpstr>
      <vt:lpstr> </vt:lpstr>
      <vt:lpstr>Retomo, abaixo, algumas distinções que me parecem importantes de serem feitas: </vt:lpstr>
      <vt:lpstr>Apresentação do PowerPoint</vt:lpstr>
      <vt:lpstr>Apresentação do PowerPoint</vt:lpstr>
      <vt:lpstr>A ausência de uma teoria sobre a ação criativa do brincar  </vt:lpstr>
      <vt:lpstr>Apresentação do PowerPoint</vt:lpstr>
      <vt:lpstr> Apresentação sintética da matriz analítico crítica  da teoria do desenvolvimento dos sensos do self (STERN) MATRIZ     Característica  </vt:lpstr>
      <vt:lpstr> Apresentação sintética da matriz analítico crítica  da teoria do desenvolvimento dos sensos do self (STERN) MATRIZ     Característica  </vt:lpstr>
      <vt:lpstr>Apresentação sintética da matriz analítico crítica da teoria do desenvolvimento dos modos de ser do self ou dos sensos do self  MATRIZ     Característica</vt:lpstr>
      <vt:lpstr>Teoria do desenvolvimento dos sentidos do self  (Stern, 1985a [2000], p. xxv) </vt:lpstr>
      <vt:lpstr>Referências:  </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Psicanálise &amp; Desenvolvimento V.   Daniel Stern e Donald Winnicott:  análise crítico-histórica-comparativa  das suas teorias do desenvolvimento socioemocional.</dc:title>
  <dc:creator>Microsoft Office User</dc:creator>
  <cp:lastModifiedBy>Microsoft Office User</cp:lastModifiedBy>
  <cp:revision>55</cp:revision>
  <dcterms:created xsi:type="dcterms:W3CDTF">2020-06-18T13:44:53Z</dcterms:created>
  <dcterms:modified xsi:type="dcterms:W3CDTF">2020-08-10T01:12:18Z</dcterms:modified>
</cp:coreProperties>
</file>