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6" r:id="rId18"/>
    <p:sldId id="277" r:id="rId19"/>
    <p:sldId id="267" r:id="rId20"/>
    <p:sldId id="278" r:id="rId21"/>
    <p:sldId id="279" r:id="rId22"/>
    <p:sldId id="281" r:id="rId23"/>
    <p:sldId id="283" r:id="rId24"/>
    <p:sldId id="282" r:id="rId25"/>
    <p:sldId id="284" r:id="rId26"/>
    <p:sldId id="285" r:id="rId27"/>
    <p:sldId id="286" r:id="rId28"/>
    <p:sldId id="287" r:id="rId29"/>
    <p:sldId id="313" r:id="rId30"/>
    <p:sldId id="288" r:id="rId31"/>
    <p:sldId id="289" r:id="rId32"/>
    <p:sldId id="291" r:id="rId33"/>
    <p:sldId id="294" r:id="rId34"/>
    <p:sldId id="292" r:id="rId35"/>
    <p:sldId id="293" r:id="rId36"/>
    <p:sldId id="290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4" r:id="rId45"/>
    <p:sldId id="305" r:id="rId46"/>
    <p:sldId id="306" r:id="rId47"/>
    <p:sldId id="303" r:id="rId48"/>
    <p:sldId id="307" r:id="rId49"/>
    <p:sldId id="308" r:id="rId50"/>
    <p:sldId id="309" r:id="rId51"/>
    <p:sldId id="310" r:id="rId52"/>
    <p:sldId id="311" r:id="rId53"/>
    <p:sldId id="312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avio" initials="O" lastIdx="1" clrIdx="0">
    <p:extLst>
      <p:ext uri="{19B8F6BF-5375-455C-9EA6-DF929625EA0E}">
        <p15:presenceInfo xmlns:p15="http://schemas.microsoft.com/office/powerpoint/2012/main" userId="Otav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606" autoAdjust="0"/>
  </p:normalViewPr>
  <p:slideViewPr>
    <p:cSldViewPr snapToGrid="0">
      <p:cViewPr varScale="1">
        <p:scale>
          <a:sx n="76" d="100"/>
          <a:sy n="76" d="100"/>
        </p:scale>
        <p:origin x="8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4T10:27:08.290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05227-7AE1-4539-A7E7-F4E7359DDC61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BBADB-5ADB-475C-9E36-86A9CF9BAE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43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BADB-5ADB-475C-9E36-86A9CF9BAE3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16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estímulo externo da agulha no pavilhão auricular percorre as fibras nervosas ascendentes até o encéfalo no Sistema Nervoso Central (SNC) e em frações de segundos é percebido a sensação de pressão, calor e/ou dor no local da picada, graças à ativação das vias descendentes na medula espinhal. Este mesmo estímulo inicial simultaneamente ativa partes do encéfalo que mobilizam o SNA e vias descendentes que se conectam com órgãos e vísceras, conforme ilustrado na Figura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BADB-5ADB-475C-9E36-86A9CF9BAE3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22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Imagem:</a:t>
            </a:r>
            <a:r>
              <a:rPr lang="pt-BR" baseline="0" dirty="0"/>
              <a:t> Santos Prime Odontologia</a:t>
            </a:r>
          </a:p>
          <a:p>
            <a:r>
              <a:rPr lang="pt-BR" baseline="0" dirty="0"/>
              <a:t>Dental Cremer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BADB-5ADB-475C-9E36-86A9CF9BAE3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49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BADB-5ADB-475C-9E36-86A9CF9BAE3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32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BADB-5ADB-475C-9E36-86A9CF9BAE3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06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BADB-5ADB-475C-9E36-86A9CF9BAE3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007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BADB-5ADB-475C-9E36-86A9CF9BAE3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63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Após a lesão tecidual, a inativação da enzima </a:t>
            </a:r>
            <a:r>
              <a:rPr lang="pt-BR" dirty="0" err="1"/>
              <a:t>fosfolipase</a:t>
            </a:r>
            <a:r>
              <a:rPr lang="pt-BR" dirty="0"/>
              <a:t> A2 reduz a disponibilidade de ácido araquidônico liberado das membranas das células que participam da resposta inflamatória. Com menor quantidade de substrato, a subsequente ação enzimática da COX-2 e da 5-lipoxigenase fica prejudicada, ou seja, haverá menor produção de prostaglandinas e </a:t>
            </a:r>
            <a:r>
              <a:rPr lang="pt-BR" dirty="0" err="1"/>
              <a:t>leucotrienos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BADB-5ADB-475C-9E36-86A9CF9BAE31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61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0FCF-F928-461C-83E0-8A877A66E554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9113-F421-415F-9F89-0CA6EE74E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7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0FCF-F928-461C-83E0-8A877A66E554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9113-F421-415F-9F89-0CA6EE74E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11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0FCF-F928-461C-83E0-8A877A66E554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9113-F421-415F-9F89-0CA6EE74E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86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0FCF-F928-461C-83E0-8A877A66E554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9113-F421-415F-9F89-0CA6EE74E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27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0FCF-F928-461C-83E0-8A877A66E554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9113-F421-415F-9F89-0CA6EE74E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0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0FCF-F928-461C-83E0-8A877A66E554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9113-F421-415F-9F89-0CA6EE74E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92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0FCF-F928-461C-83E0-8A877A66E554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9113-F421-415F-9F89-0CA6EE74E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0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0FCF-F928-461C-83E0-8A877A66E554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9113-F421-415F-9F89-0CA6EE74E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1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0FCF-F928-461C-83E0-8A877A66E554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9113-F421-415F-9F89-0CA6EE74E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52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0FCF-F928-461C-83E0-8A877A66E554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9113-F421-415F-9F89-0CA6EE74E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6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0FCF-F928-461C-83E0-8A877A66E554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9113-F421-415F-9F89-0CA6EE74E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30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0FCF-F928-461C-83E0-8A877A66E554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99113-F421-415F-9F89-0CA6EE74E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65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AIDS" TargetMode="External"/><Relationship Id="rId2" Type="http://schemas.openxmlformats.org/officeDocument/2006/relationships/hyperlink" Target="https://pt.wikipedia.org/wiki/Princ%C3%ADpio_ativ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5748002" cy="5010053"/>
          </a:xfrm>
          <a:solidFill>
            <a:schemeClr val="accent1"/>
          </a:solidFill>
        </p:spPr>
        <p:txBody>
          <a:bodyPr>
            <a:normAutofit/>
          </a:bodyPr>
          <a:lstStyle/>
          <a:p>
            <a:br>
              <a:rPr lang="pt-BR" sz="4800" dirty="0">
                <a:latin typeface="Ailerons" panose="00000500000000000000" pitchFamily="50" charset="0"/>
              </a:rPr>
            </a:b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Analgésicos, Anti-inflamatórios e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Opiáceos</a:t>
            </a:r>
            <a:br>
              <a:rPr lang="pt-BR" sz="48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381897"/>
            <a:ext cx="5748002" cy="1476103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Winston Andrews" panose="02000600000000000000" pitchFamily="2" charset="0"/>
                <a:cs typeface="Adobe Devanagari" panose="02040503050201020203" pitchFamily="18" charset="0"/>
              </a:rPr>
              <a:t>Utilização na Reabilitação Oral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49825" y="248821"/>
            <a:ext cx="39063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50" cap="small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Universidade de São Paulo</a:t>
            </a:r>
          </a:p>
          <a:p>
            <a:pPr algn="ctr"/>
            <a:r>
              <a:rPr lang="pt-BR" sz="1350" cap="small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Faculdade de Odontologia de Ribeirão Preto</a:t>
            </a:r>
          </a:p>
        </p:txBody>
      </p:sp>
      <p:pic>
        <p:nvPicPr>
          <p:cNvPr id="1026" name="Picture 2" descr="Resultado de imagem para logo usp vetoriz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447"/>
            <a:ext cx="1749825" cy="1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SCATA+DA+INFLAMAÇÃO - Imunolog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03" y="0"/>
            <a:ext cx="3903998" cy="29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siopatologia da Dor | Poder das Mã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3358"/>
          <a:stretch/>
        </p:blipFill>
        <p:spPr bwMode="auto">
          <a:xfrm>
            <a:off x="9401956" y="2656115"/>
            <a:ext cx="2790044" cy="21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472230" y="4511551"/>
            <a:ext cx="63220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ute Molly" panose="02000500000000090000" pitchFamily="50" charset="0"/>
              </a:rPr>
              <a:t>Otavio Marino dos Santos Neto</a:t>
            </a:r>
          </a:p>
          <a:p>
            <a:pPr algn="ctr"/>
            <a:r>
              <a:rPr lang="pt-BR" sz="3200" dirty="0">
                <a:latin typeface="Cute Molly" panose="02000500000000090000" pitchFamily="50" charset="0"/>
              </a:rPr>
              <a:t>Doutorando em Odontologia (Reabilitação Oral) – FORP/USP</a:t>
            </a:r>
          </a:p>
          <a:p>
            <a:pPr algn="ctr"/>
            <a:r>
              <a:rPr lang="pt-BR" sz="3200" dirty="0">
                <a:latin typeface="Cute Molly" panose="02000500000000090000" pitchFamily="50" charset="0"/>
              </a:rPr>
              <a:t>Disciplina de Terapêutica Clínica: Conceitos Contemporâneos e Prescrição na Reabilitação Oral</a:t>
            </a:r>
          </a:p>
          <a:p>
            <a:pPr algn="ctr"/>
            <a:r>
              <a:rPr lang="pt-BR" sz="3200" dirty="0">
                <a:latin typeface="Cute Molly" panose="02000500000000090000" pitchFamily="50" charset="0"/>
              </a:rPr>
              <a:t>2020</a:t>
            </a:r>
          </a:p>
          <a:p>
            <a:endParaRPr lang="pt-BR" dirty="0">
              <a:latin typeface="Cute Molly" panose="0200050000000009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3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ipirona Monoidratada 500mg Com 30 Comprimidos Genérico Prati-Donad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31" y="2059823"/>
            <a:ext cx="3380038" cy="33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Ácido Acetilsalicilico 500mg Cimed 10 Comprimidos - Drogarias Pache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21" y="284747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aracetamol 500mg Prati Genérico - Medicamentos - Araujo Mob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20" y="117141"/>
            <a:ext cx="3632701" cy="36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4251158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800" dirty="0">
                <a:latin typeface="Ailerons" panose="00000500000000000000" pitchFamily="50" charset="0"/>
              </a:rPr>
            </a:b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</a:p>
          <a:p>
            <a:r>
              <a:rPr lang="pt-BR" sz="40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não-</a:t>
            </a:r>
            <a:r>
              <a:rPr lang="pt-BR" sz="40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8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72173" y="5592511"/>
            <a:ext cx="1995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Farmácia São Paulo</a:t>
            </a:r>
          </a:p>
        </p:txBody>
      </p:sp>
    </p:spTree>
    <p:extLst>
      <p:ext uri="{BB962C8B-B14F-4D97-AF65-F5344CB8AC3E}">
        <p14:creationId xmlns:p14="http://schemas.microsoft.com/office/powerpoint/2010/main" val="103902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</a:p>
          <a:p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não-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1257" y="1437768"/>
            <a:ext cx="1186032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Derivados do ácido salicílico </a:t>
            </a:r>
          </a:p>
          <a:p>
            <a:pPr algn="ctr"/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Ácido acetilsalicílico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1257" y="2583586"/>
            <a:ext cx="1186032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Derivados do para-</a:t>
            </a:r>
            <a:r>
              <a:rPr lang="pt-BR" sz="24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aminofenol</a:t>
            </a:r>
            <a:endParaRPr lang="pt-BR" sz="24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Paracetamol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1257" y="3729404"/>
            <a:ext cx="1186032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Derivados do </a:t>
            </a:r>
            <a:r>
              <a:rPr lang="pt-BR" sz="24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Pirazolona</a:t>
            </a:r>
            <a:endParaRPr lang="pt-BR" sz="24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Dipirona</a:t>
            </a:r>
          </a:p>
        </p:txBody>
      </p:sp>
      <p:sp>
        <p:nvSpPr>
          <p:cNvPr id="2" name="Retângulo 1"/>
          <p:cNvSpPr/>
          <p:nvPr/>
        </p:nvSpPr>
        <p:spPr>
          <a:xfrm>
            <a:off x="9400493" y="5873234"/>
            <a:ext cx="1304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Finkel</a:t>
            </a:r>
            <a:r>
              <a:rPr lang="pt-BR" dirty="0"/>
              <a:t>  2016</a:t>
            </a:r>
          </a:p>
        </p:txBody>
      </p:sp>
    </p:spTree>
    <p:extLst>
      <p:ext uri="{BB962C8B-B14F-4D97-AF65-F5344CB8AC3E}">
        <p14:creationId xmlns:p14="http://schemas.microsoft.com/office/powerpoint/2010/main" val="402276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Ácido Acetilsalicilico 500mg Cimed 10 Comprimidos - Drogarias Pache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79" y="31543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</a:p>
          <a:p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não-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257" y="1437768"/>
            <a:ext cx="693740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Ácido acetilsalicílico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1257" y="2453987"/>
            <a:ext cx="78658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Efeitos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antitérmico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anti-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inflamatório</a:t>
            </a: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Antiplaquetário</a:t>
            </a: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1257" y="4270426"/>
            <a:ext cx="62648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Absorção</a:t>
            </a:r>
            <a:r>
              <a:rPr lang="en-US" alt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  <a:r>
              <a:rPr lang="en-US" altLang="pt-BR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Rápida</a:t>
            </a:r>
            <a:r>
              <a:rPr lang="en-US" alt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por</a:t>
            </a:r>
            <a:r>
              <a:rPr lang="en-US" alt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via oral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              </a:t>
            </a:r>
            <a:r>
              <a:rPr lang="en-US" altLang="pt-BR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Estômago</a:t>
            </a:r>
            <a:r>
              <a:rPr lang="en-US" alt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/</a:t>
            </a:r>
            <a:r>
              <a:rPr lang="en-US" altLang="pt-BR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porção</a:t>
            </a:r>
            <a:r>
              <a:rPr lang="en-US" alt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superior do int. </a:t>
            </a:r>
            <a:r>
              <a:rPr lang="en-US" altLang="pt-BR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delgado</a:t>
            </a:r>
            <a:endParaRPr lang="en-US" altLang="pt-B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	    </a:t>
            </a:r>
            <a:r>
              <a:rPr lang="en-US" altLang="pt-BR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Retal-errática</a:t>
            </a:r>
            <a:endParaRPr lang="en-US" altLang="pt-B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269079" y="413192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pt-BR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CONTRAINDICAÇÕES: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Úlcera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Asma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Gota ( 2 g ou menos)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Infecção viral – Síndrome de </a:t>
            </a:r>
            <a:r>
              <a:rPr lang="pt-BR" altLang="pt-BR" sz="24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Reyne</a:t>
            </a:r>
            <a:endParaRPr lang="pt-BR" altLang="pt-BR" sz="24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Estado de </a:t>
            </a:r>
            <a:r>
              <a:rPr lang="pt-BR" altLang="pt-BR" sz="24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Hipocoagulação</a:t>
            </a:r>
            <a:endParaRPr lang="pt-BR" altLang="pt-BR" sz="24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1257" y="5726787"/>
            <a:ext cx="6759895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pt-BR" sz="2400" b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</a:t>
            </a:r>
            <a:r>
              <a:rPr lang="en-US" altLang="pt-BR" sz="2400" b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400" b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deve</a:t>
            </a:r>
            <a:r>
              <a:rPr lang="en-US" altLang="pt-BR" sz="2400" b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400" b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ser</a:t>
            </a:r>
            <a:r>
              <a:rPr lang="en-US" altLang="pt-BR" sz="2400" b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400" b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utilizado</a:t>
            </a:r>
            <a:r>
              <a:rPr lang="en-US" altLang="pt-BR" sz="2400" b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400" b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em</a:t>
            </a:r>
            <a:r>
              <a:rPr lang="en-US" altLang="pt-BR" sz="2400" b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400" b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gestantes</a:t>
            </a:r>
            <a:r>
              <a:rPr lang="en-US" altLang="pt-BR" sz="2400" b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en-US" altLang="pt-BR" sz="2400" b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ou</a:t>
            </a:r>
            <a:r>
              <a:rPr lang="en-US" altLang="pt-BR" sz="2400" b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400" b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quando</a:t>
            </a:r>
            <a:r>
              <a:rPr lang="en-US" altLang="pt-BR" sz="2400" b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400" b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usado</a:t>
            </a:r>
            <a:r>
              <a:rPr lang="en-US" altLang="pt-BR" sz="2400" b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en-US" altLang="pt-BR" sz="2400" b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suspenso</a:t>
            </a:r>
            <a:r>
              <a:rPr lang="en-US" altLang="pt-BR" sz="2400" b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antes da </a:t>
            </a:r>
            <a:r>
              <a:rPr lang="en-US" altLang="pt-BR" sz="2400" b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época</a:t>
            </a:r>
            <a:r>
              <a:rPr lang="en-US" altLang="pt-BR" sz="2400" b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400" b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prevista</a:t>
            </a:r>
            <a:r>
              <a:rPr lang="en-US" altLang="pt-BR" sz="2400" b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para o </a:t>
            </a:r>
            <a:r>
              <a:rPr lang="en-US" altLang="pt-BR" sz="2400" b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parto</a:t>
            </a:r>
            <a:endParaRPr lang="en-US" altLang="pt-BR" sz="2400" b="1" dirty="0">
              <a:solidFill>
                <a:schemeClr val="bg1">
                  <a:lumMod val="9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036225" y="3993427"/>
            <a:ext cx="1995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Farmácia São Paulo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887860" y="6440251"/>
            <a:ext cx="1304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Finkel</a:t>
            </a:r>
            <a:r>
              <a:rPr lang="pt-BR" dirty="0"/>
              <a:t>  2016</a:t>
            </a:r>
          </a:p>
        </p:txBody>
      </p:sp>
    </p:spTree>
    <p:extLst>
      <p:ext uri="{BB962C8B-B14F-4D97-AF65-F5344CB8AC3E}">
        <p14:creationId xmlns:p14="http://schemas.microsoft.com/office/powerpoint/2010/main" val="182464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</a:p>
          <a:p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não-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78905" y="1437768"/>
            <a:ext cx="635267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Ácido acetilsalicílico</a:t>
            </a:r>
          </a:p>
        </p:txBody>
      </p:sp>
      <p:pic>
        <p:nvPicPr>
          <p:cNvPr id="8" name="Picture 4" descr="TMP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334" b="2222"/>
          <a:stretch>
            <a:fillRect/>
          </a:stretch>
        </p:blipFill>
        <p:spPr bwMode="auto">
          <a:xfrm>
            <a:off x="593556" y="1236480"/>
            <a:ext cx="3224463" cy="53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96110" y="2197768"/>
            <a:ext cx="23182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Isolada da casca</a:t>
            </a:r>
          </a:p>
          <a:p>
            <a:pPr algn="ctr"/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do salgueiro</a:t>
            </a:r>
            <a:endParaRPr lang="en-US" altLang="pt-BR" sz="2800" dirty="0">
              <a:solidFill>
                <a:schemeClr val="accent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50524" y="3400312"/>
            <a:ext cx="4009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Inibição irreversível da COX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07240" y="436036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buFontTx/>
              <a:buChar char="•"/>
            </a:pP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Desconforto gástrico</a:t>
            </a:r>
          </a:p>
          <a:p>
            <a:pPr lvl="3">
              <a:buFontTx/>
              <a:buChar char="•"/>
            </a:pP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Sangramento gástrico oculto</a:t>
            </a:r>
          </a:p>
          <a:p>
            <a:pPr lvl="3">
              <a:buFontTx/>
              <a:buChar char="•"/>
            </a:pP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Hemorragia aguda</a:t>
            </a: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027207" y="5902699"/>
            <a:ext cx="5175504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Meia</a:t>
            </a:r>
            <a:r>
              <a:rPr lang="en-US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vida</a:t>
            </a:r>
            <a:r>
              <a:rPr lang="en-US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de 2,5 (500 mg)</a:t>
            </a:r>
          </a:p>
          <a:p>
            <a:pPr algn="ctr"/>
            <a:r>
              <a:rPr lang="en-US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4 </a:t>
            </a:r>
            <a:r>
              <a:rPr lang="en-US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em</a:t>
            </a:r>
            <a:r>
              <a:rPr lang="en-US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4 horas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24430" y="6610585"/>
            <a:ext cx="25072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Livro farmacologia ilustrada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0314893" y="6182195"/>
            <a:ext cx="1304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Finkel</a:t>
            </a:r>
            <a:r>
              <a:rPr lang="pt-BR" dirty="0"/>
              <a:t>  2016</a:t>
            </a:r>
          </a:p>
        </p:txBody>
      </p:sp>
    </p:spTree>
    <p:extLst>
      <p:ext uri="{BB962C8B-B14F-4D97-AF65-F5344CB8AC3E}">
        <p14:creationId xmlns:p14="http://schemas.microsoft.com/office/powerpoint/2010/main" val="350884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</a:p>
          <a:p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não-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257" y="1437768"/>
            <a:ext cx="1186032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Paracetamol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1257" y="2453987"/>
            <a:ext cx="78658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Efeitos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antitérmico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en-US" altLang="pt-BR" sz="2800" strike="sngStrike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</a:t>
            </a:r>
            <a:r>
              <a:rPr lang="en-US" altLang="pt-BR" sz="2800" strike="sngStrike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inflamatório</a:t>
            </a:r>
            <a:endParaRPr lang="en-US" altLang="pt-BR" sz="2800" strike="sngStrike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altLang="pt-BR" sz="28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Fraco</a:t>
            </a:r>
            <a:r>
              <a:rPr lang="en-US" altLang="pt-BR" sz="28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8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inibidor</a:t>
            </a:r>
            <a:r>
              <a:rPr lang="en-US" altLang="pt-BR" sz="28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da COX 1 e COX 2</a:t>
            </a:r>
          </a:p>
          <a:p>
            <a:pPr>
              <a:buFont typeface="Wingdings" panose="05000000000000000000" pitchFamily="2" charset="2"/>
              <a:buNone/>
            </a:pP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1257" y="3578194"/>
            <a:ext cx="7129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pt-BR" altLang="pt-BR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Flower</a:t>
            </a:r>
            <a:r>
              <a:rPr lang="pt-BR" alt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 Vane (1972) – </a:t>
            </a:r>
            <a:r>
              <a:rPr lang="pt-BR" altLang="pt-BR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Acetaminofeno</a:t>
            </a:r>
            <a:r>
              <a:rPr lang="pt-BR" alt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inibe a  			      atividade COX no cérebro</a:t>
            </a:r>
            <a:endParaRPr lang="en-US" altLang="pt-B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1257" y="4476750"/>
            <a:ext cx="59552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pt-BR" alt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- </a:t>
            </a:r>
            <a:r>
              <a:rPr lang="pt-BR" altLang="pt-BR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Acetaminofeno</a:t>
            </a:r>
            <a:r>
              <a:rPr lang="pt-BR" alt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inibe a síntese de </a:t>
            </a:r>
            <a:r>
              <a:rPr lang="pt-BR" altLang="pt-BR" sz="24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PGs</a:t>
            </a:r>
            <a:r>
              <a:rPr lang="pt-BR" alt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cerebral por competir com o AA no sítio ativo da COX.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1257" y="5617167"/>
            <a:ext cx="59552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pt-BR" alt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-Menor irritação digestiva.</a:t>
            </a:r>
          </a:p>
          <a:p>
            <a:pPr algn="ctr"/>
            <a:r>
              <a:rPr lang="pt-BR" alt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Primeira escolha para o controle da dor</a:t>
            </a:r>
          </a:p>
        </p:txBody>
      </p:sp>
      <p:pic>
        <p:nvPicPr>
          <p:cNvPr id="11" name="Picture 2" descr="Paracetamol 750mg 20 Comprimidos Neo Quimica Genérico - PanVel Farmá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31" y="2227927"/>
            <a:ext cx="4220237" cy="42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9443561" y="6171165"/>
            <a:ext cx="1536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</a:t>
            </a:r>
            <a:r>
              <a:rPr lang="pt-BR" sz="1200" dirty="0" err="1"/>
              <a:t>Neoquimica</a:t>
            </a:r>
            <a:endParaRPr lang="pt-BR" sz="1200" dirty="0"/>
          </a:p>
        </p:txBody>
      </p:sp>
      <p:sp>
        <p:nvSpPr>
          <p:cNvPr id="3" name="Retângulo 2"/>
          <p:cNvSpPr/>
          <p:nvPr/>
        </p:nvSpPr>
        <p:spPr>
          <a:xfrm>
            <a:off x="5455939" y="6395952"/>
            <a:ext cx="258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Goodman e Gilman, 2018</a:t>
            </a:r>
          </a:p>
        </p:txBody>
      </p:sp>
    </p:spTree>
    <p:extLst>
      <p:ext uri="{BB962C8B-B14F-4D97-AF65-F5344CB8AC3E}">
        <p14:creationId xmlns:p14="http://schemas.microsoft.com/office/powerpoint/2010/main" val="169364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acetamol 200mg Gotas Com 15ml - EMS Genérico - Sabor Tutti Frutti |  Onof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87" y="2385161"/>
            <a:ext cx="3262688" cy="326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</a:p>
          <a:p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não-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257" y="1437768"/>
            <a:ext cx="1186032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Paracetamol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1257" y="2453987"/>
            <a:ext cx="78658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Inibição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da COX 3: cerebral –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dor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febre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–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Prostaglandina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E2.</a:t>
            </a:r>
          </a:p>
          <a:p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Ativação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das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vias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serotoninérgicas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descendentes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en-US" altLang="pt-BR" sz="2800" strike="sngStrike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1257" y="4016506"/>
            <a:ext cx="11185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Danos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ao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fígado</a:t>
            </a: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Evitar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uso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combinado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com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álcool</a:t>
            </a: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Pacientes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que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usam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varfarina</a:t>
            </a: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Paracetamol - 500-750 mg 6 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Paracetamol (solução oral “gotas” com 200 mg/</a:t>
            </a:r>
            <a:r>
              <a:rPr lang="pt-BR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mL</a:t>
            </a: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): 1 gota/kg/peso</a:t>
            </a: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9772173" y="5592511"/>
            <a:ext cx="1063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EMS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9450423" y="6488664"/>
            <a:ext cx="258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Goodman e Gilman, 2018</a:t>
            </a:r>
          </a:p>
        </p:txBody>
      </p:sp>
    </p:spTree>
    <p:extLst>
      <p:ext uri="{BB962C8B-B14F-4D97-AF65-F5344CB8AC3E}">
        <p14:creationId xmlns:p14="http://schemas.microsoft.com/office/powerpoint/2010/main" val="64447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</a:p>
          <a:p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não-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257" y="1437768"/>
            <a:ext cx="1186032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Paracetamol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1257" y="2453987"/>
            <a:ext cx="7865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pt-BR" sz="28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Principais</a:t>
            </a:r>
            <a:r>
              <a:rPr lang="en-US" altLang="pt-BR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8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indicações</a:t>
            </a:r>
            <a:r>
              <a:rPr lang="en-US" altLang="pt-BR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Controle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da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dor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preventive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Pós-operatório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cirúrgico</a:t>
            </a: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Estomatite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herpética</a:t>
            </a:r>
            <a:endParaRPr lang="en-US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pt-BR" sz="28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pt-BR" sz="28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Cuidado</a:t>
            </a:r>
            <a:r>
              <a:rPr lang="en-US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com </a:t>
            </a:r>
            <a:r>
              <a:rPr lang="en-US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associações</a:t>
            </a: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 </a:t>
            </a:r>
            <a:r>
              <a:rPr lang="pt-BR" altLang="pt-BR" sz="2800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paracetamol + ácido acetilsalicílico + cafeína</a:t>
            </a:r>
          </a:p>
        </p:txBody>
      </p:sp>
      <p:sp>
        <p:nvSpPr>
          <p:cNvPr id="7" name="Retângulo 6"/>
          <p:cNvSpPr/>
          <p:nvPr/>
        </p:nvSpPr>
        <p:spPr>
          <a:xfrm>
            <a:off x="4970164" y="6101139"/>
            <a:ext cx="2581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Goodman e Gilman, 2018</a:t>
            </a:r>
          </a:p>
          <a:p>
            <a:r>
              <a:rPr lang="pt-BR" dirty="0"/>
              <a:t>Andrade 2014</a:t>
            </a:r>
          </a:p>
        </p:txBody>
      </p:sp>
    </p:spTree>
    <p:extLst>
      <p:ext uri="{BB962C8B-B14F-4D97-AF65-F5344CB8AC3E}">
        <p14:creationId xmlns:p14="http://schemas.microsoft.com/office/powerpoint/2010/main" val="170355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</a:p>
          <a:p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não-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257" y="1437768"/>
            <a:ext cx="1186032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Dipirona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1257" y="2197955"/>
            <a:ext cx="7865838" cy="13849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Deprime diretamente a atividade dos </a:t>
            </a:r>
            <a:r>
              <a:rPr 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nociceptores</a:t>
            </a:r>
            <a:endParaRPr 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Bloqueio da entrada de cálcio e da diminuição dos níveis de </a:t>
            </a:r>
            <a:r>
              <a:rPr 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AMPc</a:t>
            </a:r>
            <a:r>
              <a:rPr 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nos </a:t>
            </a:r>
            <a:r>
              <a:rPr 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nociceptores</a:t>
            </a:r>
            <a:r>
              <a:rPr 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pt-BR" altLang="pt-BR" sz="2800" u="sng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1257" y="3758362"/>
            <a:ext cx="7865838" cy="224676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OBSERVAR: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Uso durante a gravidez;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Pressão baixa;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Alergia a derivados da </a:t>
            </a:r>
            <a:r>
              <a:rPr lang="pt-BR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pirazolona</a:t>
            </a:r>
            <a:endParaRPr lang="pt-BR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Anemia e leucopenia</a:t>
            </a:r>
          </a:p>
        </p:txBody>
      </p:sp>
      <p:pic>
        <p:nvPicPr>
          <p:cNvPr id="4098" name="Picture 2" descr="DIPIRONA 500MG/ML GOTAS 10ML - NEO QUÍMICA - GENÉRICO - Ultra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91" y="2600388"/>
            <a:ext cx="3404743" cy="340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803580" y="6005131"/>
            <a:ext cx="1536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</a:t>
            </a:r>
            <a:r>
              <a:rPr lang="pt-BR" sz="1200" dirty="0" err="1"/>
              <a:t>Neoquímica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5455939" y="6180543"/>
            <a:ext cx="2581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Goodman e Gilman, 2018</a:t>
            </a:r>
          </a:p>
          <a:p>
            <a:r>
              <a:rPr lang="pt-BR" dirty="0"/>
              <a:t>Andrade, 2014</a:t>
            </a:r>
          </a:p>
        </p:txBody>
      </p:sp>
    </p:spTree>
    <p:extLst>
      <p:ext uri="{BB962C8B-B14F-4D97-AF65-F5344CB8AC3E}">
        <p14:creationId xmlns:p14="http://schemas.microsoft.com/office/powerpoint/2010/main" val="3163442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ovalgina 1g com 10 Comprimidos Sanofi | Bifar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01" y="1437768"/>
            <a:ext cx="3828415" cy="382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</a:p>
          <a:p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não-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257" y="1437768"/>
            <a:ext cx="1186032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Dipirona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1257" y="2197955"/>
            <a:ext cx="7865838" cy="13849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Dipirona 500 mg a 1 g - 4 h em 4 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Dipirona (solução oral “gotas” com 500 mg/ </a:t>
            </a:r>
            <a:r>
              <a:rPr lang="pt-BR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mL</a:t>
            </a: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): 0,5-1 gota/kg/peso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1257" y="3758362"/>
            <a:ext cx="7865838" cy="181588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INTERAÇÕES MEDICAMENTOSAS: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Potencializa a ação do álcool;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Reduz a ação da ciclosporina;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Reações adversas provocadas pela </a:t>
            </a:r>
            <a:r>
              <a:rPr lang="pt-BR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clorpromazina</a:t>
            </a:r>
            <a:endParaRPr lang="pt-BR" alt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1257" y="5749656"/>
            <a:ext cx="7865838" cy="954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Redução da dor: </a:t>
            </a:r>
            <a:r>
              <a:rPr lang="pt-BR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alveolite</a:t>
            </a: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altLang="pt-BR" sz="28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pericoronarite</a:t>
            </a:r>
            <a:r>
              <a:rPr lang="pt-BR" alt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tratamento endodôntico,  medicação pós-operatória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8869680" y="4872493"/>
            <a:ext cx="270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Analgesia preventiva: administrar dipirona 500 mg a 1 g (20-40 gotas) ao término da intervenção, ainda no ambiente do consultório.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222992" y="4299584"/>
            <a:ext cx="14210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</a:t>
            </a:r>
            <a:r>
              <a:rPr lang="pt-BR" sz="1200" dirty="0" err="1"/>
              <a:t>Drogavem</a:t>
            </a:r>
            <a:endParaRPr lang="pt-BR" sz="1200" dirty="0"/>
          </a:p>
        </p:txBody>
      </p:sp>
      <p:sp>
        <p:nvSpPr>
          <p:cNvPr id="11" name="Retângulo 10"/>
          <p:cNvSpPr/>
          <p:nvPr/>
        </p:nvSpPr>
        <p:spPr>
          <a:xfrm>
            <a:off x="10628687" y="6442153"/>
            <a:ext cx="1563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Andrade, 2014</a:t>
            </a:r>
          </a:p>
        </p:txBody>
      </p:sp>
    </p:spTree>
    <p:extLst>
      <p:ext uri="{BB962C8B-B14F-4D97-AF65-F5344CB8AC3E}">
        <p14:creationId xmlns:p14="http://schemas.microsoft.com/office/powerpoint/2010/main" val="206906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01168" y="-292608"/>
            <a:ext cx="12765024" cy="77175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TMP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t="46387" r="4716" b="3114"/>
          <a:stretch>
            <a:fillRect/>
          </a:stretch>
        </p:blipFill>
        <p:spPr bwMode="auto">
          <a:xfrm>
            <a:off x="1909011" y="437147"/>
            <a:ext cx="815340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528961" y="6453772"/>
            <a:ext cx="2533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Livro Farmacologia Ilustrada</a:t>
            </a:r>
          </a:p>
        </p:txBody>
      </p:sp>
    </p:spTree>
    <p:extLst>
      <p:ext uri="{BB962C8B-B14F-4D97-AF65-F5344CB8AC3E}">
        <p14:creationId xmlns:p14="http://schemas.microsoft.com/office/powerpoint/2010/main" val="65614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delos inovadores agilizam dispensação de medicamentos · Assistência  Farmacêutica Avanç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4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15073" y="122584"/>
            <a:ext cx="6316356" cy="65538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Tópicos abordados na aula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3419252"/>
            <a:ext cx="6316356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Mecanismos da dor – conceitos gerais</a:t>
            </a:r>
          </a:p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não </a:t>
            </a:r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Processo inflamatório – conceitos gerais</a:t>
            </a:r>
          </a:p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 não esteroidais (AINES)</a:t>
            </a:r>
          </a:p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 esteroidais (AIES)</a:t>
            </a:r>
          </a:p>
          <a:p>
            <a:pPr algn="ctr"/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30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nsumo de analgésicos opióides cresce e preocupa autoridades | Esquer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53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4251158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800" dirty="0">
                <a:latin typeface="Ailerons" panose="00000500000000000000" pitchFamily="50" charset="0"/>
              </a:rPr>
            </a:b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</a:p>
          <a:p>
            <a:r>
              <a:rPr lang="pt-BR" sz="40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8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7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257" y="1259433"/>
            <a:ext cx="1186032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MECANISMO DE 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1257" y="1989394"/>
            <a:ext cx="11860322" cy="101566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Fármacos que mimetizam a ação de substâncias produzidas pelo organismo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Morfinas,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encefalinas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dinorfinas</a:t>
            </a:r>
            <a:endParaRPr lang="pt-BR" alt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Agonistas puros, parciais e mistos – antagonistas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147351"/>
              </p:ext>
            </p:extLst>
          </p:nvPr>
        </p:nvGraphicFramePr>
        <p:xfrm>
          <a:off x="171256" y="3150244"/>
          <a:ext cx="11860323" cy="333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880">
                  <a:extLst>
                    <a:ext uri="{9D8B030D-6E8A-4147-A177-3AD203B41FA5}">
                      <a16:colId xmlns:a16="http://schemas.microsoft.com/office/drawing/2014/main" val="2783842184"/>
                    </a:ext>
                  </a:extLst>
                </a:gridCol>
                <a:gridCol w="3310128">
                  <a:extLst>
                    <a:ext uri="{9D8B030D-6E8A-4147-A177-3AD203B41FA5}">
                      <a16:colId xmlns:a16="http://schemas.microsoft.com/office/drawing/2014/main" val="307040742"/>
                    </a:ext>
                  </a:extLst>
                </a:gridCol>
                <a:gridCol w="6490315">
                  <a:extLst>
                    <a:ext uri="{9D8B030D-6E8A-4147-A177-3AD203B41FA5}">
                      <a16:colId xmlns:a16="http://schemas.microsoft.com/office/drawing/2014/main" val="713376507"/>
                    </a:ext>
                  </a:extLst>
                </a:gridCol>
              </a:tblGrid>
              <a:tr h="431546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Receptores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Agonistas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Efeitos propostos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184281"/>
                  </a:ext>
                </a:extLst>
              </a:tr>
              <a:tr h="431546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Mu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(Mu-1 e Mu-2)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Morfina, </a:t>
                      </a:r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fentanila</a:t>
                      </a:r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,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</a:t>
                      </a:r>
                      <a:r>
                        <a:rPr lang="pt-BR" baseline="0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metadona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, </a:t>
                      </a:r>
                      <a:r>
                        <a:rPr lang="pt-BR" baseline="0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levorfanol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, </a:t>
                      </a:r>
                      <a:r>
                        <a:rPr lang="pt-BR" baseline="0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encefalinas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, endorfinas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Analgesia medular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e </a:t>
                      </a:r>
                      <a:r>
                        <a:rPr lang="pt-BR" baseline="0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supramedular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, </a:t>
                      </a:r>
                      <a:r>
                        <a:rPr lang="pt-BR" baseline="0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miose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, euforia, maior liberação de prolactina e hormônio do crescimento, menor liberação de acetilcolina e dopamina, redução do trânsito gastrointestinal, depressão respiratória, sedação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365665"/>
                  </a:ext>
                </a:extLst>
              </a:tr>
              <a:tr h="431546"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Kappa</a:t>
                      </a:r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(K1, K2, K3)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Butorfanol</a:t>
                      </a:r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, </a:t>
                      </a:r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levorfanol</a:t>
                      </a:r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,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</a:t>
                      </a:r>
                      <a:r>
                        <a:rPr lang="pt-BR" baseline="0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dinorfina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Analgesia medular e </a:t>
                      </a:r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supramedular</a:t>
                      </a:r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,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sedação, </a:t>
                      </a:r>
                      <a:r>
                        <a:rPr lang="pt-BR" baseline="0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disforia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, efeitos </a:t>
                      </a:r>
                      <a:r>
                        <a:rPr lang="pt-BR" baseline="0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psicomiméticos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, redução do trânsito gastrintestinal. 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796883"/>
                  </a:ext>
                </a:extLst>
              </a:tr>
              <a:tr h="431546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Delta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Levorfanol</a:t>
                      </a:r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,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</a:t>
                      </a:r>
                      <a:r>
                        <a:rPr lang="pt-BR" baseline="0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encefalinas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Analgesia medular e </a:t>
                      </a:r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supramedular</a:t>
                      </a:r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, maior liberação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de hormônio  do crescimento, menor liberação de dopamina.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46730"/>
                  </a:ext>
                </a:extLst>
              </a:tr>
              <a:tr h="431546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Sigma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Pentazocina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Disforia</a:t>
                      </a:r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,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midríase, delírio, alucinações e taquicardia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220316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9985823" y="6475137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394995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257" y="1259433"/>
            <a:ext cx="1186032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EFEITOS ESPERADOS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1257" y="1989394"/>
            <a:ext cx="11860322" cy="16312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Uso clínico – menor depressão do sistema respiratório que a morfina;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Analgesia: efeitos adversos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Efeitos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psicotomiméticos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graves (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pentazocina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nalorfina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Abstinência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Uso cauteloso!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1257" y="3709400"/>
            <a:ext cx="11860322" cy="16312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Sistema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opioide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– diversas funções (ampla distribuição)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Inibição de estímulos dolorosos, cognitivo, memória, trato gastrointestinal, etc...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DOR: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nocicepção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Sítios inflamados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Dose de uso seguro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1257" y="5429406"/>
            <a:ext cx="11860322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Não eliminam a sensação dolorosa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Administrar quando necessário</a:t>
            </a:r>
          </a:p>
        </p:txBody>
      </p:sp>
      <p:sp>
        <p:nvSpPr>
          <p:cNvPr id="9" name="Retângulo 8"/>
          <p:cNvSpPr/>
          <p:nvPr/>
        </p:nvSpPr>
        <p:spPr>
          <a:xfrm>
            <a:off x="9985823" y="6475137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50771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257" y="1259433"/>
            <a:ext cx="1186032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EFEITOS ESPERADOS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1257" y="1989394"/>
            <a:ext cx="7436551" cy="470898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EFEITOS ADVERSOS</a:t>
            </a:r>
          </a:p>
          <a:p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Comuns: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Euforia pode conduzir à dependência.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Sedação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Miose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constrição da pupila do olho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Depressão respiratória: em overdose constitui a principal causa de morte. Há alguma diminuição da respiração mesmo em doses terapêuticas.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Supressão da tosse: pode ser perigosa se houver infecções pulmonares.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Rigidez muscular.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Vasodilatação com calores na pele.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Prurido cutâneo.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Ansiedade, alucinações, pesadelos.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Vómitos por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activação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da zona postrema medular centro emético neuronal.</a:t>
            </a:r>
          </a:p>
        </p:txBody>
      </p:sp>
      <p:pic>
        <p:nvPicPr>
          <p:cNvPr id="7170" name="Picture 2" descr="Efeitos adversos – Magistral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481" y="2954993"/>
            <a:ext cx="4298098" cy="27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9985823" y="6475137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66190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257" y="1259433"/>
            <a:ext cx="1186032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Principais Fármacos e Usos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1257" y="1989394"/>
            <a:ext cx="11860322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Tratamento de dores agudas, moderadas ou intensas.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Tratamento da dor crônica.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5839" y="2842466"/>
            <a:ext cx="11860322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Agonistas fortes (dores intensas, pós-operatória, trauma) 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  <a:sym typeface="Wingdings" panose="05000000000000000000" pitchFamily="2" charset="2"/>
              </a:rPr>
              <a:t>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  <a:sym typeface="Wingdings" panose="05000000000000000000" pitchFamily="2" charset="2"/>
              </a:rPr>
              <a:t>Fentanila</a:t>
            </a:r>
            <a:endParaRPr lang="pt-BR" altLang="pt-BR" sz="2000" dirty="0">
              <a:latin typeface="Adobe Devanagari" panose="02040503050201020203" pitchFamily="18" charset="0"/>
              <a:cs typeface="Adobe Devanagari" panose="02040503050201020203" pitchFamily="18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  <a:sym typeface="Wingdings" panose="05000000000000000000" pitchFamily="2" charset="2"/>
              </a:rPr>
              <a:t>Agonistas fracos: codeína e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  <a:sym typeface="Wingdings" panose="05000000000000000000" pitchFamily="2" charset="2"/>
              </a:rPr>
              <a:t>propoxifeno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  <a:sym typeface="Wingdings" panose="05000000000000000000" pitchFamily="2" charset="2"/>
              </a:rPr>
              <a:t>.</a:t>
            </a:r>
            <a:endParaRPr lang="pt-BR" alt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5839" y="3695538"/>
            <a:ext cx="7290247" cy="224676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MORFINA:  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dor aguda intensa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Via oral, subcutânea, intramuscular ou intravenosa.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Metabolizada no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figado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Efeito de 4 a 6 horas após administração.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Ultrapassa a barreira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hemato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-encefálica e a placenta. Não deve ser usada na gravidez.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Analgesia central com supressão da dor.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Sedação na anestesia.</a:t>
            </a:r>
          </a:p>
        </p:txBody>
      </p:sp>
      <p:pic>
        <p:nvPicPr>
          <p:cNvPr id="8196" name="Picture 4" descr="Você sabe como surgiu a morfina? - Mega Curio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76" y="3695537"/>
            <a:ext cx="4785385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9803580" y="6005131"/>
            <a:ext cx="13351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EUA FDA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985823" y="6475137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3385495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emerol HCl Injection MDV 50mg/mL PF FTV 30ml/V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863" y="1819389"/>
            <a:ext cx="1646047" cy="164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257" y="1259433"/>
            <a:ext cx="1186032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Principais Fármacos e Usos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1257" y="1980694"/>
            <a:ext cx="7290247" cy="13234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MEREPIRIDINA:  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dor aguda intensa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Meia vida mais curta que a morfina/potencia menor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Acumulo de metabólitos – tremores, abalos musculares e convulsões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Atividade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antimuscarínica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(xerostomia)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1256" y="3413047"/>
            <a:ext cx="7290247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FENTANILA / ALFETANILA / SUFENALINA / REMIFENTANILA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Usos em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anestesiologia</a:t>
            </a:r>
            <a:endParaRPr lang="pt-BR" alt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1255" y="4229847"/>
            <a:ext cx="7290247" cy="13234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pt-BR" sz="2000" b="1">
                <a:latin typeface="Adobe Devanagari" panose="02040503050201020203" pitchFamily="18" charset="0"/>
                <a:cs typeface="Adobe Devanagari" panose="02040503050201020203" pitchFamily="18" charset="0"/>
              </a:rPr>
              <a:t>METADONA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>
                <a:latin typeface="Adobe Devanagari" panose="02040503050201020203" pitchFamily="18" charset="0"/>
                <a:cs typeface="Adobe Devanagari" panose="02040503050201020203" pitchFamily="18" charset="0"/>
              </a:rPr>
              <a:t>Ação prolongada – tratamento da dependência à heroína e dor oncológica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>
                <a:latin typeface="Adobe Devanagari" panose="02040503050201020203" pitchFamily="18" charset="0"/>
                <a:cs typeface="Adobe Devanagari" panose="02040503050201020203" pitchFamily="18" charset="0"/>
              </a:rPr>
              <a:t>Menores reações de abstinência </a:t>
            </a:r>
            <a:endParaRPr lang="pt-BR" alt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1268" name="Picture 4" descr="O que é a metadona? | toximecffup2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23" y="4120933"/>
            <a:ext cx="2367780" cy="151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9674992" y="5742161"/>
            <a:ext cx="1653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Science </a:t>
            </a:r>
            <a:r>
              <a:rPr lang="pt-BR" sz="1200" dirty="0" err="1"/>
              <a:t>Drugs</a:t>
            </a:r>
            <a:endParaRPr lang="pt-BR" sz="1200" dirty="0"/>
          </a:p>
        </p:txBody>
      </p:sp>
      <p:sp>
        <p:nvSpPr>
          <p:cNvPr id="15" name="Retângulo 14"/>
          <p:cNvSpPr/>
          <p:nvPr/>
        </p:nvSpPr>
        <p:spPr>
          <a:xfrm>
            <a:off x="9985823" y="6475137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3077955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257" y="1259433"/>
            <a:ext cx="1186032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Principais Fármacos e Usos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1257" y="1980694"/>
            <a:ext cx="7290247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CODEÍNA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10 x mais potente que a morfina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10%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dimetilada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no fígado para formar morfina (efeito analgésico)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Ação antitussígena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Produz minimamente sedação, náuseas, vômitos e constipação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Associação com paracetamol  (500 mg)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1257" y="4120933"/>
            <a:ext cx="7290247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TRAMADOL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Agonista de receptores µ.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Inibe a receptação de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norepinefrina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 serotonina.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Efeitos analgésicos superiores aos não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opioides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com menores efeitos adversos que os outros </a:t>
            </a:r>
            <a:r>
              <a:rPr lang="pt-BR" alt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opioides</a:t>
            </a: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Convulsões (FDA) – parenteral </a:t>
            </a:r>
          </a:p>
        </p:txBody>
      </p:sp>
      <p:pic>
        <p:nvPicPr>
          <p:cNvPr id="11" name="Picture 6" descr="O que é o Tyle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04" y="1980694"/>
            <a:ext cx="3438144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Até onde vai a analgesia do Tramadol? - NAVE - Núcleo de Anestesiologia  Veteriná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04" y="4120933"/>
            <a:ext cx="3438144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9180576" y="6122672"/>
            <a:ext cx="1762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Portal da Saúde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9985823" y="6475137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574752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  <a:r>
              <a:rPr lang="pt-BR" sz="36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257" y="1259433"/>
            <a:ext cx="1186032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Principais associações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1257" y="1980694"/>
            <a:ext cx="7290247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Fosfato de codeína + paracetamol </a:t>
            </a:r>
          </a:p>
          <a:p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Uso oral de 30 mg + 500 mg, a cada 4 horas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1257" y="3029206"/>
            <a:ext cx="7290247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Fosfato de codeína + </a:t>
            </a:r>
            <a:r>
              <a:rPr lang="pt-BR" alt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diclofenaco</a:t>
            </a:r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de sódio </a:t>
            </a:r>
          </a:p>
          <a:p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Uso oral de 50 mg + 50 mg, a cada 4 horas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71257" y="4046732"/>
            <a:ext cx="7290247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Tramadol</a:t>
            </a:r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+ paracetamol </a:t>
            </a:r>
          </a:p>
          <a:p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Uso oral de 37,5 mg + 325 mg, a cada 6 ou 4 horas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1257" y="5064258"/>
            <a:ext cx="7290247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Codeína + paracetamol </a:t>
            </a:r>
          </a:p>
          <a:p>
            <a:r>
              <a:rPr lang="pt-BR" alt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Uso oral de 30 mg + 500 mg, a cada 4 horas</a:t>
            </a:r>
          </a:p>
        </p:txBody>
      </p:sp>
      <p:pic>
        <p:nvPicPr>
          <p:cNvPr id="13314" name="Picture 2" descr="Dr Rajeev Gupta - Tramacet tablet, Paracetamol&amp;Tramadol, acetaminophen  uses, benefits, side effects, details in hindi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877" y="3096611"/>
            <a:ext cx="3294134" cy="184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9985823" y="6475137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234887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4251158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800" dirty="0">
                <a:latin typeface="Ailerons" panose="00000500000000000000" pitchFamily="50" charset="0"/>
              </a:rPr>
            </a:b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 </a:t>
            </a:r>
          </a:p>
          <a:p>
            <a:r>
              <a:rPr lang="pt-BR" sz="40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não-esteroidais</a:t>
            </a:r>
            <a:br>
              <a:rPr lang="pt-BR" sz="48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pic>
        <p:nvPicPr>
          <p:cNvPr id="14338" name="Picture 2" descr="Ibuprofeno 50mg/ml Neo Química Genérico Gotas 30ml - Araujo Mob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59" y="9145"/>
            <a:ext cx="3063240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ATAFLAN GTS 20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79" y="3429000"/>
            <a:ext cx="3730600" cy="286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Good Sense Naproxen – SessionsU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09" y="413956"/>
            <a:ext cx="3015043" cy="301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046343" y="6298692"/>
            <a:ext cx="2633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</a:t>
            </a:r>
            <a:r>
              <a:rPr lang="pt-BR" sz="1200" dirty="0" err="1"/>
              <a:t>Neoquímica</a:t>
            </a:r>
            <a:r>
              <a:rPr lang="pt-BR" sz="1200" dirty="0"/>
              <a:t>, </a:t>
            </a:r>
            <a:r>
              <a:rPr lang="pt-BR" sz="1200" dirty="0" err="1"/>
              <a:t>Farmacia</a:t>
            </a:r>
            <a:r>
              <a:rPr lang="pt-BR" sz="1200" dirty="0"/>
              <a:t> Aberta</a:t>
            </a:r>
          </a:p>
        </p:txBody>
      </p:sp>
    </p:spTree>
    <p:extLst>
      <p:ext uri="{BB962C8B-B14F-4D97-AF65-F5344CB8AC3E}">
        <p14:creationId xmlns:p14="http://schemas.microsoft.com/office/powerpoint/2010/main" val="2903877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5400" dirty="0">
                <a:latin typeface="Ailerons" panose="00000500000000000000" pitchFamily="50" charset="0"/>
              </a:rPr>
            </a:b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Processo </a:t>
            </a:r>
            <a:r>
              <a:rPr lang="pt-BR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inflamatório</a:t>
            </a:r>
            <a:br>
              <a:rPr lang="pt-BR" sz="54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8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046343" y="6298692"/>
            <a:ext cx="2009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Cuidamos da Saúde</a:t>
            </a:r>
          </a:p>
        </p:txBody>
      </p:sp>
      <p:pic>
        <p:nvPicPr>
          <p:cNvPr id="36870" name="Picture 6" descr="Inflamação | Cuidamos da Saúde - Sand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263204"/>
            <a:ext cx="8783637" cy="48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9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5073" y="122584"/>
            <a:ext cx="11701156" cy="65538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Compreendendo a dor de origem buco-dental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5073" y="777966"/>
            <a:ext cx="1170115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Dores associadas a cavidade bucal:</a:t>
            </a: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Associadas a causa local:</a:t>
            </a: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Infecções dentais, </a:t>
            </a:r>
            <a:r>
              <a:rPr lang="pt-BR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cáries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aparelhos ortodônticos, próteses removíveis mal adaptadas, entre outros.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03612"/>
              </p:ext>
            </p:extLst>
          </p:nvPr>
        </p:nvGraphicFramePr>
        <p:xfrm>
          <a:off x="215073" y="1919010"/>
          <a:ext cx="11701156" cy="1854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1384">
                  <a:extLst>
                    <a:ext uri="{9D8B030D-6E8A-4147-A177-3AD203B41FA5}">
                      <a16:colId xmlns:a16="http://schemas.microsoft.com/office/drawing/2014/main" val="917432203"/>
                    </a:ext>
                  </a:extLst>
                </a:gridCol>
                <a:gridCol w="1029194">
                  <a:extLst>
                    <a:ext uri="{9D8B030D-6E8A-4147-A177-3AD203B41FA5}">
                      <a16:colId xmlns:a16="http://schemas.microsoft.com/office/drawing/2014/main" val="3774277505"/>
                    </a:ext>
                  </a:extLst>
                </a:gridCol>
                <a:gridCol w="4907149">
                  <a:extLst>
                    <a:ext uri="{9D8B030D-6E8A-4147-A177-3AD203B41FA5}">
                      <a16:colId xmlns:a16="http://schemas.microsoft.com/office/drawing/2014/main" val="3908803273"/>
                    </a:ext>
                  </a:extLst>
                </a:gridCol>
                <a:gridCol w="943429">
                  <a:extLst>
                    <a:ext uri="{9D8B030D-6E8A-4147-A177-3AD203B41FA5}">
                      <a16:colId xmlns:a16="http://schemas.microsoft.com/office/drawing/2014/main" val="390009723"/>
                    </a:ext>
                  </a:extLst>
                </a:gridCol>
              </a:tblGrid>
              <a:tr h="370941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Comparações entre dor dental e outras condições dolorosas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(Questionário de Dor de </a:t>
                      </a:r>
                      <a:r>
                        <a:rPr lang="pt-BR" baseline="0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McGill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269870"/>
                  </a:ext>
                </a:extLst>
              </a:tr>
              <a:tr h="370941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Dismenorreia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Dental moderada (pós-operatório)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6010313"/>
                  </a:ext>
                </a:extLst>
              </a:tr>
              <a:tr h="370941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Artrite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18,8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Pós-amputação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01923066"/>
                  </a:ext>
                </a:extLst>
              </a:tr>
              <a:tr h="370941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Dental leve (após </a:t>
                      </a:r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exodontia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simples)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19,5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Câncer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30240424"/>
                  </a:ext>
                </a:extLst>
              </a:tr>
              <a:tr h="370941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Pós-herpética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Dental intensa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(após-cirurgia </a:t>
                      </a:r>
                      <a:r>
                        <a:rPr lang="pt-BR" baseline="0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bucofacial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)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32,4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13638709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15073" y="4023582"/>
            <a:ext cx="1170115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 dor é considerada muitas vezes subjetiva 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  <a:sym typeface="Wingdings" panose="05000000000000000000" pitchFamily="2" charset="2"/>
              </a:rPr>
              <a:t>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  <a:sym typeface="Wingdings" panose="05000000000000000000" pitchFamily="2" charset="2"/>
              </a:rPr>
              <a:t>subtratada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  <a:sym typeface="Wingdings" panose="05000000000000000000" pitchFamily="2" charset="2"/>
              </a:rPr>
              <a:t>  preconceito</a:t>
            </a:r>
          </a:p>
          <a:p>
            <a:pPr algn="ctr"/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  <a:sym typeface="Wingdings" panose="05000000000000000000" pitchFamily="2" charset="2"/>
            </a:endParaRP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  <a:sym typeface="Wingdings" panose="05000000000000000000" pitchFamily="2" charset="2"/>
              </a:rPr>
              <a:t>Avaliação adequada do histórico do paciente (queixa)</a:t>
            </a:r>
          </a:p>
          <a:p>
            <a:pPr algn="ctr"/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  <a:sym typeface="Wingdings" panose="05000000000000000000" pitchFamily="2" charset="2"/>
            </a:endParaRP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  <a:sym typeface="Wingdings" panose="05000000000000000000" pitchFamily="2" charset="2"/>
              </a:rPr>
              <a:t>Necessidade compreensão e caracterização do fenômeno da dor</a:t>
            </a:r>
          </a:p>
          <a:p>
            <a:pPr algn="ctr"/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130537" y="6027775"/>
            <a:ext cx="1658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Wannamacher</a:t>
            </a:r>
            <a:r>
              <a:rPr lang="pt-BR" sz="14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747121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 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pic>
        <p:nvPicPr>
          <p:cNvPr id="15364" name="Picture 4" descr="https://www.scielo.br/img/revistas/jped/v82n5s0/v82n5s0a11f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80694"/>
            <a:ext cx="5182260" cy="451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418832" y="1596646"/>
            <a:ext cx="4541520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Cox 1</a:t>
            </a: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presente em quase todos os tecidos (vasos sanguíneos, plaquetas, estômago, intestino, rins) 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Proteção gástrica, agregação </a:t>
            </a:r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plaquetária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homeostase vascular e manutenção do fluxo sanguíneo renal.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418832" y="3856579"/>
            <a:ext cx="4541520" cy="255454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Cox 2</a:t>
            </a: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nos locais de inflamação.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Expressa por células como macrófagos e monócitos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 Cox 2 é induzida pelas citocinas (IL-1, IL-2 e fator de necrose tumoral [TNF]) e outros mediadores nos sítios de inflamação (como fatores de crescimento e </a:t>
            </a:r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endotoxinas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1257" y="1259433"/>
            <a:ext cx="637584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Cascata do Ácido Araquidônico</a:t>
            </a:r>
          </a:p>
        </p:txBody>
      </p:sp>
      <p:sp>
        <p:nvSpPr>
          <p:cNvPr id="6" name="Elipse 5"/>
          <p:cNvSpPr/>
          <p:nvPr/>
        </p:nvSpPr>
        <p:spPr>
          <a:xfrm>
            <a:off x="2735725" y="3566998"/>
            <a:ext cx="1246909" cy="579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758113" y="6475137"/>
            <a:ext cx="4751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2012; Goodman e Gilman 2018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758113" y="6488668"/>
            <a:ext cx="4751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2012; Goodman e Gilman 2018</a:t>
            </a:r>
          </a:p>
        </p:txBody>
      </p:sp>
    </p:spTree>
    <p:extLst>
      <p:ext uri="{BB962C8B-B14F-4D97-AF65-F5344CB8AC3E}">
        <p14:creationId xmlns:p14="http://schemas.microsoft.com/office/powerpoint/2010/main" val="1077192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 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1257" y="1259433"/>
            <a:ext cx="118805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Classificação dos </a:t>
            </a:r>
            <a:r>
              <a:rPr lang="pt-BR" sz="3200" b="1" cap="small" dirty="0" err="1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Aines</a:t>
            </a:r>
            <a:endParaRPr lang="pt-BR" sz="3200" b="1" cap="small" dirty="0">
              <a:solidFill>
                <a:schemeClr val="accent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9423" t="61240" r="31213" b="24625"/>
          <a:stretch/>
        </p:blipFill>
        <p:spPr>
          <a:xfrm>
            <a:off x="1640108" y="2157984"/>
            <a:ext cx="8942831" cy="3670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758113" y="6488668"/>
            <a:ext cx="4751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686824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 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1257" y="1135168"/>
            <a:ext cx="118805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Indicações terapêuticas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1256" y="1734171"/>
            <a:ext cx="11880536" cy="200054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Ação anti-inflamatórias, analgésicas e antipiréticas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Primeira escolha para o tratamento de doenças reumáticas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Tratamento de dor leve e moderada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Pós-operatório de </a:t>
            </a:r>
            <a:r>
              <a:rPr lang="pt-BR" sz="2000" dirty="0" err="1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cirúrgias</a:t>
            </a:r>
            <a:endParaRPr lang="pt-BR" sz="2000" dirty="0">
              <a:solidFill>
                <a:srgbClr val="0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Redução de edema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solidFill>
                <a:srgbClr val="0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1256" y="4468458"/>
            <a:ext cx="11880536" cy="224676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Inibidores seletivos de COX-2 não possuem ação analgésica e anti-inflamatória superior aos inibidores não seletivos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Uso de </a:t>
            </a:r>
            <a:r>
              <a:rPr lang="pt-BR" sz="2000" dirty="0" err="1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coxibes</a:t>
            </a: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(</a:t>
            </a:r>
            <a:r>
              <a:rPr lang="pt-BR" sz="2000" dirty="0" err="1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celecoxibe</a:t>
            </a: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 </a:t>
            </a:r>
            <a:r>
              <a:rPr lang="pt-BR" sz="2000" dirty="0" err="1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eterocoxibe</a:t>
            </a: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) – uso para pacientes com risco aumentado de sangramento gastrointestinal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Inibidores de COX-2: menor dose efetiva pelo menor tempo necessário de tratamento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Contraindicação de inibidores de COX-2 em pacientes que usam </a:t>
            </a:r>
            <a:r>
              <a:rPr lang="pt-BR" sz="2000" dirty="0" err="1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antiagregantes</a:t>
            </a: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plaquetários</a:t>
            </a: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, como aspirina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Uso de </a:t>
            </a:r>
            <a:r>
              <a:rPr lang="pt-BR" sz="2000" dirty="0" err="1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piroxicam</a:t>
            </a: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sz="2000" dirty="0" err="1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ibuprofeno</a:t>
            </a: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interação com a </a:t>
            </a:r>
            <a:r>
              <a:rPr lang="pt-BR" sz="2000" dirty="0" err="1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varfarina</a:t>
            </a:r>
            <a:endParaRPr lang="pt-BR" sz="2000" dirty="0">
              <a:solidFill>
                <a:srgbClr val="0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AINES x anti-hipertensivos – aumento da pressão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Retenção de sódio e água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1257" y="3883683"/>
            <a:ext cx="118805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CUIDADOS NA PRESCRIÇÃO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7300635" y="6345895"/>
            <a:ext cx="4751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2012; Goodman e Gilman 2018</a:t>
            </a:r>
          </a:p>
        </p:txBody>
      </p:sp>
    </p:spTree>
    <p:extLst>
      <p:ext uri="{BB962C8B-B14F-4D97-AF65-F5344CB8AC3E}">
        <p14:creationId xmlns:p14="http://schemas.microsoft.com/office/powerpoint/2010/main" val="1879968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0"/>
            <a:ext cx="4151376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 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pic>
        <p:nvPicPr>
          <p:cNvPr id="20482" name="Picture 2" descr="https://cdn.publisher.gn1.link/actafisiatrica.org.br/images/v16n4a06-tab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83" y="16738"/>
            <a:ext cx="4812073" cy="68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69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0416" t="32626" r="30931" b="38374"/>
          <a:stretch/>
        </p:blipFill>
        <p:spPr>
          <a:xfrm>
            <a:off x="1060702" y="1920239"/>
            <a:ext cx="10369297" cy="437395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 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600950" y="6294196"/>
            <a:ext cx="4751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698085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Você sabe o que é interação medicamentos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947"/>
            <a:ext cx="1219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 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0832" y="3004822"/>
            <a:ext cx="1107033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INTERAÇÕES MEDICAMENTOSAS: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Anticoagulantes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Antiagregantes</a:t>
            </a:r>
            <a:r>
              <a:rPr lang="pt-BR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pt-BR" sz="28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plaquetários</a:t>
            </a:r>
            <a:endParaRPr lang="pt-BR" sz="28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Anti-hipertensivos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Hipoglicemiantes orais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532026" y="4974592"/>
            <a:ext cx="47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/>
              <a:t>Wannamacher</a:t>
            </a:r>
            <a:r>
              <a:rPr lang="pt-BR" sz="1200" dirty="0"/>
              <a:t> 2012; Goodman e Gilman 2018</a:t>
            </a:r>
          </a:p>
        </p:txBody>
      </p:sp>
    </p:spTree>
    <p:extLst>
      <p:ext uri="{BB962C8B-B14F-4D97-AF65-F5344CB8AC3E}">
        <p14:creationId xmlns:p14="http://schemas.microsoft.com/office/powerpoint/2010/main" val="468305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810" t="28125" r="21514" b="39625"/>
          <a:stretch/>
        </p:blipFill>
        <p:spPr>
          <a:xfrm>
            <a:off x="2578608" y="0"/>
            <a:ext cx="7114033" cy="235915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918704" y="2726747"/>
            <a:ext cx="4273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 uso de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ibuprofeno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1 hora antes dos procedimentos cirúrgicos de instalação de implantes unitários revelou um efeito significativo na </a:t>
            </a:r>
            <a:r>
              <a:rPr lang="pt-BR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redução da dor pós-operatória geral em todos os momentos avaliados ...</a:t>
            </a:r>
          </a:p>
          <a:p>
            <a:endParaRPr lang="pt-BR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Seu uso pode ser considerado um </a:t>
            </a:r>
            <a:r>
              <a:rPr lang="pt-BR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coadjuvante benéfico 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para o controle da dor pós-operatória em cirurgias de implante dentário.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8629" y="3557742"/>
            <a:ext cx="3567348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Avaliar a eficácia clínica do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ibuprofeno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na prevenção da dor após cirurgia de implante unitário.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3367" t="25089" r="32799" b="20982"/>
          <a:stretch/>
        </p:blipFill>
        <p:spPr>
          <a:xfrm>
            <a:off x="4137087" y="2582493"/>
            <a:ext cx="3206889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6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3468" t="29017" r="19646" b="35626"/>
          <a:stretch/>
        </p:blipFill>
        <p:spPr>
          <a:xfrm>
            <a:off x="169818" y="0"/>
            <a:ext cx="6100354" cy="25864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2143" t="9018" r="79885" b="80446"/>
          <a:stretch/>
        </p:blipFill>
        <p:spPr>
          <a:xfrm>
            <a:off x="6361612" y="0"/>
            <a:ext cx="2338252" cy="77070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32364" t="24910" r="5089" b="25983"/>
          <a:stretch/>
        </p:blipFill>
        <p:spPr>
          <a:xfrm>
            <a:off x="2429692" y="2586446"/>
            <a:ext cx="8345313" cy="36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84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3468" t="29017" r="19646" b="35626"/>
          <a:stretch/>
        </p:blipFill>
        <p:spPr>
          <a:xfrm>
            <a:off x="169818" y="0"/>
            <a:ext cx="6100354" cy="25864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2143" t="9018" r="79885" b="80446"/>
          <a:stretch/>
        </p:blipFill>
        <p:spPr>
          <a:xfrm>
            <a:off x="6361612" y="0"/>
            <a:ext cx="2338252" cy="77070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46118" t="26518" r="5993" b="12768"/>
          <a:stretch/>
        </p:blipFill>
        <p:spPr>
          <a:xfrm>
            <a:off x="5214041" y="1711234"/>
            <a:ext cx="6542531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37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2163" t="17767" r="4788" b="18125"/>
          <a:stretch/>
        </p:blipFill>
        <p:spPr>
          <a:xfrm>
            <a:off x="1312767" y="1267097"/>
            <a:ext cx="9503279" cy="543260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33468" t="29017" r="19646" b="35626"/>
          <a:stretch/>
        </p:blipFill>
        <p:spPr>
          <a:xfrm>
            <a:off x="169818" y="0"/>
            <a:ext cx="3827416" cy="16227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2143" t="9018" r="79885" b="80446"/>
          <a:stretch/>
        </p:blipFill>
        <p:spPr>
          <a:xfrm>
            <a:off x="4088674" y="40670"/>
            <a:ext cx="2338252" cy="7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5073" y="122584"/>
            <a:ext cx="11701156" cy="65538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DOR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3265053" y="2281009"/>
            <a:ext cx="187365" cy="33382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http://cienciasecognicao.org/neuroemdebate/wp-content/uploads/2018/12/pain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39" y="930890"/>
            <a:ext cx="6396718" cy="56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15073" y="1019125"/>
            <a:ext cx="6185727" cy="2523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Associação Internacional para o Estudo da Dor:</a:t>
            </a: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“Experiência sensorial e emocional desagradável, relacionada com lesão tecidual real ou potencial, ou descrita em termos deste tipo de dano”</a:t>
            </a:r>
          </a:p>
          <a:p>
            <a:pPr algn="ctr"/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Componentes da dor: NOCICEPÇÃO e REATIVIDADE EMOCIONAL À DOR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5073" y="3784052"/>
            <a:ext cx="618572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 que é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nocicepção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 qual a sua importância?</a:t>
            </a:r>
          </a:p>
          <a:p>
            <a:pPr algn="ctr"/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Atividade do sistema nervoso aferente, induzida por estímulos </a:t>
            </a:r>
            <a:r>
              <a:rPr lang="pt-BR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exógenos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(mecânicos, físicos, químicos e biológicos) e </a:t>
            </a:r>
            <a:r>
              <a:rPr lang="pt-BR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endógenos 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(inflamação, exposição de dentina, isquemia tecidual).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153298" y="1480457"/>
            <a:ext cx="2661331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Inflamação: </a:t>
            </a:r>
            <a:r>
              <a:rPr lang="pt-BR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hiperalgesia</a:t>
            </a:r>
            <a:endParaRPr lang="pt-BR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5073" y="5380672"/>
            <a:ext cx="618572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Hiperalgesia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Estimulação por prostaglandinas e dopamina</a:t>
            </a: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Mediada por AMP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ciclíco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 cálcio </a:t>
            </a: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(concentração aumentada nos terminais nervosos) 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15073" y="23223"/>
            <a:ext cx="11701156" cy="65538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DOR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15073" y="5371417"/>
            <a:ext cx="618572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Hiperalgesia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Estimulação por prostaglandinas e dopamina</a:t>
            </a: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Mediada por AMP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ciclíco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 cálcio </a:t>
            </a: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(concentração aumentada nos terminais nervosos) </a:t>
            </a:r>
          </a:p>
        </p:txBody>
      </p:sp>
      <p:sp>
        <p:nvSpPr>
          <p:cNvPr id="2" name="Retângulo 1"/>
          <p:cNvSpPr/>
          <p:nvPr/>
        </p:nvSpPr>
        <p:spPr>
          <a:xfrm>
            <a:off x="5115234" y="6521481"/>
            <a:ext cx="1445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/>
              <a:t>Wannamacher</a:t>
            </a:r>
            <a:r>
              <a:rPr lang="pt-BR" sz="12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31949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MS diz que dexametasona é avanço contra covid-19 | Poder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4251158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800" dirty="0">
                <a:latin typeface="Ailerons" panose="00000500000000000000" pitchFamily="50" charset="0"/>
              </a:rPr>
            </a:b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 </a:t>
            </a:r>
          </a:p>
          <a:p>
            <a:r>
              <a:rPr lang="pt-BR" sz="40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esteroidais</a:t>
            </a:r>
            <a:br>
              <a:rPr lang="pt-BR" sz="48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43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2" y="4722464"/>
            <a:ext cx="1766889" cy="200135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1257" y="1860142"/>
            <a:ext cx="3375507" cy="255454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Córtex da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supra-renal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– secreção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Mineralocorticoides (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ex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aldosterona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 &amp; Glicocorticoides (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ex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cortisol)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Metabolismo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Equilíbrio eletrolítico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Resistência ao estresse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Ação anti-inflamatória / imunossupressora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Glicocorticoides: ação anti-inflamatória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370831" y="5369200"/>
            <a:ext cx="2819678" cy="707886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Cascata do Ácido Araquidônico </a:t>
            </a:r>
            <a:endParaRPr lang="pt-BR" sz="2000" dirty="0">
              <a:solidFill>
                <a:srgbClr val="0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1257" y="1259433"/>
            <a:ext cx="337550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Corticosteroides </a:t>
            </a:r>
          </a:p>
        </p:txBody>
      </p:sp>
      <p:pic>
        <p:nvPicPr>
          <p:cNvPr id="10" name="Picture 4" descr="https://www.scielo.br/img/revistas/jped/v82n5s0/v82n5s0a11f0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" b="13303"/>
          <a:stretch/>
        </p:blipFill>
        <p:spPr bwMode="auto">
          <a:xfrm>
            <a:off x="3798916" y="1370270"/>
            <a:ext cx="4181302" cy="31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/>
          <p:cNvSpPr/>
          <p:nvPr/>
        </p:nvSpPr>
        <p:spPr>
          <a:xfrm>
            <a:off x="3798916" y="1844208"/>
            <a:ext cx="980902" cy="164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6774873" y="4530437"/>
            <a:ext cx="12053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8386157" y="1245399"/>
            <a:ext cx="3560618" cy="547842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pt-BR" sz="1400" u="sng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Macrófagos, monócitos e células endoteliais</a:t>
            </a:r>
            <a:r>
              <a:rPr lang="pt-BR" sz="1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 </a:t>
            </a:r>
            <a:r>
              <a:rPr lang="pt-BR" sz="1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Inibem a formação do ácido araquidônico e seus metabólitos</a:t>
            </a:r>
            <a:r>
              <a:rPr lang="pt-BR" sz="1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 pela indução da </a:t>
            </a:r>
            <a:r>
              <a:rPr lang="pt-BR" sz="14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lipocortina</a:t>
            </a:r>
            <a:r>
              <a:rPr lang="pt-BR" sz="1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, que inibe a </a:t>
            </a:r>
            <a:r>
              <a:rPr lang="pt-BR" sz="14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fosfolipase</a:t>
            </a:r>
            <a:r>
              <a:rPr lang="pt-BR" sz="1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A2. Diminuem a liberação de citocinas (IL-1, IL-6 e TNF-alfa), diminuindo seus efeitos pró-inflamatórios (</a:t>
            </a:r>
            <a:r>
              <a:rPr lang="pt-BR" sz="14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ex</a:t>
            </a:r>
            <a:r>
              <a:rPr lang="pt-BR" sz="1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ativação de células T, estimulação da proliferação de fibroblastos)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t-BR" sz="1400" u="sng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Basófilos</a:t>
            </a:r>
            <a:r>
              <a:rPr lang="pt-BR" sz="1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Se liga no receptor específico do basófilo, aonde se ligaria o complexo antígeno-IgE, inibindo essa ligação. Isso </a:t>
            </a:r>
            <a:r>
              <a:rPr lang="pt-BR" sz="1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diminui a liberação de Histamina (alérgico) e </a:t>
            </a:r>
            <a:r>
              <a:rPr lang="pt-BR" sz="14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Leucotrieno</a:t>
            </a:r>
            <a:r>
              <a:rPr lang="pt-BR" sz="1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C4 (</a:t>
            </a:r>
            <a:r>
              <a:rPr lang="pt-BR" sz="14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broncoconstritor</a:t>
            </a:r>
            <a:r>
              <a:rPr lang="pt-BR" sz="1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t-BR" sz="1400" u="sng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Fibroblastos:</a:t>
            </a:r>
            <a:r>
              <a:rPr lang="pt-BR" sz="1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 Há supressão da síntese do DNA induzida pelo fator do crescimento, bem como a proliferação de fibroblastos, pelo mesmo mecanismo dos macrófagos, monócitos e células endoteliais. No fim, há</a:t>
            </a:r>
            <a:r>
              <a:rPr lang="pt-BR" sz="1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 diminuição dos metabólitos do ácido araquidônico.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t-BR" sz="1400" u="sng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Linfócitos:</a:t>
            </a:r>
            <a:r>
              <a:rPr lang="pt-BR" sz="1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 Por imunossupressão,</a:t>
            </a:r>
            <a:r>
              <a:rPr lang="pt-BR" sz="1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 diminuem a liberação de citocinas</a:t>
            </a:r>
            <a:r>
              <a:rPr lang="pt-BR" sz="1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 (IL-1, IL-2, IL-3, IL-6, TNF-alfa, GM-CSF, INF-gama)</a:t>
            </a:r>
            <a:endParaRPr lang="pt-BR" sz="1400" b="0" i="0" dirty="0">
              <a:solidFill>
                <a:schemeClr val="bg1"/>
              </a:solidFill>
              <a:effectLst/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025345" y="6354490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Controle da migração de neutrófilos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488706" y="5938586"/>
            <a:ext cx="16804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Editora Santos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304832" y="1490810"/>
            <a:ext cx="2183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Wannamacher</a:t>
            </a:r>
            <a:r>
              <a:rPr lang="pt-BR" sz="1400" dirty="0"/>
              <a:t> 2012; Goodman e Gilman 2018</a:t>
            </a:r>
          </a:p>
          <a:p>
            <a:r>
              <a:rPr lang="pt-BR" sz="1400" dirty="0" err="1"/>
              <a:t>Whalen</a:t>
            </a:r>
            <a:r>
              <a:rPr lang="pt-BR" sz="1400" dirty="0"/>
              <a:t> 2016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285683" y="1490810"/>
            <a:ext cx="2183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Wannamacher</a:t>
            </a:r>
            <a:r>
              <a:rPr lang="pt-BR" sz="1400" dirty="0"/>
              <a:t> 2012; Goodman e Gilman 2018</a:t>
            </a:r>
          </a:p>
          <a:p>
            <a:r>
              <a:rPr lang="pt-BR" sz="1400" dirty="0" err="1"/>
              <a:t>Whalen</a:t>
            </a:r>
            <a:r>
              <a:rPr lang="pt-BR" sz="14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28839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5018" y="2677561"/>
            <a:ext cx="11069782" cy="32932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Terapia de reposição: nos casos de insuficiência suprarrenal (tanto primária quanto secundária) e hiperplasia suprarrenal congênita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Distúrbios reumáticos: AR e LES, entretanto, não é de primeira escolha por ser a longo prazo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Doenças renais: como síndrome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nefrótica</a:t>
            </a:r>
            <a:endParaRPr lang="pt-BR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Doenças alérgicas ou menos graves: primeiro se usa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antihistamínico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se não houver efeito, passa-se para os glicocorticoides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Rinite alérgica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Asma brônquica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Doenças oculares: se fizer uso tópico de mais de 2 semanas, precisa haver acompanhamento, pois pode haver aumento da pressão intraocular importante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Doenças cutâneas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Doenças gastrointestinais: colite ulcerativa,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Doenças hepáticas: hepatite autoimune,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Neoplasia malignas: leucemia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linfocítica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 linfoma (por causa do efeito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antilinfocítico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Transplante de órgãos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65018" y="1607866"/>
            <a:ext cx="1106978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accent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Usos Clínicos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9714683" y="5970770"/>
            <a:ext cx="2183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Wannamacher</a:t>
            </a:r>
            <a:r>
              <a:rPr lang="pt-BR" sz="1400" dirty="0"/>
              <a:t> 2012; Goodman e Gilman 2018</a:t>
            </a:r>
          </a:p>
          <a:p>
            <a:r>
              <a:rPr lang="pt-BR" sz="1400" dirty="0" err="1"/>
              <a:t>Whalen</a:t>
            </a:r>
            <a:r>
              <a:rPr lang="pt-BR" sz="14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144314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4072" y="1347524"/>
            <a:ext cx="11069782" cy="33855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Repercussões orais do uso sistêmico prolongado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56097"/>
              </p:ext>
            </p:extLst>
          </p:nvPr>
        </p:nvGraphicFramePr>
        <p:xfrm>
          <a:off x="374072" y="1910655"/>
          <a:ext cx="1106978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446">
                  <a:extLst>
                    <a:ext uri="{9D8B030D-6E8A-4147-A177-3AD203B41FA5}">
                      <a16:colId xmlns:a16="http://schemas.microsoft.com/office/drawing/2014/main" val="3516717698"/>
                    </a:ext>
                  </a:extLst>
                </a:gridCol>
                <a:gridCol w="2767446">
                  <a:extLst>
                    <a:ext uri="{9D8B030D-6E8A-4147-A177-3AD203B41FA5}">
                      <a16:colId xmlns:a16="http://schemas.microsoft.com/office/drawing/2014/main" val="1717783969"/>
                    </a:ext>
                  </a:extLst>
                </a:gridCol>
                <a:gridCol w="2767446">
                  <a:extLst>
                    <a:ext uri="{9D8B030D-6E8A-4147-A177-3AD203B41FA5}">
                      <a16:colId xmlns:a16="http://schemas.microsoft.com/office/drawing/2014/main" val="4001341229"/>
                    </a:ext>
                  </a:extLst>
                </a:gridCol>
                <a:gridCol w="2767446">
                  <a:extLst>
                    <a:ext uri="{9D8B030D-6E8A-4147-A177-3AD203B41FA5}">
                      <a16:colId xmlns:a16="http://schemas.microsoft.com/office/drawing/2014/main" val="1726384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Duração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Equipotência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Doses equivalentes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Atividade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mineralocorticoide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72325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CURTA (8-12 h)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688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Hidrocortisona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0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Cortisona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9173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INTERMEDIÁRIA (12-36</a:t>
                      </a:r>
                      <a:r>
                        <a:rPr lang="pt-BR" b="1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h)</a:t>
                      </a:r>
                      <a:endParaRPr lang="pt-BR" b="1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692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Prednisona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0,8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13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Prednisolona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0,8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947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Metilprednisolona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0,5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073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Trianciolona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9212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LONGA</a:t>
                      </a:r>
                      <a:r>
                        <a:rPr lang="pt-BR" b="1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(36-72h)</a:t>
                      </a:r>
                      <a:endParaRPr lang="pt-BR" b="1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07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Betametasona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0,75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04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Dexametasona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0,75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50498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8471670" y="6431423"/>
            <a:ext cx="2183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Wannamacher</a:t>
            </a:r>
            <a:r>
              <a:rPr lang="pt-BR" sz="1400" dirty="0"/>
              <a:t> 2012; </a:t>
            </a:r>
          </a:p>
        </p:txBody>
      </p:sp>
    </p:spTree>
    <p:extLst>
      <p:ext uri="{BB962C8B-B14F-4D97-AF65-F5344CB8AC3E}">
        <p14:creationId xmlns:p14="http://schemas.microsoft.com/office/powerpoint/2010/main" val="3653156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4072" y="1347524"/>
            <a:ext cx="11441691" cy="526297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USOS CLÍNICOS EM ODONTOLOGIA</a:t>
            </a:r>
          </a:p>
          <a:p>
            <a:endParaRPr lang="pt-BR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Prevenção de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hiperalgesia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 controle do edema inflamatório</a:t>
            </a:r>
          </a:p>
          <a:p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Exodontias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cirurgias periodontais, implantes, enxertos, etc..)</a:t>
            </a:r>
          </a:p>
          <a:p>
            <a:endParaRPr lang="pt-BR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Fármacos de escolha: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dexametadosa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ou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betametasona</a:t>
            </a:r>
            <a:endParaRPr lang="pt-BR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pt-BR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Analgesia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preemptiva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(antes da lesão tecidual)</a:t>
            </a:r>
          </a:p>
          <a:p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4 a 8 mg, administração 1 hora antes do procedimento</a:t>
            </a:r>
          </a:p>
          <a:p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Crianças: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betametasona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(0,5 mg/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mL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), 1 gota/kg/peso corporal</a:t>
            </a:r>
          </a:p>
          <a:p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em dose única, 1 h antes do procedimento.</a:t>
            </a:r>
          </a:p>
          <a:p>
            <a:endParaRPr lang="pt-BR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pt-BR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Processos inflamatórios agudos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Pós-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extraução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traumática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Procedimentos endodônticos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Artrite da ATM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Pênfigo 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Líquen Plano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Manifestações alérgicas</a:t>
            </a:r>
          </a:p>
          <a:p>
            <a:endParaRPr lang="pt-BR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6626" name="Picture 2" descr="Exodontia de terceiros molares e cirurgias complexas. | Cursos Evo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84" y="1347524"/>
            <a:ext cx="5262979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803580" y="6005131"/>
            <a:ext cx="1770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Dr. Paulo </a:t>
            </a:r>
            <a:r>
              <a:rPr lang="pt-BR" sz="1200" dirty="0" err="1"/>
              <a:t>Zigotti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3911193" y="5404966"/>
            <a:ext cx="2183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Wannamacher</a:t>
            </a:r>
            <a:r>
              <a:rPr lang="pt-BR" sz="1400" dirty="0"/>
              <a:t> 2012; Goodman e Gilman 2018</a:t>
            </a:r>
          </a:p>
          <a:p>
            <a:r>
              <a:rPr lang="pt-BR" sz="1400" dirty="0" err="1"/>
              <a:t>Whalen</a:t>
            </a:r>
            <a:r>
              <a:rPr lang="pt-BR" sz="14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988433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4072" y="1347524"/>
            <a:ext cx="11441691" cy="10772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USO TÓPICO</a:t>
            </a:r>
          </a:p>
          <a:p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Afecções da mucosa oral: aftas, ulcerações, gengivite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descamtiva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pênfigo, líquen plano. </a:t>
            </a:r>
          </a:p>
          <a:p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Afecções endodôntica: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pulpotomia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biopulpectomia</a:t>
            </a:r>
            <a:endParaRPr lang="pt-BR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Alterações articulares: artrite da ATM</a:t>
            </a:r>
          </a:p>
        </p:txBody>
      </p:sp>
      <p:pic>
        <p:nvPicPr>
          <p:cNvPr id="30724" name="Picture 4" descr="Ansiedade x Beleza: Lábios Ressecados. Como Eu Cuido dos Meus! – Lost In  Beauty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649319"/>
            <a:ext cx="4280924" cy="23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0" y="2678453"/>
            <a:ext cx="2619375" cy="17430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51436" t="46673" r="27254" b="29134"/>
          <a:stretch/>
        </p:blipFill>
        <p:spPr>
          <a:xfrm>
            <a:off x="5117106" y="4675239"/>
            <a:ext cx="2634061" cy="168131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247" y="3227983"/>
            <a:ext cx="3226314" cy="2155178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3159893" y="6125721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Drogaria SP</a:t>
            </a:r>
          </a:p>
          <a:p>
            <a:r>
              <a:rPr lang="pt-BR" sz="1200" dirty="0"/>
              <a:t>Barbosa et al., 2018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9000308" y="5756389"/>
            <a:ext cx="2183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Wannamacher</a:t>
            </a:r>
            <a:r>
              <a:rPr lang="pt-BR" sz="1400" dirty="0"/>
              <a:t> 2012; </a:t>
            </a:r>
          </a:p>
        </p:txBody>
      </p:sp>
    </p:spTree>
    <p:extLst>
      <p:ext uri="{BB962C8B-B14F-4D97-AF65-F5344CB8AC3E}">
        <p14:creationId xmlns:p14="http://schemas.microsoft.com/office/powerpoint/2010/main" val="3818018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4072" y="1347524"/>
            <a:ext cx="11441691" cy="206210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VANTAGENS DO USO DE AIES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Uso crônico (riscos)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Dose única (pré-operatório)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Não produzem efeitos clinicamente significativos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Não interferem na hemostasia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Reduzem a síntese dos </a:t>
            </a: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leucotrienos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C4, D4 e E4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Gestantes e lactantes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Relação custo/benefício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74071" y="3889162"/>
            <a:ext cx="11441691" cy="181588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CONTRAINDICAÇÕES DE USO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Pacientes portadores de doenças fúngicas sistêmicas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Herpes ocular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Doenças psicóticas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Tuberculose 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Interferência na hemostasia do eixo hipotálamo-hipófise-adrenal (ciclo circadiano)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Administração pela manhã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086033" y="5815247"/>
            <a:ext cx="2183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Wannamacher</a:t>
            </a:r>
            <a:r>
              <a:rPr lang="pt-BR" sz="1400" dirty="0"/>
              <a:t> 2012; Goodman e Gilman 2018</a:t>
            </a:r>
          </a:p>
          <a:p>
            <a:r>
              <a:rPr lang="pt-BR" sz="1400" dirty="0" err="1"/>
              <a:t>Whalen</a:t>
            </a:r>
            <a:r>
              <a:rPr lang="pt-BR" sz="14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566696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8022" t="24496" r="35302" b="39415"/>
          <a:stretch/>
        </p:blipFill>
        <p:spPr>
          <a:xfrm>
            <a:off x="534458" y="1755057"/>
            <a:ext cx="11123083" cy="398206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385696" y="5737122"/>
            <a:ext cx="2183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Wannamacher</a:t>
            </a:r>
            <a:r>
              <a:rPr lang="pt-BR" sz="1400" dirty="0"/>
              <a:t> 2012; </a:t>
            </a:r>
          </a:p>
        </p:txBody>
      </p:sp>
    </p:spTree>
    <p:extLst>
      <p:ext uri="{BB962C8B-B14F-4D97-AF65-F5344CB8AC3E}">
        <p14:creationId xmlns:p14="http://schemas.microsoft.com/office/powerpoint/2010/main" val="2859408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4072" y="1347524"/>
            <a:ext cx="11441691" cy="52014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BETAMETASONA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Comprimido, pomada ou xarope.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Associado com outras substâncias (utilizado como antialérgico).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Toxicidade ao se usar com paracetamol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Aspirina – cuidado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Antidepressivos tricíclico </a:t>
            </a:r>
          </a:p>
          <a:p>
            <a:pPr lvl="1"/>
            <a:r>
              <a:rPr lang="pt-BR" sz="20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Contra-indicação</a:t>
            </a:r>
            <a:endParaRPr lang="pt-BR" sz="2000" dirty="0">
              <a:solidFill>
                <a:srgbClr val="FF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lvl="1"/>
            <a:r>
              <a:rPr lang="pt-BR" sz="20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Não usar em caso de:</a:t>
            </a:r>
          </a:p>
          <a:p>
            <a:pPr lvl="2"/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Infecção ativa (micose, bacteriose, virose...),</a:t>
            </a:r>
          </a:p>
          <a:p>
            <a:pPr lvl="2"/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Hipersensibilidade a </a:t>
            </a:r>
            <a:r>
              <a:rPr lang="pt-BR" sz="2000" dirty="0" err="1">
                <a:solidFill>
                  <a:schemeClr val="accent5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corticoesteroides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</a:p>
          <a:p>
            <a:pPr lvl="2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Menores de 2 anos</a:t>
            </a:r>
          </a:p>
          <a:p>
            <a:r>
              <a:rPr lang="pt-BR" sz="2000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Marcas Comerciais</a:t>
            </a:r>
          </a:p>
          <a:p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Koide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(Xarope) - </a:t>
            </a:r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Eurofarma</a:t>
            </a:r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Celestamine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(Xarope) - </a:t>
            </a:r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Mantecorp</a:t>
            </a:r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Quadriderm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- (Pomada) - Schering-Plough</a:t>
            </a:r>
          </a:p>
          <a:p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Celestone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– Comprimido – Schering-Plough</a:t>
            </a:r>
          </a:p>
        </p:txBody>
      </p:sp>
      <p:pic>
        <p:nvPicPr>
          <p:cNvPr id="31746" name="Picture 2" descr="Comprar Celestone 2mg Com 10 Comprimidos | Dro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2114550"/>
            <a:ext cx="3773488" cy="37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585595" y="5699969"/>
            <a:ext cx="2183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Wannamacher</a:t>
            </a:r>
            <a:r>
              <a:rPr lang="pt-BR" sz="1400" dirty="0"/>
              <a:t> 2012; Goodman e Gilman 2018</a:t>
            </a:r>
          </a:p>
          <a:p>
            <a:r>
              <a:rPr lang="pt-BR" sz="1400" dirty="0" err="1"/>
              <a:t>Whalen</a:t>
            </a:r>
            <a:r>
              <a:rPr lang="pt-BR" sz="14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263502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4072" y="1347524"/>
            <a:ext cx="11441691" cy="529375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DEXAMETASONA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Comprimido, pomada ou xarope.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Interações medicamentosas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Anticoagulantes (</a:t>
            </a:r>
            <a:r>
              <a:rPr lang="pt-BR" sz="16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varfarina</a:t>
            </a: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 </a:t>
            </a:r>
            <a:r>
              <a:rPr lang="pt-BR" sz="16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cumarinas</a:t>
            </a: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Antiepiléticos (</a:t>
            </a:r>
            <a:r>
              <a:rPr lang="pt-BR" sz="16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fenitoína</a:t>
            </a: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 </a:t>
            </a:r>
            <a:r>
              <a:rPr lang="pt-BR" sz="16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carbamazepina</a:t>
            </a: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Antifúngicos (</a:t>
            </a:r>
            <a:r>
              <a:rPr lang="pt-BR" sz="16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anfotericina</a:t>
            </a: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Barbitúricos (fenobarbital)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Imunossupressores (</a:t>
            </a:r>
            <a:r>
              <a:rPr lang="pt-BR" sz="16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metotrexato</a:t>
            </a: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Vacinas</a:t>
            </a:r>
          </a:p>
          <a:p>
            <a:pPr lvl="1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Precauções: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Utilizar dose baixa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Elevação da pressão arterial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Interação com álcool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Sindrome</a:t>
            </a: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generalizada: febre, mialgias e mal-estar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Alterações da glicose sanguínea</a:t>
            </a:r>
          </a:p>
          <a:p>
            <a:pPr lvl="1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Pode causar: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pt-BR" sz="16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candidíase, perda óssea, cataratas, fraqueza muscular ou facilidade em desenvolver hematomas</a:t>
            </a:r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lvl="1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Nomes comerciais</a:t>
            </a:r>
          </a:p>
          <a:p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Acetazona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Bexeton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Cortidex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Decadron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Dexametrat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Duo-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Decadron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Uni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Dexa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etc..</a:t>
            </a:r>
          </a:p>
        </p:txBody>
      </p:sp>
      <p:pic>
        <p:nvPicPr>
          <p:cNvPr id="34818" name="Picture 2" descr="Duo-Decadron Injetável 1ampola - Farmab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237172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0506366" y="4576381"/>
            <a:ext cx="1309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</a:t>
            </a:r>
            <a:r>
              <a:rPr lang="pt-BR" sz="1200" dirty="0" err="1"/>
              <a:t>Infomed</a:t>
            </a:r>
            <a:endParaRPr lang="pt-BR" sz="1200" dirty="0"/>
          </a:p>
        </p:txBody>
      </p:sp>
      <p:sp>
        <p:nvSpPr>
          <p:cNvPr id="10" name="Retângulo 9"/>
          <p:cNvSpPr/>
          <p:nvPr/>
        </p:nvSpPr>
        <p:spPr>
          <a:xfrm>
            <a:off x="9632039" y="5721208"/>
            <a:ext cx="2183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Wannamacher</a:t>
            </a:r>
            <a:r>
              <a:rPr lang="pt-BR" sz="1400" dirty="0"/>
              <a:t> 2012; Goodman e Gilman 2018</a:t>
            </a:r>
          </a:p>
          <a:p>
            <a:r>
              <a:rPr lang="pt-BR" sz="1400" dirty="0" err="1"/>
              <a:t>Whalen</a:t>
            </a:r>
            <a:r>
              <a:rPr lang="pt-BR" sz="14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1906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5073" y="23223"/>
            <a:ext cx="11701156" cy="65538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5073" y="1019125"/>
            <a:ext cx="5605156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Cérebro: Modulação da dor</a:t>
            </a:r>
          </a:p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Processos antagônicos </a:t>
            </a: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Neurotransmissores e </a:t>
            </a:r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neuromoduladores</a:t>
            </a:r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Vias aferentes:</a:t>
            </a:r>
          </a:p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Substância P, GABA, </a:t>
            </a:r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colecistocinina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somatostatina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encefalinas</a:t>
            </a:r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Via eferentes</a:t>
            </a:r>
          </a:p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Acetilcolina, dopamina, noradrenalina, serotonina e </a:t>
            </a:r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encefalinas</a:t>
            </a:r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13713" y="1019125"/>
            <a:ext cx="5602515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Preservadores de serotonina</a:t>
            </a:r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Antidepressivos </a:t>
            </a:r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Triciclícos</a:t>
            </a:r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Dor neuropática</a:t>
            </a:r>
          </a:p>
          <a:p>
            <a:pPr algn="ctr"/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GABAérgicos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</a:t>
            </a:r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baclofeno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Analgesia – </a:t>
            </a:r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neuralgia do </a:t>
            </a:r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trigêmio</a:t>
            </a:r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5073" y="4786364"/>
            <a:ext cx="560515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DOR DE ORIGEM INFLAMATÓRIA</a:t>
            </a:r>
          </a:p>
          <a:p>
            <a:pPr algn="ctr"/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Processo inflamatório: COX 1 e COX 2 </a:t>
            </a:r>
          </a:p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Aumento de PGD2, PGE2, PGF2, PGI2</a:t>
            </a:r>
          </a:p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Mecanismo de ação de AINES (controle da dor)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313713" y="4786364"/>
            <a:ext cx="560251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BARODONTOALGIA</a:t>
            </a:r>
          </a:p>
          <a:p>
            <a:pPr algn="ctr"/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DOR DO MEMBRO FANTASMA</a:t>
            </a: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(dor do dente fantasma)</a:t>
            </a:r>
          </a:p>
          <a:p>
            <a:pPr algn="ctr"/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Disestesias</a:t>
            </a:r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cefaleias, </a:t>
            </a:r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DTMs</a:t>
            </a:r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130539" y="4221967"/>
            <a:ext cx="1445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/>
              <a:t>Wannamacher</a:t>
            </a:r>
            <a:r>
              <a:rPr lang="pt-BR" sz="12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1720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dirty="0">
                <a:latin typeface="Ailerons" panose="00000500000000000000" pitchFamily="50" charset="0"/>
              </a:rPr>
            </a:br>
            <a:r>
              <a:rPr lang="pt-BR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Anti-inflamatórios</a:t>
            </a:r>
            <a:r>
              <a:rPr lang="pt-BR" sz="36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esteroidais</a:t>
            </a:r>
            <a:br>
              <a:rPr lang="pt-BR" sz="4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sz="4000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4072" y="1347524"/>
            <a:ext cx="11441691" cy="52014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PREDNISONA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Administração oral (comprimido), intravenosa ou local (creme ou aerossol).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Metabolização hepática como outros glicocorticoides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Interações medicamentosas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Anticoagulantes (</a:t>
            </a:r>
            <a:r>
              <a:rPr lang="pt-BR" sz="16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varfarina</a:t>
            </a: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 </a:t>
            </a:r>
            <a:r>
              <a:rPr lang="pt-BR" sz="16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cumarinas</a:t>
            </a: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Antiepiléticos (</a:t>
            </a:r>
            <a:r>
              <a:rPr lang="pt-BR" sz="16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fenitoína</a:t>
            </a: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e </a:t>
            </a:r>
            <a:r>
              <a:rPr lang="pt-BR" sz="16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carbamazepina</a:t>
            </a: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Antifúngicos (</a:t>
            </a:r>
            <a:r>
              <a:rPr lang="pt-BR" sz="16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anfotericina</a:t>
            </a: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Barbitúricos (fenobarbital)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Imunossupressores (</a:t>
            </a:r>
            <a:r>
              <a:rPr lang="pt-BR" sz="1600" dirty="0" err="1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metotrexato</a:t>
            </a: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Vacinas</a:t>
            </a:r>
          </a:p>
          <a:p>
            <a:pPr lvl="1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Precauções: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/>
              <a:t>Existência de infecções sistêmicas por fungos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/>
              <a:t>Reações de hipersensibilidade ao </a:t>
            </a:r>
            <a:r>
              <a:rPr lang="pt-BR" dirty="0">
                <a:hlinkClick r:id="rId2" tooltip="Princípio ativo"/>
              </a:rPr>
              <a:t>princípio ativo</a:t>
            </a:r>
            <a:r>
              <a:rPr lang="pt-BR" dirty="0"/>
              <a:t> ou componentes da fórmula que constitui o medicamento.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/>
              <a:t>Avaliação em casos de doenças presentes como </a:t>
            </a:r>
            <a:r>
              <a:rPr lang="pt-BR" dirty="0">
                <a:hlinkClick r:id="rId3" tooltip="AIDS"/>
              </a:rPr>
              <a:t>AIDS</a:t>
            </a:r>
            <a:r>
              <a:rPr lang="pt-BR" dirty="0"/>
              <a:t>, hipertensão, diabetes, </a:t>
            </a:r>
            <a:r>
              <a:rPr lang="pt-BR" dirty="0" err="1"/>
              <a:t>hipertireoidsmo</a:t>
            </a:r>
            <a:r>
              <a:rPr lang="pt-BR" dirty="0"/>
              <a:t>, entre outras</a:t>
            </a:r>
          </a:p>
          <a:p>
            <a:pPr lvl="1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Pode causar:</a:t>
            </a:r>
          </a:p>
          <a:p>
            <a:pPr lvl="1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Cefaleia, acne, púrpuras, cansaço, transpiração, pele fina, transpiração, etc...</a:t>
            </a:r>
          </a:p>
          <a:p>
            <a:pPr lvl="1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Nomes comerciais</a:t>
            </a:r>
          </a:p>
          <a:p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	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Predinis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Predmicin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Prednax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Prednis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Crispred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Flamacorten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etc...</a:t>
            </a:r>
          </a:p>
        </p:txBody>
      </p:sp>
      <p:pic>
        <p:nvPicPr>
          <p:cNvPr id="35842" name="Picture 2" descr="Prednisolona: para que serve, efeitos colaterais e como tomar - Tua Saú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2223747"/>
            <a:ext cx="3161217" cy="210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9803580" y="6005131"/>
            <a:ext cx="1309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Imagens: </a:t>
            </a:r>
            <a:r>
              <a:rPr lang="pt-BR" sz="1200" dirty="0" err="1"/>
              <a:t>Infomed</a:t>
            </a:r>
            <a:endParaRPr lang="pt-BR" sz="1200" dirty="0"/>
          </a:p>
        </p:txBody>
      </p:sp>
      <p:sp>
        <p:nvSpPr>
          <p:cNvPr id="11" name="Retângulo 10"/>
          <p:cNvSpPr/>
          <p:nvPr/>
        </p:nvSpPr>
        <p:spPr>
          <a:xfrm>
            <a:off x="7619856" y="5774298"/>
            <a:ext cx="2183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Wannamacher</a:t>
            </a:r>
            <a:r>
              <a:rPr lang="pt-BR" sz="1400" dirty="0"/>
              <a:t> 2012; Goodman e Gilman 2018</a:t>
            </a:r>
          </a:p>
          <a:p>
            <a:r>
              <a:rPr lang="pt-BR" sz="1400" dirty="0" err="1"/>
              <a:t>Whalen</a:t>
            </a:r>
            <a:r>
              <a:rPr lang="pt-BR" sz="14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49727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685" t="18649" r="22606" b="49496"/>
          <a:stretch/>
        </p:blipFill>
        <p:spPr>
          <a:xfrm>
            <a:off x="265470" y="339213"/>
            <a:ext cx="8854635" cy="30086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5138" t="19859" r="26347" b="44052"/>
          <a:stretch/>
        </p:blipFill>
        <p:spPr>
          <a:xfrm>
            <a:off x="707923" y="3687096"/>
            <a:ext cx="6312310" cy="263996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447936" y="3347884"/>
            <a:ext cx="395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Considerando o consumo de medicação resgate (desfecho secundário), a administração pré-operatória de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ibuprofeno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ou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dexametasona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reduz a dor pós-endodôntica e o desconforto em comparação com placebo. A </a:t>
            </a:r>
            <a:r>
              <a:rPr lang="pt-BR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pré</a:t>
            </a:r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-medicação com anti-inflamatórios poderia contribuir para o controle da dor pós-endodôntica, principalmente em pacientes mais sensíveis à dor</a:t>
            </a:r>
          </a:p>
        </p:txBody>
      </p:sp>
    </p:spTree>
    <p:extLst>
      <p:ext uri="{BB962C8B-B14F-4D97-AF65-F5344CB8AC3E}">
        <p14:creationId xmlns:p14="http://schemas.microsoft.com/office/powerpoint/2010/main" val="40517550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4251158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800" dirty="0">
                <a:latin typeface="Ailerons" panose="00000500000000000000" pitchFamily="50" charset="0"/>
              </a:rPr>
            </a:b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Considerações </a:t>
            </a:r>
          </a:p>
          <a:p>
            <a:r>
              <a:rPr lang="pt-BR" sz="40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finais</a:t>
            </a:r>
            <a:br>
              <a:rPr lang="pt-BR" sz="48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endParaRPr lang="pt-BR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29200" y="1323112"/>
            <a:ext cx="64141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 indicação de analgésicos em odontologia deve ser sempre realizada de acordo com a análise prévia do comportamento da dor do paciente. Identificar sua origem, e tratá-la é um desafio para o cirurgião dentista. </a:t>
            </a:r>
          </a:p>
          <a:p>
            <a:pPr algn="ctr"/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Os processos inflamatórios podem ser atenuados através da prescrição de AINES e AIES, entretanto, deve-se ater aos efeitos adversos que esses medicamentos podem causar.</a:t>
            </a:r>
          </a:p>
          <a:p>
            <a:pPr algn="ctr"/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Atenção sempre:</a:t>
            </a: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Dose recomendada</a:t>
            </a: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Toxicidade</a:t>
            </a: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Interações medicamentosas</a:t>
            </a: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Abusos no uso</a:t>
            </a:r>
          </a:p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Acompanhamento</a:t>
            </a:r>
          </a:p>
          <a:p>
            <a:pPr algn="ctr"/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pt-BR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Indicação geral em odontologia: medicação pré-operatória</a:t>
            </a:r>
          </a:p>
        </p:txBody>
      </p:sp>
    </p:spTree>
    <p:extLst>
      <p:ext uri="{BB962C8B-B14F-4D97-AF65-F5344CB8AC3E}">
        <p14:creationId xmlns:p14="http://schemas.microsoft.com/office/powerpoint/2010/main" val="40993215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4251158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800" dirty="0">
                <a:latin typeface="Ailerons" panose="00000500000000000000" pitchFamily="50" charset="0"/>
              </a:rPr>
            </a:b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Referências</a:t>
            </a:r>
            <a:endParaRPr lang="pt-BR" dirty="0">
              <a:solidFill>
                <a:schemeClr val="bg1"/>
              </a:solidFill>
              <a:latin typeface="Ailerons" panose="00000500000000000000" pitchFamily="50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29200" y="1323112"/>
            <a:ext cx="64141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Livros-base:</a:t>
            </a:r>
          </a:p>
          <a:p>
            <a:r>
              <a:rPr lang="pt-BR" dirty="0"/>
              <a:t>GOODMAN E GILMAN - As Bases Farmacológicas da Terapêutica. Rio de Janeiro. Ed. Guanabara Koogan - 13a. edição 2018.</a:t>
            </a:r>
          </a:p>
          <a:p>
            <a:endParaRPr lang="pt-BR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pt-BR" dirty="0"/>
              <a:t>WANNMACHER, FERREIRA – Farmacologia Clínica para Dentistas. Rio de Janeiro. Ed. Guanabara Koogan – 3a. edição 2012. </a:t>
            </a:r>
          </a:p>
          <a:p>
            <a:endParaRPr lang="pt-BR" dirty="0"/>
          </a:p>
          <a:p>
            <a:r>
              <a:rPr lang="pt-BR" dirty="0"/>
              <a:t>WHALEN – Farmacologia Ilustrada. Porto Alegre. Ed. Artmed – 6a edição 2016. </a:t>
            </a:r>
          </a:p>
          <a:p>
            <a:endParaRPr lang="pt-BR" dirty="0"/>
          </a:p>
          <a:p>
            <a:r>
              <a:rPr lang="pt-BR" dirty="0"/>
              <a:t>ANDRADE – Terapêutica Medicamentosa em Odontologia – Artes Médicas – 3a edição 2014. </a:t>
            </a:r>
          </a:p>
          <a:p>
            <a:endParaRPr lang="pt-BR" dirty="0"/>
          </a:p>
          <a:p>
            <a:pPr algn="ctr"/>
            <a:endParaRPr lang="pt-BR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1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8391" t="35665" r="61493" b="32393"/>
          <a:stretch/>
        </p:blipFill>
        <p:spPr>
          <a:xfrm>
            <a:off x="2600662" y="1523811"/>
            <a:ext cx="6842891" cy="408041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15073" y="23223"/>
            <a:ext cx="11614070" cy="65538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MANEJO DA DOR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5072" y="1019125"/>
            <a:ext cx="1084481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Identificação da dor (</a:t>
            </a:r>
            <a:r>
              <a:rPr lang="pt-BR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ex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dor neurogênica)</a:t>
            </a:r>
          </a:p>
          <a:p>
            <a:pPr algn="ctr"/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Reação emocional a dor e experiências prévias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5905992" y="5604230"/>
            <a:ext cx="232228" cy="406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929243" y="6076003"/>
            <a:ext cx="61857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Filtrar , modular ou distorcer a sensação dolorosa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9751330" y="6260669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35541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mo previnir a hipersensibilidade dentária - Santos Prime Odontologia -  (49) 3324-48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3" y="1727011"/>
            <a:ext cx="3883373" cy="317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87512" y="36052"/>
            <a:ext cx="11614070" cy="65538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CARACTERIZAÇÃO DA DOR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3589" y="1019125"/>
            <a:ext cx="387881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DOR AGUDA</a:t>
            </a: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</a:t>
            </a:r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Ex</a:t>
            </a:r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dor </a:t>
            </a:r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dentinária</a:t>
            </a:r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dor inflamatória)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26345" y="6321601"/>
            <a:ext cx="2380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Imagem: Santos Prime Odontologia</a:t>
            </a:r>
          </a:p>
          <a:p>
            <a:r>
              <a:rPr lang="pt-BR" sz="1100" dirty="0"/>
              <a:t>Dental Cremer </a:t>
            </a:r>
          </a:p>
        </p:txBody>
      </p:sp>
      <p:pic>
        <p:nvPicPr>
          <p:cNvPr id="6148" name="Picture 4" descr="Tratamento de Hipersensibilidade Dentária | Blog Dental Crem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14" y="5104595"/>
            <a:ext cx="1810204" cy="10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143960" y="1019125"/>
            <a:ext cx="387881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DOR CRÔNICA</a:t>
            </a: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</a:t>
            </a:r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Odontoalgia</a:t>
            </a:r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atípica, Dor orofacial)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022771" y="2792217"/>
            <a:ext cx="387881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DOR VISCERAL</a:t>
            </a: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</a:t>
            </a:r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Ex</a:t>
            </a:r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Cólica)</a:t>
            </a: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Responsiva a An. </a:t>
            </a:r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528" y="2067531"/>
            <a:ext cx="2985305" cy="2443617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5627914" y="4722866"/>
            <a:ext cx="23803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Imagem: Site FOUSP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022771" y="4215034"/>
            <a:ext cx="387881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DOR TEGUMENTAR</a:t>
            </a: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(Dor dental)</a:t>
            </a: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Responsiva a An. Não </a:t>
            </a:r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643841" y="6167712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71332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87512" y="137652"/>
            <a:ext cx="11614070" cy="65538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ABORDAGEM TERAPÊUTICA DA DOR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7512" y="1004610"/>
            <a:ext cx="332654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não </a:t>
            </a:r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31274" y="1004610"/>
            <a:ext cx="3326545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Associação </a:t>
            </a:r>
          </a:p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(Analgésicos não </a:t>
            </a:r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 </a:t>
            </a:r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575037" y="1004610"/>
            <a:ext cx="332654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Analgésicos </a:t>
            </a:r>
            <a:r>
              <a:rPr lang="pt-BR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opióides</a:t>
            </a:r>
            <a:endParaRPr lang="pt-BR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3817257" y="1204665"/>
            <a:ext cx="464457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7950922" y="1204665"/>
            <a:ext cx="464457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98607"/>
              </p:ext>
            </p:extLst>
          </p:nvPr>
        </p:nvGraphicFramePr>
        <p:xfrm>
          <a:off x="217779" y="2399524"/>
          <a:ext cx="11683802" cy="39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1901">
                  <a:extLst>
                    <a:ext uri="{9D8B030D-6E8A-4147-A177-3AD203B41FA5}">
                      <a16:colId xmlns:a16="http://schemas.microsoft.com/office/drawing/2014/main" val="1821045039"/>
                    </a:ext>
                  </a:extLst>
                </a:gridCol>
                <a:gridCol w="5841901">
                  <a:extLst>
                    <a:ext uri="{9D8B030D-6E8A-4147-A177-3AD203B41FA5}">
                      <a16:colId xmlns:a16="http://schemas.microsoft.com/office/drawing/2014/main" val="1106386963"/>
                    </a:ext>
                  </a:extLst>
                </a:gridCol>
              </a:tblGrid>
              <a:tr h="39367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Sítios de 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Agentes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674576"/>
                  </a:ext>
                </a:extLst>
              </a:tr>
              <a:tr h="393672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Núcleo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caudal bulbar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Analgésicos </a:t>
                      </a:r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opióides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373053"/>
                  </a:ext>
                </a:extLst>
              </a:tr>
              <a:tr h="393672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Núcleo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arqueado hipotalâmico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04251"/>
                  </a:ext>
                </a:extLst>
              </a:tr>
              <a:tr h="393672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Hipófise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502880"/>
                  </a:ext>
                </a:extLst>
              </a:tr>
              <a:tr h="393672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Núcleos da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rafe bulbares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847147"/>
                  </a:ext>
                </a:extLst>
              </a:tr>
              <a:tr h="393672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Substância cinzenta </a:t>
                      </a:r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periaquidural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789086"/>
                  </a:ext>
                </a:extLst>
              </a:tr>
              <a:tr h="393672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Corno dorsal da medula espinhal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652186"/>
                  </a:ext>
                </a:extLst>
              </a:tr>
              <a:tr h="393672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Córtex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cerebral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Anestésicos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Gerais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281836"/>
                  </a:ext>
                </a:extLst>
              </a:tr>
              <a:tr h="393672"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Fibra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nervosa periférica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Anéstesicos</a:t>
                      </a:r>
                      <a:r>
                        <a:rPr lang="pt-BR" baseline="0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Locais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802619"/>
                  </a:ext>
                </a:extLst>
              </a:tr>
              <a:tr h="393672"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Nociceptores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Analgésicos não-</a:t>
                      </a:r>
                      <a:r>
                        <a:rPr lang="pt-BR" dirty="0" err="1"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opióides</a:t>
                      </a:r>
                      <a:endParaRPr lang="pt-BR" dirty="0"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591491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9643381" y="6346163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86042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87512" y="53440"/>
            <a:ext cx="11614070" cy="41101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ABORDAGEM TERAPÊUTICA DA DOR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930499" y="703490"/>
            <a:ext cx="299271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Ácido acetilsalicílico (500 mg) / Dipirona (500 mg)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480837" y="818274"/>
            <a:ext cx="300134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Paracetamol (500 -750 mg) </a:t>
            </a:r>
          </a:p>
        </p:txBody>
      </p:sp>
      <p:cxnSp>
        <p:nvCxnSpPr>
          <p:cNvPr id="9" name="Conector reto 8"/>
          <p:cNvCxnSpPr>
            <a:stCxn id="5" idx="3"/>
            <a:endCxn id="6" idx="1"/>
          </p:cNvCxnSpPr>
          <p:nvPr/>
        </p:nvCxnSpPr>
        <p:spPr>
          <a:xfrm flipV="1">
            <a:off x="5923216" y="987551"/>
            <a:ext cx="2557621" cy="8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88598" y="1449618"/>
            <a:ext cx="168586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Dor leve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328922" y="1213169"/>
            <a:ext cx="184331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Analgesia adequada (manter o esquema)</a:t>
            </a:r>
          </a:p>
        </p:txBody>
      </p:sp>
      <p:cxnSp>
        <p:nvCxnSpPr>
          <p:cNvPr id="18" name="Conector de Seta Reta 17"/>
          <p:cNvCxnSpPr>
            <a:stCxn id="5" idx="2"/>
          </p:cNvCxnSpPr>
          <p:nvPr/>
        </p:nvCxnSpPr>
        <p:spPr>
          <a:xfrm flipH="1">
            <a:off x="4426856" y="1288265"/>
            <a:ext cx="2" cy="454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930499" y="1742411"/>
            <a:ext cx="29927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Alívio da dor inadequado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8472207" y="1760712"/>
            <a:ext cx="3001345" cy="369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Alívio da dor inadequado</a:t>
            </a:r>
          </a:p>
        </p:txBody>
      </p:sp>
      <p:cxnSp>
        <p:nvCxnSpPr>
          <p:cNvPr id="24" name="Conector de Seta Reta 23"/>
          <p:cNvCxnSpPr>
            <a:stCxn id="21" idx="2"/>
          </p:cNvCxnSpPr>
          <p:nvPr/>
        </p:nvCxnSpPr>
        <p:spPr>
          <a:xfrm flipH="1">
            <a:off x="4426857" y="2111743"/>
            <a:ext cx="1" cy="56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>
            <a:off x="9968564" y="2117691"/>
            <a:ext cx="1" cy="56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2930499" y="2705095"/>
            <a:ext cx="29927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Ácido acetilsalicílico (1000 mg)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472207" y="2696848"/>
            <a:ext cx="29927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Paracetamol (1500 mg)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05374" y="3186809"/>
            <a:ext cx="1669085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Dor moderada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328922" y="3164254"/>
            <a:ext cx="184331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Analgesia adequada (manter o esquema)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930499" y="3713199"/>
            <a:ext cx="29927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Alívio da dor inadequado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8489465" y="3704175"/>
            <a:ext cx="29927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Alívio da dor inadequado</a:t>
            </a:r>
          </a:p>
        </p:txBody>
      </p:sp>
      <p:cxnSp>
        <p:nvCxnSpPr>
          <p:cNvPr id="43" name="Conector de Seta Reta 42"/>
          <p:cNvCxnSpPr>
            <a:endCxn id="45" idx="1"/>
          </p:cNvCxnSpPr>
          <p:nvPr/>
        </p:nvCxnSpPr>
        <p:spPr>
          <a:xfrm>
            <a:off x="4426858" y="4055735"/>
            <a:ext cx="1152680" cy="546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endCxn id="45" idx="3"/>
          </p:cNvCxnSpPr>
          <p:nvPr/>
        </p:nvCxnSpPr>
        <p:spPr>
          <a:xfrm flipH="1">
            <a:off x="8921619" y="4055735"/>
            <a:ext cx="1055576" cy="546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5579538" y="4433188"/>
            <a:ext cx="334208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Codeína 30 mg + Paracetamol 500 mg </a:t>
            </a:r>
          </a:p>
        </p:txBody>
      </p:sp>
      <p:cxnSp>
        <p:nvCxnSpPr>
          <p:cNvPr id="49" name="Conector de Seta Reta 48"/>
          <p:cNvCxnSpPr/>
          <p:nvPr/>
        </p:nvCxnSpPr>
        <p:spPr>
          <a:xfrm>
            <a:off x="9968564" y="1156828"/>
            <a:ext cx="0" cy="585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 flipH="1">
            <a:off x="4426856" y="3135796"/>
            <a:ext cx="1" cy="56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>
            <a:endCxn id="40" idx="0"/>
          </p:cNvCxnSpPr>
          <p:nvPr/>
        </p:nvCxnSpPr>
        <p:spPr>
          <a:xfrm>
            <a:off x="9977195" y="3066839"/>
            <a:ext cx="8629" cy="637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5579538" y="4864509"/>
            <a:ext cx="334208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Analgesia adequada (manter o esquema)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405374" y="5729482"/>
            <a:ext cx="1669085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Dor intensa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5579538" y="5323161"/>
            <a:ext cx="3342081" cy="3385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Alívio da dor inadequado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5579538" y="5640557"/>
            <a:ext cx="3342081" cy="10772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Codeína 60 mg + Paracetamol 1000 mg</a:t>
            </a:r>
          </a:p>
          <a:p>
            <a:pPr algn="ctr"/>
            <a:r>
              <a:rPr lang="pt-BR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Ibuprofeno</a:t>
            </a:r>
            <a:r>
              <a:rPr lang="pt-BR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 600 mg</a:t>
            </a:r>
          </a:p>
          <a:p>
            <a:pPr algn="ctr"/>
            <a:r>
              <a:rPr lang="pt-BR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Cetorololaco</a:t>
            </a:r>
            <a:r>
              <a:rPr lang="pt-BR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30 a 60 mg IM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Morfina 2,5 – 5 mg IV</a:t>
            </a:r>
          </a:p>
        </p:txBody>
      </p:sp>
      <p:sp>
        <p:nvSpPr>
          <p:cNvPr id="2" name="Retângulo 1"/>
          <p:cNvSpPr/>
          <p:nvPr/>
        </p:nvSpPr>
        <p:spPr>
          <a:xfrm>
            <a:off x="9985823" y="6475137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Wannamacher</a:t>
            </a:r>
            <a:r>
              <a:rPr lang="pt-BR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4231042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7569</TotalTime>
  <Words>3577</Words>
  <Application>Microsoft Office PowerPoint</Application>
  <PresentationFormat>Widescreen</PresentationFormat>
  <Paragraphs>655</Paragraphs>
  <Slides>53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3" baseType="lpstr">
      <vt:lpstr>Adobe Devanagari</vt:lpstr>
      <vt:lpstr>Ailerons</vt:lpstr>
      <vt:lpstr>Arial</vt:lpstr>
      <vt:lpstr>Calibri</vt:lpstr>
      <vt:lpstr>Calibri Light</vt:lpstr>
      <vt:lpstr>Cute Molly</vt:lpstr>
      <vt:lpstr>Open sans</vt:lpstr>
      <vt:lpstr>Wingdings</vt:lpstr>
      <vt:lpstr>Winston Andrews</vt:lpstr>
      <vt:lpstr>Tema do Office</vt:lpstr>
      <vt:lpstr> Analgésicos, Anti-inflamatórios e Opiáceos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Biocerâmicas</dc:title>
  <dc:creator>Otavio</dc:creator>
  <cp:lastModifiedBy>Vinicius Pedrazzi</cp:lastModifiedBy>
  <cp:revision>77</cp:revision>
  <dcterms:created xsi:type="dcterms:W3CDTF">2020-03-25T01:19:40Z</dcterms:created>
  <dcterms:modified xsi:type="dcterms:W3CDTF">2020-09-15T11:35:18Z</dcterms:modified>
</cp:coreProperties>
</file>