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9" r:id="rId4"/>
    <p:sldId id="290" r:id="rId5"/>
    <p:sldId id="291" r:id="rId6"/>
    <p:sldId id="280" r:id="rId7"/>
    <p:sldId id="281" r:id="rId8"/>
    <p:sldId id="286" r:id="rId9"/>
    <p:sldId id="282" r:id="rId10"/>
    <p:sldId id="283" r:id="rId11"/>
    <p:sldId id="284" r:id="rId12"/>
    <p:sldId id="287" r:id="rId13"/>
    <p:sldId id="285" r:id="rId14"/>
    <p:sldId id="288" r:id="rId15"/>
    <p:sldId id="257" r:id="rId16"/>
    <p:sldId id="258" r:id="rId17"/>
    <p:sldId id="259" r:id="rId18"/>
    <p:sldId id="260" r:id="rId19"/>
    <p:sldId id="261" r:id="rId20"/>
    <p:sldId id="262" r:id="rId21"/>
    <p:sldId id="264" r:id="rId22"/>
    <p:sldId id="268" r:id="rId23"/>
    <p:sldId id="265" r:id="rId24"/>
    <p:sldId id="266" r:id="rId25"/>
    <p:sldId id="267" r:id="rId26"/>
    <p:sldId id="263" r:id="rId27"/>
    <p:sldId id="269" r:id="rId28"/>
    <p:sldId id="270" r:id="rId29"/>
    <p:sldId id="271" r:id="rId30"/>
    <p:sldId id="272" r:id="rId31"/>
    <p:sldId id="273" r:id="rId32"/>
    <p:sldId id="275" r:id="rId33"/>
    <p:sldId id="276" r:id="rId34"/>
    <p:sldId id="274" r:id="rId35"/>
    <p:sldId id="292" r:id="rId36"/>
    <p:sldId id="293" r:id="rId37"/>
    <p:sldId id="294" r:id="rId38"/>
    <p:sldId id="295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>
        <p:scale>
          <a:sx n="135" d="100"/>
          <a:sy n="135" d="100"/>
        </p:scale>
        <p:origin x="144" y="-80"/>
      </p:cViewPr>
      <p:guideLst>
        <p:guide orient="horz" pos="2137"/>
        <p:guide pos="3840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28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83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007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41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341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51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9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103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42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25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95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78EA4-2D48-4CAC-8BFA-008B5CA3AA5D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23E32-693E-456B-9E21-754F4E647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67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Sinalização </a:t>
            </a:r>
            <a:br>
              <a:rPr lang="pt-BR" dirty="0"/>
            </a:br>
            <a:r>
              <a:rPr lang="pt-BR" dirty="0"/>
              <a:t>e </a:t>
            </a:r>
            <a:br>
              <a:rPr lang="pt-BR" dirty="0"/>
            </a:br>
            <a:r>
              <a:rPr lang="pt-BR" dirty="0"/>
              <a:t>Migração Leucocitária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Jean Pierre</a:t>
            </a:r>
          </a:p>
        </p:txBody>
      </p:sp>
    </p:spTree>
    <p:extLst>
      <p:ext uri="{BB962C8B-B14F-4D97-AF65-F5344CB8AC3E}">
        <p14:creationId xmlns:p14="http://schemas.microsoft.com/office/powerpoint/2010/main" val="3827667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463" y="449220"/>
            <a:ext cx="5619750" cy="603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859888" y="933450"/>
            <a:ext cx="416780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Faz – </a:t>
            </a:r>
            <a:r>
              <a:rPr lang="pt-BR" b="1" dirty="0" err="1"/>
              <a:t>Fas</a:t>
            </a:r>
            <a:r>
              <a:rPr lang="pt-BR" b="1" dirty="0"/>
              <a:t> Ligante e a Indução de Apoptose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Utilizada por 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Células NK 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E 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Linfócitos T CD8 Citotóxicos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Outros locais: Retina e decídua.</a:t>
            </a:r>
          </a:p>
        </p:txBody>
      </p:sp>
    </p:spTree>
    <p:extLst>
      <p:ext uri="{BB962C8B-B14F-4D97-AF65-F5344CB8AC3E}">
        <p14:creationId xmlns:p14="http://schemas.microsoft.com/office/powerpoint/2010/main" val="474464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7" y="-20563"/>
            <a:ext cx="8839200" cy="68199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70381" y="2402958"/>
            <a:ext cx="313553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Genes Inflamatórios</a:t>
            </a:r>
          </a:p>
          <a:p>
            <a:endParaRPr lang="pt-BR" dirty="0"/>
          </a:p>
          <a:p>
            <a:r>
              <a:rPr lang="pt-BR" dirty="0"/>
              <a:t>Moléculas de apresentação </a:t>
            </a:r>
            <a:r>
              <a:rPr lang="pt-BR" dirty="0" err="1"/>
              <a:t>Ags</a:t>
            </a:r>
            <a:endParaRPr lang="pt-BR" dirty="0"/>
          </a:p>
          <a:p>
            <a:endParaRPr lang="pt-BR" dirty="0"/>
          </a:p>
          <a:p>
            <a:r>
              <a:rPr lang="pt-BR" dirty="0"/>
              <a:t>Enzimas proteolíticas</a:t>
            </a:r>
          </a:p>
          <a:p>
            <a:endParaRPr lang="pt-BR" dirty="0"/>
          </a:p>
          <a:p>
            <a:r>
              <a:rPr lang="pt-BR" dirty="0" err="1"/>
              <a:t>Defensinas</a:t>
            </a:r>
            <a:endParaRPr lang="pt-BR" dirty="0"/>
          </a:p>
          <a:p>
            <a:endParaRPr lang="pt-BR" dirty="0"/>
          </a:p>
          <a:p>
            <a:r>
              <a:rPr lang="pt-BR" dirty="0"/>
              <a:t>Estado Antiviral</a:t>
            </a:r>
          </a:p>
          <a:p>
            <a:endParaRPr lang="pt-BR" dirty="0"/>
          </a:p>
          <a:p>
            <a:r>
              <a:rPr lang="pt-BR" dirty="0"/>
              <a:t>Citocinas</a:t>
            </a:r>
          </a:p>
        </p:txBody>
      </p:sp>
    </p:spTree>
    <p:extLst>
      <p:ext uri="{BB962C8B-B14F-4D97-AF65-F5344CB8AC3E}">
        <p14:creationId xmlns:p14="http://schemas.microsoft.com/office/powerpoint/2010/main" val="2798182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4" y="537646"/>
            <a:ext cx="5546736" cy="570968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916" y="1148317"/>
            <a:ext cx="5461591" cy="5101845"/>
          </a:xfrm>
          <a:prstGeom prst="rect">
            <a:avLst/>
          </a:prstGeom>
        </p:spPr>
      </p:pic>
      <p:sp>
        <p:nvSpPr>
          <p:cNvPr id="17" name="Fluxograma: Conector fora de Página 16"/>
          <p:cNvSpPr/>
          <p:nvPr/>
        </p:nvSpPr>
        <p:spPr>
          <a:xfrm>
            <a:off x="5521841" y="4997302"/>
            <a:ext cx="574159" cy="829340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Conector fora de Página 17"/>
          <p:cNvSpPr/>
          <p:nvPr/>
        </p:nvSpPr>
        <p:spPr>
          <a:xfrm>
            <a:off x="5323367" y="4660605"/>
            <a:ext cx="574159" cy="829340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Conector fora de Página 18"/>
          <p:cNvSpPr/>
          <p:nvPr/>
        </p:nvSpPr>
        <p:spPr>
          <a:xfrm>
            <a:off x="5808920" y="4883889"/>
            <a:ext cx="574159" cy="829340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Conector fora de Página 19"/>
          <p:cNvSpPr/>
          <p:nvPr/>
        </p:nvSpPr>
        <p:spPr>
          <a:xfrm>
            <a:off x="5961320" y="5036289"/>
            <a:ext cx="574159" cy="829340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Conector fora de Página 20"/>
          <p:cNvSpPr/>
          <p:nvPr/>
        </p:nvSpPr>
        <p:spPr>
          <a:xfrm>
            <a:off x="5578548" y="5089452"/>
            <a:ext cx="574159" cy="829340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Conector fora de Página 21"/>
          <p:cNvSpPr/>
          <p:nvPr/>
        </p:nvSpPr>
        <p:spPr>
          <a:xfrm>
            <a:off x="5808920" y="5826641"/>
            <a:ext cx="574159" cy="829340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Conector fora de Página 22"/>
          <p:cNvSpPr/>
          <p:nvPr/>
        </p:nvSpPr>
        <p:spPr>
          <a:xfrm>
            <a:off x="6113720" y="5188689"/>
            <a:ext cx="574159" cy="829340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Conector fora de Página 23"/>
          <p:cNvSpPr/>
          <p:nvPr/>
        </p:nvSpPr>
        <p:spPr>
          <a:xfrm>
            <a:off x="6850910" y="1364514"/>
            <a:ext cx="574159" cy="829340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16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76" y="604985"/>
            <a:ext cx="5749224" cy="55750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43837"/>
            <a:ext cx="5954935" cy="327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27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441" y="0"/>
            <a:ext cx="7566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72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223837"/>
            <a:ext cx="9896475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82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1443037"/>
            <a:ext cx="879157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78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2" y="109537"/>
            <a:ext cx="947737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66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13" y="0"/>
            <a:ext cx="976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30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0"/>
            <a:ext cx="7562850" cy="4886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3" y="2957513"/>
            <a:ext cx="4768926" cy="344328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88" y="287925"/>
            <a:ext cx="3494087" cy="236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42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407" y="0"/>
            <a:ext cx="7356593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571501"/>
            <a:ext cx="2409825" cy="1699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975" y="2706688"/>
            <a:ext cx="2724150" cy="1918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/>
          <p:cNvSpPr txBox="1"/>
          <p:nvPr/>
        </p:nvSpPr>
        <p:spPr>
          <a:xfrm>
            <a:off x="971550" y="219075"/>
            <a:ext cx="104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Bactérias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90925" y="2305050"/>
            <a:ext cx="135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Protozoários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047875" y="4924425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Vírus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37" y="4800600"/>
            <a:ext cx="2424113" cy="1739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/>
          <p:cNvSpPr txBox="1"/>
          <p:nvPr/>
        </p:nvSpPr>
        <p:spPr>
          <a:xfrm>
            <a:off x="1009650" y="447675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Vírus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495550" y="5638800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HIV</a:t>
            </a:r>
          </a:p>
        </p:txBody>
      </p:sp>
      <p:cxnSp>
        <p:nvCxnSpPr>
          <p:cNvPr id="15" name="Conector de Seta Reta 14"/>
          <p:cNvCxnSpPr/>
          <p:nvPr/>
        </p:nvCxnSpPr>
        <p:spPr>
          <a:xfrm flipH="1" flipV="1">
            <a:off x="962025" y="5686425"/>
            <a:ext cx="1314450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9358184" y="5494637"/>
            <a:ext cx="2833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Genes INFLAMATÒRIOS</a:t>
            </a:r>
          </a:p>
          <a:p>
            <a:r>
              <a:rPr lang="pt-BR" sz="1400" b="1" dirty="0">
                <a:solidFill>
                  <a:srgbClr val="FF0000"/>
                </a:solidFill>
              </a:rPr>
              <a:t>-Citocinas</a:t>
            </a:r>
          </a:p>
          <a:p>
            <a:r>
              <a:rPr lang="pt-BR" sz="1400" b="1" dirty="0">
                <a:solidFill>
                  <a:srgbClr val="FF0000"/>
                </a:solidFill>
              </a:rPr>
              <a:t>-</a:t>
            </a:r>
            <a:r>
              <a:rPr lang="pt-BR" sz="1400" b="1" dirty="0" err="1">
                <a:solidFill>
                  <a:srgbClr val="FF0000"/>
                </a:solidFill>
              </a:rPr>
              <a:t>Móléculas</a:t>
            </a:r>
            <a:r>
              <a:rPr lang="pt-BR" sz="1400" b="1" dirty="0">
                <a:solidFill>
                  <a:srgbClr val="FF0000"/>
                </a:solidFill>
              </a:rPr>
              <a:t> de apresentação</a:t>
            </a:r>
          </a:p>
          <a:p>
            <a:r>
              <a:rPr lang="pt-BR" sz="1400" b="1" dirty="0">
                <a:solidFill>
                  <a:srgbClr val="FF0000"/>
                </a:solidFill>
              </a:rPr>
              <a:t>de antígeno</a:t>
            </a:r>
          </a:p>
          <a:p>
            <a:r>
              <a:rPr lang="pt-BR" sz="1400" b="1" dirty="0">
                <a:solidFill>
                  <a:srgbClr val="FF0000"/>
                </a:solidFill>
              </a:rPr>
              <a:t>- Enzimas</a:t>
            </a:r>
          </a:p>
        </p:txBody>
      </p:sp>
    </p:spTree>
    <p:extLst>
      <p:ext uri="{BB962C8B-B14F-4D97-AF65-F5344CB8AC3E}">
        <p14:creationId xmlns:p14="http://schemas.microsoft.com/office/powerpoint/2010/main" val="2801681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69" y="257564"/>
            <a:ext cx="5905500" cy="44767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599" y="2645849"/>
            <a:ext cx="5611490" cy="421215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690" y="487951"/>
            <a:ext cx="3030399" cy="2049976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 flipV="1">
            <a:off x="7758501" y="1389206"/>
            <a:ext cx="2211355" cy="2724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V="1">
            <a:off x="8180621" y="1756291"/>
            <a:ext cx="2211355" cy="2724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779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8" y="1674261"/>
            <a:ext cx="11222771" cy="398009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147051" y="644868"/>
            <a:ext cx="5585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CCL21 e CCL19 Atraem os Linfócitos B Para os Linfonodos</a:t>
            </a:r>
          </a:p>
          <a:p>
            <a:pPr algn="ctr"/>
            <a:r>
              <a:rPr lang="pt-BR" b="1" dirty="0"/>
              <a:t>CXCL13 Atrai os Linfócitos B para os Folículos</a:t>
            </a:r>
          </a:p>
        </p:txBody>
      </p:sp>
    </p:spTree>
    <p:extLst>
      <p:ext uri="{BB962C8B-B14F-4D97-AF65-F5344CB8AC3E}">
        <p14:creationId xmlns:p14="http://schemas.microsoft.com/office/powerpoint/2010/main" val="1986821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267" y="0"/>
            <a:ext cx="7605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0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544" y="5067300"/>
            <a:ext cx="7706781" cy="15763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14300"/>
            <a:ext cx="11144250" cy="472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80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21" y="0"/>
            <a:ext cx="1094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23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49"/>
            <a:ext cx="12192000" cy="680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36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024" y="408214"/>
            <a:ext cx="538162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12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0575" y="612775"/>
            <a:ext cx="2914650" cy="2663825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Migração </a:t>
            </a:r>
            <a:br>
              <a:rPr lang="pt-BR" dirty="0"/>
            </a:br>
            <a:r>
              <a:rPr lang="pt-BR" dirty="0"/>
              <a:t>ao tecido inflamado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631" y="0"/>
            <a:ext cx="7635615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78940" y="3534033"/>
            <a:ext cx="46785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Vasos expressam E- </a:t>
            </a:r>
            <a:r>
              <a:rPr lang="pt-BR" dirty="0" err="1"/>
              <a:t>Selectina</a:t>
            </a:r>
            <a:r>
              <a:rPr lang="pt-BR" dirty="0"/>
              <a:t> e P-</a:t>
            </a:r>
            <a:r>
              <a:rPr lang="pt-BR" dirty="0" err="1"/>
              <a:t>Selectina</a:t>
            </a:r>
            <a:endParaRPr lang="pt-BR" dirty="0"/>
          </a:p>
          <a:p>
            <a:endParaRPr lang="pt-BR" dirty="0"/>
          </a:p>
          <a:p>
            <a:r>
              <a:rPr lang="pt-BR" dirty="0"/>
              <a:t>Linfócitos Expressam seus ligantes </a:t>
            </a:r>
          </a:p>
          <a:p>
            <a:endParaRPr lang="pt-BR" dirty="0"/>
          </a:p>
          <a:p>
            <a:r>
              <a:rPr lang="pt-BR" dirty="0"/>
              <a:t>Linfócitos Expressão Receptores de Quimiocinas</a:t>
            </a:r>
          </a:p>
          <a:p>
            <a:endParaRPr lang="pt-BR" dirty="0"/>
          </a:p>
          <a:p>
            <a:r>
              <a:rPr lang="pt-BR" dirty="0"/>
              <a:t>Linfócitos Expressam </a:t>
            </a:r>
            <a:r>
              <a:rPr lang="pt-BR" dirty="0" err="1"/>
              <a:t>Integrinas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11686" y="5615395"/>
            <a:ext cx="4899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https://www.youtube.com/watch?v=LB9FYAo7SJU</a:t>
            </a:r>
          </a:p>
        </p:txBody>
      </p:sp>
      <p:sp>
        <p:nvSpPr>
          <p:cNvPr id="7" name="Retângulo 6"/>
          <p:cNvSpPr/>
          <p:nvPr/>
        </p:nvSpPr>
        <p:spPr>
          <a:xfrm>
            <a:off x="150729" y="6051330"/>
            <a:ext cx="5043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https://www.youtube.com/watch?v=QCXpqT4_3bQ</a:t>
            </a:r>
          </a:p>
        </p:txBody>
      </p:sp>
    </p:spTree>
    <p:extLst>
      <p:ext uri="{BB962C8B-B14F-4D97-AF65-F5344CB8AC3E}">
        <p14:creationId xmlns:p14="http://schemas.microsoft.com/office/powerpoint/2010/main" val="1420502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52400"/>
            <a:ext cx="9620250" cy="6553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800350" y="250507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(CD62)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70133" y="237172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(CD62L)</a:t>
            </a:r>
          </a:p>
        </p:txBody>
      </p:sp>
    </p:spTree>
    <p:extLst>
      <p:ext uri="{BB962C8B-B14F-4D97-AF65-F5344CB8AC3E}">
        <p14:creationId xmlns:p14="http://schemas.microsoft.com/office/powerpoint/2010/main" val="852569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785812"/>
            <a:ext cx="915352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2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4" y="537646"/>
            <a:ext cx="5723466" cy="570968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942521" y="659218"/>
            <a:ext cx="241399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Sensores do Citoplasma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Vias do </a:t>
            </a:r>
            <a:r>
              <a:rPr lang="pt-BR" dirty="0" err="1"/>
              <a:t>inflamasoma</a:t>
            </a:r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MDA-5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RIG-I</a:t>
            </a:r>
          </a:p>
          <a:p>
            <a:pPr algn="ctr"/>
            <a:endParaRPr lang="pt-BR" dirty="0"/>
          </a:p>
          <a:p>
            <a:pPr algn="ctr"/>
            <a:r>
              <a:rPr lang="pt-BR" dirty="0" err="1"/>
              <a:t>MAVs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7263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412" y="252412"/>
            <a:ext cx="8557670" cy="635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433516" y="1381383"/>
            <a:ext cx="245054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Migração de Neutrófilos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No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Reparo de tecido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E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Na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Infecção</a:t>
            </a:r>
          </a:p>
        </p:txBody>
      </p:sp>
    </p:spTree>
    <p:extLst>
      <p:ext uri="{BB962C8B-B14F-4D97-AF65-F5344CB8AC3E}">
        <p14:creationId xmlns:p14="http://schemas.microsoft.com/office/powerpoint/2010/main" val="2082368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485775"/>
            <a:ext cx="5667375" cy="58864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490537"/>
            <a:ext cx="2228850" cy="1925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8782050" y="485775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Hepatite</a:t>
            </a:r>
          </a:p>
          <a:p>
            <a:r>
              <a:rPr lang="pt-BR" dirty="0" err="1"/>
              <a:t>Colestática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112" y="2622054"/>
            <a:ext cx="2207500" cy="1711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/>
          <p:cNvSpPr txBox="1"/>
          <p:nvPr/>
        </p:nvSpPr>
        <p:spPr>
          <a:xfrm>
            <a:off x="8810625" y="2609850"/>
            <a:ext cx="1042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Abscesso</a:t>
            </a:r>
          </a:p>
          <a:p>
            <a:r>
              <a:rPr lang="pt-BR" dirty="0"/>
              <a:t>Hepático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175" y="4662487"/>
            <a:ext cx="3190875" cy="1981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7467600" y="4676775"/>
            <a:ext cx="120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T </a:t>
            </a:r>
            <a:r>
              <a:rPr lang="pt-BR" i="1" dirty="0" err="1"/>
              <a:t>cruzi</a:t>
            </a:r>
            <a:endParaRPr lang="pt-BR" i="1" dirty="0"/>
          </a:p>
          <a:p>
            <a:r>
              <a:rPr lang="pt-BR" dirty="0"/>
              <a:t>Miocardite</a:t>
            </a:r>
          </a:p>
        </p:txBody>
      </p:sp>
    </p:spTree>
    <p:extLst>
      <p:ext uri="{BB962C8B-B14F-4D97-AF65-F5344CB8AC3E}">
        <p14:creationId xmlns:p14="http://schemas.microsoft.com/office/powerpoint/2010/main" val="1536213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29" y="368706"/>
            <a:ext cx="2857500" cy="2867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482" y="2279465"/>
            <a:ext cx="3000375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729" y="4052445"/>
            <a:ext cx="3893843" cy="264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350" y="247761"/>
            <a:ext cx="4842687" cy="361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 flipH="1">
            <a:off x="3926603" y="6312550"/>
            <a:ext cx="133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Leishmania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8920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5638800" cy="3981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284" y="2865142"/>
            <a:ext cx="5600700" cy="374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2030819" y="4093534"/>
            <a:ext cx="22092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Granuloma</a:t>
            </a:r>
          </a:p>
          <a:p>
            <a:pPr algn="ctr"/>
            <a:br>
              <a:rPr lang="pt-BR" dirty="0"/>
            </a:br>
            <a:r>
              <a:rPr lang="pt-BR" dirty="0"/>
              <a:t>Schistosoma mansoni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Animais </a:t>
            </a:r>
            <a:r>
              <a:rPr lang="pt-BR" dirty="0" err="1"/>
              <a:t>depletados</a:t>
            </a:r>
            <a:endParaRPr lang="pt-BR" dirty="0"/>
          </a:p>
          <a:p>
            <a:pPr algn="ctr"/>
            <a:r>
              <a:rPr lang="pt-BR" dirty="0"/>
              <a:t>De </a:t>
            </a:r>
          </a:p>
          <a:p>
            <a:pPr algn="ctr"/>
            <a:r>
              <a:rPr lang="pt-BR" dirty="0"/>
              <a:t>Linfócitos </a:t>
            </a:r>
          </a:p>
          <a:p>
            <a:pPr algn="ctr"/>
            <a:r>
              <a:rPr lang="pt-BR" dirty="0"/>
              <a:t>T CD4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756137" y="1821711"/>
            <a:ext cx="993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Animais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Controle</a:t>
            </a:r>
          </a:p>
        </p:txBody>
      </p:sp>
    </p:spTree>
    <p:extLst>
      <p:ext uri="{BB962C8B-B14F-4D97-AF65-F5344CB8AC3E}">
        <p14:creationId xmlns:p14="http://schemas.microsoft.com/office/powerpoint/2010/main" val="1238744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38137"/>
            <a:ext cx="79629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06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838" y="333227"/>
            <a:ext cx="3521149" cy="1325563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/>
              <a:t>O que citocinas fazem 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380" y="-36512"/>
            <a:ext cx="802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12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673" y="0"/>
            <a:ext cx="8197327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12087" y="425302"/>
            <a:ext cx="193072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/>
              <a:t>Efeitos </a:t>
            </a:r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Locais</a:t>
            </a:r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E</a:t>
            </a:r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Sistêmicos</a:t>
            </a:r>
          </a:p>
        </p:txBody>
      </p:sp>
    </p:spTree>
    <p:extLst>
      <p:ext uri="{BB962C8B-B14F-4D97-AF65-F5344CB8AC3E}">
        <p14:creationId xmlns:p14="http://schemas.microsoft.com/office/powerpoint/2010/main" val="1830351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869"/>
            <a:ext cx="5936045" cy="5629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310" y="596882"/>
            <a:ext cx="5572215" cy="5591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4114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54" y="446568"/>
            <a:ext cx="6729337" cy="5720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595" y="1271483"/>
            <a:ext cx="2113958" cy="2121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360" y="3029763"/>
            <a:ext cx="2219656" cy="1810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558" y="227161"/>
            <a:ext cx="2394762" cy="1816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4242" y="4288339"/>
            <a:ext cx="2317899" cy="2216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9321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45" y="205991"/>
            <a:ext cx="7720900" cy="6372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8867554" y="1307805"/>
            <a:ext cx="275036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Interferons Tipo I</a:t>
            </a:r>
          </a:p>
          <a:p>
            <a:endParaRPr lang="pt-BR" sz="2800" b="1" dirty="0"/>
          </a:p>
          <a:p>
            <a:r>
              <a:rPr lang="pt-BR" sz="2800" b="1" dirty="0"/>
              <a:t>Interferon alpha</a:t>
            </a:r>
          </a:p>
          <a:p>
            <a:endParaRPr lang="pt-BR" sz="2800" b="1" dirty="0"/>
          </a:p>
          <a:p>
            <a:r>
              <a:rPr lang="pt-BR" sz="2800" b="1" dirty="0" err="1"/>
              <a:t>Interfeeron</a:t>
            </a:r>
            <a:r>
              <a:rPr lang="pt-BR" sz="2800" b="1" dirty="0"/>
              <a:t> beta</a:t>
            </a:r>
          </a:p>
        </p:txBody>
      </p:sp>
    </p:spTree>
    <p:extLst>
      <p:ext uri="{BB962C8B-B14F-4D97-AF65-F5344CB8AC3E}">
        <p14:creationId xmlns:p14="http://schemas.microsoft.com/office/powerpoint/2010/main" val="1810589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21" y="458788"/>
            <a:ext cx="4819650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634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200025"/>
            <a:ext cx="954405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7" y="63500"/>
            <a:ext cx="9134475" cy="6657975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414337" y="1133475"/>
            <a:ext cx="3667125" cy="4602342"/>
            <a:chOff x="414337" y="1133475"/>
            <a:chExt cx="3667125" cy="4602342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37" y="1133475"/>
              <a:ext cx="3667125" cy="3200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Retângulo 5"/>
            <p:cNvSpPr>
              <a:spLocks noChangeArrowheads="1"/>
            </p:cNvSpPr>
            <p:nvPr/>
          </p:nvSpPr>
          <p:spPr bwMode="auto">
            <a:xfrm>
              <a:off x="971550" y="4535488"/>
              <a:ext cx="248016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nb-NO" altLang="pt-BR" b="1" dirty="0"/>
                <a:t>David Vetter </a:t>
              </a:r>
            </a:p>
            <a:p>
              <a:pPr algn="ctr" eaLnBrk="1" hangingPunct="1"/>
              <a:r>
                <a:rPr lang="nb-NO" altLang="pt-BR" b="1" dirty="0"/>
                <a:t>(September 21, 1971 </a:t>
              </a:r>
            </a:p>
            <a:p>
              <a:pPr algn="ctr" eaLnBrk="1" hangingPunct="1"/>
              <a:r>
                <a:rPr lang="nb-NO" altLang="pt-BR" b="1" dirty="0"/>
                <a:t>-- </a:t>
              </a:r>
            </a:p>
            <a:p>
              <a:pPr algn="ctr" eaLnBrk="1" hangingPunct="1"/>
              <a:r>
                <a:rPr lang="nb-NO" altLang="pt-BR" b="1" dirty="0"/>
                <a:t>February 22, 1984) 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44F4EF2-855C-9943-B56A-2AB391EB27F9}"/>
              </a:ext>
            </a:extLst>
          </p:cNvPr>
          <p:cNvSpPr txBox="1"/>
          <p:nvPr/>
        </p:nvSpPr>
        <p:spPr>
          <a:xfrm>
            <a:off x="513708" y="6102849"/>
            <a:ext cx="293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SCID</a:t>
            </a:r>
          </a:p>
        </p:txBody>
      </p:sp>
    </p:spTree>
    <p:extLst>
      <p:ext uri="{BB962C8B-B14F-4D97-AF65-F5344CB8AC3E}">
        <p14:creationId xmlns:p14="http://schemas.microsoft.com/office/powerpoint/2010/main" val="219173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404813"/>
            <a:ext cx="8640763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92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203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775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204</Words>
  <Application>Microsoft Macintosh PowerPoint</Application>
  <PresentationFormat>Widescreen</PresentationFormat>
  <Paragraphs>103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Tema do Office</vt:lpstr>
      <vt:lpstr>Sinalização  e  Migração Leucocitária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Migração  ao tecido inflamado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citocinas fazem 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Jean Pierre Schatzmann Peron</dc:creator>
  <cp:lastModifiedBy>Jean Pierre Schatzmann Peron</cp:lastModifiedBy>
  <cp:revision>15</cp:revision>
  <dcterms:created xsi:type="dcterms:W3CDTF">2017-04-25T23:48:20Z</dcterms:created>
  <dcterms:modified xsi:type="dcterms:W3CDTF">2020-05-06T16:33:10Z</dcterms:modified>
</cp:coreProperties>
</file>