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D0125-C294-43E3-8C84-3D68A222BDAE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8DA9-A191-4972-9A4C-D04EE6D17E0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pt-BR" dirty="0" smtClean="0"/>
              <a:t>Disciplina: Modelos Experimentais em Oncologia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Projeto de estudo: Perfil Molecular do Carcinoma de Células Claras de Ovário e sua correlação clínica na experiência de três instituições.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716016" y="58052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Aluna: Mariana de Paiva Batista</a:t>
            </a:r>
            <a:endParaRPr lang="pt-B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Conclusão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Sugere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as </a:t>
            </a:r>
            <a:r>
              <a:rPr lang="en-US" dirty="0" err="1" smtClean="0"/>
              <a:t>principais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do HNF1β</a:t>
            </a:r>
            <a:r>
              <a:rPr lang="en-US" dirty="0" smtClean="0"/>
              <a:t> é </a:t>
            </a:r>
            <a:r>
              <a:rPr lang="en-US" dirty="0" err="1" smtClean="0"/>
              <a:t>evitar</a:t>
            </a:r>
            <a:r>
              <a:rPr lang="en-US" dirty="0" smtClean="0"/>
              <a:t> o stress </a:t>
            </a:r>
            <a:r>
              <a:rPr lang="en-US" dirty="0" err="1" smtClean="0"/>
              <a:t>oxidativo</a:t>
            </a:r>
            <a:r>
              <a:rPr lang="en-US" dirty="0" smtClean="0"/>
              <a:t> </a:t>
            </a:r>
            <a:r>
              <a:rPr lang="en-US" dirty="0" err="1" smtClean="0"/>
              <a:t>celular</a:t>
            </a:r>
            <a:r>
              <a:rPr lang="en-US" dirty="0" smtClean="0"/>
              <a:t> e </a:t>
            </a:r>
            <a:r>
              <a:rPr lang="en-US" dirty="0" err="1" smtClean="0"/>
              <a:t>habilitar</a:t>
            </a:r>
            <a:r>
              <a:rPr lang="en-US" dirty="0" smtClean="0"/>
              <a:t> a </a:t>
            </a:r>
            <a:r>
              <a:rPr lang="en-US" dirty="0" err="1" smtClean="0"/>
              <a:t>sobrevivência</a:t>
            </a:r>
            <a:r>
              <a:rPr lang="en-US" dirty="0" smtClean="0"/>
              <a:t> </a:t>
            </a:r>
            <a:r>
              <a:rPr lang="en-US" dirty="0" err="1" smtClean="0"/>
              <a:t>celular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ambientes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propícios</a:t>
            </a:r>
            <a:r>
              <a:rPr lang="en-US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4000" dirty="0" err="1" smtClean="0"/>
              <a:t>Coexistent</a:t>
            </a:r>
            <a:r>
              <a:rPr lang="pt-BR" sz="4000" dirty="0" smtClean="0"/>
              <a:t> </a:t>
            </a:r>
            <a:r>
              <a:rPr lang="pt-BR" sz="4000" dirty="0"/>
              <a:t>ARID1A-PIK3CA </a:t>
            </a:r>
            <a:r>
              <a:rPr lang="pt-BR" sz="4000" dirty="0" err="1"/>
              <a:t>mutations</a:t>
            </a:r>
            <a:r>
              <a:rPr lang="pt-BR" sz="4000" dirty="0"/>
              <a:t> </a:t>
            </a:r>
            <a:r>
              <a:rPr lang="pt-BR" sz="4000" dirty="0" err="1"/>
              <a:t>promote</a:t>
            </a:r>
            <a:r>
              <a:rPr lang="pt-BR" sz="4000" dirty="0"/>
              <a:t> </a:t>
            </a:r>
            <a:r>
              <a:rPr lang="pt-BR" sz="4000" dirty="0" err="1"/>
              <a:t>ovarian</a:t>
            </a:r>
            <a:r>
              <a:rPr lang="pt-BR" sz="4000" dirty="0"/>
              <a:t> </a:t>
            </a:r>
            <a:r>
              <a:rPr lang="pt-BR" sz="4000" dirty="0" err="1"/>
              <a:t>clear-cell</a:t>
            </a:r>
            <a:r>
              <a:rPr lang="pt-BR" sz="4000" dirty="0"/>
              <a:t> </a:t>
            </a:r>
            <a:r>
              <a:rPr lang="pt-BR" sz="4000" dirty="0" err="1"/>
              <a:t>tumorigenesis</a:t>
            </a:r>
            <a:r>
              <a:rPr lang="pt-BR" sz="4000" dirty="0"/>
              <a:t> </a:t>
            </a:r>
            <a:r>
              <a:rPr lang="pt-BR" sz="4000" dirty="0" err="1"/>
              <a:t>through</a:t>
            </a:r>
            <a:r>
              <a:rPr lang="pt-BR" sz="4000" dirty="0"/>
              <a:t> </a:t>
            </a:r>
            <a:r>
              <a:rPr lang="pt-BR" sz="4000" dirty="0" err="1"/>
              <a:t>pro-tumorigenic</a:t>
            </a:r>
            <a:r>
              <a:rPr lang="pt-BR" sz="4000" dirty="0"/>
              <a:t> </a:t>
            </a:r>
            <a:r>
              <a:rPr lang="pt-BR" sz="4000" dirty="0" err="1"/>
              <a:t>inflammatory</a:t>
            </a:r>
            <a:r>
              <a:rPr lang="pt-BR" sz="4000" dirty="0"/>
              <a:t> </a:t>
            </a:r>
            <a:r>
              <a:rPr lang="pt-BR" sz="4000" dirty="0" err="1"/>
              <a:t>cytokine</a:t>
            </a:r>
            <a:r>
              <a:rPr lang="pt-BR" sz="4000" dirty="0"/>
              <a:t> </a:t>
            </a:r>
            <a:r>
              <a:rPr lang="pt-BR" sz="4000" dirty="0" err="1"/>
              <a:t>signaling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/>
              <a:t>Introdução: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Modelos experimentais somente com </a:t>
            </a:r>
            <a:r>
              <a:rPr lang="pt-BR" dirty="0" err="1" smtClean="0"/>
              <a:t>mut</a:t>
            </a:r>
            <a:r>
              <a:rPr lang="pt-BR" dirty="0" smtClean="0"/>
              <a:t> ARID1A não desenvolviam tumor.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 existência de mutação em ARID1A e PI3KCA é mais frequente em OCCC. </a:t>
            </a:r>
            <a:r>
              <a:rPr lang="pt-BR" i="1" dirty="0" smtClean="0"/>
              <a:t>ATLAS – 33%. </a:t>
            </a:r>
            <a:endParaRPr lang="pt-BR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Desenvolvimento:</a:t>
            </a:r>
          </a:p>
          <a:p>
            <a:pPr algn="just"/>
            <a:r>
              <a:rPr lang="pt-BR" dirty="0" smtClean="0"/>
              <a:t>Modelos experimentais em ratos com mutações  coexistentes em </a:t>
            </a:r>
            <a:r>
              <a:rPr lang="en-US" dirty="0" smtClean="0"/>
              <a:t>ARID1A-PIK3CA </a:t>
            </a:r>
            <a:r>
              <a:rPr lang="en-US" dirty="0" err="1" smtClean="0"/>
              <a:t>desenvolveram</a:t>
            </a:r>
            <a:r>
              <a:rPr lang="en-US" dirty="0" smtClean="0"/>
              <a:t> </a:t>
            </a:r>
            <a:r>
              <a:rPr lang="en-US" dirty="0" err="1" smtClean="0"/>
              <a:t>tumores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compartilham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histopatológicas</a:t>
            </a:r>
            <a:r>
              <a:rPr lang="en-US" dirty="0" smtClean="0"/>
              <a:t> com OCCC </a:t>
            </a:r>
            <a:r>
              <a:rPr lang="en-US" dirty="0" err="1" smtClean="0"/>
              <a:t>humano</a:t>
            </a:r>
            <a:r>
              <a:rPr lang="en-US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Mut</a:t>
            </a:r>
            <a:r>
              <a:rPr lang="pt-BR" dirty="0" smtClean="0"/>
              <a:t> </a:t>
            </a:r>
            <a:r>
              <a:rPr lang="en-US" dirty="0" smtClean="0"/>
              <a:t>ARID1A-PIK3CA </a:t>
            </a:r>
            <a:r>
              <a:rPr lang="en-US" dirty="0" err="1" smtClean="0"/>
              <a:t>associada</a:t>
            </a:r>
            <a:r>
              <a:rPr lang="en-US" dirty="0" smtClean="0"/>
              <a:t> a altos </a:t>
            </a:r>
            <a:r>
              <a:rPr lang="en-US" dirty="0" err="1" smtClean="0"/>
              <a:t>níveis</a:t>
            </a:r>
            <a:r>
              <a:rPr lang="en-US" dirty="0" smtClean="0"/>
              <a:t> de IL6.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/>
              <a:t> Desenvolvimento:</a:t>
            </a:r>
            <a:endParaRPr lang="pt-BR" dirty="0"/>
          </a:p>
          <a:p>
            <a:pPr algn="just"/>
            <a:r>
              <a:rPr lang="en-US" dirty="0" err="1" smtClean="0"/>
              <a:t>Bloqueio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IL6: </a:t>
            </a:r>
            <a:r>
              <a:rPr lang="en-US" dirty="0" err="1" smtClean="0"/>
              <a:t>diminuição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proliferação</a:t>
            </a:r>
            <a:r>
              <a:rPr lang="en-US" dirty="0" smtClean="0"/>
              <a:t> </a:t>
            </a:r>
            <a:r>
              <a:rPr lang="en-US" dirty="0" err="1" smtClean="0"/>
              <a:t>celular</a:t>
            </a:r>
            <a:r>
              <a:rPr lang="en-US" dirty="0" smtClean="0"/>
              <a:t> no OCCC. 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Conclusão</a:t>
            </a:r>
            <a:r>
              <a:rPr lang="en-US" dirty="0" smtClean="0"/>
              <a:t>: </a:t>
            </a:r>
          </a:p>
          <a:p>
            <a:pPr algn="just"/>
            <a:r>
              <a:rPr lang="en-US" dirty="0" smtClean="0"/>
              <a:t>Altos </a:t>
            </a:r>
            <a:r>
              <a:rPr lang="en-US" dirty="0" err="1" smtClean="0"/>
              <a:t>níveis</a:t>
            </a:r>
            <a:r>
              <a:rPr lang="en-US" dirty="0" smtClean="0"/>
              <a:t> de IL6 </a:t>
            </a:r>
            <a:r>
              <a:rPr lang="en-US" dirty="0" err="1" smtClean="0"/>
              <a:t>promovem</a:t>
            </a:r>
            <a:r>
              <a:rPr lang="en-US" dirty="0" smtClean="0"/>
              <a:t> o </a:t>
            </a:r>
            <a:r>
              <a:rPr lang="en-US" dirty="0" err="1" smtClean="0"/>
              <a:t>crescimento</a:t>
            </a:r>
            <a:r>
              <a:rPr lang="en-US" dirty="0" smtClean="0"/>
              <a:t> </a:t>
            </a:r>
            <a:r>
              <a:rPr lang="en-US" dirty="0" err="1" smtClean="0"/>
              <a:t>tumoral</a:t>
            </a:r>
            <a:r>
              <a:rPr lang="en-US" dirty="0" smtClean="0"/>
              <a:t> no OCCC e </a:t>
            </a: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sinalização</a:t>
            </a:r>
            <a:r>
              <a:rPr lang="en-US" dirty="0" smtClean="0"/>
              <a:t> é </a:t>
            </a:r>
            <a:r>
              <a:rPr lang="en-US" dirty="0" err="1" smtClean="0"/>
              <a:t>inerente</a:t>
            </a:r>
            <a:r>
              <a:rPr lang="en-US" dirty="0" smtClean="0"/>
              <a:t> a </a:t>
            </a:r>
            <a:r>
              <a:rPr lang="en-US" dirty="0" err="1" smtClean="0"/>
              <a:t>biologia</a:t>
            </a:r>
            <a:r>
              <a:rPr lang="en-US" dirty="0" smtClean="0"/>
              <a:t> </a:t>
            </a:r>
            <a:r>
              <a:rPr lang="en-US" dirty="0" err="1" smtClean="0"/>
              <a:t>deste</a:t>
            </a:r>
            <a:r>
              <a:rPr lang="en-US" dirty="0" smtClean="0"/>
              <a:t> tumor. 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Hallmarks of cancer: the next generation. </a:t>
            </a:r>
            <a:br>
              <a:rPr lang="en-US" sz="3600" dirty="0" smtClean="0"/>
            </a:br>
            <a:r>
              <a:rPr lang="en-US" sz="3600" dirty="0" smtClean="0"/>
              <a:t>		</a:t>
            </a:r>
            <a:r>
              <a:rPr lang="en-US" sz="3600" dirty="0" err="1" smtClean="0"/>
              <a:t>Hanahan</a:t>
            </a:r>
            <a:r>
              <a:rPr lang="en-US" sz="3600" dirty="0" smtClean="0"/>
              <a:t> and Weinberg, 2011</a:t>
            </a:r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Proliferação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mantida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Evasão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supressores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crescimento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/>
              <a:t>Resistência</a:t>
            </a:r>
            <a:r>
              <a:rPr lang="en-US" dirty="0" smtClean="0"/>
              <a:t> a </a:t>
            </a:r>
            <a:r>
              <a:rPr lang="en-US" dirty="0" err="1" smtClean="0"/>
              <a:t>morte</a:t>
            </a:r>
            <a:r>
              <a:rPr lang="en-US" dirty="0" smtClean="0"/>
              <a:t> </a:t>
            </a:r>
            <a:r>
              <a:rPr lang="en-US" dirty="0" err="1" smtClean="0"/>
              <a:t>celular</a:t>
            </a:r>
            <a:endParaRPr lang="en-US" dirty="0" smtClean="0"/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mortalidade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Replicativa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ngiogêneses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Invasão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metástases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dirty="0" err="1" smtClean="0"/>
              <a:t>Pró-Inflamação</a:t>
            </a:r>
            <a:endParaRPr lang="en-US" dirty="0" smtClean="0"/>
          </a:p>
          <a:p>
            <a:pPr algn="just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Instabilidade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Genômica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Evasão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imune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dirty="0" err="1" smtClean="0"/>
              <a:t>Desregulação</a:t>
            </a:r>
            <a:r>
              <a:rPr lang="en-US" dirty="0" smtClean="0"/>
              <a:t> </a:t>
            </a:r>
            <a:r>
              <a:rPr lang="en-US" dirty="0" err="1" smtClean="0"/>
              <a:t>energética</a:t>
            </a:r>
            <a:r>
              <a:rPr lang="en-US" dirty="0" smtClean="0"/>
              <a:t> </a:t>
            </a:r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Noções do Projeto em estudo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Artigos relacionados a </a:t>
            </a:r>
            <a:r>
              <a:rPr lang="pt-BR" dirty="0" err="1" smtClean="0"/>
              <a:t>carcinogênese</a:t>
            </a:r>
            <a:r>
              <a:rPr lang="pt-BR" dirty="0" smtClean="0"/>
              <a:t> do tumor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Conclusão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Projeto -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pt-BR" dirty="0" smtClean="0"/>
              <a:t>OCCC dentre carcinomas de ovário: </a:t>
            </a:r>
            <a:r>
              <a:rPr lang="pt-BR" dirty="0"/>
              <a:t>5 </a:t>
            </a:r>
            <a:r>
              <a:rPr lang="pt-BR" dirty="0" smtClean="0"/>
              <a:t>- 25%</a:t>
            </a:r>
          </a:p>
          <a:p>
            <a:pPr lvl="1" algn="just">
              <a:buNone/>
              <a:defRPr/>
            </a:pPr>
            <a:r>
              <a:rPr lang="pt-BR" dirty="0" smtClean="0"/>
              <a:t>Europa e América do Norte </a:t>
            </a:r>
            <a:r>
              <a:rPr lang="pt-BR" dirty="0"/>
              <a:t>- 1-12%</a:t>
            </a:r>
          </a:p>
          <a:p>
            <a:pPr lvl="1" algn="just">
              <a:buNone/>
              <a:defRPr/>
            </a:pPr>
            <a:r>
              <a:rPr lang="pt-BR" dirty="0" smtClean="0"/>
              <a:t>Japão - 15-25%.</a:t>
            </a:r>
          </a:p>
          <a:p>
            <a:pPr lvl="1" algn="just">
              <a:buNone/>
              <a:defRPr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ea typeface="ＭＳ Ｐゴシック" pitchFamily="34" charset="-128"/>
              </a:rPr>
              <a:t>Características clínicas específicas:</a:t>
            </a:r>
            <a:endParaRPr lang="pt-BR" sz="2400" dirty="0" smtClean="0">
              <a:ea typeface="ＭＳ Ｐゴシック" pitchFamily="34" charset="-128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Pacientes mais jovens</a:t>
            </a:r>
            <a:r>
              <a:rPr lang="pt-BR" dirty="0" smtClean="0">
                <a:ea typeface="ＭＳ Ｐゴシック" pitchFamily="34" charset="-128"/>
              </a:rPr>
              <a:t> [55 </a:t>
            </a:r>
            <a:r>
              <a:rPr lang="pt-BR" dirty="0" err="1" smtClean="0">
                <a:ea typeface="ＭＳ Ｐゴシック" pitchFamily="34" charset="-128"/>
              </a:rPr>
              <a:t>vs</a:t>
            </a:r>
            <a:r>
              <a:rPr lang="pt-BR" dirty="0" smtClean="0">
                <a:ea typeface="ＭＳ Ｐゴシック" pitchFamily="34" charset="-128"/>
              </a:rPr>
              <a:t> 64 anos]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err="1" smtClean="0">
                <a:ea typeface="ＭＳ Ｐゴシック" pitchFamily="34" charset="-128"/>
              </a:rPr>
              <a:t>Estadios</a:t>
            </a:r>
            <a:r>
              <a:rPr lang="pt-BR" dirty="0" smtClean="0">
                <a:ea typeface="ＭＳ Ｐゴシック" pitchFamily="34" charset="-128"/>
              </a:rPr>
              <a:t> iniciais</a:t>
            </a:r>
            <a:r>
              <a:rPr lang="pt-BR" dirty="0" smtClean="0">
                <a:ea typeface="ＭＳ Ｐゴシック" pitchFamily="34" charset="-128"/>
              </a:rPr>
              <a:t> (I / II) [47-95%]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Alta incidência de eventos tromboembólicos</a:t>
            </a:r>
            <a:r>
              <a:rPr lang="pt-BR" dirty="0" smtClean="0">
                <a:ea typeface="ＭＳ Ｐゴシック" pitchFamily="34" charset="-128"/>
              </a:rPr>
              <a:t> (40%)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 Associado a endometriose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 Baixa taxa de resposta a </a:t>
            </a:r>
            <a:r>
              <a:rPr lang="pt-BR" dirty="0" err="1" smtClean="0">
                <a:ea typeface="ＭＳ Ｐゴシック" pitchFamily="34" charset="-128"/>
              </a:rPr>
              <a:t>Qt</a:t>
            </a:r>
            <a:r>
              <a:rPr lang="pt-BR" dirty="0" smtClean="0">
                <a:ea typeface="ＭＳ Ｐゴシック" pitchFamily="34" charset="-128"/>
              </a:rPr>
              <a:t> convencional (11-27%)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Alta letalidade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>
                <a:ea typeface="ＭＳ Ｐゴシック" pitchFamily="34" charset="-128"/>
              </a:rPr>
              <a:t>Características moleculares específicas</a:t>
            </a:r>
          </a:p>
          <a:p>
            <a:pPr algn="just">
              <a:buNone/>
            </a:pPr>
            <a:endParaRPr lang="pt-BR" dirty="0">
              <a:ea typeface="ＭＳ Ｐゴシック" pitchFamily="34" charset="-128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Negativo para: </a:t>
            </a:r>
            <a:r>
              <a:rPr lang="en-GB" dirty="0" smtClean="0">
                <a:ea typeface="ＭＳ Ｐゴシック" pitchFamily="34" charset="-128"/>
              </a:rPr>
              <a:t>RE</a:t>
            </a:r>
            <a:r>
              <a:rPr lang="en-GB" dirty="0" smtClean="0">
                <a:ea typeface="ＭＳ Ｐゴシック" pitchFamily="34" charset="-128"/>
              </a:rPr>
              <a:t>, WT1 e p53</a:t>
            </a:r>
            <a:endParaRPr lang="en-GB" dirty="0">
              <a:ea typeface="ＭＳ Ｐゴシック" pitchFamily="34" charset="-128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GB" dirty="0" err="1" smtClean="0">
                <a:ea typeface="ＭＳ Ｐゴシック" pitchFamily="34" charset="-128"/>
              </a:rPr>
              <a:t>Baixa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err="1" smtClean="0">
                <a:ea typeface="ＭＳ Ｐゴシック" pitchFamily="34" charset="-128"/>
              </a:rPr>
              <a:t>frequência</a:t>
            </a:r>
            <a:r>
              <a:rPr lang="en-GB" dirty="0" smtClean="0">
                <a:ea typeface="ＭＳ Ｐゴシック" pitchFamily="34" charset="-128"/>
              </a:rPr>
              <a:t> de </a:t>
            </a:r>
            <a:r>
              <a:rPr lang="en-GB" dirty="0" err="1" smtClean="0">
                <a:ea typeface="ＭＳ Ｐゴシック" pitchFamily="34" charset="-128"/>
              </a:rPr>
              <a:t>mutações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err="1" smtClean="0">
                <a:ea typeface="ＭＳ Ｐゴシック" pitchFamily="34" charset="-128"/>
              </a:rPr>
              <a:t>em</a:t>
            </a:r>
            <a:r>
              <a:rPr lang="en-GB" dirty="0" smtClean="0">
                <a:ea typeface="ＭＳ Ｐゴシック" pitchFamily="34" charset="-128"/>
              </a:rPr>
              <a:t> BRCA</a:t>
            </a:r>
            <a:endParaRPr lang="en-GB" dirty="0">
              <a:ea typeface="ＭＳ Ｐゴシック" pitchFamily="34" charset="-128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GB" dirty="0" err="1">
                <a:ea typeface="ＭＳ Ｐゴシック" pitchFamily="34" charset="-128"/>
              </a:rPr>
              <a:t>M</a:t>
            </a:r>
            <a:r>
              <a:rPr lang="en-GB" dirty="0" err="1" smtClean="0">
                <a:ea typeface="ＭＳ Ｐゴシック" pitchFamily="34" charset="-128"/>
              </a:rPr>
              <a:t>utações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err="1" smtClean="0">
                <a:ea typeface="ＭＳ Ｐゴシック" pitchFamily="34" charset="-128"/>
              </a:rPr>
              <a:t>em</a:t>
            </a:r>
            <a:r>
              <a:rPr lang="en-GB" dirty="0" smtClean="0">
                <a:ea typeface="ＭＳ Ｐゴシック" pitchFamily="34" charset="-128"/>
              </a:rPr>
              <a:t> PIK3CA </a:t>
            </a:r>
            <a:r>
              <a:rPr lang="en-GB" dirty="0" err="1" smtClean="0">
                <a:ea typeface="ＭＳ Ｐゴシック" pitchFamily="34" charset="-128"/>
              </a:rPr>
              <a:t>mut</a:t>
            </a:r>
            <a:r>
              <a:rPr lang="en-GB" dirty="0" smtClean="0">
                <a:ea typeface="ＭＳ Ｐゴシック" pitchFamily="34" charset="-128"/>
              </a:rPr>
              <a:t> - 40%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dirty="0" err="1" smtClean="0">
                <a:ea typeface="ＭＳ Ｐゴシック" pitchFamily="34" charset="-128"/>
              </a:rPr>
              <a:t>Mutações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err="1" smtClean="0">
                <a:ea typeface="ＭＳ Ｐゴシック" pitchFamily="34" charset="-128"/>
              </a:rPr>
              <a:t>em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i="1" dirty="0" smtClean="0">
                <a:ea typeface="ＭＳ Ｐゴシック" pitchFamily="34" charset="-128"/>
              </a:rPr>
              <a:t>ARID1A </a:t>
            </a:r>
            <a:r>
              <a:rPr lang="en-GB" dirty="0" smtClean="0">
                <a:ea typeface="ＭＳ Ｐゴシック" pitchFamily="34" charset="-128"/>
              </a:rPr>
              <a:t>(57%), </a:t>
            </a:r>
            <a:r>
              <a:rPr lang="en-GB" dirty="0" err="1" smtClean="0">
                <a:ea typeface="ＭＳ Ｐゴシック" pitchFamily="34" charset="-128"/>
              </a:rPr>
              <a:t>a</a:t>
            </a:r>
            <a:r>
              <a:rPr lang="en-GB" dirty="0" err="1" smtClean="0">
                <a:ea typeface="ＭＳ Ｐゴシック" pitchFamily="34" charset="-128"/>
              </a:rPr>
              <a:t>lta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err="1" smtClean="0">
                <a:ea typeface="ＭＳ Ｐゴシック" pitchFamily="34" charset="-128"/>
              </a:rPr>
              <a:t>expressão</a:t>
            </a:r>
            <a:r>
              <a:rPr lang="en-GB" dirty="0" smtClean="0">
                <a:ea typeface="ＭＳ Ｐゴシック" pitchFamily="34" charset="-128"/>
              </a:rPr>
              <a:t> de </a:t>
            </a:r>
            <a:r>
              <a:rPr lang="en-GB" dirty="0" smtClean="0">
                <a:ea typeface="ＭＳ Ｐゴシック" pitchFamily="34" charset="-128"/>
              </a:rPr>
              <a:t>ALDH1</a:t>
            </a:r>
            <a:endParaRPr lang="es-ES" dirty="0" smtClean="0">
              <a:ea typeface="ＭＳ Ｐゴシック" pitchFamily="34" charset="-128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Projeto - 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/>
              <a:t> Associação entre eventos clínicos e características moleculares.</a:t>
            </a:r>
          </a:p>
          <a:p>
            <a:pPr algn="just">
              <a:buFont typeface="Wingdings" pitchFamily="2" charset="2"/>
              <a:buChar char="Ø"/>
            </a:pPr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es-ES" dirty="0" err="1" smtClean="0"/>
              <a:t>Expressão</a:t>
            </a:r>
            <a:r>
              <a:rPr lang="es-ES" dirty="0" smtClean="0"/>
              <a:t>: </a:t>
            </a:r>
            <a:r>
              <a:rPr lang="es-ES" i="1" dirty="0" smtClean="0"/>
              <a:t>HNF1B</a:t>
            </a:r>
            <a:r>
              <a:rPr lang="es-ES" i="1" dirty="0"/>
              <a:t>; WT1; ER; PR; p53</a:t>
            </a:r>
            <a:r>
              <a:rPr lang="es-ES" dirty="0" smtClean="0"/>
              <a:t>; </a:t>
            </a:r>
            <a:r>
              <a:rPr lang="es-ES" i="1" dirty="0"/>
              <a:t>MLH1, MSH2, MSH6, PMS2</a:t>
            </a:r>
            <a:r>
              <a:rPr lang="es-ES" dirty="0"/>
              <a:t> e</a:t>
            </a:r>
            <a:r>
              <a:rPr lang="es-ES" i="1" dirty="0" smtClean="0"/>
              <a:t> </a:t>
            </a:r>
            <a:r>
              <a:rPr lang="es-ES" i="1" dirty="0"/>
              <a:t>ALDH1</a:t>
            </a:r>
            <a:r>
              <a:rPr lang="es-ES" dirty="0"/>
              <a:t> </a:t>
            </a:r>
            <a:endParaRPr lang="pt-BR" dirty="0"/>
          </a:p>
          <a:p>
            <a:pPr lvl="1" algn="just">
              <a:buFont typeface="Arial" pitchFamily="34" charset="0"/>
              <a:buChar char="•"/>
            </a:pPr>
            <a:endParaRPr lang="pt-BR" i="1" dirty="0" smtClean="0"/>
          </a:p>
          <a:p>
            <a:pPr lvl="1" algn="just">
              <a:buFont typeface="Arial" pitchFamily="34" charset="0"/>
              <a:buChar char="•"/>
            </a:pPr>
            <a:r>
              <a:rPr lang="pt-BR" i="1" dirty="0" smtClean="0"/>
              <a:t>Mutações: </a:t>
            </a:r>
            <a:r>
              <a:rPr lang="es-ES" i="1" dirty="0" smtClean="0"/>
              <a:t>ARID1A</a:t>
            </a:r>
            <a:r>
              <a:rPr lang="es-ES" dirty="0" smtClean="0"/>
              <a:t>; </a:t>
            </a:r>
            <a:r>
              <a:rPr lang="es-ES" i="1" dirty="0"/>
              <a:t>PIK3CA, </a:t>
            </a:r>
            <a:r>
              <a:rPr lang="es-ES" i="1" dirty="0" smtClean="0"/>
              <a:t>MSI</a:t>
            </a:r>
            <a:endParaRPr lang="pt-BR" dirty="0"/>
          </a:p>
          <a:p>
            <a:pPr lvl="1" algn="just">
              <a:buFont typeface="Arial" pitchFamily="34" charset="0"/>
              <a:buChar char="•"/>
            </a:pPr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BR" dirty="0" smtClean="0"/>
              <a:t>Variação do</a:t>
            </a:r>
            <a:r>
              <a:rPr lang="es-ES" dirty="0" smtClean="0"/>
              <a:t> </a:t>
            </a:r>
            <a:r>
              <a:rPr lang="es-ES" dirty="0"/>
              <a:t>número de </a:t>
            </a:r>
            <a:r>
              <a:rPr lang="es-ES" dirty="0" err="1" smtClean="0"/>
              <a:t>cópias</a:t>
            </a:r>
            <a:r>
              <a:rPr lang="es-ES" dirty="0" smtClean="0"/>
              <a:t> </a:t>
            </a:r>
            <a:r>
              <a:rPr lang="es-ES" i="1" dirty="0"/>
              <a:t>CDKN2A/B, ZNF217</a:t>
            </a: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 smtClean="0"/>
          </a:p>
          <a:p>
            <a:pPr lvl="1" algn="just">
              <a:buFont typeface="Wingdings" pitchFamily="2" charset="2"/>
              <a:buChar char="Ø"/>
            </a:pPr>
            <a:endParaRPr lang="pt-BR" dirty="0"/>
          </a:p>
          <a:p>
            <a:pPr lvl="1" algn="just">
              <a:buFont typeface="Arial" pitchFamily="34" charset="0"/>
              <a:buChar char="•"/>
            </a:pPr>
            <a:endParaRPr lang="pt-BR" dirty="0" smtClean="0"/>
          </a:p>
          <a:p>
            <a:pPr lvl="1" algn="just">
              <a:buFont typeface="Wingdings" pitchFamily="2" charset="2"/>
              <a:buChar char="Ø"/>
            </a:pPr>
            <a:endParaRPr lang="pt-BR" dirty="0"/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Carcinogênese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/>
          </a:p>
          <a:p>
            <a:pPr algn="just"/>
            <a:r>
              <a:rPr lang="en-US" dirty="0" smtClean="0"/>
              <a:t>Ovarian </a:t>
            </a:r>
            <a:r>
              <a:rPr lang="en-US" dirty="0"/>
              <a:t>clear cell carcinoma meets metabolism; HNF-1β confers survival benefits </a:t>
            </a:r>
            <a:r>
              <a:rPr lang="en-US" dirty="0" smtClean="0"/>
              <a:t>trough </a:t>
            </a:r>
            <a:r>
              <a:rPr lang="en-US" dirty="0"/>
              <a:t>the Warburg effect and ROS </a:t>
            </a:r>
            <a:r>
              <a:rPr lang="en-US" dirty="0" smtClean="0"/>
              <a:t>reduction.</a:t>
            </a:r>
          </a:p>
          <a:p>
            <a:pPr algn="r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pt-BR" sz="2800" dirty="0" err="1" smtClean="0"/>
              <a:t>Oncotarget</a:t>
            </a:r>
            <a:r>
              <a:rPr lang="pt-BR" sz="2800" dirty="0"/>
              <a:t>, </a:t>
            </a:r>
            <a:r>
              <a:rPr lang="pt-BR" sz="2800" dirty="0" err="1"/>
              <a:t>Advance</a:t>
            </a:r>
            <a:r>
              <a:rPr lang="pt-BR" sz="2800" dirty="0"/>
              <a:t> </a:t>
            </a:r>
            <a:r>
              <a:rPr lang="pt-BR" sz="2800" dirty="0" err="1"/>
              <a:t>Publications</a:t>
            </a:r>
            <a:r>
              <a:rPr lang="pt-BR" sz="2800" dirty="0"/>
              <a:t> 2015 </a:t>
            </a:r>
            <a:endParaRPr lang="pt-BR" sz="2800" dirty="0" smtClean="0"/>
          </a:p>
          <a:p>
            <a:endParaRPr lang="pt-BR" dirty="0"/>
          </a:p>
          <a:p>
            <a:pPr algn="just"/>
            <a:r>
              <a:rPr lang="pt-BR" dirty="0"/>
              <a:t> </a:t>
            </a:r>
            <a:r>
              <a:rPr lang="pt-BR" dirty="0" err="1" smtClean="0"/>
              <a:t>Coexistent</a:t>
            </a:r>
            <a:r>
              <a:rPr lang="pt-BR" dirty="0" smtClean="0"/>
              <a:t> </a:t>
            </a:r>
            <a:r>
              <a:rPr lang="pt-BR" dirty="0"/>
              <a:t>ARID1A-PIK3CA </a:t>
            </a:r>
            <a:r>
              <a:rPr lang="pt-BR" dirty="0" err="1"/>
              <a:t>mutations</a:t>
            </a:r>
            <a:r>
              <a:rPr lang="pt-BR" dirty="0"/>
              <a:t> </a:t>
            </a:r>
            <a:r>
              <a:rPr lang="pt-BR" dirty="0" err="1" smtClean="0"/>
              <a:t>promote</a:t>
            </a:r>
            <a:r>
              <a:rPr lang="pt-BR" dirty="0" smtClean="0"/>
              <a:t> </a:t>
            </a:r>
            <a:r>
              <a:rPr lang="pt-BR" dirty="0" err="1" smtClean="0"/>
              <a:t>ovarian</a:t>
            </a:r>
            <a:r>
              <a:rPr lang="pt-BR" dirty="0" smtClean="0"/>
              <a:t> </a:t>
            </a:r>
            <a:r>
              <a:rPr lang="pt-BR" dirty="0" err="1"/>
              <a:t>clear-cell</a:t>
            </a:r>
            <a:r>
              <a:rPr lang="pt-BR" dirty="0"/>
              <a:t> </a:t>
            </a:r>
            <a:r>
              <a:rPr lang="pt-BR" dirty="0" err="1"/>
              <a:t>tumorigenesis</a:t>
            </a:r>
            <a:r>
              <a:rPr lang="pt-BR" dirty="0"/>
              <a:t> </a:t>
            </a:r>
            <a:r>
              <a:rPr lang="pt-BR" dirty="0" err="1"/>
              <a:t>through</a:t>
            </a:r>
            <a:r>
              <a:rPr lang="pt-BR" dirty="0"/>
              <a:t> </a:t>
            </a:r>
            <a:r>
              <a:rPr lang="pt-BR" dirty="0" err="1"/>
              <a:t>pro-tumorigenic</a:t>
            </a:r>
            <a:r>
              <a:rPr lang="pt-BR" dirty="0"/>
              <a:t> </a:t>
            </a:r>
            <a:r>
              <a:rPr lang="pt-BR" dirty="0" err="1"/>
              <a:t>inflammatory</a:t>
            </a:r>
            <a:r>
              <a:rPr lang="pt-BR" dirty="0"/>
              <a:t> </a:t>
            </a:r>
            <a:r>
              <a:rPr lang="pt-BR" dirty="0" err="1"/>
              <a:t>cytokine</a:t>
            </a:r>
            <a:r>
              <a:rPr lang="pt-BR" dirty="0"/>
              <a:t> </a:t>
            </a:r>
            <a:r>
              <a:rPr lang="pt-BR" dirty="0" err="1" smtClean="0"/>
              <a:t>signaling</a:t>
            </a:r>
            <a:r>
              <a:rPr lang="pt-BR" dirty="0" smtClean="0"/>
              <a:t>.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fr-FR" dirty="0"/>
              <a:t>Nat Commun. ; 6: 6118. doi:10.1038/ncomms7118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Ovarian clear cell carcinoma meets metabolism; HNF-1β confers survival benefits trough the Warburg effect and ROS reduction.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err="1" smtClean="0"/>
              <a:t>Introdução</a:t>
            </a:r>
            <a:r>
              <a:rPr lang="en-US" sz="36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</a:t>
            </a:r>
            <a:r>
              <a:rPr lang="en-US" sz="3600" dirty="0" err="1" smtClean="0"/>
              <a:t>Assinatura</a:t>
            </a:r>
            <a:r>
              <a:rPr lang="en-US" sz="3600" dirty="0" smtClean="0"/>
              <a:t> </a:t>
            </a:r>
            <a:r>
              <a:rPr lang="en-US" sz="3600" dirty="0" err="1" smtClean="0"/>
              <a:t>genética</a:t>
            </a:r>
            <a:r>
              <a:rPr lang="en-US" sz="3600" dirty="0" smtClean="0"/>
              <a:t> do carcinoma de </a:t>
            </a:r>
            <a:r>
              <a:rPr lang="en-US" sz="3600" dirty="0" err="1" smtClean="0"/>
              <a:t>células</a:t>
            </a:r>
            <a:r>
              <a:rPr lang="en-US" sz="3600" dirty="0" smtClean="0"/>
              <a:t> </a:t>
            </a:r>
            <a:r>
              <a:rPr lang="en-US" sz="3600" dirty="0" err="1" smtClean="0"/>
              <a:t>claras</a:t>
            </a:r>
            <a:r>
              <a:rPr lang="en-US" sz="3600" dirty="0" smtClean="0"/>
              <a:t> de </a:t>
            </a:r>
            <a:r>
              <a:rPr lang="en-US" sz="3600" dirty="0" err="1" smtClean="0"/>
              <a:t>ovário</a:t>
            </a:r>
            <a:r>
              <a:rPr lang="en-US" sz="3600" dirty="0" smtClean="0"/>
              <a:t> </a:t>
            </a:r>
            <a:r>
              <a:rPr lang="en-US" sz="3600" dirty="0" err="1" smtClean="0"/>
              <a:t>compreende</a:t>
            </a:r>
            <a:r>
              <a:rPr lang="en-US" sz="3600" dirty="0" smtClean="0"/>
              <a:t> genes </a:t>
            </a:r>
            <a:r>
              <a:rPr lang="en-US" sz="3600" dirty="0" err="1" smtClean="0"/>
              <a:t>envolvidos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3 </a:t>
            </a:r>
            <a:r>
              <a:rPr lang="en-US" sz="3600" dirty="0" err="1" smtClean="0"/>
              <a:t>categorias</a:t>
            </a:r>
            <a:r>
              <a:rPr lang="en-US" sz="3600" dirty="0" smtClean="0"/>
              <a:t>: </a:t>
            </a:r>
            <a:r>
              <a:rPr lang="en-US" sz="3600" dirty="0" err="1" smtClean="0"/>
              <a:t>resposta</a:t>
            </a:r>
            <a:r>
              <a:rPr lang="en-US" sz="3600" dirty="0" smtClean="0"/>
              <a:t> </a:t>
            </a:r>
            <a:r>
              <a:rPr lang="en-US" sz="3600" dirty="0" err="1" smtClean="0"/>
              <a:t>ao</a:t>
            </a:r>
            <a:r>
              <a:rPr lang="en-US" sz="3600" dirty="0" smtClean="0"/>
              <a:t> stress, </a:t>
            </a:r>
            <a:r>
              <a:rPr lang="en-US" sz="3600" dirty="0" err="1" smtClean="0"/>
              <a:t>metabolismo</a:t>
            </a:r>
            <a:r>
              <a:rPr lang="en-US" sz="3600" dirty="0" smtClean="0"/>
              <a:t> de </a:t>
            </a:r>
            <a:r>
              <a:rPr lang="en-US" sz="3600" dirty="0" err="1" smtClean="0"/>
              <a:t>glicose</a:t>
            </a:r>
            <a:r>
              <a:rPr lang="en-US" sz="3600" dirty="0" smtClean="0"/>
              <a:t> e </a:t>
            </a:r>
            <a:r>
              <a:rPr lang="en-US" sz="3600" dirty="0" err="1" smtClean="0"/>
              <a:t>coagulação</a:t>
            </a:r>
            <a:r>
              <a:rPr lang="en-US" sz="3600" dirty="0" smtClean="0"/>
              <a:t>. “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Escolha</a:t>
            </a:r>
            <a:r>
              <a:rPr lang="en-US" sz="3600" dirty="0" smtClean="0"/>
              <a:t> de HNF-1β: 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Alta </a:t>
            </a:r>
            <a:r>
              <a:rPr lang="en-US" sz="3600" dirty="0" err="1" smtClean="0"/>
              <a:t>expressão</a:t>
            </a:r>
            <a:r>
              <a:rPr lang="en-US" sz="3600" dirty="0" smtClean="0"/>
              <a:t> é </a:t>
            </a:r>
            <a:r>
              <a:rPr lang="en-US" sz="3600" dirty="0" err="1" smtClean="0"/>
              <a:t>marco</a:t>
            </a:r>
            <a:r>
              <a:rPr lang="en-US" sz="3600" dirty="0" smtClean="0"/>
              <a:t> de OCCC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err="1" smtClean="0"/>
              <a:t>Regulada</a:t>
            </a:r>
            <a:r>
              <a:rPr lang="en-US" sz="3600" dirty="0" smtClean="0"/>
              <a:t> </a:t>
            </a:r>
            <a:r>
              <a:rPr lang="en-US" sz="3600" dirty="0" err="1" smtClean="0"/>
              <a:t>epigeneticamente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3600" dirty="0" err="1" smtClean="0"/>
              <a:t>Mediador</a:t>
            </a:r>
            <a:r>
              <a:rPr lang="en-US" sz="3600" dirty="0" smtClean="0"/>
              <a:t> central de </a:t>
            </a:r>
            <a:r>
              <a:rPr lang="en-US" sz="3600" dirty="0" err="1" smtClean="0"/>
              <a:t>sinalização</a:t>
            </a:r>
            <a:r>
              <a:rPr lang="en-US" sz="3600" dirty="0" smtClean="0"/>
              <a:t> no OCCC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Funções </a:t>
            </a:r>
            <a:r>
              <a:rPr lang="en-US" dirty="0" smtClean="0"/>
              <a:t>HNF-1β:</a:t>
            </a:r>
            <a:endParaRPr lang="pt-BR" dirty="0" smtClean="0"/>
          </a:p>
          <a:p>
            <a:pPr lvl="1"/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BR" dirty="0" smtClean="0"/>
              <a:t>Formação e diferenciação epitelial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/>
              <a:t>Regulação de transportadores – urato e anions orgânicos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/>
              <a:t>Regulação metabólica e redução de stress </a:t>
            </a:r>
            <a:r>
              <a:rPr lang="pt-BR" dirty="0" err="1" smtClean="0"/>
              <a:t>oxidativo</a:t>
            </a:r>
            <a:r>
              <a:rPr lang="pt-BR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Desenvolvimento</a:t>
            </a:r>
            <a:r>
              <a:rPr lang="en-US" dirty="0" smtClean="0"/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HNF-1β </a:t>
            </a:r>
            <a:r>
              <a:rPr lang="en-US" dirty="0" err="1" smtClean="0"/>
              <a:t>em</a:t>
            </a:r>
            <a:r>
              <a:rPr lang="en-US" dirty="0"/>
              <a:t> </a:t>
            </a:r>
            <a:r>
              <a:rPr lang="en-US" dirty="0" smtClean="0"/>
              <a:t>carcinoma de </a:t>
            </a:r>
            <a:r>
              <a:rPr lang="en-US" dirty="0" err="1" smtClean="0"/>
              <a:t>células</a:t>
            </a:r>
            <a:r>
              <a:rPr lang="en-US" dirty="0" smtClean="0"/>
              <a:t> </a:t>
            </a:r>
            <a:r>
              <a:rPr lang="en-US" dirty="0" err="1" smtClean="0"/>
              <a:t>claras</a:t>
            </a:r>
            <a:r>
              <a:rPr lang="en-US" dirty="0" smtClean="0"/>
              <a:t> de </a:t>
            </a:r>
            <a:r>
              <a:rPr lang="en-US" dirty="0" err="1" smtClean="0"/>
              <a:t>ovário</a:t>
            </a:r>
            <a:r>
              <a:rPr lang="en-US" dirty="0" smtClean="0"/>
              <a:t> –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baixa</a:t>
            </a:r>
            <a:r>
              <a:rPr lang="en-US" dirty="0" smtClean="0"/>
              <a:t> </a:t>
            </a:r>
            <a:r>
              <a:rPr lang="en-US" dirty="0" err="1" smtClean="0"/>
              <a:t>expressão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  <a:p>
            <a:pPr lvl="1" algn="just">
              <a:buFont typeface="Arial" pitchFamily="34" charset="0"/>
              <a:buChar char="•"/>
            </a:pPr>
            <a:r>
              <a:rPr lang="en-US" dirty="0" err="1" smtClean="0"/>
              <a:t>Efeito</a:t>
            </a:r>
            <a:r>
              <a:rPr lang="en-US" dirty="0" smtClean="0"/>
              <a:t> Warburg </a:t>
            </a:r>
            <a:r>
              <a:rPr lang="en-US" dirty="0" err="1" smtClean="0"/>
              <a:t>acentuado</a:t>
            </a:r>
            <a:endParaRPr lang="en-US" dirty="0"/>
          </a:p>
          <a:p>
            <a:pPr lvl="2" algn="just"/>
            <a:r>
              <a:rPr lang="en-US" dirty="0" err="1" smtClean="0"/>
              <a:t>Preferência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metabolismo</a:t>
            </a:r>
            <a:r>
              <a:rPr lang="en-US" dirty="0" smtClean="0"/>
              <a:t> </a:t>
            </a:r>
            <a:r>
              <a:rPr lang="en-US" dirty="0" err="1" smtClean="0"/>
              <a:t>glicolítico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</a:t>
            </a:r>
            <a:r>
              <a:rPr lang="en-US" dirty="0" err="1" smtClean="0"/>
              <a:t>fosforilação</a:t>
            </a:r>
            <a:r>
              <a:rPr lang="en-US" dirty="0" smtClean="0"/>
              <a:t> </a:t>
            </a:r>
            <a:r>
              <a:rPr lang="en-US" dirty="0" err="1" smtClean="0"/>
              <a:t>oxidativa</a:t>
            </a:r>
            <a:r>
              <a:rPr lang="en-US" dirty="0" smtClean="0"/>
              <a:t>. </a:t>
            </a: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err="1" smtClean="0"/>
              <a:t>Sobrevida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Hipóxia</a:t>
            </a:r>
            <a:r>
              <a:rPr lang="en-US" dirty="0" smtClean="0"/>
              <a:t> (inclusive com </a:t>
            </a:r>
            <a:r>
              <a:rPr lang="en-US" dirty="0" err="1" smtClean="0"/>
              <a:t>cisplatina</a:t>
            </a:r>
            <a:r>
              <a:rPr lang="en-US" dirty="0" smtClean="0"/>
              <a:t>)</a:t>
            </a:r>
          </a:p>
          <a:p>
            <a:pPr lvl="1" algn="just"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ambientes</a:t>
            </a:r>
            <a:r>
              <a:rPr lang="en-US" dirty="0" smtClean="0"/>
              <a:t> com </a:t>
            </a:r>
            <a:r>
              <a:rPr lang="en-US" dirty="0" err="1" smtClean="0"/>
              <a:t>pouca</a:t>
            </a:r>
            <a:r>
              <a:rPr lang="en-US" dirty="0" smtClean="0"/>
              <a:t> </a:t>
            </a:r>
            <a:r>
              <a:rPr lang="en-US" dirty="0" err="1" smtClean="0"/>
              <a:t>glicose</a:t>
            </a:r>
            <a:endParaRPr lang="en-US" dirty="0"/>
          </a:p>
          <a:p>
            <a:pPr lvl="1" algn="just"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err="1" smtClean="0"/>
              <a:t>Baixa</a:t>
            </a:r>
            <a:r>
              <a:rPr lang="en-US" dirty="0" smtClean="0"/>
              <a:t> </a:t>
            </a:r>
            <a:r>
              <a:rPr lang="en-US" dirty="0" err="1" smtClean="0"/>
              <a:t>concentração</a:t>
            </a:r>
            <a:r>
              <a:rPr lang="en-US" dirty="0" smtClean="0"/>
              <a:t> de </a:t>
            </a:r>
            <a:r>
              <a:rPr lang="en-US" dirty="0" err="1" smtClean="0"/>
              <a:t>espécies</a:t>
            </a:r>
            <a:r>
              <a:rPr lang="en-US" dirty="0" smtClean="0"/>
              <a:t> </a:t>
            </a:r>
            <a:r>
              <a:rPr lang="en-US" dirty="0" err="1" smtClean="0"/>
              <a:t>reativas</a:t>
            </a:r>
            <a:r>
              <a:rPr lang="en-US" dirty="0" smtClean="0"/>
              <a:t> de </a:t>
            </a:r>
            <a:r>
              <a:rPr lang="en-US" dirty="0" err="1" smtClean="0"/>
              <a:t>oxigênio</a:t>
            </a:r>
            <a:endParaRPr lang="en-US" dirty="0"/>
          </a:p>
          <a:p>
            <a:pPr lvl="2" algn="just"/>
            <a:r>
              <a:rPr lang="en-US" dirty="0" err="1" smtClean="0"/>
              <a:t>Proteção</a:t>
            </a:r>
            <a:r>
              <a:rPr lang="en-US" dirty="0" smtClean="0"/>
              <a:t> a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pró</a:t>
            </a:r>
            <a:r>
              <a:rPr lang="en-US" dirty="0" smtClean="0"/>
              <a:t> </a:t>
            </a:r>
            <a:r>
              <a:rPr lang="en-US" dirty="0" err="1" smtClean="0"/>
              <a:t>apoptóticos</a:t>
            </a:r>
            <a:endParaRPr lang="en-US" dirty="0" smtClean="0"/>
          </a:p>
          <a:p>
            <a:pPr lvl="2" algn="just"/>
            <a:r>
              <a:rPr lang="en-US" dirty="0" err="1" smtClean="0"/>
              <a:t>Ambiente</a:t>
            </a:r>
            <a:r>
              <a:rPr lang="en-US" dirty="0" smtClean="0"/>
              <a:t> de </a:t>
            </a:r>
            <a:r>
              <a:rPr lang="en-US" dirty="0" err="1" smtClean="0"/>
              <a:t>origem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rico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ROS (</a:t>
            </a:r>
            <a:r>
              <a:rPr lang="en-US" dirty="0" err="1" smtClean="0"/>
              <a:t>cistos</a:t>
            </a:r>
            <a:r>
              <a:rPr lang="en-US" dirty="0" smtClean="0"/>
              <a:t> </a:t>
            </a:r>
            <a:r>
              <a:rPr lang="en-US" dirty="0" err="1" smtClean="0"/>
              <a:t>endometrióticos</a:t>
            </a:r>
            <a:r>
              <a:rPr lang="en-US" dirty="0" smtClean="0"/>
              <a:t>)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  <a:p>
            <a:pPr lvl="1" algn="just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536</Words>
  <Application>Microsoft Office PowerPoint</Application>
  <PresentationFormat>Apresentação na tela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Disciplina: Modelos Experimentais em Oncologia </vt:lpstr>
      <vt:lpstr>Apresentação</vt:lpstr>
      <vt:lpstr>Projeto - Introdução</vt:lpstr>
      <vt:lpstr>Slide 4</vt:lpstr>
      <vt:lpstr>Projeto - Objetivos</vt:lpstr>
      <vt:lpstr>Carcinogênese</vt:lpstr>
      <vt:lpstr>Ovarian clear cell carcinoma meets metabolism; HNF-1β confers survival benefits trough the Warburg effect and ROS reduction.</vt:lpstr>
      <vt:lpstr>Slide 8</vt:lpstr>
      <vt:lpstr>Slide 9</vt:lpstr>
      <vt:lpstr>Slide 10</vt:lpstr>
      <vt:lpstr>Coexistent ARID1A-PIK3CA mutations promote ovarian clear-cell tumorigenesis through pro-tumorigenic inflammatory cytokine signaling</vt:lpstr>
      <vt:lpstr>Slide 12</vt:lpstr>
      <vt:lpstr>Slide 13</vt:lpstr>
      <vt:lpstr> Hallmarks of cancer: the next generation.    Hanahan and Weinberg, 2011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Disciplina: Modelos Experimentais em Oncologia </dc:title>
  <dc:creator>Mariana</dc:creator>
  <cp:lastModifiedBy>Mariana</cp:lastModifiedBy>
  <cp:revision>20</cp:revision>
  <dcterms:created xsi:type="dcterms:W3CDTF">2016-09-07T22:43:06Z</dcterms:created>
  <dcterms:modified xsi:type="dcterms:W3CDTF">2016-09-08T02:14:48Z</dcterms:modified>
</cp:coreProperties>
</file>