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405" r:id="rId3"/>
    <p:sldId id="352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4" r:id="rId12"/>
    <p:sldId id="407" r:id="rId13"/>
    <p:sldId id="408" r:id="rId14"/>
    <p:sldId id="409" r:id="rId15"/>
    <p:sldId id="410" r:id="rId16"/>
    <p:sldId id="411" r:id="rId17"/>
    <p:sldId id="270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37" y="62"/>
      </p:cViewPr>
      <p:guideLst>
        <p:guide orient="horz" pos="1684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037AE-1B82-4212-A145-AF59F899320D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BC30D-47F6-4816-9012-EC06FF935C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10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249EA-5242-439F-8755-F198CF095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BE62CB-694C-4A9A-9EA9-F2CE44E29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74593C-8571-49F3-8322-63E7B56F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ADB9D3-877A-40F0-916C-4E8FF3A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E031D1-CEFC-40D3-B8F4-417540400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57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EFC44-F83D-4D86-8DFB-8BAA8237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2FF812-B6E1-4106-B7F5-4877C531E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B69FF9-9D3A-413A-BF18-32DA11EF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92788C-75FF-4212-9169-D7CDC267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84E4D2-E1D0-48EB-A9E5-7899992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31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0ECE36-60A4-49C3-80C4-2183EF3A5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9801AE-C238-4D51-B8EB-EADC48F2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39297E-AFF1-49D2-9A52-615774B8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A6760B-93ED-4A1A-A1DE-F3B2CCF7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5FD16B-CB1D-4EC2-80DF-6CDC2BDF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77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533A5-6FA3-476D-9563-564C2E97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BB11C6-300A-4C25-8285-5E9E1DC29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511391-79A0-45FD-9348-A1395C84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4EEDDB-EB85-4CCD-A4CB-7B9707B4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92A520-F72A-495A-B544-F8E25127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21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200FF-E9CC-46DD-AD72-82F9692C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2B2059-5C83-4ECF-BDC0-F9F62A759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013E2D-249D-44F8-9354-312D5A90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C69194-A365-4529-836C-2A5437E4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DC1A3D-A1B7-43FB-8A62-5DF8C71D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14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484FA-B121-4BF2-8A8A-2E40D49C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E4A8A1-EFE7-40B1-987F-2D9C6AA6E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4EEE62-7DAA-4AA2-97AD-01DCBC216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9107FF-7D05-4586-9743-91E9524C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FFC110-1FEB-494D-A42F-11C5B120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069138-14F9-4712-B9CC-7B559FAD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9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695BB-F8AF-4017-8FA8-647250A1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5A5AD4-181A-4DE5-89BA-B503ED71D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31988D-7544-4172-BDAD-0BBCCDA3E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BD76C23-FDD3-44DF-9235-433C7971C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DCADE0-288A-47CB-9316-3B333E390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C0F2260-3A73-4546-AF82-001A11E8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6DA440D-FD36-480E-982D-5BB7E99B7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4D567EA-9C21-4AF7-A547-C394E10D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56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32A3C-1BB0-4916-A395-9B2C8778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F617A3D-FB31-416F-A061-1CF55487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7C6A675-3042-448E-8672-3C94F529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9A5D27-4725-4D74-9B87-5A26E872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1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6B6AD0B-C20B-4234-A757-9111F70F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5D17A8-9FE5-4FA3-9A1D-6A80345E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41C97F-A28B-42A9-8021-F1D5CD10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25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9EADB-5B68-4A85-9F04-37F1697D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3929F9-34F8-4502-8530-BC5F698BC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269E65-17D8-4C67-96FF-9CBA25406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5CFE2A-F828-4D25-B41F-905D8823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705202-770E-4BD9-92CC-AEB615AD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1954A3-9848-4B00-B629-A010CA2A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17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2DF3F-28C1-40D5-AC0F-86806B91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E569F6-D856-4187-96A5-2A35881C8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85D288-312B-405E-AA07-1FCA71EC6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4E19DB-BF30-4C78-B54B-92FB3A9B5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E1BD97-B53D-4B38-97B0-50F859F3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E68347-A7CA-4142-9E36-4939BC1C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21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76CF459-7A2E-4ADA-94B4-9686FA8C1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26DFF6-9518-4AE0-BEE5-5EC745717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8592A7-4308-46A4-A055-398881A4E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568B1-019F-4049-82DF-25B7BC2686B5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E101BF-E4B5-4FCD-AF4A-62AEE7FB2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F88D23-3EBF-4F5D-8D66-546B1CA28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61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372EF43-3E06-4A38-BFA5-324845121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7" y="1"/>
            <a:ext cx="12202847" cy="6857999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61B338D-1166-4B42-983F-9EB4C80A4245}"/>
              </a:ext>
            </a:extLst>
          </p:cNvPr>
          <p:cNvSpPr/>
          <p:nvPr/>
        </p:nvSpPr>
        <p:spPr>
          <a:xfrm>
            <a:off x="1119116" y="1088869"/>
            <a:ext cx="10072048" cy="2215991"/>
          </a:xfrm>
          <a:prstGeom prst="roundRect">
            <a:avLst/>
          </a:prstGeom>
          <a:solidFill>
            <a:srgbClr val="14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C2DA112-DEB7-44D1-AC76-3F94D67FE042}"/>
              </a:ext>
            </a:extLst>
          </p:cNvPr>
          <p:cNvSpPr txBox="1"/>
          <p:nvPr/>
        </p:nvSpPr>
        <p:spPr>
          <a:xfrm>
            <a:off x="477231" y="1549182"/>
            <a:ext cx="1135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Técnicas de Pesquisa I</a:t>
            </a:r>
            <a:endParaRPr lang="pt-BR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936376" y="4532061"/>
            <a:ext cx="4493623" cy="51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Prof. Alexandre Dias</a:t>
            </a:r>
          </a:p>
        </p:txBody>
      </p:sp>
    </p:spTree>
    <p:extLst>
      <p:ext uri="{BB962C8B-B14F-4D97-AF65-F5344CB8AC3E}">
        <p14:creationId xmlns:p14="http://schemas.microsoft.com/office/powerpoint/2010/main" val="184264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288"/>
          <a:ext cx="12174538" cy="684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288"/>
                        <a:ext cx="12174538" cy="684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537418" y="2668216"/>
            <a:ext cx="356105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800"/>
              </a:spcAft>
            </a:pPr>
            <a:r>
              <a:rPr lang="pt-BR" altLang="pt-BR" sz="2400" b="1" dirty="0">
                <a:solidFill>
                  <a:srgbClr val="082F65"/>
                </a:solidFill>
                <a:cs typeface="Arial" panose="020B0604020202020204" pitchFamily="34" charset="0"/>
              </a:rPr>
              <a:t>Amostra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77782" y="915901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3) Quanto à natureza do método: </a:t>
            </a:r>
          </a:p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Qualitativa X Quantitativa </a:t>
            </a:r>
          </a:p>
        </p:txBody>
      </p:sp>
      <p:sp>
        <p:nvSpPr>
          <p:cNvPr id="2" name="TextBox 26">
            <a:extLst>
              <a:ext uri="{FF2B5EF4-FFF2-40B4-BE49-F238E27FC236}">
                <a16:creationId xmlns:a16="http://schemas.microsoft.com/office/drawing/2014/main" id="{20790B50-E0DD-3C0E-1FBC-AFC42283B8BC}"/>
              </a:ext>
            </a:extLst>
          </p:cNvPr>
          <p:cNvSpPr txBox="1"/>
          <p:nvPr/>
        </p:nvSpPr>
        <p:spPr bwMode="auto">
          <a:xfrm>
            <a:off x="602732" y="4724727"/>
            <a:ext cx="356105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800"/>
              </a:spcAft>
            </a:pPr>
            <a:r>
              <a:rPr lang="pt-BR" altLang="pt-BR" sz="2400" b="1" dirty="0">
                <a:solidFill>
                  <a:srgbClr val="082F65"/>
                </a:solidFill>
                <a:cs typeface="Arial" panose="020B0604020202020204" pitchFamily="34" charset="0"/>
              </a:rPr>
              <a:t>Resultado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CCDA77ED-332D-887F-0375-1C4018888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971473"/>
              </p:ext>
            </p:extLst>
          </p:nvPr>
        </p:nvGraphicFramePr>
        <p:xfrm>
          <a:off x="3102429" y="2377019"/>
          <a:ext cx="8138043" cy="1463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138043">
                  <a:extLst>
                    <a:ext uri="{9D8B030D-6E8A-4147-A177-3AD203B41FA5}">
                      <a16:colId xmlns:a16="http://schemas.microsoft.com/office/drawing/2014/main" val="3322984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t-B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Qualitativa: </a:t>
                      </a:r>
                      <a:r>
                        <a:rPr lang="pt-BR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pequeno número de casos não representativos.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pt-BR" sz="2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t-B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Quantitativa: </a:t>
                      </a:r>
                      <a:r>
                        <a:rPr lang="pt-BR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grande número de </a:t>
                      </a:r>
                      <a:r>
                        <a:rPr lang="pt-BR" sz="2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observações.</a:t>
                      </a:r>
                      <a:endParaRPr lang="pt-BR" sz="2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76593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52FA548-67B1-F48B-95FC-9D23E336A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427246"/>
              </p:ext>
            </p:extLst>
          </p:nvPr>
        </p:nvGraphicFramePr>
        <p:xfrm>
          <a:off x="3112472" y="4480753"/>
          <a:ext cx="8128000" cy="1828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3229845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t-B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Qualitativa: </a:t>
                      </a:r>
                      <a:r>
                        <a:rPr lang="pt-BR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desenvolve uma compreensão inicial.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pt-BR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t-BR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Quantitativa: </a:t>
                      </a:r>
                      <a:r>
                        <a:rPr lang="pt-BR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mais abrangentes, que </a:t>
                      </a:r>
                      <a:r>
                        <a:rPr lang="pt-BR" sz="2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podem representar </a:t>
                      </a:r>
                      <a:r>
                        <a:rPr lang="pt-BR" sz="2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o universo </a:t>
                      </a:r>
                      <a:r>
                        <a:rPr lang="pt-BR" sz="2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das observações.</a:t>
                      </a:r>
                      <a:endParaRPr lang="pt-BR" sz="24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76593"/>
                  </a:ext>
                </a:extLst>
              </a:tr>
            </a:tbl>
          </a:graphicData>
        </a:graphic>
      </p:graphicFrame>
      <p:sp>
        <p:nvSpPr>
          <p:cNvPr id="6" name="Chave Direita 5">
            <a:extLst>
              <a:ext uri="{FF2B5EF4-FFF2-40B4-BE49-F238E27FC236}">
                <a16:creationId xmlns:a16="http://schemas.microsoft.com/office/drawing/2014/main" id="{44096B37-F996-FAB2-AAA0-93D131335222}"/>
              </a:ext>
            </a:extLst>
          </p:cNvPr>
          <p:cNvSpPr/>
          <p:nvPr/>
        </p:nvSpPr>
        <p:spPr>
          <a:xfrm>
            <a:off x="1746444" y="2431556"/>
            <a:ext cx="1273628" cy="12152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have Direita 6">
            <a:extLst>
              <a:ext uri="{FF2B5EF4-FFF2-40B4-BE49-F238E27FC236}">
                <a16:creationId xmlns:a16="http://schemas.microsoft.com/office/drawing/2014/main" id="{B960ABB0-FC69-3C88-E281-3B8D5C203031}"/>
              </a:ext>
            </a:extLst>
          </p:cNvPr>
          <p:cNvSpPr/>
          <p:nvPr/>
        </p:nvSpPr>
        <p:spPr>
          <a:xfrm>
            <a:off x="1828801" y="4545653"/>
            <a:ext cx="1273628" cy="12152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24477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288"/>
          <a:ext cx="12174538" cy="684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288"/>
                        <a:ext cx="12174538" cy="684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488579" y="2028440"/>
            <a:ext cx="1119738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b="1" dirty="0">
                <a:solidFill>
                  <a:srgbClr val="082F65"/>
                </a:solidFill>
                <a:cs typeface="Arial" panose="020B0604020202020204" pitchFamily="34" charset="0"/>
              </a:rPr>
              <a:t>Alguns métodos de pesquisa: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77782" y="915901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3) Quanto à natureza do método: </a:t>
            </a:r>
          </a:p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Qualitativa X Quantitativa </a:t>
            </a:r>
          </a:p>
        </p:txBody>
      </p:sp>
      <p:graphicFrame>
        <p:nvGraphicFramePr>
          <p:cNvPr id="56" name="Tabela 56">
            <a:extLst>
              <a:ext uri="{FF2B5EF4-FFF2-40B4-BE49-F238E27FC236}">
                <a16:creationId xmlns:a16="http://schemas.microsoft.com/office/drawing/2014/main" id="{C3FA8809-4542-9191-ADC3-8A3AD7D8C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995083"/>
              </p:ext>
            </p:extLst>
          </p:nvPr>
        </p:nvGraphicFramePr>
        <p:xfrm>
          <a:off x="399978" y="2627171"/>
          <a:ext cx="11392044" cy="3699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8011">
                  <a:extLst>
                    <a:ext uri="{9D8B030D-6E8A-4147-A177-3AD203B41FA5}">
                      <a16:colId xmlns:a16="http://schemas.microsoft.com/office/drawing/2014/main" val="120849446"/>
                    </a:ext>
                  </a:extLst>
                </a:gridCol>
                <a:gridCol w="2848011">
                  <a:extLst>
                    <a:ext uri="{9D8B030D-6E8A-4147-A177-3AD203B41FA5}">
                      <a16:colId xmlns:a16="http://schemas.microsoft.com/office/drawing/2014/main" val="40849835"/>
                    </a:ext>
                  </a:extLst>
                </a:gridCol>
                <a:gridCol w="2843822">
                  <a:extLst>
                    <a:ext uri="{9D8B030D-6E8A-4147-A177-3AD203B41FA5}">
                      <a16:colId xmlns:a16="http://schemas.microsoft.com/office/drawing/2014/main" val="1801453504"/>
                    </a:ext>
                  </a:extLst>
                </a:gridCol>
                <a:gridCol w="2852200">
                  <a:extLst>
                    <a:ext uri="{9D8B030D-6E8A-4147-A177-3AD203B41FA5}">
                      <a16:colId xmlns:a16="http://schemas.microsoft.com/office/drawing/2014/main" val="2043338386"/>
                    </a:ext>
                  </a:extLst>
                </a:gridCol>
              </a:tblGrid>
              <a:tr h="97444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Métodos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Forma da questão da pesquisa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Exige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controle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sobre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eventos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comportamentais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?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Focaliza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acontecimentos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contemporâneos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?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752624"/>
                  </a:ext>
                </a:extLst>
              </a:tr>
              <a:tr h="410126">
                <a:tc>
                  <a:txBody>
                    <a:bodyPr/>
                    <a:lstStyle/>
                    <a:p>
                      <a:r>
                        <a:rPr lang="pt-BR" dirty="0"/>
                        <a:t>Experimento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Como, por 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088415"/>
                  </a:ext>
                </a:extLst>
              </a:tr>
              <a:tr h="410126">
                <a:tc>
                  <a:txBody>
                    <a:bodyPr/>
                    <a:lstStyle/>
                    <a:p>
                      <a:r>
                        <a:rPr lang="pt-BR" dirty="0"/>
                        <a:t>Levantamento/</a:t>
                      </a:r>
                      <a:r>
                        <a:rPr lang="pt-BR" dirty="0" err="1"/>
                        <a:t>Survey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Quem, o que, onde, quantos, quanto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797054"/>
                  </a:ext>
                </a:extLst>
              </a:tr>
              <a:tr h="410126">
                <a:tc>
                  <a:txBody>
                    <a:bodyPr/>
                    <a:lstStyle/>
                    <a:p>
                      <a:r>
                        <a:rPr lang="pt-BR" dirty="0"/>
                        <a:t>Análise de arquivos/documental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Quem, o que, onde, quantos, quanto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Não 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Sim/Não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81821"/>
                  </a:ext>
                </a:extLst>
              </a:tr>
              <a:tr h="410126">
                <a:tc>
                  <a:txBody>
                    <a:bodyPr/>
                    <a:lstStyle/>
                    <a:p>
                      <a:r>
                        <a:rPr lang="pt-BR" dirty="0"/>
                        <a:t>Pesquisa histórica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Como, por 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Não 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Não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16144"/>
                  </a:ext>
                </a:extLst>
              </a:tr>
              <a:tr h="410126">
                <a:tc>
                  <a:txBody>
                    <a:bodyPr/>
                    <a:lstStyle/>
                    <a:p>
                      <a:r>
                        <a:rPr lang="pt-BR" dirty="0"/>
                        <a:t>Estudo de caso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Como, por 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322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45740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513248"/>
              </p:ext>
            </p:extLst>
          </p:nvPr>
        </p:nvGraphicFramePr>
        <p:xfrm>
          <a:off x="0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171160" y="3909149"/>
            <a:ext cx="11023210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77782" y="915901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4)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Quanto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aos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meios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</a:t>
            </a:r>
          </a:p>
          <a:p>
            <a:pPr algn="ctr">
              <a:defRPr/>
            </a:pP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>
              <a:defRPr/>
            </a:pP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49DBF3-DDAB-EE47-DA6B-8AD002626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>
                <a:solidFill>
                  <a:srgbClr val="002060"/>
                </a:solidFill>
              </a:rPr>
              <a:t>A) Pesquisa de Campo </a:t>
            </a:r>
          </a:p>
          <a:p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BAAB174-7A7E-FBF8-42C0-B810EB91CB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Realizada no local onde ocorre ou ocorreu o fenômeno estudado</a:t>
            </a:r>
            <a:r>
              <a:rPr lang="pt-BR" altLang="pt-BR" sz="2600" dirty="0" smtClean="0">
                <a:solidFill>
                  <a:srgbClr val="082F65"/>
                </a:solidFill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 smtClean="0">
                <a:solidFill>
                  <a:srgbClr val="082F65"/>
                </a:solidFill>
                <a:cs typeface="Arial" panose="020B0604020202020204" pitchFamily="34" charset="0"/>
              </a:rPr>
              <a:t>Observa-se fenômenos como ocorrem na realidade.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6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 err="1">
                <a:solidFill>
                  <a:srgbClr val="082F65"/>
                </a:solidFill>
                <a:cs typeface="Arial" panose="020B0604020202020204" pitchFamily="34" charset="0"/>
              </a:rPr>
              <a:t>Ex</a:t>
            </a: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: </a:t>
            </a:r>
            <a:r>
              <a:rPr lang="pt-BR" altLang="pt-BR" sz="2600" dirty="0" smtClean="0">
                <a:solidFill>
                  <a:srgbClr val="082F65"/>
                </a:solidFill>
                <a:cs typeface="Arial" panose="020B0604020202020204" pitchFamily="34" charset="0"/>
              </a:rPr>
              <a:t>analisar o comportamento de consumidores de produtos de higiene pessoal em supermercados.</a:t>
            </a:r>
            <a:endParaRPr lang="pt-BR" sz="2600" dirty="0"/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10710120-430B-F7B4-1261-ECED627DD3A9}"/>
              </a:ext>
            </a:extLst>
          </p:cNvPr>
          <p:cNvSpPr txBox="1">
            <a:spLocks/>
          </p:cNvSpPr>
          <p:nvPr/>
        </p:nvSpPr>
        <p:spPr>
          <a:xfrm>
            <a:off x="6756173" y="1666038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rgbClr val="002060"/>
                </a:solidFill>
              </a:rPr>
              <a:t>B) Pesquisa de Laboratório</a:t>
            </a:r>
          </a:p>
          <a:p>
            <a:endParaRPr lang="pt-BR" dirty="0"/>
          </a:p>
        </p:txBody>
      </p:sp>
      <p:sp>
        <p:nvSpPr>
          <p:cNvPr id="11" name="Espaço Reservado para Conteúdo 4">
            <a:extLst>
              <a:ext uri="{FF2B5EF4-FFF2-40B4-BE49-F238E27FC236}">
                <a16:creationId xmlns:a16="http://schemas.microsoft.com/office/drawing/2014/main" id="{871A8744-A2A3-44F7-31C2-12BA44636CBE}"/>
              </a:ext>
            </a:extLst>
          </p:cNvPr>
          <p:cNvSpPr txBox="1">
            <a:spLocks/>
          </p:cNvSpPr>
          <p:nvPr/>
        </p:nvSpPr>
        <p:spPr>
          <a:xfrm>
            <a:off x="6338373" y="2395207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Investigação em local fechado, porque seria impossível realizar no campo.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6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 err="1">
                <a:solidFill>
                  <a:srgbClr val="082F65"/>
                </a:solidFill>
                <a:cs typeface="Arial" panose="020B0604020202020204" pitchFamily="34" charset="0"/>
              </a:rPr>
              <a:t>Ex</a:t>
            </a: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: experimento de química, simulação em um computador.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0969191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0630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0630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171160" y="3909149"/>
            <a:ext cx="11023210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77782" y="915901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4)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Quanto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aos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meios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</a:t>
            </a:r>
          </a:p>
          <a:p>
            <a:pPr algn="ctr">
              <a:defRPr/>
            </a:pP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>
              <a:defRPr/>
            </a:pP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49DBF3-DDAB-EE47-DA6B-8AD002626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>
                <a:solidFill>
                  <a:srgbClr val="002060"/>
                </a:solidFill>
              </a:rPr>
              <a:t>C) Documental </a:t>
            </a:r>
          </a:p>
          <a:p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BAAB174-7A7E-FBF8-42C0-B810EB91CB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Exame de documentos de naturezas diversas.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6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Públicos, privados ou com pessoas.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6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Inclui materiais escritos, filmes, fotos, mapas, gravações etc.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6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 err="1">
                <a:solidFill>
                  <a:srgbClr val="082F65"/>
                </a:solidFill>
                <a:cs typeface="Arial" panose="020B0604020202020204" pitchFamily="34" charset="0"/>
              </a:rPr>
              <a:t>Ex</a:t>
            </a: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: </a:t>
            </a:r>
            <a:r>
              <a:rPr lang="pt-BR" altLang="pt-BR" sz="2600" dirty="0" smtClean="0">
                <a:solidFill>
                  <a:srgbClr val="082F65"/>
                </a:solidFill>
                <a:cs typeface="Arial" panose="020B0604020202020204" pitchFamily="34" charset="0"/>
              </a:rPr>
              <a:t>analisar as tradições </a:t>
            </a: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da empresa familiar japonesa.</a:t>
            </a:r>
            <a:endParaRPr lang="pt-BR" sz="2600" dirty="0"/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10710120-430B-F7B4-1261-ECED627DD3A9}"/>
              </a:ext>
            </a:extLst>
          </p:cNvPr>
          <p:cNvSpPr txBox="1">
            <a:spLocks/>
          </p:cNvSpPr>
          <p:nvPr/>
        </p:nvSpPr>
        <p:spPr>
          <a:xfrm>
            <a:off x="6756173" y="1666038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rgbClr val="002060"/>
                </a:solidFill>
              </a:rPr>
              <a:t>D) Bibliográfica</a:t>
            </a:r>
          </a:p>
          <a:p>
            <a:endParaRPr lang="pt-BR" dirty="0"/>
          </a:p>
        </p:txBody>
      </p:sp>
      <p:sp>
        <p:nvSpPr>
          <p:cNvPr id="11" name="Espaço Reservado para Conteúdo 4">
            <a:extLst>
              <a:ext uri="{FF2B5EF4-FFF2-40B4-BE49-F238E27FC236}">
                <a16:creationId xmlns:a16="http://schemas.microsoft.com/office/drawing/2014/main" id="{871A8744-A2A3-44F7-31C2-12BA44636CBE}"/>
              </a:ext>
            </a:extLst>
          </p:cNvPr>
          <p:cNvSpPr txBox="1">
            <a:spLocks/>
          </p:cNvSpPr>
          <p:nvPr/>
        </p:nvSpPr>
        <p:spPr>
          <a:xfrm>
            <a:off x="6338373" y="2395207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Geralmente é o primeiro passo de qualquer pesquisa científica.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6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Procura explicar um problema a partir de referências já publicadas.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6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 err="1">
                <a:solidFill>
                  <a:srgbClr val="082F65"/>
                </a:solidFill>
                <a:cs typeface="Arial" panose="020B0604020202020204" pitchFamily="34" charset="0"/>
              </a:rPr>
              <a:t>Ex</a:t>
            </a: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: evolução da indústria no Brasil.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93542215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0630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0630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171160" y="3909149"/>
            <a:ext cx="11023210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77782" y="915901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4)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Quanto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aos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meios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</a:t>
            </a:r>
          </a:p>
          <a:p>
            <a:pPr algn="ctr">
              <a:defRPr/>
            </a:pP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>
              <a:defRPr/>
            </a:pP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49DBF3-DDAB-EE47-DA6B-8AD002626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>
                <a:solidFill>
                  <a:srgbClr val="002060"/>
                </a:solidFill>
              </a:rPr>
              <a:t>E) Experimental </a:t>
            </a:r>
          </a:p>
          <a:p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BAAB174-7A7E-FBF8-42C0-B810EB91CB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Caracteriza-se por manipular diretamente as variáveis. 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6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Avalia-se a relação entre causas e efeitos de um determinado fenômeno.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6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 err="1">
                <a:solidFill>
                  <a:srgbClr val="082F65"/>
                </a:solidFill>
                <a:cs typeface="Arial" panose="020B0604020202020204" pitchFamily="34" charset="0"/>
              </a:rPr>
              <a:t>Ex</a:t>
            </a: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: Comportamento de ratos de laboratório a partir de um estímulo. </a:t>
            </a:r>
            <a:endParaRPr lang="pt-BR" sz="2600" dirty="0"/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10710120-430B-F7B4-1261-ECED627DD3A9}"/>
              </a:ext>
            </a:extLst>
          </p:cNvPr>
          <p:cNvSpPr txBox="1">
            <a:spLocks/>
          </p:cNvSpPr>
          <p:nvPr/>
        </p:nvSpPr>
        <p:spPr>
          <a:xfrm>
            <a:off x="6625545" y="1159877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rgbClr val="002060"/>
                </a:solidFill>
              </a:rPr>
              <a:t>F) </a:t>
            </a:r>
            <a:r>
              <a:rPr lang="pt-BR" sz="2800" dirty="0" err="1">
                <a:solidFill>
                  <a:srgbClr val="002060"/>
                </a:solidFill>
              </a:rPr>
              <a:t>Ex</a:t>
            </a:r>
            <a:r>
              <a:rPr lang="pt-BR" sz="2800" dirty="0">
                <a:solidFill>
                  <a:srgbClr val="002060"/>
                </a:solidFill>
              </a:rPr>
              <a:t> Post Facto:</a:t>
            </a:r>
            <a:endParaRPr lang="pt-BR" dirty="0"/>
          </a:p>
        </p:txBody>
      </p:sp>
      <p:sp>
        <p:nvSpPr>
          <p:cNvPr id="11" name="Espaço Reservado para Conteúdo 4">
            <a:extLst>
              <a:ext uri="{FF2B5EF4-FFF2-40B4-BE49-F238E27FC236}">
                <a16:creationId xmlns:a16="http://schemas.microsoft.com/office/drawing/2014/main" id="{871A8744-A2A3-44F7-31C2-12BA44636CBE}"/>
              </a:ext>
            </a:extLst>
          </p:cNvPr>
          <p:cNvSpPr txBox="1">
            <a:spLocks/>
          </p:cNvSpPr>
          <p:nvPr/>
        </p:nvSpPr>
        <p:spPr>
          <a:xfrm>
            <a:off x="6338373" y="2395207"/>
            <a:ext cx="5157787" cy="39892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Realizada a partir de fatos passados (não há como manipular as variáveis).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6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 Visa avaliar as relações de causa e efeito. 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6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 err="1">
                <a:solidFill>
                  <a:srgbClr val="082F65"/>
                </a:solidFill>
                <a:cs typeface="Arial" panose="020B0604020202020204" pitchFamily="34" charset="0"/>
              </a:rPr>
              <a:t>Ex</a:t>
            </a: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: identificar os impactos da água contaminada nas pessoas que a consumiram.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427777154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0630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0630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171160" y="3909149"/>
            <a:ext cx="11023210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77782" y="915901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4)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Quanto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aos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meios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</a:t>
            </a:r>
          </a:p>
          <a:p>
            <a:pPr algn="ctr">
              <a:defRPr/>
            </a:pP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>
              <a:defRPr/>
            </a:pP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49DBF3-DDAB-EE47-DA6B-8AD002626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>
                <a:solidFill>
                  <a:srgbClr val="002060"/>
                </a:solidFill>
              </a:rPr>
              <a:t>G) Participante</a:t>
            </a:r>
          </a:p>
          <a:p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BAAB174-7A7E-FBF8-42C0-B810EB91CB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Pesquisador tem relação direta e intensa com a situação em estudo</a:t>
            </a:r>
            <a:r>
              <a:rPr lang="pt-BR" altLang="pt-BR" sz="2600" dirty="0" smtClean="0">
                <a:solidFill>
                  <a:srgbClr val="082F65"/>
                </a:solidFill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6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 smtClean="0">
                <a:solidFill>
                  <a:srgbClr val="082F65"/>
                </a:solidFill>
                <a:cs typeface="Arial" panose="020B0604020202020204" pitchFamily="34" charset="0"/>
              </a:rPr>
              <a:t>Contemplação da realidade da vida cotidiana dos participantes.</a:t>
            </a:r>
            <a:endParaRPr lang="pt-BR" altLang="pt-BR" sz="26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6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 Visa compreender características do </a:t>
            </a:r>
            <a:r>
              <a:rPr lang="pt-BR" altLang="pt-BR" sz="2600" dirty="0" smtClean="0">
                <a:solidFill>
                  <a:srgbClr val="082F65"/>
                </a:solidFill>
                <a:cs typeface="Arial" panose="020B0604020202020204" pitchFamily="34" charset="0"/>
              </a:rPr>
              <a:t>grupo (ex.: pesquisa etnográfica).</a:t>
            </a:r>
            <a:endParaRPr lang="pt-BR" altLang="pt-BR" sz="26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6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 smtClean="0">
                <a:solidFill>
                  <a:srgbClr val="082F65"/>
                </a:solidFill>
                <a:cs typeface="Arial" panose="020B0604020202020204" pitchFamily="34" charset="0"/>
              </a:rPr>
              <a:t>Ex.: </a:t>
            </a: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avaliar o estilo de vida de uma comunidade alemã de Santa Catarina.</a:t>
            </a:r>
            <a:endParaRPr lang="pt-BR" sz="2600" dirty="0"/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10710120-430B-F7B4-1261-ECED627DD3A9}"/>
              </a:ext>
            </a:extLst>
          </p:cNvPr>
          <p:cNvSpPr txBox="1">
            <a:spLocks/>
          </p:cNvSpPr>
          <p:nvPr/>
        </p:nvSpPr>
        <p:spPr>
          <a:xfrm>
            <a:off x="6625545" y="1159877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rgbClr val="002060"/>
                </a:solidFill>
              </a:rPr>
              <a:t>H) Pesquisa-Ação</a:t>
            </a:r>
            <a:endParaRPr lang="pt-BR" dirty="0"/>
          </a:p>
        </p:txBody>
      </p:sp>
      <p:sp>
        <p:nvSpPr>
          <p:cNvPr id="11" name="Espaço Reservado para Conteúdo 4">
            <a:extLst>
              <a:ext uri="{FF2B5EF4-FFF2-40B4-BE49-F238E27FC236}">
                <a16:creationId xmlns:a16="http://schemas.microsoft.com/office/drawing/2014/main" id="{871A8744-A2A3-44F7-31C2-12BA44636CBE}"/>
              </a:ext>
            </a:extLst>
          </p:cNvPr>
          <p:cNvSpPr txBox="1">
            <a:spLocks/>
          </p:cNvSpPr>
          <p:nvPr/>
        </p:nvSpPr>
        <p:spPr>
          <a:xfrm>
            <a:off x="6338373" y="2395207"/>
            <a:ext cx="5157787" cy="3989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Pesquisa participante, mas com a intervenção do pesquisador no fenômeno estudado</a:t>
            </a:r>
            <a:r>
              <a:rPr lang="pt-BR" altLang="pt-BR" sz="2600" dirty="0" smtClean="0">
                <a:solidFill>
                  <a:srgbClr val="082F65"/>
                </a:solidFill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 smtClean="0">
                <a:solidFill>
                  <a:srgbClr val="082F65"/>
                </a:solidFill>
                <a:cs typeface="Arial" panose="020B0604020202020204" pitchFamily="34" charset="0"/>
              </a:rPr>
              <a:t>Planejamento de ações para resolver um problema coletivo.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 smtClean="0">
                <a:solidFill>
                  <a:srgbClr val="082F65"/>
                </a:solidFill>
                <a:cs typeface="Arial" panose="020B0604020202020204" pitchFamily="34" charset="0"/>
              </a:rPr>
              <a:t>Necessidade de acompanhamento.</a:t>
            </a:r>
            <a:endParaRPr lang="pt-BR" altLang="pt-BR" sz="26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6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 smtClean="0">
                <a:solidFill>
                  <a:srgbClr val="082F65"/>
                </a:solidFill>
                <a:cs typeface="Arial" panose="020B0604020202020204" pitchFamily="34" charset="0"/>
              </a:rPr>
              <a:t>Ex.: </a:t>
            </a: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um psicólogo na empresa pesquisando </a:t>
            </a:r>
            <a:r>
              <a:rPr lang="pt-BR" altLang="pt-BR" sz="2600" dirty="0" smtClean="0">
                <a:solidFill>
                  <a:srgbClr val="082F65"/>
                </a:solidFill>
                <a:cs typeface="Arial" panose="020B0604020202020204" pitchFamily="34" charset="0"/>
              </a:rPr>
              <a:t>melhores estratégias para motivar os funcionários e implementando-as.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98824323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0630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0630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171160" y="3909149"/>
            <a:ext cx="11023210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77782" y="915901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4)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Quanto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aos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meios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</a:t>
            </a:r>
          </a:p>
          <a:p>
            <a:pPr algn="ctr">
              <a:defRPr/>
            </a:pP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>
              <a:defRPr/>
            </a:pP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49DBF3-DDAB-EE47-DA6B-8AD002626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>
                <a:solidFill>
                  <a:srgbClr val="002060"/>
                </a:solidFill>
              </a:rPr>
              <a:t>I) Levantamento (</a:t>
            </a:r>
            <a:r>
              <a:rPr lang="pt-BR" sz="2800" dirty="0" err="1">
                <a:solidFill>
                  <a:srgbClr val="002060"/>
                </a:solidFill>
              </a:rPr>
              <a:t>Survey</a:t>
            </a:r>
            <a:r>
              <a:rPr lang="pt-BR" sz="2800" dirty="0">
                <a:solidFill>
                  <a:srgbClr val="002060"/>
                </a:solidFill>
              </a:rPr>
              <a:t>)</a:t>
            </a:r>
          </a:p>
          <a:p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BAAB174-7A7E-FBF8-42C0-B810EB91CB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Elevado número de informações colhidas diretamente.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Uso de instrumentos que captam respostas objetivas.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Definição de amostra significativa.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Realização de análise quantitativa: estatística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Conclusões podem ser projetadas para um grupo maior.</a:t>
            </a:r>
            <a:endParaRPr lang="pt-BR" sz="2600" dirty="0"/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10710120-430B-F7B4-1261-ECED627DD3A9}"/>
              </a:ext>
            </a:extLst>
          </p:cNvPr>
          <p:cNvSpPr txBox="1">
            <a:spLocks/>
          </p:cNvSpPr>
          <p:nvPr/>
        </p:nvSpPr>
        <p:spPr>
          <a:xfrm>
            <a:off x="6625545" y="1159877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rgbClr val="002060"/>
                </a:solidFill>
              </a:rPr>
              <a:t>J) Estudo de Caso </a:t>
            </a:r>
            <a:endParaRPr lang="pt-BR" dirty="0"/>
          </a:p>
        </p:txBody>
      </p:sp>
      <p:sp>
        <p:nvSpPr>
          <p:cNvPr id="11" name="Espaço Reservado para Conteúdo 4">
            <a:extLst>
              <a:ext uri="{FF2B5EF4-FFF2-40B4-BE49-F238E27FC236}">
                <a16:creationId xmlns:a16="http://schemas.microsoft.com/office/drawing/2014/main" id="{871A8744-A2A3-44F7-31C2-12BA44636CBE}"/>
              </a:ext>
            </a:extLst>
          </p:cNvPr>
          <p:cNvSpPr txBox="1">
            <a:spLocks/>
          </p:cNvSpPr>
          <p:nvPr/>
        </p:nvSpPr>
        <p:spPr>
          <a:xfrm>
            <a:off x="6338373" y="2395207"/>
            <a:ext cx="5157787" cy="3989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Visa o exame detalhado de um objeto.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Estuda fenômenos contemporâneos da vida real.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Natureza mais aberta.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Permite analisar em profundidade processos e as relações entre eles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Visa responder às questões “como” e “por quê” certos fenômenos ocorrem.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600" dirty="0">
                <a:solidFill>
                  <a:srgbClr val="082F65"/>
                </a:solidFill>
                <a:cs typeface="Arial" panose="020B0604020202020204" pitchFamily="34" charset="0"/>
              </a:rPr>
              <a:t>Os resultados não devem ser generalizados.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80538130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95F218F-794F-4215-B460-A452D7705C38}"/>
              </a:ext>
            </a:extLst>
          </p:cNvPr>
          <p:cNvSpPr/>
          <p:nvPr/>
        </p:nvSpPr>
        <p:spPr>
          <a:xfrm>
            <a:off x="2662989" y="1801270"/>
            <a:ext cx="6513095" cy="1627730"/>
          </a:xfrm>
          <a:prstGeom prst="roundRect">
            <a:avLst/>
          </a:prstGeom>
          <a:solidFill>
            <a:srgbClr val="14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574757" y="2211178"/>
            <a:ext cx="668955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Obrigado.</a:t>
            </a:r>
          </a:p>
          <a:p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2839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288"/>
          <a:ext cx="12174538" cy="684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288"/>
                        <a:ext cx="12174538" cy="684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505C0022-50F0-9C4A-BBEE-AF25DCFD9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0" y="1733371"/>
            <a:ext cx="11312238" cy="386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92457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222152"/>
              </p:ext>
            </p:extLst>
          </p:nvPr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375181" y="1204898"/>
            <a:ext cx="10763794" cy="5304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800"/>
              </a:spcAft>
            </a:pP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Existem diversas classificações por diversos autores sobre os tipos de pesquisa existentes:</a:t>
            </a:r>
          </a:p>
          <a:p>
            <a:pPr algn="just">
              <a:spcBef>
                <a:spcPct val="0"/>
              </a:spcBef>
            </a:pPr>
            <a:endParaRPr lang="pt-BR" altLang="pt-BR" sz="22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</a:pP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 1) Quanto à utilização dos </a:t>
            </a:r>
            <a:r>
              <a:rPr lang="pt-BR" altLang="pt-BR" sz="2200" b="1" dirty="0">
                <a:solidFill>
                  <a:srgbClr val="082F65"/>
                </a:solidFill>
                <a:cs typeface="Arial" panose="020B0604020202020204" pitchFamily="34" charset="0"/>
              </a:rPr>
              <a:t>resultados</a:t>
            </a: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: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Pesquisa Pura e Pesquisa Aplicada</a:t>
            </a:r>
          </a:p>
          <a:p>
            <a:pPr lvl="1" algn="just">
              <a:spcBef>
                <a:spcPct val="0"/>
              </a:spcBef>
            </a:pPr>
            <a:endParaRPr lang="pt-BR" altLang="pt-BR" sz="22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</a:pP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2) Quanto aos </a:t>
            </a:r>
            <a:r>
              <a:rPr lang="pt-BR" altLang="pt-BR" sz="2200" b="1" dirty="0">
                <a:solidFill>
                  <a:srgbClr val="082F65"/>
                </a:solidFill>
                <a:cs typeface="Arial" panose="020B0604020202020204" pitchFamily="34" charset="0"/>
              </a:rPr>
              <a:t>fins</a:t>
            </a: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: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 Exploratória, Descritiva, Explicativa </a:t>
            </a:r>
          </a:p>
          <a:p>
            <a:pPr lvl="1" algn="just">
              <a:spcBef>
                <a:spcPct val="0"/>
              </a:spcBef>
            </a:pPr>
            <a:endParaRPr lang="pt-BR" altLang="pt-BR" sz="22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</a:pP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3) Quanto à </a:t>
            </a:r>
            <a:r>
              <a:rPr lang="pt-BR" altLang="pt-BR" sz="2200" b="1" dirty="0">
                <a:solidFill>
                  <a:srgbClr val="082F65"/>
                </a:solidFill>
                <a:cs typeface="Arial" panose="020B0604020202020204" pitchFamily="34" charset="0"/>
              </a:rPr>
              <a:t>natureza do método</a:t>
            </a: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: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Pesquisa Qualitativa e Pesquisa Quantitativa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t-BR" altLang="pt-BR" sz="22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</a:pP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4) Quanto aos </a:t>
            </a:r>
            <a:r>
              <a:rPr lang="pt-BR" altLang="pt-BR" sz="2200" b="1" dirty="0">
                <a:solidFill>
                  <a:srgbClr val="082F65"/>
                </a:solidFill>
                <a:cs typeface="Arial" panose="020B0604020202020204" pitchFamily="34" charset="0"/>
              </a:rPr>
              <a:t>meios</a:t>
            </a: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:</a:t>
            </a:r>
          </a:p>
          <a:p>
            <a:pPr marL="800100" lvl="1" indent="-34290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Pesquisa de Campo, de Laboratório, Documental, Bibliográfica, Experimental, </a:t>
            </a:r>
            <a:r>
              <a:rPr lang="pt-BR" altLang="pt-BR" sz="2200" dirty="0" err="1">
                <a:solidFill>
                  <a:srgbClr val="082F65"/>
                </a:solidFill>
                <a:cs typeface="Arial" panose="020B0604020202020204" pitchFamily="34" charset="0"/>
              </a:rPr>
              <a:t>Ex</a:t>
            </a: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 Post Facto, Participante, Pesquisa-Ação, Levantamento (</a:t>
            </a:r>
            <a:r>
              <a:rPr lang="pt-BR" altLang="pt-BR" sz="2200" dirty="0" err="1">
                <a:solidFill>
                  <a:srgbClr val="082F65"/>
                </a:solidFill>
                <a:cs typeface="Arial" panose="020B0604020202020204" pitchFamily="34" charset="0"/>
              </a:rPr>
              <a:t>survey</a:t>
            </a: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), Estudo de Caso. </a:t>
            </a:r>
          </a:p>
          <a:p>
            <a:pPr lvl="1"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994619" y="469886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Tipologia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80372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488433" y="2355010"/>
            <a:ext cx="1119738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A Pesquisa Pura, Básica ou Fundamental visa resolver problemas, de natureza teórica.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A Pesquisa Aplicada ou Prática tem uma ênfase na solução de problemas a partir do conhecimento existente.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 </a:t>
            </a: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Cada uma pode conduzir à descoberta de princípios relevantes (científicos e de aplicação prática).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77782" y="915901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ctr">
              <a:buAutoNum type="arabicParenR"/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Quanto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à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utilização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dos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resulados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</a:t>
            </a:r>
          </a:p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Pura X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Aplicada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974234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357804" y="1995782"/>
            <a:ext cx="11197380" cy="5345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b="1" dirty="0">
                <a:solidFill>
                  <a:srgbClr val="082F65"/>
                </a:solidFill>
                <a:cs typeface="Arial" panose="020B0604020202020204" pitchFamily="34" charset="0"/>
              </a:rPr>
              <a:t>Exploratória: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Desenvolvida com o objetivo de proporcionar uma visão geral acerca de determinado fato.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Realizada quando o tema escolhido é pouco explorado e torna-se difícil formular hipóteses precisas.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Proporcionar maior familiaridade com o problema, para aumentar o conhecimento do pesquisador acerca do fenômeno que deseja posteriormente estudar.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77782" y="915901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Quanto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aos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fins: </a:t>
            </a:r>
          </a:p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Exploratória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Descritiva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Explicativa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779523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357804" y="1995782"/>
            <a:ext cx="1119738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b="1" dirty="0">
                <a:solidFill>
                  <a:srgbClr val="082F65"/>
                </a:solidFill>
                <a:cs typeface="Arial" panose="020B0604020202020204" pitchFamily="34" charset="0"/>
              </a:rPr>
              <a:t>Descritiva: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O principal objetivo é descrever “alguma coisa”, como características de uma população ou de um fenômeno.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Há o pressuposto que o pesquisador possui grande conhecimento prévio a respeito do problema de pesquisa, permitindo que ela seja planejada e estruturada.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77782" y="915901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Quanto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aos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fins: </a:t>
            </a:r>
          </a:p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Exploratória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Descritiva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Explicativa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190489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357804" y="1995782"/>
            <a:ext cx="11197380" cy="460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b="1" dirty="0">
                <a:solidFill>
                  <a:srgbClr val="082F65"/>
                </a:solidFill>
                <a:cs typeface="Arial" panose="020B0604020202020204" pitchFamily="34" charset="0"/>
              </a:rPr>
              <a:t>Explicativa: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Visa esclarecer quais fatores contribuem para a ocorrência de determinado fenômeno.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Se caracteriza pela formulação prévia de hipóteses específicas.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Em geral busca uma relação de causa-efeito.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77782" y="915901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Quanto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aos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fins: </a:t>
            </a:r>
          </a:p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Exploratória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Descritiva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Explicativa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667691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357804" y="1995782"/>
            <a:ext cx="11197380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77782" y="915901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Quanto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à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natureza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do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método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</a:t>
            </a:r>
          </a:p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Qualitativa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X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Quantitativa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80AA2712-1257-9629-0017-C93593302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145513"/>
              </p:ext>
            </p:extLst>
          </p:nvPr>
        </p:nvGraphicFramePr>
        <p:xfrm>
          <a:off x="784614" y="2462576"/>
          <a:ext cx="10605018" cy="3756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2509">
                  <a:extLst>
                    <a:ext uri="{9D8B030D-6E8A-4147-A177-3AD203B41FA5}">
                      <a16:colId xmlns:a16="http://schemas.microsoft.com/office/drawing/2014/main" val="1047118787"/>
                    </a:ext>
                  </a:extLst>
                </a:gridCol>
                <a:gridCol w="5302509">
                  <a:extLst>
                    <a:ext uri="{9D8B030D-6E8A-4147-A177-3AD203B41FA5}">
                      <a16:colId xmlns:a16="http://schemas.microsoft.com/office/drawing/2014/main" val="3398112219"/>
                    </a:ext>
                  </a:extLst>
                </a:gridCol>
              </a:tblGrid>
              <a:tr h="52747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Qualitativa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Quantitativa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791809"/>
                  </a:ext>
                </a:extLst>
              </a:tr>
              <a:tr h="322935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t-BR" sz="2400" dirty="0"/>
                        <a:t>Relação dinâmica entre  mundo real e sujeito.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pt-BR" sz="24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t-BR" sz="2400" dirty="0"/>
                        <a:t>É descritiva e utiliza o  método  indutivo.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pt-BR" sz="24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t-BR" sz="2400" dirty="0"/>
                        <a:t>O processo é o foco principal.</a:t>
                      </a:r>
                    </a:p>
                    <a:p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t-BR" sz="2400" dirty="0"/>
                        <a:t>Traduz em números opiniões e informações para  classificá-los e organizá-los.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pt-BR" sz="24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t-BR" sz="2400" dirty="0"/>
                        <a:t>Utiliza métodos estatísticos.</a:t>
                      </a:r>
                    </a:p>
                    <a:p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546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96056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357804" y="1995782"/>
            <a:ext cx="11197380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77782" y="915901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3)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Quanto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à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natureza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do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método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 </a:t>
            </a:r>
          </a:p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Qualitativa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X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Quantitativa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80AA2712-1257-9629-0017-C93593302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884461"/>
              </p:ext>
            </p:extLst>
          </p:nvPr>
        </p:nvGraphicFramePr>
        <p:xfrm>
          <a:off x="784614" y="2462576"/>
          <a:ext cx="10605018" cy="3756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2509">
                  <a:extLst>
                    <a:ext uri="{9D8B030D-6E8A-4147-A177-3AD203B41FA5}">
                      <a16:colId xmlns:a16="http://schemas.microsoft.com/office/drawing/2014/main" val="1047118787"/>
                    </a:ext>
                  </a:extLst>
                </a:gridCol>
                <a:gridCol w="5302509">
                  <a:extLst>
                    <a:ext uri="{9D8B030D-6E8A-4147-A177-3AD203B41FA5}">
                      <a16:colId xmlns:a16="http://schemas.microsoft.com/office/drawing/2014/main" val="3398112219"/>
                    </a:ext>
                  </a:extLst>
                </a:gridCol>
              </a:tblGrid>
              <a:tr h="52747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Qualitativa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Quantitativa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791809"/>
                  </a:ext>
                </a:extLst>
              </a:tr>
              <a:tr h="322935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t-BR" sz="2400" dirty="0"/>
                        <a:t>Pesquisa não-estruturada, que proporciona insights e compreensão do contexto do problema.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pt-BR" sz="24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t-BR" sz="2400" dirty="0"/>
                        <a:t>Objetivo: alcançar uma compreensão qualitativa das razões e motivações. </a:t>
                      </a:r>
                    </a:p>
                    <a:p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t-BR" sz="2400" dirty="0"/>
                        <a:t>Pesquisa estruturada, que procura quantificar dados e aplica alguma forma da análise estatística.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pt-BR" sz="24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pt-BR" sz="2400" dirty="0" smtClean="0"/>
                        <a:t>Objetivo: </a:t>
                      </a:r>
                      <a:r>
                        <a:rPr lang="pt-BR" sz="2400" dirty="0"/>
                        <a:t>quantificar os dados e generalizar os resultados da amostra para a população-alvo.</a:t>
                      </a:r>
                    </a:p>
                    <a:p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546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08346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4274</TotalTime>
  <Words>1015</Words>
  <Application>Microsoft Office PowerPoint</Application>
  <PresentationFormat>Widescreen</PresentationFormat>
  <Paragraphs>178</Paragraphs>
  <Slides>17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Times New Roman</vt:lpstr>
      <vt:lpstr>Wingdings</vt:lpstr>
      <vt:lpstr>Tema do Office</vt:lpstr>
      <vt:lpstr>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db</dc:creator>
  <cp:lastModifiedBy>Alexandre Dias</cp:lastModifiedBy>
  <cp:revision>415</cp:revision>
  <dcterms:created xsi:type="dcterms:W3CDTF">2018-01-25T22:05:53Z</dcterms:created>
  <dcterms:modified xsi:type="dcterms:W3CDTF">2023-09-25T12:43:57Z</dcterms:modified>
</cp:coreProperties>
</file>