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78" d="100"/>
          <a:sy n="7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A7E41-CF04-47EC-8FDD-8ACC5BAF24CA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5583A-71EF-47DB-983A-707DA971A8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97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5583A-71EF-47DB-983A-707DA971A8A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13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09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71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35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05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32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513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67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2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85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3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25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3D5F-2A54-4C9A-8454-ABC17DE71269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0219A-2B11-4902-BD5B-0A6B0A30C6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8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DIAGRAMA DE BLOCOS-AULA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71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198" y="116632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Considere o controle de temperatura de uma câmara para teste térmico de dispositivos (vide figura).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717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8864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/>
              <a:t>O sinal de referência representa a temperatura desejada da câmara. O valor desse sinal, em volts, é comparado com o valor produzido pelo sensor de temperatura da câmara, que pode ser modelado por um ganho puro , </a:t>
            </a:r>
            <a:r>
              <a:rPr lang="pt-BR" sz="2000" b="1" i="1" dirty="0"/>
              <a:t>K</a:t>
            </a:r>
            <a:r>
              <a:rPr lang="pt-BR" sz="2000" b="1" i="1" baseline="-25000" dirty="0"/>
              <a:t>T</a:t>
            </a:r>
            <a:r>
              <a:rPr lang="pt-BR" sz="2000" b="1" dirty="0"/>
              <a:t> , igual a 0,05V/</a:t>
            </a:r>
            <a:r>
              <a:rPr lang="pt-BR" sz="2000" b="1" baseline="30000" dirty="0" err="1"/>
              <a:t>o</a:t>
            </a:r>
            <a:r>
              <a:rPr lang="pt-BR" sz="2000" b="1" dirty="0" err="1"/>
              <a:t>C.</a:t>
            </a:r>
            <a:r>
              <a:rPr lang="pt-BR" sz="2000" b="1" dirty="0"/>
              <a:t> 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1469996" y="2722360"/>
            <a:ext cx="1131119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81186"/>
              </p:ext>
            </p:extLst>
          </p:nvPr>
        </p:nvGraphicFramePr>
        <p:xfrm>
          <a:off x="1259632" y="2125663"/>
          <a:ext cx="12128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520560" imgH="241200" progId="Equation.3">
                  <p:embed/>
                </p:oleObj>
              </mc:Choice>
              <mc:Fallback>
                <p:oleObj name="Equação" r:id="rId2" imgW="52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125663"/>
                        <a:ext cx="12128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2385091" y="2160087"/>
            <a:ext cx="694646" cy="1124546"/>
            <a:chOff x="2001198" y="4638327"/>
            <a:chExt cx="694646" cy="1124546"/>
          </a:xfrm>
        </p:grpSpPr>
        <p:sp>
          <p:nvSpPr>
            <p:cNvPr id="8" name="Elipse 7"/>
            <p:cNvSpPr/>
            <p:nvPr/>
          </p:nvSpPr>
          <p:spPr>
            <a:xfrm>
              <a:off x="2195736" y="4869160"/>
              <a:ext cx="500108" cy="57606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001198" y="463832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/>
                <a:t>+</a:t>
              </a: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2132516" y="5301208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/>
                <a:t>-</a:t>
              </a:r>
            </a:p>
          </p:txBody>
        </p:sp>
      </p:grpSp>
      <p:sp>
        <p:nvSpPr>
          <p:cNvPr id="11" name="Retângulo 10"/>
          <p:cNvSpPr/>
          <p:nvPr/>
        </p:nvSpPr>
        <p:spPr>
          <a:xfrm>
            <a:off x="4274879" y="3491915"/>
            <a:ext cx="68956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2871842" y="2973051"/>
            <a:ext cx="0" cy="86409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2888116" y="3837147"/>
            <a:ext cx="1347784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H="1">
            <a:off x="4964443" y="3851955"/>
            <a:ext cx="79208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316284"/>
              </p:ext>
            </p:extLst>
          </p:nvPr>
        </p:nvGraphicFramePr>
        <p:xfrm>
          <a:off x="4295775" y="3597275"/>
          <a:ext cx="7064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04560" imgH="203040" progId="Equation.3">
                  <p:embed/>
                </p:oleObj>
              </mc:Choice>
              <mc:Fallback>
                <p:oleObj name="Equação" r:id="rId4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95775" y="3597275"/>
                        <a:ext cx="706438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de seta reta 15"/>
          <p:cNvCxnSpPr>
            <a:stCxn id="8" idx="6"/>
          </p:cNvCxnSpPr>
          <p:nvPr/>
        </p:nvCxnSpPr>
        <p:spPr>
          <a:xfrm>
            <a:off x="3079737" y="2678952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301645"/>
              </p:ext>
            </p:extLst>
          </p:nvPr>
        </p:nvGraphicFramePr>
        <p:xfrm>
          <a:off x="3257208" y="2210737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42720" imgH="203040" progId="Equation.3">
                  <p:embed/>
                </p:oleObj>
              </mc:Choice>
              <mc:Fallback>
                <p:oleObj name="Equação" r:id="rId6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57208" y="2210737"/>
                        <a:ext cx="609600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459346"/>
              </p:ext>
            </p:extLst>
          </p:nvPr>
        </p:nvGraphicFramePr>
        <p:xfrm>
          <a:off x="5160963" y="3341688"/>
          <a:ext cx="584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330120" imgH="203040" progId="Equation.3">
                  <p:embed/>
                </p:oleObj>
              </mc:Choice>
              <mc:Fallback>
                <p:oleObj name="Equação" r:id="rId8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3341688"/>
                        <a:ext cx="584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389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88640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O erro entre esses sinais alimenta um sistema de controle de temperatura, do tipo </a:t>
            </a:r>
            <a:r>
              <a:rPr lang="pt-BR" b="1" u="sng" dirty="0"/>
              <a:t>Proporcional e Integral, </a:t>
            </a:r>
            <a:r>
              <a:rPr lang="pt-BR" b="1" dirty="0"/>
              <a:t>ou “PI”. Ou seja, o sinal do erro é multiplicado por um ganho </a:t>
            </a:r>
            <a:r>
              <a:rPr lang="pt-BR" b="1" i="1" dirty="0"/>
              <a:t>K</a:t>
            </a:r>
            <a:r>
              <a:rPr lang="pt-BR" b="1" i="1" baseline="-25000" dirty="0"/>
              <a:t>P</a:t>
            </a:r>
            <a:r>
              <a:rPr lang="pt-BR" b="1" dirty="0"/>
              <a:t> , e o resultado é somado ao produto da integral do erro (entre o instante inicial e o instante considerado) multiplicada por um ganho </a:t>
            </a:r>
            <a:r>
              <a:rPr lang="pt-BR" b="1" i="1" dirty="0"/>
              <a:t>K</a:t>
            </a:r>
            <a:r>
              <a:rPr lang="pt-BR" b="1" i="1" baseline="-25000" dirty="0"/>
              <a:t>I</a:t>
            </a:r>
            <a:r>
              <a:rPr lang="pt-BR" b="1" dirty="0"/>
              <a:t>. Esta operação é implementada num circuito eletrônico, que produz um sinal de tensão elétrica igual ao valor numérico calculado conforme o exposto. Este sinal opera uma válvula que controla o fluxo de vapor (medido em m</a:t>
            </a:r>
            <a:r>
              <a:rPr lang="pt-BR" b="1" baseline="30000" dirty="0"/>
              <a:t>3</a:t>
            </a:r>
            <a:r>
              <a:rPr lang="pt-BR" b="1" dirty="0"/>
              <a:t>/s)que </a:t>
            </a:r>
            <a:r>
              <a:rPr lang="pt-BR" b="1" u="sng" dirty="0"/>
              <a:t>aquece a câmara</a:t>
            </a:r>
            <a:endParaRPr lang="pt-BR" u="sng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59390"/>
              </p:ext>
            </p:extLst>
          </p:nvPr>
        </p:nvGraphicFramePr>
        <p:xfrm>
          <a:off x="3152775" y="2763838"/>
          <a:ext cx="161925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622080" imgH="393480" progId="Equation.3">
                  <p:embed/>
                </p:oleObj>
              </mc:Choice>
              <mc:Fallback>
                <p:oleObj name="Equação" r:id="rId2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52775" y="2763838"/>
                        <a:ext cx="1619250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3121794" y="2780928"/>
            <a:ext cx="165618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>
            <a:off x="4777978" y="3319191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321163"/>
              </p:ext>
            </p:extLst>
          </p:nvPr>
        </p:nvGraphicFramePr>
        <p:xfrm>
          <a:off x="4887913" y="2736850"/>
          <a:ext cx="9159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93480" imgH="228600" progId="Equation.3">
                  <p:embed/>
                </p:oleObj>
              </mc:Choice>
              <mc:Fallback>
                <p:oleObj name="Equação" r:id="rId4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2736850"/>
                        <a:ext cx="9159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/>
          <p:cNvCxnSpPr/>
          <p:nvPr/>
        </p:nvCxnSpPr>
        <p:spPr>
          <a:xfrm>
            <a:off x="2292666" y="3380013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551875"/>
              </p:ext>
            </p:extLst>
          </p:nvPr>
        </p:nvGraphicFramePr>
        <p:xfrm>
          <a:off x="2267744" y="2911798"/>
          <a:ext cx="60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42720" imgH="203040" progId="Equation.3">
                  <p:embed/>
                </p:oleObj>
              </mc:Choice>
              <mc:Fallback>
                <p:oleObj name="Equação" r:id="rId6" imgW="34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7744" y="2911798"/>
                        <a:ext cx="609600" cy="36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97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498" y="116632"/>
            <a:ext cx="9123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O fluxo de vapor determina a temperatura da câmara, que pode ser modelada por um sistema de primeira ordem. Ou seja, sendo a entrada o fluxo de vapor (produzido pelo controlador) e a saída, a temperatura da câmara, a relação entre ambos é uma função de transferência de primeira ordem. Admita, para a câmara, que a constante de tempo seja 10 segundos, e o ganho em regime permanente a um degrau unitário seja igual a 50</a:t>
            </a:r>
            <a:r>
              <a:rPr lang="pt-BR" b="1" baseline="30000" dirty="0"/>
              <a:t>o</a:t>
            </a:r>
            <a:r>
              <a:rPr lang="pt-BR" b="1" dirty="0"/>
              <a:t>C/(m</a:t>
            </a:r>
            <a:r>
              <a:rPr lang="pt-BR" b="1" baseline="30000" dirty="0"/>
              <a:t>3</a:t>
            </a:r>
            <a:r>
              <a:rPr lang="pt-BR" b="1" dirty="0"/>
              <a:t>/s). Ou seja, para uma entrada em degrau unitário no fluxo de vapor, a temperatura da câmara chega a 50</a:t>
            </a:r>
            <a:r>
              <a:rPr lang="pt-BR" b="1" baseline="30000" dirty="0"/>
              <a:t>o</a:t>
            </a:r>
            <a:r>
              <a:rPr lang="pt-BR" b="1" dirty="0"/>
              <a:t>C em regime permanente.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524780" y="2633734"/>
            <a:ext cx="2012320" cy="100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065161"/>
              </p:ext>
            </p:extLst>
          </p:nvPr>
        </p:nvGraphicFramePr>
        <p:xfrm>
          <a:off x="2979738" y="2682875"/>
          <a:ext cx="10588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57200" imgH="393480" progId="Equation.3">
                  <p:embed/>
                </p:oleObj>
              </mc:Choice>
              <mc:Fallback>
                <p:oleObj name="Equação" r:id="rId2" imgW="457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9738" y="2682875"/>
                        <a:ext cx="1058862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ector de seta reta 4"/>
          <p:cNvCxnSpPr/>
          <p:nvPr/>
        </p:nvCxnSpPr>
        <p:spPr>
          <a:xfrm>
            <a:off x="4583674" y="3136813"/>
            <a:ext cx="745514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33182"/>
              </p:ext>
            </p:extLst>
          </p:nvPr>
        </p:nvGraphicFramePr>
        <p:xfrm>
          <a:off x="4652888" y="2614613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30120" imgH="203040" progId="Equation.3">
                  <p:embed/>
                </p:oleObj>
              </mc:Choice>
              <mc:Fallback>
                <p:oleObj name="Equação" r:id="rId4" imgW="330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888" y="2614613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1745878" y="3219253"/>
            <a:ext cx="724028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968863"/>
              </p:ext>
            </p:extLst>
          </p:nvPr>
        </p:nvGraphicFramePr>
        <p:xfrm>
          <a:off x="1403350" y="2636838"/>
          <a:ext cx="917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93480" imgH="228600" progId="Equation.3">
                  <p:embed/>
                </p:oleObj>
              </mc:Choice>
              <mc:Fallback>
                <p:oleObj name="Equação" r:id="rId6" imgW="393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36838"/>
                        <a:ext cx="9175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47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828428" cy="1867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29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103900" y="3441680"/>
            <a:ext cx="89361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Neste caso, admitimos uma relação imediata entre a abertura da porta (D(s)) e o fluxo de calor (Q(s)) entre a sala e o ambiente externo. Ou seja, admitimos Q(s) proporcional a D(s). Tal fluxo de calor, atuando na sala com a porta totalmente aberta, provoca um decréscimo de 6 graus Celsius em sua temperatura, em regime permanente. Ou seja, esse ganho total (entra a abertura total da porta, sai o efeito na temperatura da sala) é de -6 em regime permanente.  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Admitimos esse fluxo de calor, como sendo proporcional a um fluxo de vapor equivalente da câmara para o exterior. Assim. como se trata da mesma sala,  admitimos a mesma constante de tempo (tal constante é uma medida da rapidez com que a sala varia sua temperatura como resposta a uma excitação no fluxo de vapor que a alimenta) já utilizada no item anterior. O novo diagrama fica:</a:t>
            </a:r>
          </a:p>
        </p:txBody>
      </p:sp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45824"/>
              </p:ext>
            </p:extLst>
          </p:nvPr>
        </p:nvGraphicFramePr>
        <p:xfrm>
          <a:off x="418169" y="2276872"/>
          <a:ext cx="3120435" cy="97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942920" imgH="609480" progId="Equation.3">
                  <p:embed/>
                </p:oleObj>
              </mc:Choice>
              <mc:Fallback>
                <p:oleObj name="Equação" r:id="rId3" imgW="194292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69" y="2276872"/>
                        <a:ext cx="3120435" cy="97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tângulo 36"/>
          <p:cNvSpPr/>
          <p:nvPr/>
        </p:nvSpPr>
        <p:spPr>
          <a:xfrm>
            <a:off x="395536" y="4046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Como perturbação, consideremos a abertura da porta da câmara. Quando a porta fica totalmente aberta ( o que pode ser modelado por um degrau unitário) ,por um longo período de tempo, a temperatura da câmara decai de 6</a:t>
            </a:r>
            <a:r>
              <a:rPr lang="pt-BR" sz="2400" b="1" baseline="30000" dirty="0"/>
              <a:t>o</a:t>
            </a:r>
            <a:r>
              <a:rPr lang="pt-BR" sz="2400" b="1" dirty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161355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la 55"/>
          <p:cNvGrpSpPr/>
          <p:nvPr/>
        </p:nvGrpSpPr>
        <p:grpSpPr>
          <a:xfrm>
            <a:off x="738111" y="482489"/>
            <a:ext cx="6254719" cy="3689397"/>
            <a:chOff x="-80726" y="0"/>
            <a:chExt cx="4837511" cy="2781935"/>
          </a:xfrm>
        </p:grpSpPr>
        <p:sp>
          <p:nvSpPr>
            <p:cNvPr id="3" name="Retângulo 2"/>
            <p:cNvSpPr/>
            <p:nvPr/>
          </p:nvSpPr>
          <p:spPr>
            <a:xfrm>
              <a:off x="0" y="0"/>
              <a:ext cx="4756785" cy="2781935"/>
            </a:xfrm>
            <a:prstGeom prst="rect">
              <a:avLst/>
            </a:prstGeom>
            <a:ln>
              <a:noFill/>
            </a:ln>
          </p:spPr>
        </p:sp>
        <p:sp>
          <p:nvSpPr>
            <p:cNvPr id="4" name="Caixa de texto 67"/>
            <p:cNvSpPr txBox="1"/>
            <p:nvPr/>
          </p:nvSpPr>
          <p:spPr>
            <a:xfrm>
              <a:off x="2508111" y="281766"/>
              <a:ext cx="530253" cy="331029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b="1" dirty="0">
                  <a:effectLst/>
                  <a:latin typeface="Calibri"/>
                  <a:ea typeface="Calibri"/>
                  <a:cs typeface="Times New Roman"/>
                </a:rPr>
                <a:t>D(s)</a:t>
              </a:r>
              <a:endParaRPr lang="pt-BR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Caixa de texto 64"/>
            <p:cNvSpPr txBox="1"/>
            <p:nvPr/>
          </p:nvSpPr>
          <p:spPr>
            <a:xfrm>
              <a:off x="4122745" y="1251785"/>
              <a:ext cx="196621" cy="24325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Caixa de texto 63"/>
            <p:cNvSpPr txBox="1"/>
            <p:nvPr/>
          </p:nvSpPr>
          <p:spPr>
            <a:xfrm>
              <a:off x="3754171" y="1313334"/>
              <a:ext cx="291817" cy="269073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Caixa de texto 39"/>
            <p:cNvSpPr txBox="1"/>
            <p:nvPr/>
          </p:nvSpPr>
          <p:spPr>
            <a:xfrm>
              <a:off x="2302551" y="1594497"/>
              <a:ext cx="338790" cy="32850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8" name="Caixa de texto 40"/>
            <p:cNvSpPr txBox="1"/>
            <p:nvPr/>
          </p:nvSpPr>
          <p:spPr>
            <a:xfrm>
              <a:off x="454297" y="1310157"/>
              <a:ext cx="311285" cy="28434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+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Caixa de texto 41"/>
            <p:cNvSpPr txBox="1"/>
            <p:nvPr/>
          </p:nvSpPr>
          <p:spPr>
            <a:xfrm>
              <a:off x="833048" y="1594496"/>
              <a:ext cx="369651" cy="26953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_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-80726" y="1592258"/>
              <a:ext cx="797668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1" name="Elipse 10"/>
            <p:cNvSpPr/>
            <p:nvPr/>
          </p:nvSpPr>
          <p:spPr>
            <a:xfrm>
              <a:off x="716942" y="1465799"/>
              <a:ext cx="262647" cy="27237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cxnSp>
          <p:nvCxnSpPr>
            <p:cNvPr id="12" name="Conector de seta reta 11"/>
            <p:cNvCxnSpPr/>
            <p:nvPr/>
          </p:nvCxnSpPr>
          <p:spPr>
            <a:xfrm flipV="1">
              <a:off x="979589" y="1577248"/>
              <a:ext cx="345500" cy="1501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Conector de seta reta 12"/>
            <p:cNvCxnSpPr/>
            <p:nvPr/>
          </p:nvCxnSpPr>
          <p:spPr>
            <a:xfrm>
              <a:off x="2523328" y="1590194"/>
              <a:ext cx="361144" cy="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Conector de seta reta 13"/>
            <p:cNvCxnSpPr/>
            <p:nvPr/>
          </p:nvCxnSpPr>
          <p:spPr>
            <a:xfrm>
              <a:off x="4297986" y="1576884"/>
              <a:ext cx="389106" cy="1510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Conector reto 14"/>
            <p:cNvCxnSpPr/>
            <p:nvPr/>
          </p:nvCxnSpPr>
          <p:spPr>
            <a:xfrm>
              <a:off x="4466816" y="1582533"/>
              <a:ext cx="9727" cy="593387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6" name="Conector reto 15"/>
            <p:cNvCxnSpPr/>
            <p:nvPr/>
          </p:nvCxnSpPr>
          <p:spPr>
            <a:xfrm flipH="1">
              <a:off x="833049" y="2175918"/>
              <a:ext cx="1741876" cy="9727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17" name="Conector de seta reta 16"/>
            <p:cNvCxnSpPr/>
            <p:nvPr/>
          </p:nvCxnSpPr>
          <p:spPr>
            <a:xfrm flipV="1">
              <a:off x="833048" y="1760465"/>
              <a:ext cx="0" cy="42518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8" name="Caixa de texto 50"/>
            <p:cNvSpPr txBox="1"/>
            <p:nvPr/>
          </p:nvSpPr>
          <p:spPr>
            <a:xfrm>
              <a:off x="36006" y="1251790"/>
              <a:ext cx="437745" cy="32590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R(s)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Caixa de texto 51"/>
            <p:cNvSpPr txBox="1"/>
            <p:nvPr/>
          </p:nvSpPr>
          <p:spPr>
            <a:xfrm>
              <a:off x="1325088" y="1190138"/>
              <a:ext cx="1183023" cy="678893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Caixa de texto 52"/>
            <p:cNvSpPr txBox="1"/>
            <p:nvPr/>
          </p:nvSpPr>
          <p:spPr>
            <a:xfrm>
              <a:off x="2935356" y="1251785"/>
              <a:ext cx="838276" cy="616794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Caixa de texto 53"/>
            <p:cNvSpPr txBox="1"/>
            <p:nvPr/>
          </p:nvSpPr>
          <p:spPr>
            <a:xfrm>
              <a:off x="2574925" y="1991093"/>
              <a:ext cx="471830" cy="30155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b="1" dirty="0">
                  <a:effectLst/>
                  <a:latin typeface="Calibri"/>
                  <a:ea typeface="Calibri"/>
                  <a:cs typeface="Times New Roman"/>
                </a:rPr>
                <a:t>0,05</a:t>
              </a:r>
            </a:p>
          </p:txBody>
        </p:sp>
        <p:cxnSp>
          <p:nvCxnSpPr>
            <p:cNvPr id="22" name="Conector de seta reta 21"/>
            <p:cNvCxnSpPr/>
            <p:nvPr/>
          </p:nvCxnSpPr>
          <p:spPr>
            <a:xfrm flipH="1">
              <a:off x="3046360" y="2175549"/>
              <a:ext cx="1419877" cy="1196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Conector de seta reta 22"/>
            <p:cNvCxnSpPr/>
            <p:nvPr/>
          </p:nvCxnSpPr>
          <p:spPr>
            <a:xfrm>
              <a:off x="3773632" y="1572882"/>
              <a:ext cx="24562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4" name="Elipse 23"/>
            <p:cNvSpPr/>
            <p:nvPr/>
          </p:nvSpPr>
          <p:spPr>
            <a:xfrm>
              <a:off x="4018752" y="1454422"/>
              <a:ext cx="262255" cy="271780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25" name="Caixa de texto 58"/>
            <p:cNvSpPr txBox="1"/>
            <p:nvPr/>
          </p:nvSpPr>
          <p:spPr>
            <a:xfrm>
              <a:off x="3059257" y="281862"/>
              <a:ext cx="714375" cy="525145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6" name="Conector de seta reta 25"/>
            <p:cNvCxnSpPr/>
            <p:nvPr/>
          </p:nvCxnSpPr>
          <p:spPr>
            <a:xfrm>
              <a:off x="2698585" y="540748"/>
              <a:ext cx="360680" cy="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Conector reto 26"/>
            <p:cNvCxnSpPr>
              <a:stCxn id="25" idx="3"/>
            </p:cNvCxnSpPr>
            <p:nvPr/>
          </p:nvCxnSpPr>
          <p:spPr>
            <a:xfrm>
              <a:off x="3773632" y="544435"/>
              <a:ext cx="379545" cy="113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8" name="Conector de seta reta 27"/>
            <p:cNvCxnSpPr/>
            <p:nvPr/>
          </p:nvCxnSpPr>
          <p:spPr>
            <a:xfrm>
              <a:off x="4153716" y="545667"/>
              <a:ext cx="0" cy="908259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9" name="Caixa de texto 65"/>
            <p:cNvSpPr txBox="1"/>
            <p:nvPr/>
          </p:nvSpPr>
          <p:spPr>
            <a:xfrm>
              <a:off x="4317685" y="1260871"/>
              <a:ext cx="437503" cy="243208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BR" sz="1100" b="1">
                  <a:effectLst/>
                  <a:latin typeface="Calibri"/>
                  <a:ea typeface="Calibri"/>
                  <a:cs typeface="Times New Roman"/>
                </a:rPr>
                <a:t>Y(s)</a:t>
              </a:r>
              <a:endParaRPr lang="pt-BR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349787"/>
              </p:ext>
            </p:extLst>
          </p:nvPr>
        </p:nvGraphicFramePr>
        <p:xfrm>
          <a:off x="4869295" y="876572"/>
          <a:ext cx="7810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94870" imgH="406048" progId="Equation.3">
                  <p:embed/>
                </p:oleObj>
              </mc:Choice>
              <mc:Fallback>
                <p:oleObj name="Equação" r:id="rId2" imgW="494870" imgH="406048" progId="Equation.3">
                  <p:embed/>
                  <p:pic>
                    <p:nvPicPr>
                      <p:cNvPr id="0" name="Obje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295" y="876572"/>
                        <a:ext cx="7810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594594"/>
              </p:ext>
            </p:extLst>
          </p:nvPr>
        </p:nvGraphicFramePr>
        <p:xfrm>
          <a:off x="2699792" y="2103974"/>
          <a:ext cx="1301726" cy="82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22080" imgH="393480" progId="Equation.3">
                  <p:embed/>
                </p:oleObj>
              </mc:Choice>
              <mc:Fallback>
                <p:oleObj name="Equação" r:id="rId4" imgW="62208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103974"/>
                        <a:ext cx="1301726" cy="82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3118"/>
              </p:ext>
            </p:extLst>
          </p:nvPr>
        </p:nvGraphicFramePr>
        <p:xfrm>
          <a:off x="4762875" y="2210477"/>
          <a:ext cx="890811" cy="766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457200" imgH="393480" progId="Equation.3">
                  <p:embed/>
                </p:oleObj>
              </mc:Choice>
              <mc:Fallback>
                <p:oleObj name="Equação" r:id="rId6" imgW="457200" imgH="39348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875" y="2210477"/>
                        <a:ext cx="890811" cy="766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/>
          <p:cNvSpPr txBox="1"/>
          <p:nvPr/>
        </p:nvSpPr>
        <p:spPr>
          <a:xfrm>
            <a:off x="467544" y="4293096"/>
            <a:ext cx="3427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RESOLVA OS ITENS b) e d)</a:t>
            </a:r>
          </a:p>
        </p:txBody>
      </p:sp>
    </p:spTree>
    <p:extLst>
      <p:ext uri="{BB962C8B-B14F-4D97-AF65-F5344CB8AC3E}">
        <p14:creationId xmlns:p14="http://schemas.microsoft.com/office/powerpoint/2010/main" val="330341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330824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/>
              <a:t>EXERCÍCIO:</a:t>
            </a:r>
          </a:p>
          <a:p>
            <a:r>
              <a:rPr lang="pt-BR" b="1" dirty="0"/>
              <a:t>Considere o pêndulo invertido da figura abaixo. No intuito de estabilizá-lo, desenvolve-se um </a:t>
            </a:r>
          </a:p>
          <a:p>
            <a:r>
              <a:rPr lang="pt-BR" b="1" dirty="0" err="1"/>
              <a:t>servo-mecanismo</a:t>
            </a:r>
            <a:r>
              <a:rPr lang="pt-BR" b="1" dirty="0"/>
              <a:t> , o qual inclui um  sensor de posição angular, que transforma o deslocamento </a:t>
            </a:r>
          </a:p>
          <a:p>
            <a:r>
              <a:rPr lang="pt-BR" b="1" dirty="0"/>
              <a:t>do pêndulo em relação à vertical num sinal de tensão, através da constante </a:t>
            </a:r>
            <a:r>
              <a:rPr lang="pt-BR" b="1" dirty="0" err="1"/>
              <a:t>kP</a:t>
            </a:r>
            <a:r>
              <a:rPr lang="pt-BR" b="1" dirty="0"/>
              <a:t>=1. Tal sinal é </a:t>
            </a:r>
          </a:p>
          <a:p>
            <a:r>
              <a:rPr lang="pt-BR" b="1" dirty="0"/>
              <a:t>comparado com uma tensão de referência, que representa a posição desejada do pêndulo na </a:t>
            </a:r>
          </a:p>
          <a:p>
            <a:r>
              <a:rPr lang="pt-BR" b="1" dirty="0"/>
              <a:t>condição vertical.  </a:t>
            </a:r>
          </a:p>
          <a:p>
            <a:endParaRPr lang="pt-BR" b="1" dirty="0"/>
          </a:p>
          <a:p>
            <a:r>
              <a:rPr lang="pt-BR" b="1" dirty="0"/>
              <a:t>A diferença entre essas duas tensões e sua derivada são multiplicadas, separadamente</a:t>
            </a:r>
          </a:p>
          <a:p>
            <a:r>
              <a:rPr lang="pt-BR" b="1" dirty="0"/>
              <a:t>, num circuito de controle, pelas constantes K</a:t>
            </a:r>
            <a:r>
              <a:rPr lang="pt-BR" b="1" dirty="0">
                <a:latin typeface="Calibri"/>
                <a:cs typeface="Calibri"/>
              </a:rPr>
              <a:t>Ɵ e K</a:t>
            </a:r>
            <a:r>
              <a:rPr lang="el-GR" b="1" dirty="0">
                <a:latin typeface="Calibri"/>
                <a:cs typeface="Calibri"/>
              </a:rPr>
              <a:t>ω</a:t>
            </a:r>
            <a:r>
              <a:rPr lang="pt-BR" b="1" dirty="0">
                <a:latin typeface="Calibri"/>
                <a:cs typeface="Calibri"/>
              </a:rPr>
              <a:t>, respectivamente. Essas parcelas </a:t>
            </a:r>
          </a:p>
          <a:p>
            <a:r>
              <a:rPr lang="pt-BR" b="1" dirty="0">
                <a:latin typeface="Calibri"/>
                <a:cs typeface="Calibri"/>
              </a:rPr>
              <a:t>são </a:t>
            </a:r>
            <a:r>
              <a:rPr lang="pt-BR" b="1" dirty="0">
                <a:cs typeface="Calibri"/>
              </a:rPr>
              <a:t>somadas, r</a:t>
            </a:r>
            <a:r>
              <a:rPr lang="pt-BR" b="1" dirty="0">
                <a:latin typeface="Calibri"/>
                <a:cs typeface="Calibri"/>
              </a:rPr>
              <a:t>esultando no valor da tensão de armadura aplicada num motor elétrico. </a:t>
            </a:r>
          </a:p>
          <a:p>
            <a:endParaRPr lang="pt-BR" b="1" dirty="0">
              <a:latin typeface="Calibri"/>
              <a:cs typeface="Calibri"/>
            </a:endParaRPr>
          </a:p>
          <a:p>
            <a:r>
              <a:rPr lang="pt-BR" b="1" dirty="0">
                <a:latin typeface="Calibri"/>
                <a:cs typeface="Calibri"/>
              </a:rPr>
              <a:t>A tensão na armadura, Va, é dividida entre a perda na armadura, cuja a resistência é Ra, </a:t>
            </a:r>
          </a:p>
          <a:p>
            <a:r>
              <a:rPr lang="pt-BR" b="1" dirty="0">
                <a:latin typeface="Calibri"/>
                <a:cs typeface="Calibri"/>
              </a:rPr>
              <a:t>e a perda devido à força </a:t>
            </a:r>
            <a:r>
              <a:rPr lang="pt-BR" b="1" dirty="0" err="1">
                <a:latin typeface="Calibri"/>
                <a:cs typeface="Calibri"/>
              </a:rPr>
              <a:t>contra-eletromotriz</a:t>
            </a:r>
            <a:r>
              <a:rPr lang="pt-BR" b="1" dirty="0">
                <a:latin typeface="Calibri"/>
                <a:cs typeface="Calibri"/>
              </a:rPr>
              <a:t>, proporcional à velocidade angular do </a:t>
            </a:r>
          </a:p>
          <a:p>
            <a:r>
              <a:rPr lang="pt-BR" b="1" dirty="0">
                <a:latin typeface="Calibri"/>
                <a:cs typeface="Calibri"/>
              </a:rPr>
              <a:t>motor de acordo com a constante </a:t>
            </a:r>
            <a:r>
              <a:rPr lang="pt-BR" b="1" dirty="0" err="1">
                <a:latin typeface="Calibri"/>
                <a:cs typeface="Calibri"/>
              </a:rPr>
              <a:t>kE</a:t>
            </a:r>
            <a:r>
              <a:rPr lang="pt-BR" b="1" dirty="0">
                <a:latin typeface="Calibri"/>
                <a:cs typeface="Calibri"/>
              </a:rPr>
              <a:t>. O torque produzido pelo motor é proporcional à </a:t>
            </a:r>
          </a:p>
          <a:p>
            <a:r>
              <a:rPr lang="pt-BR" b="1" dirty="0">
                <a:latin typeface="Calibri"/>
                <a:cs typeface="Calibri"/>
              </a:rPr>
              <a:t>corrente de armadura, de acordo com a constante </a:t>
            </a:r>
            <a:r>
              <a:rPr lang="pt-BR" b="1" dirty="0" err="1">
                <a:latin typeface="Calibri"/>
                <a:cs typeface="Calibri"/>
              </a:rPr>
              <a:t>kT</a:t>
            </a:r>
            <a:r>
              <a:rPr lang="pt-BR" b="1" dirty="0">
                <a:latin typeface="Calibri"/>
                <a:cs typeface="Calibri"/>
              </a:rPr>
              <a:t>. </a:t>
            </a:r>
            <a:endParaRPr lang="pt-BR" b="1" dirty="0"/>
          </a:p>
          <a:p>
            <a:r>
              <a:rPr lang="pt-BR" b="1" dirty="0">
                <a:latin typeface="Calibri"/>
                <a:cs typeface="Calibri"/>
              </a:rPr>
              <a:t>1- Escreva as equações de movimento do pêndulo (linearize) e as equações </a:t>
            </a:r>
            <a:r>
              <a:rPr lang="pt-BR" b="1" dirty="0" err="1">
                <a:latin typeface="Calibri"/>
                <a:cs typeface="Calibri"/>
              </a:rPr>
              <a:t>eletro-mecânicas</a:t>
            </a:r>
            <a:r>
              <a:rPr lang="pt-BR" b="1" dirty="0">
                <a:latin typeface="Calibri"/>
                <a:cs typeface="Calibri"/>
              </a:rPr>
              <a:t> </a:t>
            </a:r>
          </a:p>
          <a:p>
            <a:r>
              <a:rPr lang="pt-BR" b="1" dirty="0">
                <a:latin typeface="Calibri"/>
                <a:cs typeface="Calibri"/>
              </a:rPr>
              <a:t>do motor.</a:t>
            </a:r>
          </a:p>
          <a:p>
            <a:r>
              <a:rPr lang="pt-BR" b="1" dirty="0">
                <a:latin typeface="Calibri"/>
                <a:cs typeface="Calibri"/>
              </a:rPr>
              <a:t>2- Desenhe o diagrama de blocos do sistema e calcule sua função de transferência em malha </a:t>
            </a:r>
          </a:p>
          <a:p>
            <a:r>
              <a:rPr lang="pt-BR" b="1" dirty="0">
                <a:latin typeface="Calibri"/>
                <a:cs typeface="Calibri"/>
              </a:rPr>
              <a:t>Fechada, que relaciona a posição angular do pêndulo com a tensão de referência.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010" y="5301209"/>
            <a:ext cx="1535131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840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782</Words>
  <Application>Microsoft Office PowerPoint</Application>
  <PresentationFormat>Apresentação na tela (4:3)</PresentationFormat>
  <Paragraphs>44</Paragraphs>
  <Slides>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do Office</vt:lpstr>
      <vt:lpstr>Equação</vt:lpstr>
      <vt:lpstr>DIAGRAMA DE BLOCOS-AULA 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BLOCOS-AULA 2</dc:title>
  <dc:creator>DELL</dc:creator>
  <cp:lastModifiedBy>eabarrosmac@gmail.com</cp:lastModifiedBy>
  <cp:revision>53</cp:revision>
  <dcterms:created xsi:type="dcterms:W3CDTF">2020-05-13T21:32:04Z</dcterms:created>
  <dcterms:modified xsi:type="dcterms:W3CDTF">2023-03-07T21:28:55Z</dcterms:modified>
</cp:coreProperties>
</file>