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0A897-EBE0-4F0F-BAFA-8AD9D2E4DD8E}" type="datetimeFigureOut">
              <a:rPr lang="pt-BR" smtClean="0"/>
              <a:t>30/04/2020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3A7AB-9D7B-48CC-A4F9-E00AC6D861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70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3A7AB-9D7B-48CC-A4F9-E00AC6D8612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593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11268229" y="6215670"/>
            <a:ext cx="492369" cy="3651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052C-D933-4B69-8EAA-99439E847271}" type="datetime1">
              <a:rPr lang="pt-BR" smtClean="0"/>
              <a:t>30/04/2020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142813" y="6215670"/>
            <a:ext cx="2743200" cy="3651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B693407-7B1A-4B7B-85EA-2B2BF245A5E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729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4F3A-60CD-4A65-B384-21C0A11E399F}" type="datetime1">
              <a:rPr lang="pt-BR" smtClean="0"/>
              <a:t>30/04/2020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41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6F7B-D6D2-4B58-B6D0-7BE4D5EB2231}" type="datetime1">
              <a:rPr lang="pt-BR" smtClean="0"/>
              <a:t>30/04/2020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15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F9B7B-9C1C-4A3F-8E4B-A490EE69BA24}" type="datetime1">
              <a:rPr lang="pt-BR" smtClean="0"/>
              <a:t>30/04/2020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18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ED5E-CF2D-40F5-A21B-0A4CCA516301}" type="datetime1">
              <a:rPr lang="pt-BR" smtClean="0"/>
              <a:t>30/04/2020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06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0D68-C8C2-47DD-9C94-8B80DBAA5FF9}" type="datetime1">
              <a:rPr lang="pt-BR" smtClean="0"/>
              <a:t>30/04/2020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28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E22D-385B-4398-A934-B2CF6C0883E3}" type="datetime1">
              <a:rPr lang="pt-BR" smtClean="0"/>
              <a:t>30/04/2020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06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1E45-22EC-484C-8B83-D66B34D4BB26}" type="datetime1">
              <a:rPr lang="pt-BR" smtClean="0"/>
              <a:t>30/04/2020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07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137C-A269-4364-A5A1-D7B0C0077C23}" type="datetime1">
              <a:rPr lang="pt-BR" smtClean="0"/>
              <a:t>30/04/2020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49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654E-C83A-4FE7-8E00-9CE98DD0F7D1}" type="datetime1">
              <a:rPr lang="pt-BR" smtClean="0"/>
              <a:t>30/04/2020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17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5B7-C48A-4C71-AD26-544086DC492E}" type="datetime1">
              <a:rPr lang="pt-BR" smtClean="0"/>
              <a:t>30/04/2020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85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71A8-EF75-4903-94F7-DADBFB4F7CF3}" type="datetime1">
              <a:rPr lang="pt-BR" smtClean="0"/>
              <a:t>30/04/2020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23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ector reto 19"/>
          <p:cNvCxnSpPr/>
          <p:nvPr/>
        </p:nvCxnSpPr>
        <p:spPr>
          <a:xfrm flipV="1">
            <a:off x="-1592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3076427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6154446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9232466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1446727" y="1413064"/>
            <a:ext cx="929854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Aula Invertida - A Transformação Digital</a:t>
            </a:r>
          </a:p>
          <a:p>
            <a:pPr algn="ctr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Os Cinco Domínios da Transformação Digital </a:t>
            </a:r>
          </a:p>
          <a:p>
            <a:pPr algn="ctr"/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PRO3432 – Organização do Trabalho na Produção</a:t>
            </a:r>
          </a:p>
          <a:p>
            <a:pPr algn="ctr"/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Prof. Dr. Mario Sergio Salerno</a:t>
            </a:r>
          </a:p>
          <a:p>
            <a:pPr algn="ctr"/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pt-BR" sz="26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Pedro Henrique Constante Moya – 10334505</a:t>
            </a:r>
          </a:p>
          <a:p>
            <a:pPr algn="ctr"/>
            <a:endParaRPr lang="pt-BR" sz="26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30 de abril de 2020</a:t>
            </a:r>
          </a:p>
          <a:p>
            <a:pPr algn="ctr"/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901522" y="258330"/>
            <a:ext cx="7173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Introdução</a:t>
            </a:r>
            <a:endParaRPr lang="pt-BR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 flipV="1">
            <a:off x="-1592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3076427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615444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923246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2190503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890" y="4749516"/>
            <a:ext cx="700172" cy="70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347" y="4836433"/>
            <a:ext cx="526338" cy="526338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970" y="4796948"/>
            <a:ext cx="605308" cy="605308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563" y="4755593"/>
            <a:ext cx="688019" cy="688019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67" y="4811602"/>
            <a:ext cx="576000" cy="576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68243" y="5453461"/>
            <a:ext cx="1545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Domínio dos Clientes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324616" y="5453461"/>
            <a:ext cx="1545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Domínio da Competição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280989" y="5453461"/>
            <a:ext cx="1545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Domínio dos Dados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7237362" y="5453461"/>
            <a:ext cx="1545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Domínio da Inovação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9193735" y="5453461"/>
            <a:ext cx="1545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Domínio dos Valores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61687" y="1524264"/>
            <a:ext cx="466721" cy="38636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pt-BR" sz="2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28408" y="1524264"/>
            <a:ext cx="5298046" cy="3863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Exemplo de Transformação Digital: Enciclopédia Britânica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1061687" y="3938015"/>
            <a:ext cx="466721" cy="38636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1528408" y="3938015"/>
            <a:ext cx="5298046" cy="3863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 Cinco Dimensões da Transformação Digital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42476" y="1983543"/>
            <a:ext cx="734830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Edição impressa e venda de enciclopédia em papel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Tentativa de deslocar-se para a edição em CD-ROM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Modelo de assinatura on-line e oferta de produtos correlatos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198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901522" y="258330"/>
            <a:ext cx="7173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Domínio dos Clientes</a:t>
            </a:r>
            <a:endParaRPr lang="pt-BR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984137"/>
              </p:ext>
            </p:extLst>
          </p:nvPr>
        </p:nvGraphicFramePr>
        <p:xfrm>
          <a:off x="792000" y="1674000"/>
          <a:ext cx="10467583" cy="466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0"/>
                <a:gridCol w="1107583"/>
                <a:gridCol w="4680000"/>
              </a:tblGrid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Era Analógica</a:t>
                      </a:r>
                      <a:endParaRPr lang="pt-BR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Era Digital</a:t>
                      </a:r>
                      <a:endParaRPr lang="pt-BR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Clientes formam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um mercado de massa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Clientes inseridos formam uma rede dinâmica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Marketing em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massa </a:t>
                      </a: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 induzir as pessoas à compra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Cliente não é apenas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alvo de vendas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Comunicações da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empresa para o cliente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Comunicações em ambos os sentidos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 empresa é o principal influenciador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 compra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 próprios clientes são os principais influenciadores de compra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0" name="Conector reto 19"/>
          <p:cNvCxnSpPr/>
          <p:nvPr/>
        </p:nvCxnSpPr>
        <p:spPr>
          <a:xfrm flipV="1">
            <a:off x="-1592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3076427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615444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923246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2190503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50" y="138880"/>
            <a:ext cx="700172" cy="70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pPr/>
              <a:t>3</a:t>
            </a:fld>
            <a:endParaRPr lang="pt-BR" dirty="0"/>
          </a:p>
        </p:txBody>
      </p:sp>
      <p:cxnSp>
        <p:nvCxnSpPr>
          <p:cNvPr id="17" name="Conector reto 16"/>
          <p:cNvCxnSpPr/>
          <p:nvPr/>
        </p:nvCxnSpPr>
        <p:spPr>
          <a:xfrm flipV="1">
            <a:off x="815922" y="2600944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flipV="1">
            <a:off x="815922" y="5355863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V="1">
            <a:off x="815922" y="4437556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815922" y="3519250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flipV="1">
            <a:off x="6025147" y="1801788"/>
            <a:ext cx="0" cy="45000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46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901522" y="258330"/>
            <a:ext cx="7173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Domínio da Competição</a:t>
            </a:r>
            <a:endParaRPr lang="pt-BR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697663"/>
              </p:ext>
            </p:extLst>
          </p:nvPr>
        </p:nvGraphicFramePr>
        <p:xfrm>
          <a:off x="791356" y="1675181"/>
          <a:ext cx="10467583" cy="466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0"/>
                <a:gridCol w="1107583"/>
                <a:gridCol w="4680000"/>
              </a:tblGrid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Era Analógica</a:t>
                      </a:r>
                      <a:endParaRPr lang="pt-BR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Era Digital</a:t>
                      </a:r>
                      <a:endParaRPr lang="pt-BR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Competição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em setores 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delimitados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Fronteiras setoriais fluidas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Distinção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clara entre parceiros e rivais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Distinção difícil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entre parceiros e rivais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Competição é um jogo de soma zero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(ganho de um representa a perda de outro)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Concorrentes cooperam em áreas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-chave (</a:t>
                      </a:r>
                      <a:r>
                        <a:rPr lang="pt-BR" i="1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Coopetição</a:t>
                      </a:r>
                      <a:r>
                        <a:rPr lang="pt-BR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Produtos com características e benefícios únicos 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Plataformas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com parceiros que trocam valores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2" name="Conector reto 11"/>
          <p:cNvCxnSpPr/>
          <p:nvPr/>
        </p:nvCxnSpPr>
        <p:spPr>
          <a:xfrm flipV="1">
            <a:off x="815922" y="2600944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815922" y="5355863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V="1">
            <a:off x="815922" y="4437556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815922" y="3519250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V="1">
            <a:off x="6025147" y="1801788"/>
            <a:ext cx="0" cy="45000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-1592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3076427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615444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923246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63" y="255212"/>
            <a:ext cx="526338" cy="526338"/>
          </a:xfrm>
          <a:prstGeom prst="rect">
            <a:avLst/>
          </a:prstGeo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785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901522" y="258330"/>
            <a:ext cx="7173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Domínio dos Dados</a:t>
            </a:r>
            <a:endParaRPr lang="pt-BR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934688"/>
              </p:ext>
            </p:extLst>
          </p:nvPr>
        </p:nvGraphicFramePr>
        <p:xfrm>
          <a:off x="791356" y="1675181"/>
          <a:ext cx="10467583" cy="466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0"/>
                <a:gridCol w="1107583"/>
                <a:gridCol w="4680000"/>
              </a:tblGrid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Era Analógica</a:t>
                      </a:r>
                      <a:endParaRPr lang="pt-BR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Era Digital</a:t>
                      </a:r>
                      <a:endParaRPr lang="pt-BR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Dificuldade de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obtenção de dados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Dados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são gerados de forma contínua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Desafio para armazenar e gerenciar dados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Desafio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 converter dados disponíveis em informações úteis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Utilização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apenas de dados estruturados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Maior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utilização de dados não estruturados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Dados são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usados para gerenciar processos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Dados são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usados para diferenciação e criação de valor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2" name="Conector reto 11"/>
          <p:cNvCxnSpPr/>
          <p:nvPr/>
        </p:nvCxnSpPr>
        <p:spPr>
          <a:xfrm flipV="1">
            <a:off x="815922" y="2600944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815922" y="5355863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V="1">
            <a:off x="815922" y="4437556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815922" y="3519250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V="1">
            <a:off x="6025147" y="1801788"/>
            <a:ext cx="0" cy="45000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-1592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3076427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615444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923246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" y="176242"/>
            <a:ext cx="605308" cy="605308"/>
          </a:xfrm>
          <a:prstGeom prst="rect">
            <a:avLst/>
          </a:prstGeo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25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901522" y="258330"/>
            <a:ext cx="7173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Domínio da Inovação</a:t>
            </a:r>
            <a:endParaRPr lang="pt-BR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8123"/>
              </p:ext>
            </p:extLst>
          </p:nvPr>
        </p:nvGraphicFramePr>
        <p:xfrm>
          <a:off x="791356" y="1675181"/>
          <a:ext cx="10467583" cy="466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0"/>
                <a:gridCol w="1107583"/>
                <a:gridCol w="4680000"/>
              </a:tblGrid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Era Analógica</a:t>
                      </a:r>
                      <a:endParaRPr lang="pt-BR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Era Digital</a:t>
                      </a:r>
                      <a:endParaRPr lang="pt-BR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Decisões tomadas com base em intuições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 na autoridade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Decisões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tomadas com base em testes e validações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Teste de ideias é caro,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lento e difícil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Teste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 ideias é barato, rápido e fácil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Busca evitar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ao máximo o fracasso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Reduz-se 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custo de fracasso o qual torna-se fonte de aprendizado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Foco no produto acabado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Foco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em produtos de viabilidade mínima e em iterações pós-lançamento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2" name="Conector reto 11"/>
          <p:cNvCxnSpPr/>
          <p:nvPr/>
        </p:nvCxnSpPr>
        <p:spPr>
          <a:xfrm flipV="1">
            <a:off x="815922" y="2600944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815922" y="5355863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V="1">
            <a:off x="815922" y="4437556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815922" y="3519250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V="1">
            <a:off x="6025147" y="1801788"/>
            <a:ext cx="0" cy="45000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-1592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3076427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615444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923246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03" y="175930"/>
            <a:ext cx="688019" cy="688019"/>
          </a:xfrm>
          <a:prstGeom prst="rect">
            <a:avLst/>
          </a:prstGeo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638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901522" y="258330"/>
            <a:ext cx="7173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Domínio do Valor</a:t>
            </a:r>
            <a:endParaRPr lang="pt-BR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053428"/>
              </p:ext>
            </p:extLst>
          </p:nvPr>
        </p:nvGraphicFramePr>
        <p:xfrm>
          <a:off x="791356" y="1675181"/>
          <a:ext cx="10467583" cy="372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0"/>
                <a:gridCol w="1107583"/>
                <a:gridCol w="4680000"/>
              </a:tblGrid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Era Analógica</a:t>
                      </a:r>
                      <a:endParaRPr lang="pt-BR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Era Digital</a:t>
                      </a:r>
                      <a:endParaRPr lang="pt-BR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Proposta de valor clara definida pelo próprio setor de atuação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Proposta de valor definida a partir das necessidades dos clientes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Confiança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em uma proposta de valor imutável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Reconhecimento de que a proposta de valor pode evoluir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20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Preocupação em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executar a atual proposta de valor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Preocupação em descobrir novas oportunidades de criar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valor ao cliente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2" name="Conector reto 11"/>
          <p:cNvCxnSpPr/>
          <p:nvPr/>
        </p:nvCxnSpPr>
        <p:spPr>
          <a:xfrm flipV="1">
            <a:off x="815922" y="2600944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V="1">
            <a:off x="815922" y="4437556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815922" y="3519250"/>
            <a:ext cx="10440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V="1">
            <a:off x="6020972" y="1801788"/>
            <a:ext cx="4175" cy="341732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-1592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3076427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615444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923246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22" y="213484"/>
            <a:ext cx="604800" cy="604800"/>
          </a:xfrm>
          <a:prstGeom prst="rect">
            <a:avLst/>
          </a:prstGeo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06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901522" y="258330"/>
            <a:ext cx="7173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Insights</a:t>
            </a:r>
            <a:endParaRPr lang="pt-BR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 flipV="1">
            <a:off x="-1592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3076427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615444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923246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17" name="Picture 2" descr="2190503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609" y="1570216"/>
            <a:ext cx="700172" cy="70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526" y="2658273"/>
            <a:ext cx="526338" cy="526338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41" y="3572496"/>
            <a:ext cx="605308" cy="605308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86" y="4565689"/>
            <a:ext cx="688019" cy="688019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695" y="5641592"/>
            <a:ext cx="576000" cy="576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261545" y="1689469"/>
            <a:ext cx="6601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Explore as redes de clientes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261545" y="2691792"/>
            <a:ext cx="6601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Construa plataforma, não apenas produtos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261545" y="3694115"/>
            <a:ext cx="6601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Converta dados em ativos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2261545" y="4696438"/>
            <a:ext cx="6601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Inove por experimentação ativa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261545" y="5698760"/>
            <a:ext cx="6601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Adapte a sua proposta de valor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1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46727" y="3044280"/>
            <a:ext cx="92985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Obrigado!</a:t>
            </a:r>
            <a:endParaRPr lang="pt-BR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 flipV="1">
            <a:off x="-1592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V="1">
            <a:off x="3076427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6154446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9232466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7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447</Words>
  <Application>Microsoft Office PowerPoint</Application>
  <PresentationFormat>Widescreen</PresentationFormat>
  <Paragraphs>90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Visagio</dc:creator>
  <cp:lastModifiedBy>Visagio</cp:lastModifiedBy>
  <cp:revision>18</cp:revision>
  <dcterms:created xsi:type="dcterms:W3CDTF">2020-04-28T19:34:57Z</dcterms:created>
  <dcterms:modified xsi:type="dcterms:W3CDTF">2020-04-30T13:35:03Z</dcterms:modified>
</cp:coreProperties>
</file>