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3" r:id="rId1"/>
  </p:sldMasterIdLst>
  <p:notesMasterIdLst>
    <p:notesMasterId r:id="rId72"/>
  </p:notesMasterIdLst>
  <p:handoutMasterIdLst>
    <p:handoutMasterId r:id="rId73"/>
  </p:handoutMasterIdLst>
  <p:sldIdLst>
    <p:sldId id="265" r:id="rId2"/>
    <p:sldId id="264" r:id="rId3"/>
    <p:sldId id="270" r:id="rId4"/>
    <p:sldId id="313" r:id="rId5"/>
    <p:sldId id="357" r:id="rId6"/>
    <p:sldId id="358" r:id="rId7"/>
    <p:sldId id="359" r:id="rId8"/>
    <p:sldId id="360" r:id="rId9"/>
    <p:sldId id="266" r:id="rId10"/>
    <p:sldId id="314" r:id="rId11"/>
    <p:sldId id="361" r:id="rId12"/>
    <p:sldId id="315" r:id="rId13"/>
    <p:sldId id="362" r:id="rId14"/>
    <p:sldId id="363" r:id="rId15"/>
    <p:sldId id="285" r:id="rId16"/>
    <p:sldId id="321" r:id="rId17"/>
    <p:sldId id="272" r:id="rId18"/>
    <p:sldId id="283" r:id="rId19"/>
    <p:sldId id="284" r:id="rId20"/>
    <p:sldId id="343" r:id="rId21"/>
    <p:sldId id="344" r:id="rId22"/>
    <p:sldId id="345" r:id="rId23"/>
    <p:sldId id="346" r:id="rId24"/>
    <p:sldId id="347" r:id="rId25"/>
    <p:sldId id="349" r:id="rId26"/>
    <p:sldId id="350" r:id="rId27"/>
    <p:sldId id="351" r:id="rId28"/>
    <p:sldId id="348" r:id="rId29"/>
    <p:sldId id="352" r:id="rId30"/>
    <p:sldId id="355" r:id="rId31"/>
    <p:sldId id="356" r:id="rId32"/>
    <p:sldId id="353" r:id="rId33"/>
    <p:sldId id="354" r:id="rId34"/>
    <p:sldId id="286" r:id="rId35"/>
    <p:sldId id="322" r:id="rId36"/>
    <p:sldId id="331" r:id="rId37"/>
    <p:sldId id="332" r:id="rId38"/>
    <p:sldId id="333" r:id="rId39"/>
    <p:sldId id="334" r:id="rId40"/>
    <p:sldId id="335" r:id="rId41"/>
    <p:sldId id="323" r:id="rId42"/>
    <p:sldId id="324" r:id="rId43"/>
    <p:sldId id="325" r:id="rId44"/>
    <p:sldId id="327" r:id="rId45"/>
    <p:sldId id="326" r:id="rId46"/>
    <p:sldId id="328" r:id="rId47"/>
    <p:sldId id="329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287" r:id="rId56"/>
    <p:sldId id="288" r:id="rId57"/>
    <p:sldId id="289" r:id="rId58"/>
    <p:sldId id="291" r:id="rId59"/>
    <p:sldId id="292" r:id="rId60"/>
    <p:sldId id="300" r:id="rId61"/>
    <p:sldId id="299" r:id="rId62"/>
    <p:sldId id="301" r:id="rId63"/>
    <p:sldId id="302" r:id="rId64"/>
    <p:sldId id="309" r:id="rId65"/>
    <p:sldId id="304" r:id="rId66"/>
    <p:sldId id="305" r:id="rId67"/>
    <p:sldId id="310" r:id="rId68"/>
    <p:sldId id="311" r:id="rId69"/>
    <p:sldId id="312" r:id="rId70"/>
    <p:sldId id="268" r:id="rId7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Borba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7"/>
    <p:restoredTop sz="94737"/>
  </p:normalViewPr>
  <p:slideViewPr>
    <p:cSldViewPr snapToGrid="0" snapToObjects="1">
      <p:cViewPr>
        <p:scale>
          <a:sx n="70" d="100"/>
          <a:sy n="70" d="100"/>
        </p:scale>
        <p:origin x="112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commentAuthors" Target="commentAuthors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D65C9-1F05-1544-87A3-37D18D90B346}" type="doc">
      <dgm:prSet loTypeId="urn:microsoft.com/office/officeart/2005/8/layout/hierarchy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8117C6-E431-654E-BBB7-F1785F6BFD7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pt-BR" sz="2400" dirty="0" smtClean="0"/>
            <a:t>PACIENTE</a:t>
          </a:r>
          <a:endParaRPr lang="pt-BR" sz="2400" dirty="0"/>
        </a:p>
      </dgm:t>
    </dgm:pt>
    <dgm:pt modelId="{E970DCD1-16C2-7945-8609-488ED1ED37AC}" type="parTrans" cxnId="{0B41BCD1-2C42-E642-A0C2-589DCA13BC62}">
      <dgm:prSet/>
      <dgm:spPr/>
      <dgm:t>
        <a:bodyPr/>
        <a:lstStyle/>
        <a:p>
          <a:pPr algn="ctr"/>
          <a:endParaRPr lang="pt-BR"/>
        </a:p>
      </dgm:t>
    </dgm:pt>
    <dgm:pt modelId="{38B7D910-C15E-174D-BAEF-8D9D2B07D27E}" type="sibTrans" cxnId="{0B41BCD1-2C42-E642-A0C2-589DCA13BC62}">
      <dgm:prSet/>
      <dgm:spPr/>
      <dgm:t>
        <a:bodyPr/>
        <a:lstStyle/>
        <a:p>
          <a:pPr algn="ctr"/>
          <a:endParaRPr lang="pt-BR"/>
        </a:p>
      </dgm:t>
    </dgm:pt>
    <dgm:pt modelId="{27CB599F-1AAB-6646-961C-E5BED82E780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pt-BR" sz="2400" dirty="0" smtClean="0">
              <a:solidFill>
                <a:schemeClr val="accent2"/>
              </a:solidFill>
              <a:latin typeface="+mj-lt"/>
            </a:rPr>
            <a:t>Vulnerabilidade</a:t>
          </a:r>
          <a:endParaRPr lang="pt-BR" sz="2400" dirty="0">
            <a:solidFill>
              <a:schemeClr val="accent2"/>
            </a:solidFill>
            <a:latin typeface="+mj-lt"/>
          </a:endParaRPr>
        </a:p>
      </dgm:t>
    </dgm:pt>
    <dgm:pt modelId="{E90879FB-FBFF-2643-8509-768D08B78269}" type="parTrans" cxnId="{7882819C-01F4-B24F-B448-E69CAFFD368C}">
      <dgm:prSet/>
      <dgm:spPr/>
      <dgm:t>
        <a:bodyPr/>
        <a:lstStyle/>
        <a:p>
          <a:pPr algn="ctr"/>
          <a:endParaRPr lang="pt-BR"/>
        </a:p>
      </dgm:t>
    </dgm:pt>
    <dgm:pt modelId="{CDF2BACA-F871-5B4F-99DF-308586FBCFE3}" type="sibTrans" cxnId="{7882819C-01F4-B24F-B448-E69CAFFD368C}">
      <dgm:prSet/>
      <dgm:spPr/>
      <dgm:t>
        <a:bodyPr/>
        <a:lstStyle/>
        <a:p>
          <a:pPr algn="ctr"/>
          <a:endParaRPr lang="pt-BR"/>
        </a:p>
      </dgm:t>
    </dgm:pt>
    <dgm:pt modelId="{4247B6B4-DB32-5740-842D-284AD3BEC35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pt-BR" sz="2400" dirty="0" smtClean="0">
              <a:solidFill>
                <a:schemeClr val="accent2"/>
              </a:solidFill>
              <a:latin typeface="+mj-lt"/>
            </a:rPr>
            <a:t>Centralidade</a:t>
          </a:r>
          <a:endParaRPr lang="pt-BR" sz="2400" dirty="0">
            <a:solidFill>
              <a:schemeClr val="accent2"/>
            </a:solidFill>
            <a:latin typeface="+mj-lt"/>
          </a:endParaRPr>
        </a:p>
      </dgm:t>
    </dgm:pt>
    <dgm:pt modelId="{1F5FFF1C-3427-4540-95F4-D9B6EBF01776}" type="parTrans" cxnId="{6E2C22B2-12D6-DD40-8ADF-C994BC283E7A}">
      <dgm:prSet/>
      <dgm:spPr/>
      <dgm:t>
        <a:bodyPr/>
        <a:lstStyle/>
        <a:p>
          <a:pPr algn="ctr"/>
          <a:endParaRPr lang="pt-BR"/>
        </a:p>
      </dgm:t>
    </dgm:pt>
    <dgm:pt modelId="{D7844670-46D6-8A46-96B8-5055FDB80DB0}" type="sibTrans" cxnId="{6E2C22B2-12D6-DD40-8ADF-C994BC283E7A}">
      <dgm:prSet/>
      <dgm:spPr/>
      <dgm:t>
        <a:bodyPr/>
        <a:lstStyle/>
        <a:p>
          <a:pPr algn="ctr"/>
          <a:endParaRPr lang="pt-BR"/>
        </a:p>
      </dgm:t>
    </dgm:pt>
    <dgm:pt modelId="{B83A8FA4-EA64-734F-896F-79841887E9F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pt-BR" sz="2000" dirty="0" smtClean="0"/>
            <a:t>Atuação central no processo de deliberação terapêutica</a:t>
          </a:r>
          <a:endParaRPr lang="pt-BR" sz="2000" dirty="0"/>
        </a:p>
      </dgm:t>
    </dgm:pt>
    <dgm:pt modelId="{7A38FBD4-51FA-4B4A-8665-49AC4A4405CC}" type="sibTrans" cxnId="{E20191C5-2075-B845-814F-6BC8378C8E89}">
      <dgm:prSet/>
      <dgm:spPr/>
      <dgm:t>
        <a:bodyPr/>
        <a:lstStyle/>
        <a:p>
          <a:pPr algn="ctr"/>
          <a:endParaRPr lang="pt-BR"/>
        </a:p>
      </dgm:t>
    </dgm:pt>
    <dgm:pt modelId="{D94E1551-9839-CE4A-B3D9-BBF9EBB11E66}" type="parTrans" cxnId="{E20191C5-2075-B845-814F-6BC8378C8E89}">
      <dgm:prSet/>
      <dgm:spPr/>
      <dgm:t>
        <a:bodyPr/>
        <a:lstStyle/>
        <a:p>
          <a:pPr algn="ctr"/>
          <a:endParaRPr lang="pt-BR"/>
        </a:p>
      </dgm:t>
    </dgm:pt>
    <dgm:pt modelId="{D848605E-85B4-F74E-BE41-230623E41B8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pt-BR" sz="2000" dirty="0" smtClean="0"/>
            <a:t>Estado de fragilidade decorrente das limitações provocadas pela doença</a:t>
          </a:r>
          <a:endParaRPr lang="pt-BR" sz="2000" dirty="0"/>
        </a:p>
      </dgm:t>
    </dgm:pt>
    <dgm:pt modelId="{DE36B0E5-1E75-7C42-BE61-E2A9181294AE}" type="sibTrans" cxnId="{255A0B46-EBBF-2B4A-9BC9-B23CD94CF658}">
      <dgm:prSet/>
      <dgm:spPr/>
      <dgm:t>
        <a:bodyPr/>
        <a:lstStyle/>
        <a:p>
          <a:pPr algn="ctr"/>
          <a:endParaRPr lang="pt-BR"/>
        </a:p>
      </dgm:t>
    </dgm:pt>
    <dgm:pt modelId="{ED4FA9D9-62A6-BF48-BBDE-A374F15A2310}" type="parTrans" cxnId="{255A0B46-EBBF-2B4A-9BC9-B23CD94CF658}">
      <dgm:prSet/>
      <dgm:spPr/>
      <dgm:t>
        <a:bodyPr/>
        <a:lstStyle/>
        <a:p>
          <a:pPr algn="ctr"/>
          <a:endParaRPr lang="pt-BR"/>
        </a:p>
      </dgm:t>
    </dgm:pt>
    <dgm:pt modelId="{988106BE-4EB7-994D-A147-7B19B9EFCB8A}" type="pres">
      <dgm:prSet presAssocID="{8BCD65C9-1F05-1544-87A3-37D18D90B3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2D82BEA-0D99-4145-B3CF-D35FBBBA884E}" type="pres">
      <dgm:prSet presAssocID="{558117C6-E431-654E-BBB7-F1785F6BFD7B}" presName="vertOne" presStyleCnt="0"/>
      <dgm:spPr/>
    </dgm:pt>
    <dgm:pt modelId="{890F81BD-32D7-2340-8BBF-0B47EA46FA6C}" type="pres">
      <dgm:prSet presAssocID="{558117C6-E431-654E-BBB7-F1785F6BFD7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6B659F-2985-C945-80AE-D013E0364614}" type="pres">
      <dgm:prSet presAssocID="{558117C6-E431-654E-BBB7-F1785F6BFD7B}" presName="parTransOne" presStyleCnt="0"/>
      <dgm:spPr/>
    </dgm:pt>
    <dgm:pt modelId="{7170F723-1661-594D-B77F-A08BF3D0EF6B}" type="pres">
      <dgm:prSet presAssocID="{558117C6-E431-654E-BBB7-F1785F6BFD7B}" presName="horzOne" presStyleCnt="0"/>
      <dgm:spPr/>
    </dgm:pt>
    <dgm:pt modelId="{57023136-BF51-4C40-9356-EE7E71317023}" type="pres">
      <dgm:prSet presAssocID="{27CB599F-1AAB-6646-961C-E5BED82E7805}" presName="vertTwo" presStyleCnt="0"/>
      <dgm:spPr/>
    </dgm:pt>
    <dgm:pt modelId="{968E03F2-43EC-6048-B078-15F02BEDECB5}" type="pres">
      <dgm:prSet presAssocID="{27CB599F-1AAB-6646-961C-E5BED82E78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E93271-CD49-E04B-8356-84C36F246029}" type="pres">
      <dgm:prSet presAssocID="{27CB599F-1AAB-6646-961C-E5BED82E7805}" presName="parTransTwo" presStyleCnt="0"/>
      <dgm:spPr/>
    </dgm:pt>
    <dgm:pt modelId="{AB56956E-B1D5-6B43-B0FA-A67CDA4667E4}" type="pres">
      <dgm:prSet presAssocID="{27CB599F-1AAB-6646-961C-E5BED82E7805}" presName="horzTwo" presStyleCnt="0"/>
      <dgm:spPr/>
    </dgm:pt>
    <dgm:pt modelId="{225AD467-81DC-F24E-99EE-C0EEBB0D1AA8}" type="pres">
      <dgm:prSet presAssocID="{D848605E-85B4-F74E-BE41-230623E41B8C}" presName="vertThree" presStyleCnt="0"/>
      <dgm:spPr/>
    </dgm:pt>
    <dgm:pt modelId="{9551DD1B-D555-A941-B018-58AF2B79C4EE}" type="pres">
      <dgm:prSet presAssocID="{D848605E-85B4-F74E-BE41-230623E41B8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5875B0-1B93-544B-B9F8-A1DE13BC356B}" type="pres">
      <dgm:prSet presAssocID="{D848605E-85B4-F74E-BE41-230623E41B8C}" presName="horzThree" presStyleCnt="0"/>
      <dgm:spPr/>
    </dgm:pt>
    <dgm:pt modelId="{CBB481DB-C031-B749-ADB2-740B2C498E50}" type="pres">
      <dgm:prSet presAssocID="{CDF2BACA-F871-5B4F-99DF-308586FBCFE3}" presName="sibSpaceTwo" presStyleCnt="0"/>
      <dgm:spPr/>
    </dgm:pt>
    <dgm:pt modelId="{8D42A7B9-9BAD-EE47-BFA5-E5A7658DF448}" type="pres">
      <dgm:prSet presAssocID="{4247B6B4-DB32-5740-842D-284AD3BEC358}" presName="vertTwo" presStyleCnt="0"/>
      <dgm:spPr/>
    </dgm:pt>
    <dgm:pt modelId="{3EB6CB84-1BE3-394A-BD60-F6F8CFE3C211}" type="pres">
      <dgm:prSet presAssocID="{4247B6B4-DB32-5740-842D-284AD3BEC3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F3A9A2-5798-4741-AA84-A42B9B412568}" type="pres">
      <dgm:prSet presAssocID="{4247B6B4-DB32-5740-842D-284AD3BEC358}" presName="parTransTwo" presStyleCnt="0"/>
      <dgm:spPr/>
    </dgm:pt>
    <dgm:pt modelId="{512087F9-E27A-EE4A-9805-24359F1A420A}" type="pres">
      <dgm:prSet presAssocID="{4247B6B4-DB32-5740-842D-284AD3BEC358}" presName="horzTwo" presStyleCnt="0"/>
      <dgm:spPr/>
    </dgm:pt>
    <dgm:pt modelId="{BFA5FF06-255A-3D4D-BE42-538309A6FE39}" type="pres">
      <dgm:prSet presAssocID="{B83A8FA4-EA64-734F-896F-79841887E9F4}" presName="vertThree" presStyleCnt="0"/>
      <dgm:spPr/>
    </dgm:pt>
    <dgm:pt modelId="{0A5D498F-C539-9C4F-813B-ED9378B95F0A}" type="pres">
      <dgm:prSet presAssocID="{B83A8FA4-EA64-734F-896F-79841887E9F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828DEF-A1F6-EF41-9A32-EA3F187B1C5D}" type="pres">
      <dgm:prSet presAssocID="{B83A8FA4-EA64-734F-896F-79841887E9F4}" presName="horzThree" presStyleCnt="0"/>
      <dgm:spPr/>
    </dgm:pt>
  </dgm:ptLst>
  <dgm:cxnLst>
    <dgm:cxn modelId="{0B41BCD1-2C42-E642-A0C2-589DCA13BC62}" srcId="{8BCD65C9-1F05-1544-87A3-37D18D90B346}" destId="{558117C6-E431-654E-BBB7-F1785F6BFD7B}" srcOrd="0" destOrd="0" parTransId="{E970DCD1-16C2-7945-8609-488ED1ED37AC}" sibTransId="{38B7D910-C15E-174D-BAEF-8D9D2B07D27E}"/>
    <dgm:cxn modelId="{E526D7E1-6782-3446-8119-291F115A14FC}" type="presOf" srcId="{4247B6B4-DB32-5740-842D-284AD3BEC358}" destId="{3EB6CB84-1BE3-394A-BD60-F6F8CFE3C211}" srcOrd="0" destOrd="0" presId="urn:microsoft.com/office/officeart/2005/8/layout/hierarchy4"/>
    <dgm:cxn modelId="{6E2C22B2-12D6-DD40-8ADF-C994BC283E7A}" srcId="{558117C6-E431-654E-BBB7-F1785F6BFD7B}" destId="{4247B6B4-DB32-5740-842D-284AD3BEC358}" srcOrd="1" destOrd="0" parTransId="{1F5FFF1C-3427-4540-95F4-D9B6EBF01776}" sibTransId="{D7844670-46D6-8A46-96B8-5055FDB80DB0}"/>
    <dgm:cxn modelId="{7882819C-01F4-B24F-B448-E69CAFFD368C}" srcId="{558117C6-E431-654E-BBB7-F1785F6BFD7B}" destId="{27CB599F-1AAB-6646-961C-E5BED82E7805}" srcOrd="0" destOrd="0" parTransId="{E90879FB-FBFF-2643-8509-768D08B78269}" sibTransId="{CDF2BACA-F871-5B4F-99DF-308586FBCFE3}"/>
    <dgm:cxn modelId="{0C386B14-DEDB-7E42-8AB7-96EAE832B104}" type="presOf" srcId="{27CB599F-1AAB-6646-961C-E5BED82E7805}" destId="{968E03F2-43EC-6048-B078-15F02BEDECB5}" srcOrd="0" destOrd="0" presId="urn:microsoft.com/office/officeart/2005/8/layout/hierarchy4"/>
    <dgm:cxn modelId="{9BC60EC3-D544-DF4F-9BE9-2ADE87A4E6A6}" type="presOf" srcId="{B83A8FA4-EA64-734F-896F-79841887E9F4}" destId="{0A5D498F-C539-9C4F-813B-ED9378B95F0A}" srcOrd="0" destOrd="0" presId="urn:microsoft.com/office/officeart/2005/8/layout/hierarchy4"/>
    <dgm:cxn modelId="{255A0B46-EBBF-2B4A-9BC9-B23CD94CF658}" srcId="{27CB599F-1AAB-6646-961C-E5BED82E7805}" destId="{D848605E-85B4-F74E-BE41-230623E41B8C}" srcOrd="0" destOrd="0" parTransId="{ED4FA9D9-62A6-BF48-BBDE-A374F15A2310}" sibTransId="{DE36B0E5-1E75-7C42-BE61-E2A9181294AE}"/>
    <dgm:cxn modelId="{35834646-6DA8-A049-95F0-A6279D1E77AB}" type="presOf" srcId="{D848605E-85B4-F74E-BE41-230623E41B8C}" destId="{9551DD1B-D555-A941-B018-58AF2B79C4EE}" srcOrd="0" destOrd="0" presId="urn:microsoft.com/office/officeart/2005/8/layout/hierarchy4"/>
    <dgm:cxn modelId="{4EA4E923-1970-8843-90FC-AD7CAC987579}" type="presOf" srcId="{558117C6-E431-654E-BBB7-F1785F6BFD7B}" destId="{890F81BD-32D7-2340-8BBF-0B47EA46FA6C}" srcOrd="0" destOrd="0" presId="urn:microsoft.com/office/officeart/2005/8/layout/hierarchy4"/>
    <dgm:cxn modelId="{E20191C5-2075-B845-814F-6BC8378C8E89}" srcId="{4247B6B4-DB32-5740-842D-284AD3BEC358}" destId="{B83A8FA4-EA64-734F-896F-79841887E9F4}" srcOrd="0" destOrd="0" parTransId="{D94E1551-9839-CE4A-B3D9-BBF9EBB11E66}" sibTransId="{7A38FBD4-51FA-4B4A-8665-49AC4A4405CC}"/>
    <dgm:cxn modelId="{8592379D-8008-E146-9429-CB949EBE27D8}" type="presOf" srcId="{8BCD65C9-1F05-1544-87A3-37D18D90B346}" destId="{988106BE-4EB7-994D-A147-7B19B9EFCB8A}" srcOrd="0" destOrd="0" presId="urn:microsoft.com/office/officeart/2005/8/layout/hierarchy4"/>
    <dgm:cxn modelId="{88A71056-2822-F642-B591-A93E9B35718D}" type="presParOf" srcId="{988106BE-4EB7-994D-A147-7B19B9EFCB8A}" destId="{32D82BEA-0D99-4145-B3CF-D35FBBBA884E}" srcOrd="0" destOrd="0" presId="urn:microsoft.com/office/officeart/2005/8/layout/hierarchy4"/>
    <dgm:cxn modelId="{56802DFB-B34C-164D-9B19-E63C786C7E06}" type="presParOf" srcId="{32D82BEA-0D99-4145-B3CF-D35FBBBA884E}" destId="{890F81BD-32D7-2340-8BBF-0B47EA46FA6C}" srcOrd="0" destOrd="0" presId="urn:microsoft.com/office/officeart/2005/8/layout/hierarchy4"/>
    <dgm:cxn modelId="{01B3B7CA-CB64-E240-968B-612AB57DDCA5}" type="presParOf" srcId="{32D82BEA-0D99-4145-B3CF-D35FBBBA884E}" destId="{826B659F-2985-C945-80AE-D013E0364614}" srcOrd="1" destOrd="0" presId="urn:microsoft.com/office/officeart/2005/8/layout/hierarchy4"/>
    <dgm:cxn modelId="{7B357316-D2A8-4348-BA15-6A34318EE467}" type="presParOf" srcId="{32D82BEA-0D99-4145-B3CF-D35FBBBA884E}" destId="{7170F723-1661-594D-B77F-A08BF3D0EF6B}" srcOrd="2" destOrd="0" presId="urn:microsoft.com/office/officeart/2005/8/layout/hierarchy4"/>
    <dgm:cxn modelId="{33DB387E-9091-794E-A354-75D43EAFE152}" type="presParOf" srcId="{7170F723-1661-594D-B77F-A08BF3D0EF6B}" destId="{57023136-BF51-4C40-9356-EE7E71317023}" srcOrd="0" destOrd="0" presId="urn:microsoft.com/office/officeart/2005/8/layout/hierarchy4"/>
    <dgm:cxn modelId="{00ECC34E-18DC-6043-A694-A755AA590DFA}" type="presParOf" srcId="{57023136-BF51-4C40-9356-EE7E71317023}" destId="{968E03F2-43EC-6048-B078-15F02BEDECB5}" srcOrd="0" destOrd="0" presId="urn:microsoft.com/office/officeart/2005/8/layout/hierarchy4"/>
    <dgm:cxn modelId="{726A4864-1D9D-CD4C-9D5D-01573E1A9DA4}" type="presParOf" srcId="{57023136-BF51-4C40-9356-EE7E71317023}" destId="{E6E93271-CD49-E04B-8356-84C36F246029}" srcOrd="1" destOrd="0" presId="urn:microsoft.com/office/officeart/2005/8/layout/hierarchy4"/>
    <dgm:cxn modelId="{68BA0C85-4DF2-CF4D-93AF-645AC1510878}" type="presParOf" srcId="{57023136-BF51-4C40-9356-EE7E71317023}" destId="{AB56956E-B1D5-6B43-B0FA-A67CDA4667E4}" srcOrd="2" destOrd="0" presId="urn:microsoft.com/office/officeart/2005/8/layout/hierarchy4"/>
    <dgm:cxn modelId="{D74E09CB-09EF-9C45-915E-3E655792A1FB}" type="presParOf" srcId="{AB56956E-B1D5-6B43-B0FA-A67CDA4667E4}" destId="{225AD467-81DC-F24E-99EE-C0EEBB0D1AA8}" srcOrd="0" destOrd="0" presId="urn:microsoft.com/office/officeart/2005/8/layout/hierarchy4"/>
    <dgm:cxn modelId="{5218AD7B-06ED-3346-A4D3-37C18ACCA456}" type="presParOf" srcId="{225AD467-81DC-F24E-99EE-C0EEBB0D1AA8}" destId="{9551DD1B-D555-A941-B018-58AF2B79C4EE}" srcOrd="0" destOrd="0" presId="urn:microsoft.com/office/officeart/2005/8/layout/hierarchy4"/>
    <dgm:cxn modelId="{1AD2F45A-BB70-3245-ADDD-1A9D918E41F2}" type="presParOf" srcId="{225AD467-81DC-F24E-99EE-C0EEBB0D1AA8}" destId="{505875B0-1B93-544B-B9F8-A1DE13BC356B}" srcOrd="1" destOrd="0" presId="urn:microsoft.com/office/officeart/2005/8/layout/hierarchy4"/>
    <dgm:cxn modelId="{06B5AA59-27E4-2149-B6D9-2E7C0AB9DF94}" type="presParOf" srcId="{7170F723-1661-594D-B77F-A08BF3D0EF6B}" destId="{CBB481DB-C031-B749-ADB2-740B2C498E50}" srcOrd="1" destOrd="0" presId="urn:microsoft.com/office/officeart/2005/8/layout/hierarchy4"/>
    <dgm:cxn modelId="{8C211C6C-1AFD-2040-ADBC-FF4EF924EADC}" type="presParOf" srcId="{7170F723-1661-594D-B77F-A08BF3D0EF6B}" destId="{8D42A7B9-9BAD-EE47-BFA5-E5A7658DF448}" srcOrd="2" destOrd="0" presId="urn:microsoft.com/office/officeart/2005/8/layout/hierarchy4"/>
    <dgm:cxn modelId="{248EEEFA-3C36-024B-9C3D-FB99322BFC4D}" type="presParOf" srcId="{8D42A7B9-9BAD-EE47-BFA5-E5A7658DF448}" destId="{3EB6CB84-1BE3-394A-BD60-F6F8CFE3C211}" srcOrd="0" destOrd="0" presId="urn:microsoft.com/office/officeart/2005/8/layout/hierarchy4"/>
    <dgm:cxn modelId="{04852042-FA65-0240-9AE9-590743DBFED2}" type="presParOf" srcId="{8D42A7B9-9BAD-EE47-BFA5-E5A7658DF448}" destId="{11F3A9A2-5798-4741-AA84-A42B9B412568}" srcOrd="1" destOrd="0" presId="urn:microsoft.com/office/officeart/2005/8/layout/hierarchy4"/>
    <dgm:cxn modelId="{4B763889-8FED-014C-8929-F3D4E7483BDB}" type="presParOf" srcId="{8D42A7B9-9BAD-EE47-BFA5-E5A7658DF448}" destId="{512087F9-E27A-EE4A-9805-24359F1A420A}" srcOrd="2" destOrd="0" presId="urn:microsoft.com/office/officeart/2005/8/layout/hierarchy4"/>
    <dgm:cxn modelId="{E2E66DE0-DDFF-8145-B0F2-E8E74D87CFC6}" type="presParOf" srcId="{512087F9-E27A-EE4A-9805-24359F1A420A}" destId="{BFA5FF06-255A-3D4D-BE42-538309A6FE39}" srcOrd="0" destOrd="0" presId="urn:microsoft.com/office/officeart/2005/8/layout/hierarchy4"/>
    <dgm:cxn modelId="{067517AE-2B74-0041-9D89-D882A092236F}" type="presParOf" srcId="{BFA5FF06-255A-3D4D-BE42-538309A6FE39}" destId="{0A5D498F-C539-9C4F-813B-ED9378B95F0A}" srcOrd="0" destOrd="0" presId="urn:microsoft.com/office/officeart/2005/8/layout/hierarchy4"/>
    <dgm:cxn modelId="{B13F52A3-99DF-064C-B794-F700CBEB384F}" type="presParOf" srcId="{BFA5FF06-255A-3D4D-BE42-538309A6FE39}" destId="{E7828DEF-A1F6-EF41-9A32-EA3F187B1C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F81BD-32D7-2340-8BBF-0B47EA46FA6C}">
      <dsp:nvSpPr>
        <dsp:cNvPr id="0" name=""/>
        <dsp:cNvSpPr/>
      </dsp:nvSpPr>
      <dsp:spPr>
        <a:xfrm>
          <a:off x="3000" y="1357"/>
          <a:ext cx="8121999" cy="11029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PACIENTE</a:t>
          </a:r>
          <a:endParaRPr lang="pt-BR" sz="2400" kern="1200" dirty="0"/>
        </a:p>
      </dsp:txBody>
      <dsp:txXfrm>
        <a:off x="35304" y="33661"/>
        <a:ext cx="8057391" cy="1038315"/>
      </dsp:txXfrm>
    </dsp:sp>
    <dsp:sp modelId="{968E03F2-43EC-6048-B078-15F02BEDECB5}">
      <dsp:nvSpPr>
        <dsp:cNvPr id="0" name=""/>
        <dsp:cNvSpPr/>
      </dsp:nvSpPr>
      <dsp:spPr>
        <a:xfrm>
          <a:off x="3000" y="1244076"/>
          <a:ext cx="3897312" cy="11029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accent2"/>
              </a:solidFill>
              <a:latin typeface="+mj-lt"/>
            </a:rPr>
            <a:t>Vulnerabilidade</a:t>
          </a:r>
          <a:endParaRPr lang="pt-BR" sz="2400" kern="1200" dirty="0">
            <a:solidFill>
              <a:schemeClr val="accent2"/>
            </a:solidFill>
            <a:latin typeface="+mj-lt"/>
          </a:endParaRPr>
        </a:p>
      </dsp:txBody>
      <dsp:txXfrm>
        <a:off x="35304" y="1276380"/>
        <a:ext cx="3832704" cy="1038315"/>
      </dsp:txXfrm>
    </dsp:sp>
    <dsp:sp modelId="{9551DD1B-D555-A941-B018-58AF2B79C4EE}">
      <dsp:nvSpPr>
        <dsp:cNvPr id="0" name=""/>
        <dsp:cNvSpPr/>
      </dsp:nvSpPr>
      <dsp:spPr>
        <a:xfrm>
          <a:off x="3000" y="2486795"/>
          <a:ext cx="3897312" cy="11029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Estado de fragilidade decorrente das limitações provocadas pela doença</a:t>
          </a:r>
          <a:endParaRPr lang="pt-BR" sz="2000" kern="1200" dirty="0"/>
        </a:p>
      </dsp:txBody>
      <dsp:txXfrm>
        <a:off x="35304" y="2519099"/>
        <a:ext cx="3832704" cy="1038315"/>
      </dsp:txXfrm>
    </dsp:sp>
    <dsp:sp modelId="{3EB6CB84-1BE3-394A-BD60-F6F8CFE3C211}">
      <dsp:nvSpPr>
        <dsp:cNvPr id="0" name=""/>
        <dsp:cNvSpPr/>
      </dsp:nvSpPr>
      <dsp:spPr>
        <a:xfrm>
          <a:off x="4227687" y="1244076"/>
          <a:ext cx="3897312" cy="11029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accent2"/>
              </a:solidFill>
              <a:latin typeface="+mj-lt"/>
            </a:rPr>
            <a:t>Centralidade</a:t>
          </a:r>
          <a:endParaRPr lang="pt-BR" sz="2400" kern="1200" dirty="0">
            <a:solidFill>
              <a:schemeClr val="accent2"/>
            </a:solidFill>
            <a:latin typeface="+mj-lt"/>
          </a:endParaRPr>
        </a:p>
      </dsp:txBody>
      <dsp:txXfrm>
        <a:off x="4259991" y="1276380"/>
        <a:ext cx="3832704" cy="1038315"/>
      </dsp:txXfrm>
    </dsp:sp>
    <dsp:sp modelId="{0A5D498F-C539-9C4F-813B-ED9378B95F0A}">
      <dsp:nvSpPr>
        <dsp:cNvPr id="0" name=""/>
        <dsp:cNvSpPr/>
      </dsp:nvSpPr>
      <dsp:spPr>
        <a:xfrm>
          <a:off x="4227687" y="2486795"/>
          <a:ext cx="3897312" cy="11029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Atuação central no processo de deliberação terapêutica</a:t>
          </a:r>
          <a:endParaRPr lang="pt-BR" sz="2000" kern="1200" dirty="0"/>
        </a:p>
      </dsp:txBody>
      <dsp:txXfrm>
        <a:off x="4259991" y="2519099"/>
        <a:ext cx="3832704" cy="103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4DEC3-8E57-C24D-A5A1-6005ABE8C96D}" type="datetimeFigureOut">
              <a:rPr lang="pt-BR" smtClean="0"/>
              <a:t>16/11/17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63CC-303C-1243-A3A6-2CD685ECBCF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4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68B7-F883-0C4B-B85A-66D2EF994B49}" type="datetimeFigureOut">
              <a:rPr lang="pt-BR" smtClean="0"/>
              <a:t>16/11/17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D3D9-D4BC-CA4E-B58A-DDA35A838821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25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39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880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1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974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67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19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03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56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42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1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9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541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86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435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07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561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785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463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408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886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2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77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869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745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705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148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414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623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82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585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21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5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495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22826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52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2224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015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586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923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48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9447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691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19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0905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9498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9065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970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579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9426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0607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85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5503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1118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4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47191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0184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0107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9084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6278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9259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6928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0577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25630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4323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4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61067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20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60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3D9-D4BC-CA4E-B58A-DDA35A83882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0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A61015F-7CC6-4D0A-9D87-873EA4C304CC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11/16/17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‹n.º›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saude.estadao.com.br/noticias/geral,medico-e-acusado-de-agredir-mulheres-durante-o-parto--no-rio,10000005115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medico.org.br/resolucoes/cfm/2015/2121_2015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medico.org.br/resolucoes/cfm/2015/2121_2015.pdf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saude.pr.gov.br/arquivos/File/CIB/LEGIS/PortGMMS_675_30marco_2006_carta_dos_direito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conselho.saude.gov.br/ultimas_noticias/2009/01_set_cart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conselho.saude.gov.br/ultimas_noticias/2009/01_set_cart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al.sp.gov.br/repositorio/legislacao/lei/1999/lei-10241-17.03.19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fichadetramitacao?idProposicao=2087978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s.usp.br/rdisan/article/view/56250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revistas.usp.br/rdisan/article/view/56250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ww.revistas.usp.br/rdisan/article/view/56250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www.revistas.usp.br/rdisan/article/view/5625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www.revistas.usp.br/rdisan/article/view/56250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www.revistas.usp.br/rdisan/article/view/56250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www.revistas.usp.br/rdisan/article/view/56250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www.revistas.usp.br/rdisan/article/view/56250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www.revistas.usp.br/rdisan/article/view/56250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www.revistas.usp.br/rdisan/article/view/56250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www.revistas.usp.br/rdisan/article/view/56250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www.revistas.usp.br/rdisan/article/view/56250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www.revistas.usp.br/rdisan/article/view/56250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www.revistas.usp.br/rdisan/article/view/562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cns/1996/res0196_10_10_1996.html" TargetMode="External"/><Relationship Id="rId4" Type="http://schemas.openxmlformats.org/officeDocument/2006/relationships/hyperlink" Target="http://bvsms.saude.gov.br/bvs/saudelegis/cns/2013/res0466_12_12_2012.html" TargetMode="External"/><Relationship Id="rId5" Type="http://schemas.openxmlformats.org/officeDocument/2006/relationships/hyperlink" Target="https://www.revistas.usp.br/rdisan/article/view/56250" TargetMode="External"/><Relationship Id="rId6" Type="http://schemas.openxmlformats.org/officeDocument/2006/relationships/hyperlink" Target="http://dx.doi.org/10.11606/issn.2316-9044.v13i3p224-23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 smtClean="0"/>
              <a:t>DIREITOS DOS PACIENTES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802675"/>
          </a:xfrm>
        </p:spPr>
        <p:txBody>
          <a:bodyPr/>
          <a:lstStyle/>
          <a:p>
            <a:r>
              <a:rPr lang="pt-BR" dirty="0" smtClean="0"/>
              <a:t>Disciplina: Direito Sanitário</a:t>
            </a:r>
          </a:p>
          <a:p>
            <a:r>
              <a:rPr lang="pt-BR" dirty="0" smtClean="0"/>
              <a:t>Profa.: Marina Borba</a:t>
            </a:r>
          </a:p>
          <a:p>
            <a:r>
              <a:rPr lang="pt-BR" dirty="0">
                <a:solidFill>
                  <a:srgbClr val="0070C0"/>
                </a:solidFill>
              </a:rPr>
              <a:t>📧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marinaborba.bio@gmail.com</a:t>
            </a:r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err="1" smtClean="0">
                <a:solidFill>
                  <a:srgbClr val="0070C0"/>
                </a:solidFill>
              </a:rPr>
              <a:t>http</a:t>
            </a:r>
            <a:r>
              <a:rPr lang="pt-BR" dirty="0" smtClean="0">
                <a:solidFill>
                  <a:srgbClr val="0070C0"/>
                </a:solidFill>
              </a:rPr>
              <a:t>://</a:t>
            </a:r>
            <a:r>
              <a:rPr lang="pt-BR" dirty="0" err="1" smtClean="0">
                <a:solidFill>
                  <a:srgbClr val="0070C0"/>
                </a:solidFill>
              </a:rPr>
              <a:t>marinaborba.com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725912" cy="1609344"/>
          </a:xfrm>
        </p:spPr>
        <p:txBody>
          <a:bodyPr/>
          <a:lstStyle/>
          <a:p>
            <a:r>
              <a:rPr lang="pt-BR" b="1"/>
              <a:t>Humanização da Atenção à Saúde</a:t>
            </a:r>
            <a:r>
              <a:rPr lang="pt-BR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Humanização</a:t>
            </a:r>
            <a:r>
              <a:rPr lang="pt-BR" sz="2400" dirty="0"/>
              <a:t>: Termo introduzido nas práticas de saúde do Brasil por meio de iniciativas governamentais do </a:t>
            </a:r>
            <a:r>
              <a:rPr lang="pt-BR" sz="2400" dirty="0">
                <a:solidFill>
                  <a:srgbClr val="0070C0"/>
                </a:solidFill>
              </a:rPr>
              <a:t>Ministério da Saúde</a:t>
            </a:r>
            <a:r>
              <a:rPr lang="pt-BR" sz="2400" dirty="0"/>
              <a:t>, tais como o Programa Nacional de Humanização da Assistência Hospitalar (PNHAH, 2000) e o Política Nacional de Humanização (2004).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Definição</a:t>
            </a:r>
            <a:r>
              <a:rPr lang="pt-BR" sz="2400" dirty="0"/>
              <a:t>: Termo guarda-chuva que pode ser compreendido como “</a:t>
            </a:r>
            <a:r>
              <a:rPr lang="pt-BR" sz="2400" dirty="0">
                <a:solidFill>
                  <a:srgbClr val="0070C0"/>
                </a:solidFill>
              </a:rPr>
              <a:t>princípio</a:t>
            </a:r>
            <a:r>
              <a:rPr lang="pt-BR" sz="2400" dirty="0"/>
              <a:t> de conduta de base humanista e ética; </a:t>
            </a:r>
            <a:r>
              <a:rPr lang="pt-BR" sz="2400" dirty="0">
                <a:solidFill>
                  <a:srgbClr val="0070C0"/>
                </a:solidFill>
              </a:rPr>
              <a:t>movimento</a:t>
            </a:r>
            <a:r>
              <a:rPr lang="pt-BR" sz="2400" dirty="0"/>
              <a:t> contra a violência institucional na área da saúde; </a:t>
            </a:r>
            <a:r>
              <a:rPr lang="pt-BR" sz="2400" dirty="0">
                <a:solidFill>
                  <a:srgbClr val="0070C0"/>
                </a:solidFill>
              </a:rPr>
              <a:t>política pública </a:t>
            </a:r>
            <a:r>
              <a:rPr lang="pt-BR" sz="2400" dirty="0"/>
              <a:t>para a atenção e gestão do SUS; </a:t>
            </a:r>
            <a:r>
              <a:rPr lang="pt-BR" sz="2400" dirty="0">
                <a:solidFill>
                  <a:srgbClr val="0070C0"/>
                </a:solidFill>
              </a:rPr>
              <a:t>metodologia</a:t>
            </a:r>
            <a:r>
              <a:rPr lang="pt-BR" sz="2400" dirty="0"/>
              <a:t> auxiliar para a gestão participativa; e </a:t>
            </a:r>
            <a:r>
              <a:rPr lang="pt-BR" sz="2400" dirty="0">
                <a:solidFill>
                  <a:srgbClr val="0070C0"/>
                </a:solidFill>
              </a:rPr>
              <a:t>tecnologia</a:t>
            </a:r>
            <a:r>
              <a:rPr lang="pt-BR" sz="2400" dirty="0"/>
              <a:t> do cuidado na assistência à saúde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0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725912" cy="1609344"/>
          </a:xfrm>
        </p:spPr>
        <p:txBody>
          <a:bodyPr/>
          <a:lstStyle/>
          <a:p>
            <a:r>
              <a:rPr lang="pt-BR" b="1"/>
              <a:t>Humanização da Atenção à Saúde</a:t>
            </a:r>
            <a:r>
              <a:rPr lang="pt-BR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Críticas</a:t>
            </a:r>
            <a:r>
              <a:rPr lang="pt-BR" sz="2400" dirty="0"/>
              <a:t>: </a:t>
            </a:r>
            <a:r>
              <a:rPr lang="pt-BR" sz="2400" dirty="0" smtClean="0"/>
              <a:t>para alguns autores, trata-se de </a:t>
            </a:r>
            <a:r>
              <a:rPr lang="pt-BR" sz="2400" dirty="0" smtClean="0">
                <a:solidFill>
                  <a:srgbClr val="0070C0"/>
                </a:solidFill>
              </a:rPr>
              <a:t>modismo</a:t>
            </a:r>
            <a:r>
              <a:rPr lang="pt-BR" sz="2400" dirty="0"/>
              <a:t>, pois não acarreta mudanças significativas nos serviços de saúde no Brasil. </a:t>
            </a:r>
            <a:r>
              <a:rPr lang="pt-BR" sz="2400" dirty="0" smtClean="0"/>
              <a:t>Além disso, há </a:t>
            </a:r>
            <a:r>
              <a:rPr lang="pt-BR" sz="2400" dirty="0"/>
              <a:t>certa </a:t>
            </a:r>
            <a:r>
              <a:rPr lang="pt-BR" sz="2400" dirty="0">
                <a:solidFill>
                  <a:srgbClr val="0070C0"/>
                </a:solidFill>
              </a:rPr>
              <a:t>imprecisão conceitual </a:t>
            </a:r>
            <a:r>
              <a:rPr lang="pt-BR" sz="2400" dirty="0"/>
              <a:t>e da sua sustentação teórica</a:t>
            </a:r>
            <a:r>
              <a:rPr lang="pt-BR" sz="2400" dirty="0" smtClean="0"/>
              <a:t>.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/>
              <a:t>Apesar do impacto positivo das políticas públicas de humanização, tal referencial </a:t>
            </a:r>
            <a:r>
              <a:rPr lang="pt-BR" sz="2400" dirty="0">
                <a:solidFill>
                  <a:srgbClr val="C00000"/>
                </a:solidFill>
              </a:rPr>
              <a:t>distancia-se substantivamente dos </a:t>
            </a:r>
            <a:r>
              <a:rPr lang="pt-BR" sz="2400" dirty="0" smtClean="0">
                <a:solidFill>
                  <a:srgbClr val="C00000"/>
                </a:solidFill>
              </a:rPr>
              <a:t>Direitos Humanos </a:t>
            </a:r>
            <a:r>
              <a:rPr lang="pt-BR" sz="2400" dirty="0">
                <a:solidFill>
                  <a:srgbClr val="C00000"/>
                </a:solidFill>
              </a:rPr>
              <a:t>dos </a:t>
            </a:r>
            <a:r>
              <a:rPr lang="pt-BR" sz="2400" dirty="0" smtClean="0">
                <a:solidFill>
                  <a:srgbClr val="C00000"/>
                </a:solidFill>
              </a:rPr>
              <a:t>Pacientes</a:t>
            </a:r>
            <a:r>
              <a:rPr lang="pt-BR" sz="2400" dirty="0" smtClean="0"/>
              <a:t>, que são </a:t>
            </a:r>
            <a:r>
              <a:rPr lang="pt-BR" sz="2400" dirty="0"/>
              <a:t>alicerçados em </a:t>
            </a:r>
            <a:r>
              <a:rPr lang="pt-BR" sz="2400" dirty="0">
                <a:solidFill>
                  <a:srgbClr val="0070C0"/>
                </a:solidFill>
              </a:rPr>
              <a:t>conceitos sólidos </a:t>
            </a:r>
            <a:r>
              <a:rPr lang="pt-BR" sz="2400" dirty="0"/>
              <a:t>construídos há mais de meio século no âmbito dos organismos e cortes </a:t>
            </a:r>
            <a:r>
              <a:rPr lang="pt-BR" sz="2400" dirty="0" smtClean="0"/>
              <a:t>internacionais.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066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Evolução Histórica dos Direitos dos Pacientes</a:t>
            </a:r>
            <a:r>
              <a:rPr lang="pt-BR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Predomínio </a:t>
            </a:r>
            <a:r>
              <a:rPr lang="pt-BR" sz="2400" dirty="0">
                <a:solidFill>
                  <a:srgbClr val="C00000"/>
                </a:solidFill>
              </a:rPr>
              <a:t>da autoridade médica e da passividade do paciente</a:t>
            </a:r>
            <a:r>
              <a:rPr lang="pt-BR" sz="2400" dirty="0"/>
              <a:t>: </a:t>
            </a:r>
            <a:r>
              <a:rPr lang="pt-BR" sz="2400" dirty="0" smtClean="0"/>
              <a:t>Desde </a:t>
            </a:r>
            <a:r>
              <a:rPr lang="pt-BR" sz="2400" dirty="0"/>
              <a:t>a Antiguidade, passando pela Idade Média, partilhava-se o entendimento de que o </a:t>
            </a:r>
            <a:r>
              <a:rPr lang="pt-BR" sz="2400" dirty="0">
                <a:solidFill>
                  <a:srgbClr val="0070C0"/>
                </a:solidFill>
              </a:rPr>
              <a:t>enfermos deveria ser submisso</a:t>
            </a:r>
            <a:r>
              <a:rPr lang="pt-BR" sz="2400" dirty="0"/>
              <a:t>, de modo que a completa obediência do paciente era um pré-requisito para a cura. A subserviência do paciente pode ser constatada, por exemplo, no primeiro Código de Ética da Associação Médica Americana de 1847.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Participação </a:t>
            </a:r>
            <a:r>
              <a:rPr lang="pt-BR" sz="2400" dirty="0">
                <a:solidFill>
                  <a:srgbClr val="C00000"/>
                </a:solidFill>
              </a:rPr>
              <a:t>do paciente no processo </a:t>
            </a:r>
            <a:r>
              <a:rPr lang="pt-BR" sz="2400" dirty="0" smtClean="0">
                <a:solidFill>
                  <a:srgbClr val="C00000"/>
                </a:solidFill>
              </a:rPr>
              <a:t>terapêutico: </a:t>
            </a:r>
            <a:r>
              <a:rPr lang="pt-BR" sz="2400" dirty="0" smtClean="0"/>
              <a:t>Limitava-se </a:t>
            </a:r>
            <a:r>
              <a:rPr lang="pt-BR" sz="2400" dirty="0"/>
              <a:t>a </a:t>
            </a:r>
            <a:r>
              <a:rPr lang="pt-BR" sz="2400" dirty="0">
                <a:solidFill>
                  <a:srgbClr val="0070C0"/>
                </a:solidFill>
              </a:rPr>
              <a:t>reportar sintomas</a:t>
            </a:r>
            <a:r>
              <a:rPr lang="pt-BR" sz="2400" dirty="0"/>
              <a:t>, conferindo-se grande peso a sua fala. A partir do século XIX, com o desenvolvimento da anatomia humana, o relato dos sintomas </a:t>
            </a:r>
            <a:r>
              <a:rPr lang="pt-BR" sz="2400" dirty="0" smtClean="0"/>
              <a:t>perde importância</a:t>
            </a:r>
            <a:r>
              <a:rPr lang="pt-BR" sz="2400" dirty="0"/>
              <a:t>, </a:t>
            </a:r>
            <a:r>
              <a:rPr lang="pt-BR" sz="2400" dirty="0" smtClean="0"/>
              <a:t>distanciando médicos </a:t>
            </a:r>
            <a:r>
              <a:rPr lang="pt-BR" sz="2400" dirty="0"/>
              <a:t>e pacientes.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612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Evolução Histórica dos Direitos dos Pacientes</a:t>
            </a:r>
            <a:r>
              <a:rPr lang="pt-BR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Ativismo </a:t>
            </a:r>
            <a:r>
              <a:rPr lang="pt-BR" sz="2400" dirty="0">
                <a:solidFill>
                  <a:srgbClr val="C00000"/>
                </a:solidFill>
              </a:rPr>
              <a:t>dos pacientes nos Estados Unidos</a:t>
            </a:r>
            <a:r>
              <a:rPr lang="pt-BR" sz="2400" dirty="0"/>
              <a:t>: a partir da década de 1970, os pacientes se mobilizaram, individual ou coletivamente, para reivindicar suas preferencias e expressar suas necessidades, </a:t>
            </a:r>
            <a:r>
              <a:rPr lang="pt-BR" sz="2400" dirty="0">
                <a:solidFill>
                  <a:srgbClr val="0070C0"/>
                </a:solidFill>
              </a:rPr>
              <a:t>questionando o paternalismo </a:t>
            </a:r>
            <a:r>
              <a:rPr lang="pt-BR" sz="2400" dirty="0" smtClean="0">
                <a:solidFill>
                  <a:srgbClr val="0070C0"/>
                </a:solidFill>
              </a:rPr>
              <a:t>médico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Primeira </a:t>
            </a:r>
            <a:r>
              <a:rPr lang="pt-BR" sz="2400" dirty="0">
                <a:solidFill>
                  <a:srgbClr val="C00000"/>
                </a:solidFill>
              </a:rPr>
              <a:t>declaração de direitos dos pacientes oriunda de entidade alheia ao âmbito médico</a:t>
            </a:r>
            <a:r>
              <a:rPr lang="pt-BR" sz="2400" dirty="0"/>
              <a:t>: </a:t>
            </a:r>
            <a:r>
              <a:rPr lang="pt-BR" sz="2400" dirty="0">
                <a:solidFill>
                  <a:srgbClr val="0070C0"/>
                </a:solidFill>
              </a:rPr>
              <a:t>Carta de direitos dos pacientes da </a:t>
            </a:r>
            <a:r>
              <a:rPr lang="pt-BR" sz="2400" dirty="0" err="1">
                <a:solidFill>
                  <a:srgbClr val="0070C0"/>
                </a:solidFill>
              </a:rPr>
              <a:t>Organizaçao</a:t>
            </a:r>
            <a:r>
              <a:rPr lang="pt-BR" sz="2400" dirty="0">
                <a:solidFill>
                  <a:srgbClr val="0070C0"/>
                </a:solidFill>
              </a:rPr>
              <a:t> Nacional dos Direitos do Bem-Estar </a:t>
            </a:r>
            <a:r>
              <a:rPr lang="pt-BR" sz="2400" dirty="0"/>
              <a:t>em </a:t>
            </a:r>
            <a:r>
              <a:rPr lang="pt-BR" sz="2400" dirty="0" smtClean="0"/>
              <a:t>1973 (organização </a:t>
            </a:r>
            <a:r>
              <a:rPr lang="pt-BR" sz="2400" dirty="0"/>
              <a:t>composta majoritariamente por mulheres negras). Por causa da pressão dos ativistas, a </a:t>
            </a:r>
            <a:r>
              <a:rPr lang="pt-BR" sz="2400" dirty="0" err="1"/>
              <a:t>Associaçao</a:t>
            </a:r>
            <a:r>
              <a:rPr lang="pt-BR" sz="2400" dirty="0"/>
              <a:t> Americana de Hospitais adotou a </a:t>
            </a:r>
            <a:r>
              <a:rPr lang="pt-BR" sz="2400" dirty="0" smtClean="0"/>
              <a:t>Carta, </a:t>
            </a:r>
            <a:r>
              <a:rPr lang="pt-BR" sz="2400" dirty="0"/>
              <a:t>revista em 1992, influenciando a elaboração de documentos similares.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506063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487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Evolução Histórica dos Direitos dos Pacientes</a:t>
            </a:r>
            <a:r>
              <a:rPr lang="pt-BR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Âmbito </a:t>
            </a:r>
            <a:r>
              <a:rPr lang="pt-BR" sz="2400" dirty="0">
                <a:solidFill>
                  <a:srgbClr val="C00000"/>
                </a:solidFill>
              </a:rPr>
              <a:t>internacional e regional</a:t>
            </a:r>
            <a:r>
              <a:rPr lang="pt-BR" sz="2400" dirty="0"/>
              <a:t>: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Carta </a:t>
            </a:r>
            <a:r>
              <a:rPr lang="pt-BR" sz="2200" dirty="0"/>
              <a:t>dos Pacientes no Hospital formulada Comitê de Hospital da Comunidade Econômica Europeia (1979); 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Declaração </a:t>
            </a:r>
            <a:r>
              <a:rPr lang="pt-BR" sz="2200" dirty="0"/>
              <a:t>de Lisboa sobre os Direitos dos Pacientes adotada pela </a:t>
            </a:r>
            <a:r>
              <a:rPr lang="pt-BR" sz="2200" dirty="0" err="1"/>
              <a:t>Associaçao</a:t>
            </a:r>
            <a:r>
              <a:rPr lang="pt-BR" sz="2200" dirty="0"/>
              <a:t> Médica Mundial (1981); 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Declaração </a:t>
            </a:r>
            <a:r>
              <a:rPr lang="pt-BR" sz="2200" dirty="0"/>
              <a:t>sobre a Promoção dos Direitos dos Pacientes realizada pelo Escritório da OMS para a Europa (1994), etc</a:t>
            </a:r>
            <a:r>
              <a:rPr lang="pt-BR" sz="2200" dirty="0" smtClean="0"/>
              <a:t>.</a:t>
            </a: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Incorporação </a:t>
            </a:r>
            <a:r>
              <a:rPr lang="pt-BR" sz="2400" dirty="0">
                <a:solidFill>
                  <a:srgbClr val="C00000"/>
                </a:solidFill>
              </a:rPr>
              <a:t>nos Códigos de Ética Médica</a:t>
            </a:r>
            <a:r>
              <a:rPr lang="pt-BR" sz="2400" dirty="0"/>
              <a:t>: Processo paulatino, </a:t>
            </a:r>
            <a:r>
              <a:rPr lang="pt-BR" sz="2400" dirty="0" smtClean="0"/>
              <a:t>iniciado pela </a:t>
            </a:r>
            <a:r>
              <a:rPr lang="pt-BR" sz="2400" dirty="0" smtClean="0">
                <a:solidFill>
                  <a:srgbClr val="0070C0"/>
                </a:solidFill>
              </a:rPr>
              <a:t>Associação </a:t>
            </a:r>
            <a:r>
              <a:rPr lang="pt-BR" sz="2400" dirty="0">
                <a:solidFill>
                  <a:srgbClr val="0070C0"/>
                </a:solidFill>
              </a:rPr>
              <a:t>Médica Americana em 1980</a:t>
            </a:r>
            <a:r>
              <a:rPr lang="pt-BR" sz="2400" dirty="0"/>
              <a:t>. No Brasil, o Código de Ética Médica de 1988 destinou um capítulo específico aos direitos humanos dos pacientes, reproduzido em 2009.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1168" y="6506063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740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PRINCÍPIOS </a:t>
            </a:r>
            <a:r>
              <a:rPr lang="pt-BR" dirty="0" smtClean="0">
                <a:solidFill>
                  <a:srgbClr val="C00000"/>
                </a:solidFill>
              </a:rPr>
              <a:t>GERAIS</a:t>
            </a:r>
            <a:r>
              <a:rPr lang="pt-BR" dirty="0" smtClean="0"/>
              <a:t> APLICADOS AOS CUIDADOS DE SAÚDE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Parte II</a:t>
            </a:r>
          </a:p>
          <a:p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</a:t>
            </a:r>
            <a:r>
              <a:rPr lang="pt-BR" dirty="0" smtClean="0"/>
              <a:t>GERAIS DOS </a:t>
            </a:r>
            <a:r>
              <a:rPr lang="pt-BR" dirty="0" smtClean="0"/>
              <a:t>DIREITOS HUMANOS DOS PACIENTES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à </a:t>
            </a:r>
            <a:r>
              <a:rPr lang="pt-BR" sz="2400" dirty="0" smtClean="0"/>
              <a:t>Vida;</a:t>
            </a: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a não ser submetido à Tortura, Tratamento Desumano ou </a:t>
            </a:r>
            <a:r>
              <a:rPr lang="pt-BR" sz="2400" dirty="0" smtClean="0"/>
              <a:t>Degradante;</a:t>
            </a: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ao Respeito pela Vida Privada;</a:t>
            </a: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à </a:t>
            </a:r>
            <a:r>
              <a:rPr lang="pt-BR" sz="2400" dirty="0" smtClean="0"/>
              <a:t>Liberdade</a:t>
            </a:r>
            <a:r>
              <a:rPr lang="pt-BR" sz="2400" dirty="0"/>
              <a:t>;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à Segurança </a:t>
            </a:r>
            <a:r>
              <a:rPr lang="pt-BR" sz="2400" dirty="0" smtClean="0"/>
              <a:t>Pessoal</a:t>
            </a:r>
            <a:r>
              <a:rPr lang="pt-BR" sz="2400" dirty="0"/>
              <a:t>;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à </a:t>
            </a:r>
            <a:r>
              <a:rPr lang="pt-BR" sz="2400" dirty="0" smtClean="0"/>
              <a:t>Informação</a:t>
            </a:r>
            <a:r>
              <a:rPr lang="pt-BR" sz="2400" dirty="0"/>
              <a:t>;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de não ser </a:t>
            </a:r>
            <a:r>
              <a:rPr lang="pt-BR" sz="2400" dirty="0" smtClean="0"/>
              <a:t>discriminado</a:t>
            </a:r>
            <a:r>
              <a:rPr lang="pt-BR" sz="2400" dirty="0"/>
              <a:t>;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Direito </a:t>
            </a:r>
            <a:r>
              <a:rPr lang="pt-BR" sz="2400" dirty="0"/>
              <a:t>à </a:t>
            </a:r>
            <a:r>
              <a:rPr lang="pt-BR" sz="2400" dirty="0" smtClean="0"/>
              <a:t>saúde;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6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PRINCÍPIOS </a:t>
            </a:r>
            <a:r>
              <a:rPr lang="pt-BR" sz="7200" dirty="0" smtClean="0">
                <a:solidFill>
                  <a:srgbClr val="C00000"/>
                </a:solidFill>
              </a:rPr>
              <a:t>ESPECÍFICOS</a:t>
            </a:r>
            <a:r>
              <a:rPr lang="pt-BR" sz="7200" dirty="0" smtClean="0"/>
              <a:t> DOS </a:t>
            </a:r>
            <a:r>
              <a:rPr lang="pt-BR" sz="7200" dirty="0" smtClean="0"/>
              <a:t>DIREITOS HUMANOS DOS PACIENTES</a:t>
            </a:r>
            <a:endParaRPr lang="pt-BR" sz="7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Parte III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</a:t>
            </a:r>
            <a:r>
              <a:rPr lang="pt-BR" dirty="0" smtClean="0"/>
              <a:t>ESPECÍFICOS DOS </a:t>
            </a:r>
            <a:r>
              <a:rPr lang="pt-BR" dirty="0" smtClean="0"/>
              <a:t>DIREITOS HUMANOS DOS PACIENTES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Princípio do Cuidado Centrado no Paciente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Princípio da Dignidade da Pessoa Humana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Princípio da Autonomia Relacional</a:t>
            </a:r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Princípio da Responsabilidade dos Pacientes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744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do cuidado centrado no paciente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Origem: Na década de 1950, nos Estados Unidos</a:t>
            </a:r>
            <a:r>
              <a:rPr lang="pt-BR" sz="2400" dirty="0" smtClean="0"/>
              <a:t>;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Instituto de </a:t>
            </a:r>
            <a:r>
              <a:rPr lang="pt-BR" sz="2400" dirty="0" smtClean="0"/>
              <a:t>Medicina dos </a:t>
            </a:r>
            <a:r>
              <a:rPr lang="pt-BR" sz="2400" dirty="0" smtClean="0"/>
              <a:t>EUA </a:t>
            </a:r>
            <a:r>
              <a:rPr lang="pt-BR" sz="2400" dirty="0" smtClean="0"/>
              <a:t>(Academia </a:t>
            </a:r>
            <a:r>
              <a:rPr lang="pt-BR" sz="2400" dirty="0"/>
              <a:t>Nacional de </a:t>
            </a:r>
            <a:r>
              <a:rPr lang="pt-BR" sz="2400" dirty="0" smtClean="0"/>
              <a:t>Medicina):</a:t>
            </a:r>
            <a:endParaRPr lang="pt-BR" sz="20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endParaRPr lang="pt-BR" sz="20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000" dirty="0" smtClean="0">
                <a:solidFill>
                  <a:srgbClr val="0070C0"/>
                </a:solidFill>
              </a:rPr>
              <a:t>Relatório ”Errar é Humano” (final dos anos 1990) </a:t>
            </a:r>
            <a:r>
              <a:rPr lang="pt-BR" sz="2000" dirty="0" smtClean="0"/>
              <a:t>- </a:t>
            </a:r>
            <a:r>
              <a:rPr lang="pt-BR" sz="2000" dirty="0" smtClean="0"/>
              <a:t>priorizou </a:t>
            </a:r>
            <a:r>
              <a:rPr lang="pt-BR" sz="2000" dirty="0"/>
              <a:t>exclusivamente </a:t>
            </a:r>
            <a:r>
              <a:rPr lang="pt-BR" sz="2000" dirty="0" smtClean="0"/>
              <a:t>a </a:t>
            </a:r>
            <a:r>
              <a:rPr lang="pt-BR" sz="2000" dirty="0"/>
              <a:t>segurança do </a:t>
            </a:r>
            <a:r>
              <a:rPr lang="pt-BR" sz="2000" dirty="0" smtClean="0"/>
              <a:t>paciente a partir do levantamento dos </a:t>
            </a:r>
            <a:r>
              <a:rPr lang="pt-BR" sz="2000" dirty="0"/>
              <a:t>danos aos pacientes causados por </a:t>
            </a:r>
            <a:r>
              <a:rPr lang="pt-BR" sz="2000" dirty="0">
                <a:solidFill>
                  <a:srgbClr val="C00000"/>
                </a:solidFill>
              </a:rPr>
              <a:t>erros </a:t>
            </a:r>
            <a:r>
              <a:rPr lang="pt-BR" sz="2000" dirty="0" smtClean="0">
                <a:solidFill>
                  <a:srgbClr val="C00000"/>
                </a:solidFill>
              </a:rPr>
              <a:t>médicos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lvl="1" algn="just">
              <a:buFont typeface="Wingdings" charset="2"/>
              <a:buChar char="§"/>
            </a:pPr>
            <a:endParaRPr lang="pt-BR" sz="20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000" dirty="0" smtClean="0">
                <a:solidFill>
                  <a:srgbClr val="0070C0"/>
                </a:solidFill>
              </a:rPr>
              <a:t>Relatório ”Cruzando </a:t>
            </a:r>
            <a:r>
              <a:rPr lang="pt-BR" sz="2000" dirty="0">
                <a:solidFill>
                  <a:srgbClr val="0070C0"/>
                </a:solidFill>
              </a:rPr>
              <a:t>o Abismo da Qualidade” </a:t>
            </a:r>
            <a:r>
              <a:rPr lang="pt-BR" sz="2000" dirty="0" smtClean="0">
                <a:solidFill>
                  <a:srgbClr val="0070C0"/>
                </a:solidFill>
              </a:rPr>
              <a:t>(2001) </a:t>
            </a:r>
            <a:r>
              <a:rPr lang="pt-BR" sz="2000" dirty="0" smtClean="0"/>
              <a:t>- </a:t>
            </a:r>
            <a:r>
              <a:rPr lang="pt-BR" sz="2000" dirty="0"/>
              <a:t>defendeu a necessidade de um redesenho fundamental do sistema de saúde dos EUA, incluindo a </a:t>
            </a:r>
            <a:r>
              <a:rPr lang="pt-BR" sz="2000" dirty="0">
                <a:solidFill>
                  <a:srgbClr val="C00000"/>
                </a:solidFill>
              </a:rPr>
              <a:t>centralidade do paciente com um dos fatores constitutivos da qualidade em </a:t>
            </a:r>
            <a:r>
              <a:rPr lang="pt-BR" sz="2000" dirty="0" smtClean="0">
                <a:solidFill>
                  <a:srgbClr val="C00000"/>
                </a:solidFill>
              </a:rPr>
              <a:t>saúde.</a:t>
            </a:r>
            <a:endParaRPr lang="pt-BR" sz="2000" dirty="0" smtClean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457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sz="2400" dirty="0" smtClean="0"/>
          </a:p>
          <a:p>
            <a:r>
              <a:rPr lang="pt-BR" sz="2400" dirty="0" smtClean="0"/>
              <a:t>Parte </a:t>
            </a:r>
            <a:r>
              <a:rPr lang="pt-BR" sz="2400" dirty="0" smtClean="0"/>
              <a:t>I – </a:t>
            </a:r>
            <a:r>
              <a:rPr lang="pt-BR" sz="2400" dirty="0" smtClean="0"/>
              <a:t>Introdução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Parte </a:t>
            </a:r>
            <a:r>
              <a:rPr lang="pt-BR" sz="2400" dirty="0" smtClean="0"/>
              <a:t>II – </a:t>
            </a:r>
            <a:r>
              <a:rPr lang="pt-BR" sz="2400" dirty="0" smtClean="0"/>
              <a:t>Princípios Gerais Aplicados aos Cuidados de Saúde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Parte </a:t>
            </a:r>
            <a:r>
              <a:rPr lang="pt-BR" sz="2400" dirty="0"/>
              <a:t>III – </a:t>
            </a:r>
            <a:r>
              <a:rPr lang="pt-BR" sz="2400" dirty="0" smtClean="0"/>
              <a:t>Princípios </a:t>
            </a:r>
            <a:r>
              <a:rPr lang="pt-BR" sz="2400" dirty="0" smtClean="0"/>
              <a:t>Específicos dos </a:t>
            </a:r>
            <a:r>
              <a:rPr lang="pt-BR" sz="2400" dirty="0" smtClean="0"/>
              <a:t>Direitos Humanos dos </a:t>
            </a:r>
            <a:r>
              <a:rPr lang="pt-BR" sz="2400" dirty="0" smtClean="0"/>
              <a:t>Pacientes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Parte </a:t>
            </a:r>
            <a:r>
              <a:rPr lang="pt-BR" sz="2400" dirty="0" smtClean="0"/>
              <a:t>IV – Direitos dos Pacientes no </a:t>
            </a:r>
            <a:r>
              <a:rPr lang="pt-BR" sz="2400" dirty="0" smtClean="0"/>
              <a:t>Brasil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Parte V – Estudo de Caso: TRF 3ª Região, </a:t>
            </a:r>
            <a:r>
              <a:rPr lang="it-IT" sz="2400" dirty="0" err="1" smtClean="0"/>
              <a:t>Proc</a:t>
            </a:r>
            <a:r>
              <a:rPr lang="it-IT" sz="2400" dirty="0" smtClean="0"/>
              <a:t>. </a:t>
            </a:r>
            <a:r>
              <a:rPr lang="it-IT" sz="2400" dirty="0" err="1" smtClean="0"/>
              <a:t>n</a:t>
            </a:r>
            <a:r>
              <a:rPr lang="it-IT" sz="2400" dirty="0" smtClean="0"/>
              <a:t>º </a:t>
            </a:r>
            <a:r>
              <a:rPr lang="it-IT" sz="2400" dirty="0"/>
              <a:t>2001.61.00.002429-0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03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do cuidado centrado no paciente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 smtClean="0">
              <a:solidFill>
                <a:srgbClr val="C00000"/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Mudança </a:t>
            </a:r>
            <a:r>
              <a:rPr lang="pt-BR" sz="2400" dirty="0">
                <a:solidFill>
                  <a:srgbClr val="C00000"/>
                </a:solidFill>
              </a:rPr>
              <a:t>do Modelo de Cuidados de Saúde</a:t>
            </a:r>
            <a:r>
              <a:rPr lang="pt-BR" sz="2400" dirty="0"/>
              <a:t>: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O </a:t>
            </a:r>
            <a:r>
              <a:rPr lang="pt-BR" sz="2200" dirty="0"/>
              <a:t>modelo de cuidados de saúde restrito à relação médico-paciente foi alterado pelo </a:t>
            </a:r>
            <a:r>
              <a:rPr lang="pt-BR" sz="2200" dirty="0">
                <a:solidFill>
                  <a:srgbClr val="0070C0"/>
                </a:solidFill>
              </a:rPr>
              <a:t>enfoque multiprofissional</a:t>
            </a:r>
            <a:r>
              <a:rPr lang="pt-BR" sz="2200" dirty="0"/>
              <a:t>, incrementando a importância do papel de outros profissionais de saúde. 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Assim</a:t>
            </a:r>
            <a:r>
              <a:rPr lang="pt-BR" sz="2200" dirty="0"/>
              <a:t>, na perspectiva dos direitos humanos, os cuidados de saúde devem abranger uma </a:t>
            </a:r>
            <a:r>
              <a:rPr lang="pt-BR" sz="2200" dirty="0">
                <a:solidFill>
                  <a:srgbClr val="0070C0"/>
                </a:solidFill>
              </a:rPr>
              <a:t>concepção mais holística </a:t>
            </a:r>
            <a:r>
              <a:rPr lang="pt-BR" sz="2200" dirty="0"/>
              <a:t>e centrada no paciente.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665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do cuidado centrado no paciente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 smtClean="0">
              <a:solidFill>
                <a:srgbClr val="C00000"/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Participação </a:t>
            </a:r>
            <a:r>
              <a:rPr lang="pt-BR" sz="2400" dirty="0">
                <a:solidFill>
                  <a:srgbClr val="C00000"/>
                </a:solidFill>
              </a:rPr>
              <a:t>dos Pacientes no Processo de Tomada de Decisão</a:t>
            </a:r>
            <a:r>
              <a:rPr lang="pt-BR" sz="2400" dirty="0"/>
              <a:t>: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Por </a:t>
            </a:r>
            <a:r>
              <a:rPr lang="pt-BR" sz="2200" dirty="0"/>
              <a:t>ser o principal beneficiário dos serviços de saúde, o paciente é concebido como um </a:t>
            </a:r>
            <a:r>
              <a:rPr lang="pt-BR" sz="2200" dirty="0">
                <a:solidFill>
                  <a:srgbClr val="0070C0"/>
                </a:solidFill>
              </a:rPr>
              <a:t>agente fundamental no processo de tomada de </a:t>
            </a:r>
            <a:r>
              <a:rPr lang="pt-BR" sz="2200" dirty="0" smtClean="0">
                <a:solidFill>
                  <a:srgbClr val="0070C0"/>
                </a:solidFill>
              </a:rPr>
              <a:t>decisão</a:t>
            </a:r>
            <a:r>
              <a:rPr lang="pt-BR" sz="2200" dirty="0" smtClean="0"/>
              <a:t>;</a:t>
            </a:r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Para isso, deve ser </a:t>
            </a:r>
            <a:r>
              <a:rPr lang="pt-BR" sz="2200" dirty="0"/>
              <a:t>municiado de </a:t>
            </a:r>
            <a:r>
              <a:rPr lang="pt-BR" sz="2200" dirty="0">
                <a:solidFill>
                  <a:srgbClr val="0070C0"/>
                </a:solidFill>
              </a:rPr>
              <a:t>informações claras e suficientes </a:t>
            </a:r>
            <a:r>
              <a:rPr lang="pt-BR" sz="2200" dirty="0"/>
              <a:t>e estar em um ambiente no qual os indivíduos tenham liberdade de deliberar sobre as opções de tratamento quando existentes. 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439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do cuidado centrado no paciente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Termo </a:t>
            </a:r>
            <a:r>
              <a:rPr lang="pt-BR" sz="2400" dirty="0">
                <a:solidFill>
                  <a:srgbClr val="C00000"/>
                </a:solidFill>
              </a:rPr>
              <a:t>de Consentimento Livre e Esclarecido</a:t>
            </a:r>
            <a:r>
              <a:rPr lang="pt-BR" sz="2400" dirty="0"/>
              <a:t>: 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endParaRPr lang="pt-BR" sz="22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Materializa</a:t>
            </a:r>
            <a:r>
              <a:rPr lang="pt-BR" sz="2200" dirty="0" smtClean="0"/>
              <a:t> o </a:t>
            </a:r>
            <a:r>
              <a:rPr lang="pt-BR" sz="2200" dirty="0"/>
              <a:t>princípio </a:t>
            </a:r>
            <a:r>
              <a:rPr lang="pt-BR" sz="2200" dirty="0" smtClean="0"/>
              <a:t>da centralidade do paciente dentro </a:t>
            </a:r>
            <a:r>
              <a:rPr lang="pt-BR" sz="2200" dirty="0"/>
              <a:t>dos serviços de saúde. </a:t>
            </a:r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Funda-se </a:t>
            </a:r>
            <a:r>
              <a:rPr lang="pt-BR" sz="2200" dirty="0"/>
              <a:t>no direito à </a:t>
            </a:r>
            <a:r>
              <a:rPr lang="pt-BR" sz="2200" dirty="0">
                <a:solidFill>
                  <a:srgbClr val="0070C0"/>
                </a:solidFill>
              </a:rPr>
              <a:t>autonomia privada </a:t>
            </a:r>
            <a:r>
              <a:rPr lang="pt-BR" sz="2200" dirty="0"/>
              <a:t>e no direito à informação</a:t>
            </a:r>
            <a:r>
              <a:rPr lang="pt-BR" sz="2200" dirty="0" smtClean="0"/>
              <a:t>.</a:t>
            </a:r>
            <a:endParaRPr lang="pt-BR" sz="2200" dirty="0"/>
          </a:p>
          <a:p>
            <a:pPr lvl="1" algn="just">
              <a:buFont typeface="Wingdings" charset="2"/>
              <a:buChar char="§"/>
            </a:pPr>
            <a:endParaRPr lang="pt-BR" sz="22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Caso </a:t>
            </a:r>
            <a:r>
              <a:rPr lang="pt-BR" sz="2200" dirty="0">
                <a:solidFill>
                  <a:srgbClr val="0070C0"/>
                </a:solidFill>
              </a:rPr>
              <a:t>Mary E. </a:t>
            </a:r>
            <a:r>
              <a:rPr lang="pt-BR" sz="2200" dirty="0" err="1" smtClean="0">
                <a:solidFill>
                  <a:srgbClr val="0070C0"/>
                </a:solidFill>
              </a:rPr>
              <a:t>Schloendorff</a:t>
            </a:r>
            <a:r>
              <a:rPr lang="pt-BR" sz="2200" dirty="0" smtClean="0"/>
              <a:t>: </a:t>
            </a:r>
            <a:r>
              <a:rPr lang="pt-BR" sz="2200" dirty="0"/>
              <a:t>“Todo ser humano de idade adulta e mente sã tem o direito de determinar o que será feito com seu próprio corpo; e o cirurgião que realiza uma operação sem o consentimento do seu paciente comete uma lesão [</a:t>
            </a:r>
            <a:r>
              <a:rPr lang="pt-BR" sz="2200" i="1" dirty="0" err="1"/>
              <a:t>assault</a:t>
            </a:r>
            <a:r>
              <a:rPr lang="pt-BR" sz="2200" dirty="0"/>
              <a:t>], por cujos danos pode ser responsabilizado” (</a:t>
            </a:r>
            <a:r>
              <a:rPr lang="pt-BR" sz="2200" dirty="0" err="1"/>
              <a:t>Schloendorff</a:t>
            </a:r>
            <a:r>
              <a:rPr lang="pt-BR" sz="2200" dirty="0"/>
              <a:t> v. </a:t>
            </a:r>
            <a:r>
              <a:rPr lang="pt-BR" sz="2200" dirty="0" err="1"/>
              <a:t>Society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New York Hospital, </a:t>
            </a:r>
            <a:r>
              <a:rPr lang="pt-BR" sz="2200" dirty="0" smtClean="0"/>
              <a:t>1914).</a:t>
            </a:r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algn="just">
              <a:buFont typeface="Wingdings" charset="2"/>
              <a:buChar char="§"/>
            </a:pPr>
            <a:endParaRPr lang="pt-BR" sz="22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159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Direito </a:t>
            </a:r>
            <a:r>
              <a:rPr lang="pt-BR" sz="2400" dirty="0">
                <a:solidFill>
                  <a:srgbClr val="FF0000"/>
                </a:solidFill>
              </a:rPr>
              <a:t>Internacional dos Direitos Humanos</a:t>
            </a:r>
            <a:r>
              <a:rPr lang="pt-BR" sz="2400" dirty="0"/>
              <a:t>: A perspectiva normativa da dignidade humana solidificada no âmbito da ONU </a:t>
            </a:r>
            <a:r>
              <a:rPr lang="pt-BR" sz="2400" dirty="0" smtClean="0"/>
              <a:t>reivindica: </a:t>
            </a:r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Respeito </a:t>
            </a:r>
            <a:r>
              <a:rPr lang="pt-BR" sz="2400" dirty="0"/>
              <a:t>incondicional a </a:t>
            </a:r>
            <a:r>
              <a:rPr lang="pt-BR" sz="2400" dirty="0">
                <a:solidFill>
                  <a:srgbClr val="0070C0"/>
                </a:solidFill>
              </a:rPr>
              <a:t>todos</a:t>
            </a:r>
            <a:r>
              <a:rPr lang="pt-BR" sz="2400" dirty="0"/>
              <a:t> os seres </a:t>
            </a:r>
            <a:r>
              <a:rPr lang="pt-BR" sz="2400" dirty="0" smtClean="0"/>
              <a:t>humanos (</a:t>
            </a:r>
            <a:r>
              <a:rPr lang="pt-BR" sz="2400" dirty="0" smtClean="0">
                <a:solidFill>
                  <a:srgbClr val="0070C0"/>
                </a:solidFill>
              </a:rPr>
              <a:t>valor intrínseco</a:t>
            </a:r>
            <a:r>
              <a:rPr lang="pt-BR" sz="2400" dirty="0" smtClean="0"/>
              <a:t>);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Vedação </a:t>
            </a:r>
            <a:r>
              <a:rPr lang="pt-BR" sz="2400" dirty="0"/>
              <a:t>a todas as formas de discriminação (inclusive genética), tortura e qualquer tratamento cruel ou </a:t>
            </a:r>
            <a:r>
              <a:rPr lang="pt-BR" sz="2400" dirty="0" smtClean="0"/>
              <a:t>degradante (</a:t>
            </a:r>
            <a:r>
              <a:rPr lang="pt-BR" sz="2400" dirty="0" smtClean="0">
                <a:solidFill>
                  <a:srgbClr val="0070C0"/>
                </a:solidFill>
              </a:rPr>
              <a:t>fim em si mesmo</a:t>
            </a:r>
            <a:r>
              <a:rPr lang="pt-BR" sz="2400" dirty="0" smtClean="0"/>
              <a:t>).  </a:t>
            </a:r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24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Exemplos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C00000"/>
                </a:solidFill>
              </a:rPr>
              <a:t>situações violadoras da dignidade humana </a:t>
            </a:r>
            <a:r>
              <a:rPr lang="pt-BR" sz="2400" dirty="0"/>
              <a:t>nos serviços de saúde: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Paciente </a:t>
            </a:r>
            <a:r>
              <a:rPr lang="pt-BR" sz="2400" dirty="0"/>
              <a:t>é submetido à humilhação </a:t>
            </a:r>
            <a:r>
              <a:rPr lang="pt-BR" sz="2400" dirty="0" smtClean="0"/>
              <a:t>(</a:t>
            </a:r>
            <a:r>
              <a:rPr lang="pt-BR" sz="2400" dirty="0" err="1" smtClean="0"/>
              <a:t>ex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rgbClr val="0070C0"/>
                </a:solidFill>
              </a:rPr>
              <a:t>violência obstétrica</a:t>
            </a:r>
            <a:r>
              <a:rPr lang="pt-BR" sz="2400" dirty="0" smtClean="0"/>
              <a:t>);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Profissionais </a:t>
            </a:r>
            <a:r>
              <a:rPr lang="pt-BR" sz="2400" dirty="0"/>
              <a:t>rudes e </a:t>
            </a:r>
            <a:r>
              <a:rPr lang="pt-BR" sz="2400" dirty="0" smtClean="0"/>
              <a:t>autoritários;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Ausência </a:t>
            </a:r>
            <a:r>
              <a:rPr lang="pt-BR" sz="2400" dirty="0"/>
              <a:t>de privacidade no ambiente físico, etc.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20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23" y="3397649"/>
            <a:ext cx="5998590" cy="3053225"/>
          </a:xfrm>
        </p:spPr>
      </p:pic>
      <p:sp>
        <p:nvSpPr>
          <p:cNvPr id="7" name="Retângulo 6"/>
          <p:cNvSpPr/>
          <p:nvPr/>
        </p:nvSpPr>
        <p:spPr>
          <a:xfrm>
            <a:off x="201168" y="6524351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hlinkClick r:id="rId4"/>
              </a:rPr>
              <a:t>http://saude.estadao.com.br/noticias/geral,medico-e-acusado-de-agredir-mulheres-durante-o-parto--</a:t>
            </a:r>
            <a:r>
              <a:rPr lang="pt-BR" sz="1200" dirty="0" smtClean="0">
                <a:hlinkClick r:id="rId4"/>
              </a:rPr>
              <a:t>no-rio,10000005115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1" y="4467413"/>
            <a:ext cx="3784600" cy="50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0" y="1808960"/>
            <a:ext cx="10057977" cy="14423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1" y="3787956"/>
            <a:ext cx="1854200" cy="45720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5248656" y="4870474"/>
            <a:ext cx="5705856" cy="1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248656" y="5163765"/>
            <a:ext cx="5705856" cy="1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5184523" y="5833448"/>
            <a:ext cx="5356181" cy="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524351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hlinkClick r:id="rId3"/>
              </a:rPr>
              <a:t>http://</a:t>
            </a:r>
            <a:r>
              <a:rPr lang="pt-BR" sz="1200" dirty="0" smtClean="0">
                <a:hlinkClick r:id="rId3"/>
              </a:rPr>
              <a:t>www.portalmedico.org.br/resolucoes/cfm/2015/2121_2015.pdf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064764" y="1961509"/>
            <a:ext cx="5401056" cy="9592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5601604"/>
            <a:ext cx="11675364" cy="45828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42" y="3261404"/>
            <a:ext cx="6032500" cy="6858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0" y="4111953"/>
            <a:ext cx="5422900" cy="4572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4783383"/>
            <a:ext cx="11675364" cy="6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524351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hlinkClick r:id="rId3"/>
              </a:rPr>
              <a:t>http://</a:t>
            </a:r>
            <a:r>
              <a:rPr lang="pt-BR" sz="1200" dirty="0" smtClean="0">
                <a:hlinkClick r:id="rId3"/>
              </a:rPr>
              <a:t>www.portalmedico.org.br/resolucoes/cfm/2015/2121_2015.pdf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4293108"/>
            <a:ext cx="7918704" cy="122779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38198"/>
            <a:ext cx="5401056" cy="191845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55" y="1758402"/>
            <a:ext cx="3516137" cy="4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DIGNIDADE DA PESSOA HUMANA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Promoção </a:t>
            </a:r>
            <a:r>
              <a:rPr lang="pt-BR" sz="2400" dirty="0">
                <a:solidFill>
                  <a:srgbClr val="FF0000"/>
                </a:solidFill>
              </a:rPr>
              <a:t>da dignidade nos serviços de saúde</a:t>
            </a:r>
            <a:r>
              <a:rPr lang="pt-BR" sz="2400" dirty="0"/>
              <a:t>: </a:t>
            </a:r>
            <a:r>
              <a:rPr lang="pt-BR" sz="2400" dirty="0" smtClean="0"/>
              <a:t>Ferramentas </a:t>
            </a:r>
            <a:r>
              <a:rPr lang="pt-BR" sz="2400" dirty="0"/>
              <a:t>práticas para a promoção da dignidade humana </a:t>
            </a:r>
            <a:r>
              <a:rPr lang="pt-BR" sz="2400" dirty="0" smtClean="0"/>
              <a:t>nos </a:t>
            </a:r>
            <a:r>
              <a:rPr lang="pt-BR" sz="2400" dirty="0"/>
              <a:t>cuidados de saúde, privilegiando especialmente as necessidades emocionais das pessoas: </a:t>
            </a:r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>
                <a:solidFill>
                  <a:srgbClr val="0070C0"/>
                </a:solidFill>
              </a:rPr>
              <a:t>“The </a:t>
            </a:r>
            <a:r>
              <a:rPr lang="pt-BR" sz="2200" dirty="0" err="1">
                <a:solidFill>
                  <a:srgbClr val="0070C0"/>
                </a:solidFill>
              </a:rPr>
              <a:t>Patient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  <a:r>
              <a:rPr lang="pt-BR" sz="2200" dirty="0" err="1">
                <a:solidFill>
                  <a:srgbClr val="0070C0"/>
                </a:solidFill>
              </a:rPr>
              <a:t>Dignity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  <a:r>
              <a:rPr lang="pt-BR" sz="2200" dirty="0" err="1">
                <a:solidFill>
                  <a:srgbClr val="0070C0"/>
                </a:solidFill>
              </a:rPr>
              <a:t>Question</a:t>
            </a:r>
            <a:r>
              <a:rPr lang="pt-BR" sz="2200" dirty="0">
                <a:solidFill>
                  <a:srgbClr val="0070C0"/>
                </a:solidFill>
              </a:rPr>
              <a:t>” (PDQ): </a:t>
            </a:r>
            <a:r>
              <a:rPr lang="pt-BR" sz="2200" dirty="0"/>
              <a:t>É uma pergunta simples e aberta: "O que eu preciso saber sobre você como pessoa para lhe dar o melhor atendimento possível</a:t>
            </a:r>
            <a:r>
              <a:rPr lang="pt-BR" sz="2200" dirty="0" smtClean="0"/>
              <a:t>?".</a:t>
            </a:r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”O </a:t>
            </a:r>
            <a:r>
              <a:rPr lang="pt-BR" sz="2200" dirty="0">
                <a:solidFill>
                  <a:srgbClr val="0070C0"/>
                </a:solidFill>
              </a:rPr>
              <a:t>Inventário de Dignidade do </a:t>
            </a:r>
            <a:r>
              <a:rPr lang="pt-BR" sz="2200" dirty="0" smtClean="0">
                <a:solidFill>
                  <a:srgbClr val="0070C0"/>
                </a:solidFill>
              </a:rPr>
              <a:t>Paciente” </a:t>
            </a:r>
            <a:r>
              <a:rPr lang="pt-BR" sz="2200" dirty="0">
                <a:solidFill>
                  <a:srgbClr val="0070C0"/>
                </a:solidFill>
              </a:rPr>
              <a:t>(PDI): </a:t>
            </a:r>
            <a:r>
              <a:rPr lang="pt-BR" sz="2200" dirty="0" smtClean="0"/>
              <a:t>Questionário com 25 indicadores diferentes.</a:t>
            </a:r>
            <a:endParaRPr lang="pt-BR" sz="22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836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AUTONOMIA PRIVADA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/>
              <a:t>Na esfera dos direitos humanos, a autonomia consiste em </a:t>
            </a:r>
            <a:r>
              <a:rPr lang="pt-BR" sz="2400" dirty="0">
                <a:solidFill>
                  <a:srgbClr val="0070C0"/>
                </a:solidFill>
              </a:rPr>
              <a:t>elemento constitutivo da dignidade da pessoa humana </a:t>
            </a:r>
            <a:r>
              <a:rPr lang="pt-BR" sz="2400" dirty="0"/>
              <a:t>ao prescrever o direito de toda pessoa se autodeterminar, decidindo o que pode ser feito com seu corpo.</a:t>
            </a:r>
            <a:r>
              <a:rPr lang="pt-BR" sz="2400" dirty="0"/>
              <a:t>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/>
              <a:t>Decorre </a:t>
            </a:r>
            <a:r>
              <a:rPr lang="pt-BR" sz="2400" dirty="0" smtClean="0"/>
              <a:t>do </a:t>
            </a:r>
            <a:r>
              <a:rPr lang="pt-BR" sz="2400" dirty="0" smtClean="0">
                <a:solidFill>
                  <a:srgbClr val="0070C0"/>
                </a:solidFill>
              </a:rPr>
              <a:t>“</a:t>
            </a:r>
            <a:r>
              <a:rPr lang="pt-BR" sz="2400" i="1" dirty="0" err="1" smtClean="0">
                <a:solidFill>
                  <a:srgbClr val="0070C0"/>
                </a:solidFill>
              </a:rPr>
              <a:t>right</a:t>
            </a:r>
            <a:r>
              <a:rPr lang="pt-BR" sz="2400" i="1" dirty="0" smtClean="0">
                <a:solidFill>
                  <a:srgbClr val="0070C0"/>
                </a:solidFill>
              </a:rPr>
              <a:t> </a:t>
            </a:r>
            <a:r>
              <a:rPr lang="pt-BR" sz="2400" i="1" dirty="0" err="1">
                <a:solidFill>
                  <a:srgbClr val="0070C0"/>
                </a:solidFill>
              </a:rPr>
              <a:t>to</a:t>
            </a:r>
            <a:r>
              <a:rPr lang="pt-BR" sz="2400" i="1" dirty="0">
                <a:solidFill>
                  <a:srgbClr val="0070C0"/>
                </a:solidFill>
              </a:rPr>
              <a:t> </a:t>
            </a:r>
            <a:r>
              <a:rPr lang="pt-BR" sz="2400" i="1" dirty="0" err="1">
                <a:solidFill>
                  <a:srgbClr val="0070C0"/>
                </a:solidFill>
              </a:rPr>
              <a:t>be</a:t>
            </a:r>
            <a:r>
              <a:rPr lang="pt-BR" sz="2400" i="1" dirty="0">
                <a:solidFill>
                  <a:srgbClr val="0070C0"/>
                </a:solidFill>
              </a:rPr>
              <a:t> </a:t>
            </a:r>
            <a:r>
              <a:rPr lang="pt-BR" sz="2400" i="1" dirty="0" err="1">
                <a:solidFill>
                  <a:srgbClr val="0070C0"/>
                </a:solidFill>
              </a:rPr>
              <a:t>let</a:t>
            </a:r>
            <a:r>
              <a:rPr lang="pt-BR" sz="2400" i="1" dirty="0">
                <a:solidFill>
                  <a:srgbClr val="0070C0"/>
                </a:solidFill>
              </a:rPr>
              <a:t> </a:t>
            </a:r>
            <a:r>
              <a:rPr lang="pt-BR" sz="2400" i="1" dirty="0" err="1">
                <a:solidFill>
                  <a:srgbClr val="0070C0"/>
                </a:solidFill>
              </a:rPr>
              <a:t>alone</a:t>
            </a:r>
            <a:r>
              <a:rPr lang="pt-BR" sz="2400" dirty="0">
                <a:solidFill>
                  <a:srgbClr val="0070C0"/>
                </a:solidFill>
              </a:rPr>
              <a:t>” </a:t>
            </a:r>
            <a:r>
              <a:rPr lang="pt-BR" sz="2400" dirty="0"/>
              <a:t>difundida, em 1890, por Samuel D. Warren e Louis D. </a:t>
            </a:r>
            <a:r>
              <a:rPr lang="pt-BR" sz="2400" dirty="0" err="1" smtClean="0"/>
              <a:t>Brandeis</a:t>
            </a:r>
            <a:r>
              <a:rPr lang="pt-BR" sz="2400" dirty="0" smtClean="0"/>
              <a:t>:</a:t>
            </a:r>
          </a:p>
          <a:p>
            <a:pPr lvl="1" algn="just">
              <a:buFont typeface="Wingdings" charset="2"/>
              <a:buChar char="§"/>
            </a:pPr>
            <a:endParaRPr lang="pt-BR" sz="2000" dirty="0" smtClean="0"/>
          </a:p>
          <a:p>
            <a:pPr lvl="1" algn="just">
              <a:buFont typeface="Wingdings" charset="2"/>
              <a:buChar char="§"/>
            </a:pPr>
            <a:r>
              <a:rPr lang="pt-BR" sz="2000" dirty="0" smtClean="0"/>
              <a:t>“</a:t>
            </a:r>
            <a:r>
              <a:rPr lang="pt-BR" sz="2000" dirty="0"/>
              <a:t>A proteção garantida aos pensamentos, sentimentos e emoções, expressos através da forma escrita ou das artes, pelo impedimento de publicação, é uma instância de aplicação de um direito mais amplo do indivíduo o ‘</a:t>
            </a:r>
            <a:r>
              <a:rPr lang="pt-BR" sz="2000" i="1" dirty="0"/>
              <a:t>direito de ser deixado sozinho</a:t>
            </a:r>
            <a:r>
              <a:rPr lang="pt-BR" sz="2000" dirty="0" smtClean="0"/>
              <a:t>’”.</a:t>
            </a:r>
            <a:endParaRPr lang="pt-BR" sz="20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CUNHA JR, </a:t>
            </a:r>
            <a:r>
              <a:rPr lang="pt-BR" sz="1200" dirty="0" err="1"/>
              <a:t>Dirley</a:t>
            </a:r>
            <a:r>
              <a:rPr lang="pt-BR" sz="1200" dirty="0"/>
              <a:t> da. Curso de direito constitucional. 7.ed. rev. </a:t>
            </a:r>
            <a:r>
              <a:rPr lang="pt-BR" sz="1200" dirty="0" err="1"/>
              <a:t>ampl</a:t>
            </a:r>
            <a:r>
              <a:rPr lang="pt-BR" sz="1200" dirty="0"/>
              <a:t>. e atual. Salvador: </a:t>
            </a:r>
            <a:r>
              <a:rPr lang="pt-BR" sz="1200" dirty="0" err="1"/>
              <a:t>Juspodivm</a:t>
            </a:r>
            <a:r>
              <a:rPr lang="pt-BR" sz="1200" dirty="0"/>
              <a:t>, 2013.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378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Parte </a:t>
            </a:r>
            <a:r>
              <a:rPr lang="pt-BR" b="1" dirty="0" err="1" smtClean="0">
                <a:solidFill>
                  <a:schemeClr val="accent2"/>
                </a:solidFill>
              </a:rPr>
              <a:t>I</a:t>
            </a:r>
            <a:endParaRPr lang="pt-BR" b="1" dirty="0" smtClean="0">
              <a:solidFill>
                <a:schemeClr val="accent2"/>
              </a:solidFill>
            </a:endParaRPr>
          </a:p>
          <a:p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AUTONOMIA PRIVADA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É mais amplo que o </a:t>
            </a:r>
            <a:r>
              <a:rPr lang="pt-BR" sz="2400" dirty="0" smtClean="0">
                <a:solidFill>
                  <a:srgbClr val="0070C0"/>
                </a:solidFill>
              </a:rPr>
              <a:t>direito à privacidade </a:t>
            </a:r>
            <a:r>
              <a:rPr lang="pt-BR" sz="2400" dirty="0" smtClean="0"/>
              <a:t>que se desdobra: 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Na </a:t>
            </a:r>
            <a:r>
              <a:rPr lang="pt-BR" sz="2400" dirty="0"/>
              <a:t>faculdade de obstar a </a:t>
            </a:r>
            <a:r>
              <a:rPr lang="pt-BR" sz="2400" dirty="0">
                <a:solidFill>
                  <a:srgbClr val="C00000"/>
                </a:solidFill>
              </a:rPr>
              <a:t>intromissão de estranhos </a:t>
            </a:r>
            <a:r>
              <a:rPr lang="pt-BR" sz="2400" dirty="0"/>
              <a:t>na vida particular e </a:t>
            </a:r>
            <a:r>
              <a:rPr lang="pt-BR" sz="2400" dirty="0" smtClean="0"/>
              <a:t>familiar;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No </a:t>
            </a:r>
            <a:r>
              <a:rPr lang="pt-BR" sz="2400" dirty="0"/>
              <a:t>impedimento de </a:t>
            </a:r>
            <a:r>
              <a:rPr lang="pt-BR" sz="2400" dirty="0">
                <a:solidFill>
                  <a:srgbClr val="C00000"/>
                </a:solidFill>
              </a:rPr>
              <a:t>acesso de terceiros a informações </a:t>
            </a:r>
            <a:r>
              <a:rPr lang="pt-BR" sz="2400" dirty="0" smtClean="0">
                <a:solidFill>
                  <a:srgbClr val="C00000"/>
                </a:solidFill>
              </a:rPr>
              <a:t>íntimas</a:t>
            </a:r>
            <a:r>
              <a:rPr lang="pt-BR" sz="2400" dirty="0" smtClean="0"/>
              <a:t>;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/>
              <a:t>N</a:t>
            </a:r>
            <a:r>
              <a:rPr lang="pt-BR" sz="2400" dirty="0" smtClean="0"/>
              <a:t>a </a:t>
            </a:r>
            <a:r>
              <a:rPr lang="pt-BR" sz="2400" dirty="0">
                <a:solidFill>
                  <a:srgbClr val="C00000"/>
                </a:solidFill>
              </a:rPr>
              <a:t>proibição de divulgação </a:t>
            </a:r>
            <a:r>
              <a:rPr lang="pt-BR" sz="2400" dirty="0"/>
              <a:t>dessas informações.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/>
              <a:t>Funda-se </a:t>
            </a:r>
            <a:r>
              <a:rPr lang="pt-BR" sz="2400" dirty="0" smtClean="0"/>
              <a:t>na concepção contemporânea de </a:t>
            </a:r>
            <a:r>
              <a:rPr lang="pt-BR" sz="2400" dirty="0" smtClean="0">
                <a:solidFill>
                  <a:srgbClr val="0070C0"/>
                </a:solidFill>
              </a:rPr>
              <a:t>liberdade</a:t>
            </a:r>
            <a:r>
              <a:rPr lang="pt-BR" sz="2400" dirty="0" smtClean="0"/>
              <a:t>: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Consiste no </a:t>
            </a:r>
            <a:r>
              <a:rPr lang="pt-BR" sz="2400" dirty="0"/>
              <a:t>direito de toda pessoa </a:t>
            </a:r>
            <a:r>
              <a:rPr lang="pt-BR" sz="2400" dirty="0">
                <a:solidFill>
                  <a:srgbClr val="C00000"/>
                </a:solidFill>
              </a:rPr>
              <a:t>tomar sozinha </a:t>
            </a:r>
            <a:r>
              <a:rPr lang="pt-BR" sz="2400" dirty="0" smtClean="0">
                <a:solidFill>
                  <a:srgbClr val="C00000"/>
                </a:solidFill>
              </a:rPr>
              <a:t>suas </a:t>
            </a:r>
            <a:r>
              <a:rPr lang="pt-BR" sz="2400" dirty="0">
                <a:solidFill>
                  <a:srgbClr val="C00000"/>
                </a:solidFill>
              </a:rPr>
              <a:t>decisões </a:t>
            </a:r>
            <a:r>
              <a:rPr lang="pt-BR" sz="2400" dirty="0" smtClean="0">
                <a:solidFill>
                  <a:srgbClr val="C00000"/>
                </a:solidFill>
              </a:rPr>
              <a:t>fundamentais </a:t>
            </a:r>
            <a:r>
              <a:rPr lang="pt-BR" sz="2400" dirty="0" smtClean="0"/>
              <a:t>na </a:t>
            </a:r>
            <a:r>
              <a:rPr lang="pt-BR" sz="2400" dirty="0"/>
              <a:t>esfera da sua vida </a:t>
            </a:r>
            <a:r>
              <a:rPr lang="pt-BR" sz="2400" dirty="0" smtClean="0"/>
              <a:t>privada.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CUNHA JR, </a:t>
            </a:r>
            <a:r>
              <a:rPr lang="pt-BR" sz="1200" dirty="0" err="1"/>
              <a:t>Dirley</a:t>
            </a:r>
            <a:r>
              <a:rPr lang="pt-BR" sz="1200" dirty="0"/>
              <a:t> da. Curso de direito constitucional. 7.ed. rev. </a:t>
            </a:r>
            <a:r>
              <a:rPr lang="pt-BR" sz="1200" dirty="0" err="1"/>
              <a:t>ampl</a:t>
            </a:r>
            <a:r>
              <a:rPr lang="pt-BR" sz="1200" dirty="0"/>
              <a:t>. e atual. Salvador: </a:t>
            </a:r>
            <a:r>
              <a:rPr lang="pt-BR" sz="1200" dirty="0" err="1"/>
              <a:t>Juspodivm</a:t>
            </a:r>
            <a:r>
              <a:rPr lang="pt-BR" sz="1200" dirty="0"/>
              <a:t>, 2013.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057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AUTONOMIA PRIVADA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Na esfera da saúde: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Decisões relacionadas ao final de vida</a:t>
            </a:r>
            <a:r>
              <a:rPr lang="pt-BR" sz="2400" dirty="0" smtClean="0"/>
              <a:t>: Envolve os direitos de:</a:t>
            </a:r>
          </a:p>
          <a:p>
            <a:pPr lvl="2" algn="just">
              <a:buFont typeface="Wingdings" charset="2"/>
              <a:buChar char="§"/>
            </a:pPr>
            <a:endParaRPr lang="pt-BR" sz="2200" dirty="0" smtClean="0"/>
          </a:p>
          <a:p>
            <a:pPr lvl="2" algn="just">
              <a:buFont typeface="Wingdings" charset="2"/>
              <a:buChar char="§"/>
            </a:pPr>
            <a:r>
              <a:rPr lang="pt-BR" sz="2200" dirty="0" smtClean="0"/>
              <a:t>Morrer dignidade, </a:t>
            </a:r>
          </a:p>
          <a:p>
            <a:pPr lvl="2" algn="just">
              <a:buFont typeface="Wingdings" charset="2"/>
              <a:buChar char="§"/>
            </a:pPr>
            <a:r>
              <a:rPr lang="pt-BR" sz="2200" dirty="0"/>
              <a:t>F</a:t>
            </a:r>
            <a:r>
              <a:rPr lang="pt-BR" sz="2200" dirty="0" smtClean="0"/>
              <a:t>azer testamento vital, </a:t>
            </a:r>
          </a:p>
          <a:p>
            <a:pPr lvl="2" algn="just">
              <a:buFont typeface="Wingdings" charset="2"/>
              <a:buChar char="§"/>
            </a:pPr>
            <a:r>
              <a:rPr lang="pt-BR" sz="2200" dirty="0" smtClean="0"/>
              <a:t>Nomear procurador com poderes em matéria de saúde, </a:t>
            </a:r>
          </a:p>
          <a:p>
            <a:pPr lvl="2" algn="just">
              <a:buFont typeface="Wingdings" charset="2"/>
              <a:buChar char="§"/>
            </a:pPr>
            <a:r>
              <a:rPr lang="pt-BR" sz="2200" dirty="0"/>
              <a:t>A</a:t>
            </a:r>
            <a:r>
              <a:rPr lang="pt-BR" sz="2200" dirty="0" smtClean="0"/>
              <a:t>cesso aos cuidados paliativos; etc</a:t>
            </a:r>
            <a:r>
              <a:rPr lang="pt-BR" sz="2200" dirty="0"/>
              <a:t>.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367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RESPONSABILIDADE DOS PACIENTES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Decorre </a:t>
            </a:r>
            <a:r>
              <a:rPr lang="pt-BR" sz="2400" dirty="0"/>
              <a:t>do </a:t>
            </a:r>
            <a:r>
              <a:rPr lang="pt-BR" sz="2400" dirty="0">
                <a:solidFill>
                  <a:srgbClr val="0070C0"/>
                </a:solidFill>
              </a:rPr>
              <a:t>princípio da centralidade do paciente </a:t>
            </a:r>
            <a:r>
              <a:rPr lang="pt-BR" sz="2400" dirty="0"/>
              <a:t>no processo </a:t>
            </a:r>
            <a:r>
              <a:rPr lang="pt-BR" sz="2400" dirty="0" smtClean="0"/>
              <a:t>terapêutico;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Envolve </a:t>
            </a:r>
            <a:r>
              <a:rPr lang="pt-BR" sz="2400" dirty="0"/>
              <a:t>as </a:t>
            </a:r>
            <a:r>
              <a:rPr lang="pt-BR" sz="2400" dirty="0" smtClean="0">
                <a:solidFill>
                  <a:srgbClr val="0070C0"/>
                </a:solidFill>
              </a:rPr>
              <a:t>responsabilidades morais </a:t>
            </a:r>
            <a:r>
              <a:rPr lang="pt-BR" sz="2400" dirty="0"/>
              <a:t>que os pacientes têm para consigo e seu tratamento.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094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PRINCÍPIO </a:t>
            </a:r>
            <a:r>
              <a:rPr lang="pt-BR" sz="4800" dirty="0" err="1" smtClean="0"/>
              <a:t>dA</a:t>
            </a:r>
            <a:r>
              <a:rPr lang="pt-BR" sz="4800" dirty="0" smtClean="0"/>
              <a:t> RESPONSABILIDADE DOS PACIENTES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Na </a:t>
            </a:r>
            <a:r>
              <a:rPr lang="pt-BR" sz="2400" dirty="0"/>
              <a:t>área da saúde, dividem-se em três dimensões: </a:t>
            </a:r>
          </a:p>
          <a:p>
            <a:pPr lvl="1" algn="just">
              <a:buFont typeface="Wingdings" charset="2"/>
              <a:buChar char="§"/>
            </a:pPr>
            <a:endParaRPr lang="pt-BR" sz="22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Responsabilidades </a:t>
            </a:r>
            <a:r>
              <a:rPr lang="pt-BR" sz="2200" dirty="0">
                <a:solidFill>
                  <a:srgbClr val="0070C0"/>
                </a:solidFill>
              </a:rPr>
              <a:t>em cuidados de saúde</a:t>
            </a:r>
            <a:r>
              <a:rPr lang="pt-BR" sz="2200" dirty="0"/>
              <a:t>: Referem-se às </a:t>
            </a:r>
            <a:r>
              <a:rPr lang="pt-BR" sz="2200" dirty="0">
                <a:solidFill>
                  <a:srgbClr val="C00000"/>
                </a:solidFill>
              </a:rPr>
              <a:t>condutas que o paciente deve adotar no processo terapêutico</a:t>
            </a:r>
            <a:r>
              <a:rPr lang="pt-BR" sz="2200" dirty="0"/>
              <a:t>, como o compartilhamento de informações com os profissionais de saúde para auxiliar na condução de seus cuidados</a:t>
            </a:r>
            <a:r>
              <a:rPr lang="pt-BR" sz="2200" dirty="0" smtClean="0"/>
              <a:t>.</a:t>
            </a: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Responsabilidades </a:t>
            </a:r>
            <a:r>
              <a:rPr lang="pt-BR" sz="2200" dirty="0">
                <a:solidFill>
                  <a:srgbClr val="0070C0"/>
                </a:solidFill>
              </a:rPr>
              <a:t>ordinárias</a:t>
            </a:r>
            <a:r>
              <a:rPr lang="pt-BR" sz="2200" dirty="0"/>
              <a:t>: Referem-se aos </a:t>
            </a:r>
            <a:r>
              <a:rPr lang="pt-BR" sz="2200" dirty="0">
                <a:solidFill>
                  <a:srgbClr val="C00000"/>
                </a:solidFill>
              </a:rPr>
              <a:t>estilos de vida </a:t>
            </a:r>
            <a:r>
              <a:rPr lang="pt-BR" sz="2200" dirty="0"/>
              <a:t>e de consumo do paciente</a:t>
            </a:r>
            <a:r>
              <a:rPr lang="pt-BR" sz="2200" dirty="0" smtClean="0"/>
              <a:t>.</a:t>
            </a:r>
            <a:endParaRPr lang="pt-BR" sz="2200" dirty="0" smtClean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0070C0"/>
                </a:solidFill>
              </a:rPr>
              <a:t>Responsabilidades </a:t>
            </a:r>
            <a:r>
              <a:rPr lang="pt-BR" sz="2200" dirty="0">
                <a:solidFill>
                  <a:srgbClr val="0070C0"/>
                </a:solidFill>
              </a:rPr>
              <a:t>de saúde pública</a:t>
            </a:r>
            <a:r>
              <a:rPr lang="pt-BR" sz="2200" dirty="0"/>
              <a:t>: Referem-se às </a:t>
            </a:r>
            <a:r>
              <a:rPr lang="pt-BR" sz="2200" dirty="0">
                <a:solidFill>
                  <a:srgbClr val="C00000"/>
                </a:solidFill>
              </a:rPr>
              <a:t>obrigações</a:t>
            </a:r>
            <a:r>
              <a:rPr lang="pt-BR" sz="2200" dirty="0"/>
              <a:t>, algumas de cunho </a:t>
            </a:r>
            <a:r>
              <a:rPr lang="pt-BR" sz="2200" dirty="0" smtClean="0"/>
              <a:t>jurídico, </a:t>
            </a:r>
            <a:r>
              <a:rPr lang="pt-BR" sz="2200" dirty="0"/>
              <a:t>de se submeter a medidas de saúde pública, como </a:t>
            </a:r>
            <a:r>
              <a:rPr lang="pt-BR" sz="2200" dirty="0">
                <a:solidFill>
                  <a:srgbClr val="C00000"/>
                </a:solidFill>
              </a:rPr>
              <a:t>vacinação obrigatória </a:t>
            </a:r>
            <a:r>
              <a:rPr lang="pt-BR" sz="2200" dirty="0"/>
              <a:t>e quarentena.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13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DIREITOS DOS PACIENTES NO BRASIL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Parte </a:t>
            </a:r>
            <a:r>
              <a:rPr lang="pt-BR" b="1" dirty="0" smtClean="0">
                <a:solidFill>
                  <a:schemeClr val="accent2"/>
                </a:solidFill>
              </a:rPr>
              <a:t>IV</a:t>
            </a:r>
            <a:endParaRPr lang="pt-BR" b="1" dirty="0" smtClean="0">
              <a:solidFill>
                <a:schemeClr val="accent2"/>
              </a:solidFill>
            </a:endParaRPr>
          </a:p>
          <a:p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>
                <a:solidFill>
                  <a:srgbClr val="C00000"/>
                </a:solidFill>
              </a:rPr>
              <a:t>Não</a:t>
            </a:r>
            <a:r>
              <a:rPr lang="pt-BR" sz="2400" dirty="0"/>
              <a:t> </a:t>
            </a:r>
            <a:r>
              <a:rPr lang="pt-BR" sz="2400" dirty="0" smtClean="0"/>
              <a:t>há </a:t>
            </a:r>
            <a:r>
              <a:rPr lang="pt-BR" sz="2400" dirty="0"/>
              <a:t>Carta Nacional </a:t>
            </a:r>
            <a:r>
              <a:rPr lang="pt-BR" sz="2400" dirty="0" smtClean="0"/>
              <a:t>de Direitos dos Pacientes com </a:t>
            </a:r>
            <a:r>
              <a:rPr lang="pt-BR" sz="2400" dirty="0">
                <a:solidFill>
                  <a:srgbClr val="C00000"/>
                </a:solidFill>
              </a:rPr>
              <a:t>força de </a:t>
            </a:r>
            <a:r>
              <a:rPr lang="pt-BR" sz="2400" dirty="0" smtClean="0">
                <a:solidFill>
                  <a:srgbClr val="C00000"/>
                </a:solidFill>
              </a:rPr>
              <a:t>lei</a:t>
            </a:r>
            <a:r>
              <a:rPr lang="pt-BR" sz="2400" dirty="0" smtClean="0"/>
              <a:t>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Os </a:t>
            </a:r>
            <a:r>
              <a:rPr lang="pt-BR" sz="2400" dirty="0"/>
              <a:t>primeiros passos de proteção de tais direitos tiveram iniciativa dos profissionais de Medicina.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No </a:t>
            </a:r>
            <a:r>
              <a:rPr lang="pt-BR" sz="2400" dirty="0"/>
              <a:t>âmbito do Ministério da </a:t>
            </a:r>
            <a:r>
              <a:rPr lang="pt-BR" sz="2400" dirty="0" smtClean="0"/>
              <a:t>Saúde: </a:t>
            </a: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Em </a:t>
            </a:r>
            <a:r>
              <a:rPr lang="pt-BR" sz="2200" dirty="0">
                <a:solidFill>
                  <a:srgbClr val="C00000"/>
                </a:solidFill>
              </a:rPr>
              <a:t>2006</a:t>
            </a:r>
            <a:r>
              <a:rPr lang="pt-BR" sz="2200" dirty="0"/>
              <a:t>, foi aprovada a primeira portaria sobre os direitos dos usuários dos serviços de saúde (</a:t>
            </a:r>
            <a:r>
              <a:rPr lang="pt-BR" sz="2200" dirty="0">
                <a:solidFill>
                  <a:srgbClr val="0070C0"/>
                </a:solidFill>
              </a:rPr>
              <a:t>Portaria </a:t>
            </a:r>
            <a:r>
              <a:rPr lang="pt-BR" sz="2200" dirty="0" smtClean="0">
                <a:solidFill>
                  <a:srgbClr val="0070C0"/>
                </a:solidFill>
              </a:rPr>
              <a:t>MS nº 675/2006</a:t>
            </a:r>
            <a:r>
              <a:rPr lang="pt-BR" sz="2200" dirty="0" smtClean="0"/>
              <a:t>);</a:t>
            </a: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Em </a:t>
            </a:r>
            <a:r>
              <a:rPr lang="pt-BR" sz="2200" dirty="0">
                <a:solidFill>
                  <a:srgbClr val="C00000"/>
                </a:solidFill>
              </a:rPr>
              <a:t>2009</a:t>
            </a:r>
            <a:r>
              <a:rPr lang="pt-BR" sz="2200" dirty="0"/>
              <a:t>, </a:t>
            </a:r>
            <a:r>
              <a:rPr lang="pt-BR" sz="2200" dirty="0" smtClean="0"/>
              <a:t>nova portaria estabeleceu </a:t>
            </a:r>
            <a:r>
              <a:rPr lang="pt-BR" sz="2200" dirty="0"/>
              <a:t>os direitos e deveres dos usuários de </a:t>
            </a:r>
            <a:r>
              <a:rPr lang="pt-BR" sz="2200" dirty="0" smtClean="0"/>
              <a:t>saúde (</a:t>
            </a:r>
            <a:r>
              <a:rPr lang="pt-BR" sz="2200" dirty="0">
                <a:solidFill>
                  <a:srgbClr val="0070C0"/>
                </a:solidFill>
              </a:rPr>
              <a:t>Portaria </a:t>
            </a:r>
            <a:r>
              <a:rPr lang="pt-BR" sz="2200" dirty="0" smtClean="0">
                <a:solidFill>
                  <a:srgbClr val="0070C0"/>
                </a:solidFill>
              </a:rPr>
              <a:t>MS nº 1.820/2009</a:t>
            </a:r>
            <a:r>
              <a:rPr lang="pt-BR" sz="2200" dirty="0" smtClean="0"/>
              <a:t>).</a:t>
            </a:r>
            <a:endParaRPr lang="pt-BR" sz="22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8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endParaRPr lang="pt-BR" sz="2400" dirty="0"/>
          </a:p>
          <a:p>
            <a:pPr marL="274320" lvl="1" indent="0" algn="ctr">
              <a:buNone/>
            </a:pPr>
            <a:r>
              <a:rPr lang="pt-BR" sz="2400" b="1" dirty="0" smtClean="0"/>
              <a:t>PORTARIA MS Nº 675, DE 30 DE MARÇO DE 2006</a:t>
            </a: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r>
              <a:rPr lang="pt-BR" sz="2400" i="1" dirty="0"/>
              <a:t>Aprova </a:t>
            </a:r>
            <a:r>
              <a:rPr lang="pt-BR" sz="2400" i="1" dirty="0">
                <a:solidFill>
                  <a:srgbClr val="0070C0"/>
                </a:solidFill>
              </a:rPr>
              <a:t>Carta dos Direitos dos </a:t>
            </a:r>
            <a:r>
              <a:rPr lang="pt-BR" sz="2400" i="1" dirty="0" err="1">
                <a:solidFill>
                  <a:srgbClr val="0070C0"/>
                </a:solidFill>
              </a:rPr>
              <a:t>Usuários</a:t>
            </a:r>
            <a:r>
              <a:rPr lang="pt-BR" sz="2400" i="1" dirty="0">
                <a:solidFill>
                  <a:srgbClr val="0070C0"/>
                </a:solidFill>
              </a:rPr>
              <a:t> da </a:t>
            </a:r>
            <a:r>
              <a:rPr lang="pt-BR" sz="2400" i="1" dirty="0" err="1">
                <a:solidFill>
                  <a:srgbClr val="0070C0"/>
                </a:solidFill>
              </a:rPr>
              <a:t>Saúde</a:t>
            </a:r>
            <a:r>
              <a:rPr lang="pt-BR" sz="2400" i="1" dirty="0"/>
              <a:t>, que consolida os direitos e deveres do </a:t>
            </a:r>
            <a:r>
              <a:rPr lang="pt-BR" sz="2400" i="1" dirty="0" err="1"/>
              <a:t>exercício</a:t>
            </a:r>
            <a:r>
              <a:rPr lang="pt-BR" sz="2400" i="1" dirty="0"/>
              <a:t> da cidadania na </a:t>
            </a:r>
            <a:r>
              <a:rPr lang="pt-BR" sz="2400" i="1" dirty="0" err="1"/>
              <a:t>saúde</a:t>
            </a:r>
            <a:r>
              <a:rPr lang="pt-BR" sz="2400" i="1" dirty="0"/>
              <a:t> em todo o </a:t>
            </a:r>
            <a:r>
              <a:rPr lang="pt-BR" sz="2400" i="1" dirty="0" err="1"/>
              <a:t>País</a:t>
            </a:r>
            <a:r>
              <a:rPr lang="pt-BR" sz="2400" i="1" dirty="0"/>
              <a:t>.</a:t>
            </a:r>
            <a:endParaRPr lang="pt-BR" sz="24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2093976"/>
            <a:ext cx="8796528" cy="16538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4320" y="6419088"/>
            <a:ext cx="104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http://</a:t>
            </a:r>
            <a:r>
              <a:rPr lang="pt-BR" sz="1400" dirty="0" smtClean="0">
                <a:hlinkClick r:id="rId4"/>
              </a:rPr>
              <a:t>www.saude.pr.gov.br/arquivos/File/CIB/LEGIS/PortGMMS_675_30marco_2006_carta_dos_direitos.pdf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017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396728" cy="4050792"/>
          </a:xfrm>
        </p:spPr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CARTA DOS DIREITOS DOS USUÁRIOS DA SAÚDE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 smtClean="0"/>
              <a:t>PRINCÍPIOS </a:t>
            </a:r>
            <a:r>
              <a:rPr lang="pt-BR" sz="2000" dirty="0"/>
              <a:t>DESTA CARTA</a:t>
            </a:r>
          </a:p>
          <a:p>
            <a:pPr marL="274320" lvl="1" indent="0" algn="just">
              <a:buNone/>
            </a:pPr>
            <a:r>
              <a:rPr lang="pt-BR" sz="2000" dirty="0"/>
              <a:t>1. Todo </a:t>
            </a:r>
            <a:r>
              <a:rPr lang="pt-BR" sz="2000" dirty="0" err="1"/>
              <a:t>cidadão</a:t>
            </a:r>
            <a:r>
              <a:rPr lang="pt-BR" sz="2000" dirty="0"/>
              <a:t> tem direito ao </a:t>
            </a:r>
            <a:r>
              <a:rPr lang="pt-BR" sz="2000" dirty="0">
                <a:solidFill>
                  <a:srgbClr val="0070C0"/>
                </a:solidFill>
              </a:rPr>
              <a:t>acesso</a:t>
            </a:r>
            <a:r>
              <a:rPr lang="pt-BR" sz="2000" dirty="0"/>
              <a:t> ordenado e organizado aos sistemas de </a:t>
            </a:r>
            <a:r>
              <a:rPr lang="pt-BR" sz="2000" dirty="0" err="1"/>
              <a:t>saúde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r>
              <a:rPr lang="pt-BR" sz="2000" dirty="0"/>
              <a:t>2. Todo </a:t>
            </a:r>
            <a:r>
              <a:rPr lang="pt-BR" sz="2000" dirty="0" err="1"/>
              <a:t>cidadão</a:t>
            </a:r>
            <a:r>
              <a:rPr lang="pt-BR" sz="2000" dirty="0"/>
              <a:t> tem direito a </a:t>
            </a:r>
            <a:r>
              <a:rPr lang="pt-BR" sz="2000" dirty="0">
                <a:solidFill>
                  <a:srgbClr val="0070C0"/>
                </a:solidFill>
              </a:rPr>
              <a:t>tratamento adequado </a:t>
            </a:r>
            <a:r>
              <a:rPr lang="pt-BR" sz="2000" dirty="0"/>
              <a:t>e efetivo para seu problema.</a:t>
            </a:r>
          </a:p>
          <a:p>
            <a:pPr marL="274320" lvl="1" indent="0" algn="just">
              <a:buNone/>
            </a:pPr>
            <a:r>
              <a:rPr lang="pt-BR" sz="2000" dirty="0"/>
              <a:t>3. Todo </a:t>
            </a:r>
            <a:r>
              <a:rPr lang="pt-BR" sz="2000" dirty="0" err="1"/>
              <a:t>cidadão</a:t>
            </a:r>
            <a:r>
              <a:rPr lang="pt-BR" sz="2000" dirty="0"/>
              <a:t> tem direito ao </a:t>
            </a:r>
            <a:r>
              <a:rPr lang="pt-BR" sz="2000" dirty="0">
                <a:solidFill>
                  <a:srgbClr val="0070C0"/>
                </a:solidFill>
              </a:rPr>
              <a:t>atendimento humanizado</a:t>
            </a:r>
            <a:r>
              <a:rPr lang="pt-BR" sz="2000" dirty="0"/>
              <a:t>, acolhedor e livre de qualquer </a:t>
            </a:r>
            <a:r>
              <a:rPr lang="pt-BR" sz="2000" dirty="0" err="1"/>
              <a:t>discriminação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r>
              <a:rPr lang="pt-BR" sz="2000" dirty="0"/>
              <a:t>4. Todo </a:t>
            </a:r>
            <a:r>
              <a:rPr lang="pt-BR" sz="2000" dirty="0" err="1"/>
              <a:t>cidadão</a:t>
            </a:r>
            <a:r>
              <a:rPr lang="pt-BR" sz="2000" dirty="0"/>
              <a:t> tem direito a atendimento que </a:t>
            </a:r>
            <a:r>
              <a:rPr lang="pt-BR" sz="2000" dirty="0">
                <a:solidFill>
                  <a:srgbClr val="0070C0"/>
                </a:solidFill>
              </a:rPr>
              <a:t>respeite a sua pessoa</a:t>
            </a:r>
            <a:r>
              <a:rPr lang="pt-BR" sz="2000" dirty="0"/>
              <a:t>, seus valores e seus direitos.</a:t>
            </a:r>
          </a:p>
          <a:p>
            <a:pPr marL="274320" lvl="1" indent="0" algn="just">
              <a:buNone/>
            </a:pPr>
            <a:r>
              <a:rPr lang="pt-BR" sz="2000" dirty="0"/>
              <a:t>5. Todo </a:t>
            </a:r>
            <a:r>
              <a:rPr lang="pt-BR" sz="2000" dirty="0" err="1"/>
              <a:t>cidadão</a:t>
            </a:r>
            <a:r>
              <a:rPr lang="pt-BR" sz="2000" dirty="0"/>
              <a:t> </a:t>
            </a:r>
            <a:r>
              <a:rPr lang="pt-BR" sz="2000" dirty="0" err="1"/>
              <a:t>também</a:t>
            </a:r>
            <a:r>
              <a:rPr lang="pt-BR" sz="2000" dirty="0"/>
              <a:t> tem </a:t>
            </a:r>
            <a:r>
              <a:rPr lang="pt-BR" sz="2000" dirty="0">
                <a:solidFill>
                  <a:srgbClr val="0070C0"/>
                </a:solidFill>
              </a:rPr>
              <a:t>responsabilidades</a:t>
            </a:r>
            <a:r>
              <a:rPr lang="pt-BR" sz="2000" dirty="0"/>
              <a:t> para que seu tratamento </a:t>
            </a:r>
            <a:r>
              <a:rPr lang="pt-BR" sz="2000" dirty="0" err="1"/>
              <a:t>aconteça</a:t>
            </a:r>
            <a:r>
              <a:rPr lang="pt-BR" sz="2000" dirty="0"/>
              <a:t> da forma adequada.</a:t>
            </a:r>
          </a:p>
          <a:p>
            <a:pPr marL="274320" lvl="1" indent="0" algn="just">
              <a:buNone/>
            </a:pPr>
            <a:r>
              <a:rPr lang="pt-BR" sz="2000" dirty="0"/>
              <a:t>6. Todo </a:t>
            </a:r>
            <a:r>
              <a:rPr lang="pt-BR" sz="2000" dirty="0" err="1"/>
              <a:t>cidadão</a:t>
            </a:r>
            <a:r>
              <a:rPr lang="pt-BR" sz="2000" dirty="0"/>
              <a:t> tem direito ao </a:t>
            </a:r>
            <a:r>
              <a:rPr lang="pt-BR" sz="2000" dirty="0">
                <a:solidFill>
                  <a:srgbClr val="0070C0"/>
                </a:solidFill>
              </a:rPr>
              <a:t>comprometimento dos gestores da </a:t>
            </a:r>
            <a:r>
              <a:rPr lang="pt-BR" sz="2000" dirty="0" err="1">
                <a:solidFill>
                  <a:srgbClr val="0070C0"/>
                </a:solidFill>
              </a:rPr>
              <a:t>saúde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para que os </a:t>
            </a:r>
            <a:r>
              <a:rPr lang="pt-BR" sz="2000" dirty="0" err="1"/>
              <a:t>princípios</a:t>
            </a:r>
            <a:r>
              <a:rPr lang="pt-BR" sz="2000" dirty="0"/>
              <a:t> anteriores sejam cumpridos.</a:t>
            </a: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37044" r="49411" b="2139"/>
          <a:stretch/>
        </p:blipFill>
        <p:spPr>
          <a:xfrm>
            <a:off x="9253728" y="1088136"/>
            <a:ext cx="276148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endParaRPr lang="pt-BR" sz="2400" dirty="0"/>
          </a:p>
          <a:p>
            <a:pPr marL="274320" lvl="1" indent="0" algn="ctr">
              <a:buNone/>
            </a:pPr>
            <a:r>
              <a:rPr lang="pt-BR" sz="2400" b="1" dirty="0"/>
              <a:t>PORTARIA </a:t>
            </a:r>
            <a:r>
              <a:rPr lang="pt-BR" sz="2400" b="1" dirty="0" smtClean="0"/>
              <a:t>Nº </a:t>
            </a:r>
            <a:r>
              <a:rPr lang="pt-BR" sz="2400" b="1" dirty="0"/>
              <a:t>1.820, DE 13 DE AGOSTO DE </a:t>
            </a:r>
            <a:r>
              <a:rPr lang="pt-BR" sz="2400" b="1" dirty="0" smtClean="0"/>
              <a:t>2009</a:t>
            </a: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r>
              <a:rPr lang="pt-BR" sz="2400" i="1" dirty="0" err="1"/>
              <a:t>Dispõe</a:t>
            </a:r>
            <a:r>
              <a:rPr lang="pt-BR" sz="2400" i="1" dirty="0"/>
              <a:t> sobre os direitos e deveres dos </a:t>
            </a:r>
            <a:r>
              <a:rPr lang="pt-BR" sz="2400" i="1" dirty="0" smtClean="0"/>
              <a:t>usuários </a:t>
            </a:r>
            <a:r>
              <a:rPr lang="pt-BR" sz="2400" i="1" dirty="0"/>
              <a:t>da </a:t>
            </a:r>
            <a:r>
              <a:rPr lang="pt-BR" sz="2400" i="1" dirty="0" err="1" smtClean="0"/>
              <a:t>saúde</a:t>
            </a:r>
            <a:r>
              <a:rPr lang="pt-BR" sz="2400" i="1" dirty="0" smtClean="0"/>
              <a:t>.</a:t>
            </a:r>
            <a:endParaRPr lang="pt-BR" sz="24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2093976"/>
            <a:ext cx="8796528" cy="16538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7744" y="6488668"/>
            <a:ext cx="719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http://</a:t>
            </a:r>
            <a:r>
              <a:rPr lang="pt-BR" sz="1400" dirty="0" smtClean="0">
                <a:hlinkClick r:id="rId4"/>
              </a:rPr>
              <a:t>conselho.saude.gov.br/ultimas_noticias/2009/01_set_carta.pdf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642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PORTARIA Nº </a:t>
            </a:r>
            <a:r>
              <a:rPr lang="pt-BR" sz="2400" b="1" dirty="0"/>
              <a:t>1.820, DE 13 DE AGOSTO DE </a:t>
            </a:r>
            <a:r>
              <a:rPr lang="pt-BR" sz="2400" b="1" dirty="0" smtClean="0"/>
              <a:t>2009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</a:t>
            </a:r>
            <a:r>
              <a:rPr lang="pt-BR" sz="2000" dirty="0" smtClean="0"/>
              <a:t>2º. </a:t>
            </a:r>
            <a:r>
              <a:rPr lang="pt-BR" sz="2000" dirty="0"/>
              <a:t>Toda pessoa tem direito ao </a:t>
            </a:r>
            <a:r>
              <a:rPr lang="pt-BR" sz="2000" dirty="0">
                <a:solidFill>
                  <a:srgbClr val="0070C0"/>
                </a:solidFill>
              </a:rPr>
              <a:t>acesso</a:t>
            </a:r>
            <a:r>
              <a:rPr lang="pt-BR" sz="2000" dirty="0"/>
              <a:t> a bens e </a:t>
            </a:r>
            <a:r>
              <a:rPr lang="pt-BR" sz="2000" dirty="0" err="1"/>
              <a:t>serviços</a:t>
            </a:r>
            <a:r>
              <a:rPr lang="pt-BR" sz="2000" dirty="0"/>
              <a:t> ordenados e organizados para garantia da </a:t>
            </a:r>
            <a:r>
              <a:rPr lang="pt-BR" sz="2000" dirty="0" err="1"/>
              <a:t>promoção</a:t>
            </a:r>
            <a:r>
              <a:rPr lang="pt-BR" sz="2000" dirty="0"/>
              <a:t>, </a:t>
            </a:r>
            <a:r>
              <a:rPr lang="pt-BR" sz="2000" dirty="0" err="1"/>
              <a:t>prevenção</a:t>
            </a:r>
            <a:r>
              <a:rPr lang="pt-BR" sz="2000" dirty="0"/>
              <a:t>, </a:t>
            </a:r>
            <a:r>
              <a:rPr lang="pt-BR" sz="2000" dirty="0" err="1"/>
              <a:t>proteção</a:t>
            </a:r>
            <a:r>
              <a:rPr lang="pt-BR" sz="2000" dirty="0"/>
              <a:t>, tratamento e </a:t>
            </a:r>
            <a:r>
              <a:rPr lang="pt-BR" sz="2000" dirty="0" err="1"/>
              <a:t>recuperação</a:t>
            </a:r>
            <a:r>
              <a:rPr lang="pt-BR" sz="2000" dirty="0"/>
              <a:t> da </a:t>
            </a:r>
            <a:r>
              <a:rPr lang="pt-BR" sz="2000" dirty="0" smtClean="0"/>
              <a:t>saúde.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/>
              <a:t>Art. </a:t>
            </a:r>
            <a:r>
              <a:rPr lang="pt-BR" sz="2000" dirty="0" smtClean="0"/>
              <a:t>3º. </a:t>
            </a:r>
            <a:r>
              <a:rPr lang="pt-BR" sz="2000" dirty="0"/>
              <a:t>Toda pessoa tem direito ao </a:t>
            </a:r>
            <a:r>
              <a:rPr lang="pt-BR" sz="2000" dirty="0">
                <a:solidFill>
                  <a:srgbClr val="0070C0"/>
                </a:solidFill>
              </a:rPr>
              <a:t>tratamento adequado </a:t>
            </a:r>
            <a:r>
              <a:rPr lang="pt-BR" sz="2000" dirty="0"/>
              <a:t>e no tempo certo para resolver o seu problema de </a:t>
            </a:r>
            <a:r>
              <a:rPr lang="pt-BR" sz="2000" dirty="0" smtClean="0"/>
              <a:t>saúde.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/>
              <a:t>Art. 4º. Toda pessoa tem direito ao </a:t>
            </a:r>
            <a:r>
              <a:rPr lang="pt-BR" sz="2000" dirty="0">
                <a:solidFill>
                  <a:srgbClr val="0070C0"/>
                </a:solidFill>
              </a:rPr>
              <a:t>atendimento humanizado </a:t>
            </a:r>
            <a:r>
              <a:rPr lang="pt-BR" sz="2000" dirty="0"/>
              <a:t>e acolhedor, realizado por profissionais qualificados, em ambiente limpo, </a:t>
            </a:r>
            <a:r>
              <a:rPr lang="pt-BR" sz="2000" dirty="0" err="1"/>
              <a:t>confortável</a:t>
            </a:r>
            <a:r>
              <a:rPr lang="pt-BR" sz="2000" dirty="0"/>
              <a:t> e </a:t>
            </a:r>
            <a:r>
              <a:rPr lang="pt-BR" sz="2000" dirty="0" err="1"/>
              <a:t>acessível</a:t>
            </a:r>
            <a:r>
              <a:rPr lang="pt-BR" sz="2000" dirty="0"/>
              <a:t> a todos.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t="38149" r="48960" b="5457"/>
          <a:stretch/>
        </p:blipFill>
        <p:spPr>
          <a:xfrm>
            <a:off x="9125712" y="1161288"/>
            <a:ext cx="2871216" cy="9326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7744" y="6488668"/>
            <a:ext cx="719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http://</a:t>
            </a:r>
            <a:r>
              <a:rPr lang="pt-BR" sz="1400" dirty="0" smtClean="0">
                <a:hlinkClick r:id="rId4"/>
              </a:rPr>
              <a:t>conselho.saude.gov.br/ultimas_noticias/2009/01_set_carta.pdf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878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PACIENTE </a:t>
            </a:r>
            <a:r>
              <a:rPr lang="pt-BR" dirty="0" err="1"/>
              <a:t>x</a:t>
            </a:r>
            <a:r>
              <a:rPr lang="pt-BR" dirty="0"/>
              <a:t> usuário </a:t>
            </a:r>
            <a:r>
              <a:rPr lang="pt-BR" dirty="0" err="1"/>
              <a:t>x</a:t>
            </a:r>
            <a:r>
              <a:rPr lang="pt-BR" dirty="0"/>
              <a:t> consumidor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PACIENTE</a:t>
            </a:r>
            <a:r>
              <a:rPr lang="pt-BR" sz="2400" dirty="0"/>
              <a:t>: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Termo </a:t>
            </a:r>
            <a:r>
              <a:rPr lang="pt-BR" sz="2400" dirty="0"/>
              <a:t>mais abrangente que abarca </a:t>
            </a:r>
            <a:r>
              <a:rPr lang="pt-BR" sz="2400" dirty="0">
                <a:solidFill>
                  <a:srgbClr val="0070C0"/>
                </a:solidFill>
              </a:rPr>
              <a:t>toda pessoa</a:t>
            </a:r>
            <a:r>
              <a:rPr lang="pt-BR" sz="2400" dirty="0"/>
              <a:t>, a despeito da relação jurídica em que ela se insere. </a:t>
            </a:r>
            <a:r>
              <a:rPr lang="pt-BR" sz="2400" dirty="0" smtClean="0"/>
              <a:t>A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Expressão </a:t>
            </a:r>
            <a:r>
              <a:rPr lang="pt-BR" sz="2400" dirty="0"/>
              <a:t>“direitos do paciente” envolve os direitos que todos os pacientes possuem </a:t>
            </a:r>
            <a:r>
              <a:rPr lang="pt-BR" sz="2400" dirty="0">
                <a:solidFill>
                  <a:srgbClr val="0070C0"/>
                </a:solidFill>
              </a:rPr>
              <a:t>independente</a:t>
            </a:r>
            <a:r>
              <a:rPr lang="pt-BR" sz="2400" dirty="0"/>
              <a:t> de serem ou não </a:t>
            </a:r>
            <a:r>
              <a:rPr lang="pt-BR" sz="2400" dirty="0">
                <a:solidFill>
                  <a:srgbClr val="0070C0"/>
                </a:solidFill>
              </a:rPr>
              <a:t>usuários</a:t>
            </a:r>
            <a:r>
              <a:rPr lang="pt-BR" sz="2400" dirty="0"/>
              <a:t> de determinado serviço de saúde. </a:t>
            </a: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26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PORTARIA Nº </a:t>
            </a:r>
            <a:r>
              <a:rPr lang="pt-BR" sz="2400" b="1" dirty="0"/>
              <a:t>1.820, DE 13 DE AGOSTO DE </a:t>
            </a:r>
            <a:r>
              <a:rPr lang="pt-BR" sz="2400" b="1" dirty="0" smtClean="0"/>
              <a:t>2009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 smtClean="0"/>
              <a:t>Art</a:t>
            </a:r>
            <a:r>
              <a:rPr lang="pt-BR" sz="2000" dirty="0"/>
              <a:t>. </a:t>
            </a:r>
            <a:r>
              <a:rPr lang="pt-BR" sz="2000" dirty="0" smtClean="0"/>
              <a:t>5º. </a:t>
            </a:r>
            <a:r>
              <a:rPr lang="pt-BR" sz="2000" dirty="0"/>
              <a:t>Toda pessoa deve ter seus </a:t>
            </a:r>
            <a:r>
              <a:rPr lang="pt-BR" sz="2000" dirty="0">
                <a:solidFill>
                  <a:srgbClr val="0070C0"/>
                </a:solidFill>
              </a:rPr>
              <a:t>valores, cultura e direitos respeitados </a:t>
            </a:r>
            <a:r>
              <a:rPr lang="pt-BR" sz="2000" dirty="0"/>
              <a:t>na </a:t>
            </a:r>
            <a:r>
              <a:rPr lang="pt-BR" sz="2000" dirty="0" smtClean="0"/>
              <a:t>relação </a:t>
            </a:r>
            <a:r>
              <a:rPr lang="pt-BR" sz="2000" dirty="0"/>
              <a:t>com os </a:t>
            </a:r>
            <a:r>
              <a:rPr lang="pt-BR" sz="2000" dirty="0" err="1"/>
              <a:t>serviços</a:t>
            </a:r>
            <a:r>
              <a:rPr lang="pt-BR" sz="2000" dirty="0"/>
              <a:t> de </a:t>
            </a:r>
            <a:r>
              <a:rPr lang="pt-BR" sz="2000" dirty="0" smtClean="0"/>
              <a:t>saúde.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Art</a:t>
            </a:r>
            <a:r>
              <a:rPr lang="pt-BR" sz="2000" dirty="0"/>
              <a:t>. </a:t>
            </a:r>
            <a:r>
              <a:rPr lang="pt-BR" sz="2000" dirty="0" smtClean="0"/>
              <a:t>6º. </a:t>
            </a:r>
            <a:r>
              <a:rPr lang="pt-BR" sz="2000" dirty="0"/>
              <a:t>Toda pessoa tem </a:t>
            </a:r>
            <a:r>
              <a:rPr lang="pt-BR" sz="2000" dirty="0">
                <a:solidFill>
                  <a:srgbClr val="0070C0"/>
                </a:solidFill>
              </a:rPr>
              <a:t>responsabilidade</a:t>
            </a:r>
            <a:r>
              <a:rPr lang="pt-BR" sz="2000" dirty="0"/>
              <a:t> para que seu tratamento e </a:t>
            </a:r>
            <a:r>
              <a:rPr lang="pt-BR" sz="2000" dirty="0" err="1"/>
              <a:t>recuperação</a:t>
            </a:r>
            <a:r>
              <a:rPr lang="pt-BR" sz="2000" dirty="0"/>
              <a:t> sejam adequados e sem </a:t>
            </a:r>
            <a:r>
              <a:rPr lang="pt-BR" sz="2000" dirty="0" err="1"/>
              <a:t>interrupção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Art</a:t>
            </a:r>
            <a:r>
              <a:rPr lang="pt-BR" sz="2000" dirty="0"/>
              <a:t>. </a:t>
            </a:r>
            <a:r>
              <a:rPr lang="pt-BR" sz="2000" dirty="0" smtClean="0"/>
              <a:t>7º. </a:t>
            </a:r>
            <a:r>
              <a:rPr lang="pt-BR" sz="2000" dirty="0"/>
              <a:t>Toda pessoa tem direito à </a:t>
            </a:r>
            <a:r>
              <a:rPr lang="pt-BR" sz="2000" dirty="0" err="1"/>
              <a:t>informação</a:t>
            </a:r>
            <a:r>
              <a:rPr lang="pt-BR" sz="2000" dirty="0"/>
              <a:t> sobre os </a:t>
            </a:r>
            <a:r>
              <a:rPr lang="pt-BR" sz="2000" dirty="0" err="1"/>
              <a:t>serviços</a:t>
            </a:r>
            <a:r>
              <a:rPr lang="pt-BR" sz="2000" dirty="0"/>
              <a:t> de </a:t>
            </a:r>
            <a:r>
              <a:rPr lang="pt-BR" sz="2000" dirty="0" err="1"/>
              <a:t>saúde</a:t>
            </a:r>
            <a:r>
              <a:rPr lang="pt-BR" sz="2000" dirty="0"/>
              <a:t> e aos diversos </a:t>
            </a:r>
            <a:r>
              <a:rPr lang="pt-BR" sz="2000" dirty="0">
                <a:solidFill>
                  <a:srgbClr val="0070C0"/>
                </a:solidFill>
              </a:rPr>
              <a:t>mecanismos de </a:t>
            </a:r>
            <a:r>
              <a:rPr lang="pt-BR" sz="2000" dirty="0" err="1">
                <a:solidFill>
                  <a:srgbClr val="0070C0"/>
                </a:solidFill>
              </a:rPr>
              <a:t>participação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endParaRPr lang="pt-BR" sz="2000" dirty="0" smtClean="0">
              <a:solidFill>
                <a:srgbClr val="C00000"/>
              </a:solidFill>
            </a:endParaRPr>
          </a:p>
          <a:p>
            <a:pPr marL="274320" lvl="1" indent="0" algn="just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Art</a:t>
            </a:r>
            <a:r>
              <a:rPr lang="pt-BR" sz="2000" dirty="0">
                <a:solidFill>
                  <a:srgbClr val="C00000"/>
                </a:solidFill>
              </a:rPr>
              <a:t>. </a:t>
            </a:r>
            <a:r>
              <a:rPr lang="pt-BR" sz="2000" dirty="0" smtClean="0">
                <a:solidFill>
                  <a:srgbClr val="C00000"/>
                </a:solidFill>
              </a:rPr>
              <a:t>8º. </a:t>
            </a:r>
            <a:r>
              <a:rPr lang="pt-BR" sz="2000" dirty="0">
                <a:solidFill>
                  <a:srgbClr val="C00000"/>
                </a:solidFill>
              </a:rPr>
              <a:t>Toda pessoa tem direito a participar dos conselhos e </a:t>
            </a:r>
            <a:r>
              <a:rPr lang="pt-BR" sz="2000" dirty="0" err="1">
                <a:solidFill>
                  <a:srgbClr val="C00000"/>
                </a:solidFill>
              </a:rPr>
              <a:t>conferências</a:t>
            </a:r>
            <a:r>
              <a:rPr lang="pt-BR" sz="2000" dirty="0">
                <a:solidFill>
                  <a:srgbClr val="C00000"/>
                </a:solidFill>
              </a:rPr>
              <a:t> de </a:t>
            </a:r>
            <a:r>
              <a:rPr lang="pt-BR" sz="2000" dirty="0" smtClean="0">
                <a:solidFill>
                  <a:srgbClr val="C00000"/>
                </a:solidFill>
              </a:rPr>
              <a:t>saúde </a:t>
            </a:r>
            <a:r>
              <a:rPr lang="pt-BR" sz="2000" dirty="0">
                <a:solidFill>
                  <a:srgbClr val="C00000"/>
                </a:solidFill>
              </a:rPr>
              <a:t>e de exigir que os gestores cumpram os </a:t>
            </a:r>
            <a:r>
              <a:rPr lang="pt-BR" sz="2000" dirty="0" err="1">
                <a:solidFill>
                  <a:srgbClr val="C00000"/>
                </a:solidFill>
              </a:rPr>
              <a:t>princípios</a:t>
            </a:r>
            <a:r>
              <a:rPr lang="pt-BR" sz="2000" dirty="0">
                <a:solidFill>
                  <a:srgbClr val="C00000"/>
                </a:solidFill>
              </a:rPr>
              <a:t> anteriores.</a:t>
            </a:r>
            <a:endParaRPr lang="pt-BR" sz="2000" dirty="0" smtClean="0">
              <a:solidFill>
                <a:srgbClr val="C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t="38149" r="48960" b="5457"/>
          <a:stretch/>
        </p:blipFill>
        <p:spPr>
          <a:xfrm>
            <a:off x="9125712" y="1161288"/>
            <a:ext cx="2871216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No âmbito do </a:t>
            </a:r>
            <a:r>
              <a:rPr lang="pt-BR" sz="2400" dirty="0"/>
              <a:t>Estado de São </a:t>
            </a:r>
            <a:r>
              <a:rPr lang="pt-BR" sz="2400" dirty="0" smtClean="0"/>
              <a:t>Paulo:</a:t>
            </a:r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Em </a:t>
            </a:r>
            <a:r>
              <a:rPr lang="pt-BR" sz="2200" dirty="0">
                <a:solidFill>
                  <a:srgbClr val="C00000"/>
                </a:solidFill>
              </a:rPr>
              <a:t>1995</a:t>
            </a:r>
            <a:r>
              <a:rPr lang="pt-BR" sz="2200" dirty="0"/>
              <a:t>, aprovou um </a:t>
            </a:r>
            <a:r>
              <a:rPr lang="pt-BR" sz="2200" dirty="0">
                <a:solidFill>
                  <a:srgbClr val="0070C0"/>
                </a:solidFill>
              </a:rPr>
              <a:t>Código de Saúde</a:t>
            </a:r>
            <a:r>
              <a:rPr lang="pt-BR" sz="2200" dirty="0"/>
              <a:t>, no qual prevê direitos dos pacientes. </a:t>
            </a:r>
            <a:endParaRPr lang="pt-BR" sz="2200" dirty="0" smtClean="0"/>
          </a:p>
          <a:p>
            <a:pPr lvl="1" algn="just">
              <a:buFont typeface="Wingdings" charset="2"/>
              <a:buChar char="§"/>
            </a:pPr>
            <a:endParaRPr lang="pt-BR" sz="2200" dirty="0" smtClean="0">
              <a:solidFill>
                <a:srgbClr val="C0000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Em 1999</a:t>
            </a:r>
            <a:r>
              <a:rPr lang="pt-BR" sz="2200" dirty="0" smtClean="0"/>
              <a:t>, aprovou a </a:t>
            </a:r>
            <a:r>
              <a:rPr lang="pt-BR" sz="2200" dirty="0" smtClean="0">
                <a:solidFill>
                  <a:srgbClr val="0070C0"/>
                </a:solidFill>
              </a:rPr>
              <a:t>Lei nº 10.241</a:t>
            </a:r>
            <a:r>
              <a:rPr lang="pt-BR" sz="2200" dirty="0" smtClean="0"/>
              <a:t>, </a:t>
            </a:r>
            <a:r>
              <a:rPr lang="pt-BR" sz="2200" dirty="0"/>
              <a:t>conhecida como “Lei Mario Covas</a:t>
            </a:r>
            <a:r>
              <a:rPr lang="pt-BR" sz="2200" dirty="0" smtClean="0"/>
              <a:t>”, cujo nascimento foi influenciado pela Cartilha </a:t>
            </a:r>
            <a:r>
              <a:rPr lang="pt-BR" sz="2200" dirty="0"/>
              <a:t>de Direitos dos Pacientes</a:t>
            </a:r>
            <a:r>
              <a:rPr lang="pt-BR" sz="2200" dirty="0" smtClean="0"/>
              <a:t> elaborada pelo Conselho </a:t>
            </a:r>
            <a:r>
              <a:rPr lang="pt-BR" sz="2200" dirty="0"/>
              <a:t>de Saúde do Estado de São </a:t>
            </a:r>
            <a:r>
              <a:rPr lang="pt-BR" sz="2200" dirty="0" smtClean="0"/>
              <a:t>Paulo. É </a:t>
            </a:r>
            <a:r>
              <a:rPr lang="pt-BR" sz="2200" u="sng" dirty="0"/>
              <a:t>verdadeiro marco jurídico de conquista dos pacientes e dos profissionais da saúde</a:t>
            </a:r>
            <a:r>
              <a:rPr lang="pt-BR" sz="2200" dirty="0"/>
              <a:t>, pois assenta direitos humanos dos pacientes amplamente reconhecidos.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086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r>
              <a:rPr lang="pt-BR" sz="2400" b="1" dirty="0" smtClean="0"/>
              <a:t>LEI Nº 10.241, DE 17 DE MARÇO DE 1999</a:t>
            </a: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r>
              <a:rPr lang="pt-BR" sz="2400" i="1" dirty="0"/>
              <a:t>Dispõe sobre os direitos dos usuários dos serviços e das ações de saúde no Estado</a:t>
            </a:r>
          </a:p>
          <a:p>
            <a:pPr marL="274320" lvl="1" indent="0" algn="ctr">
              <a:buNone/>
            </a:pP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3" y="1897273"/>
            <a:ext cx="5877899" cy="17786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870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LEI Nº 10.241, DE 17 DE MARÇO DE 1999</a:t>
            </a:r>
          </a:p>
          <a:p>
            <a:pPr marL="274320" lvl="1" indent="0" algn="just">
              <a:buNone/>
            </a:pPr>
            <a:endParaRPr lang="pt-BR" sz="2400" i="1" dirty="0"/>
          </a:p>
          <a:p>
            <a:pPr marL="274320" lvl="1" indent="0" algn="just">
              <a:buNone/>
            </a:pPr>
            <a:r>
              <a:rPr lang="pt-BR" sz="2000" dirty="0"/>
              <a:t>Artigo 2º - São </a:t>
            </a:r>
            <a:r>
              <a:rPr lang="pt-BR" sz="2000" dirty="0">
                <a:solidFill>
                  <a:srgbClr val="C00000"/>
                </a:solidFill>
              </a:rPr>
              <a:t>direitos dos usuários dos serviços de saúde </a:t>
            </a:r>
            <a:r>
              <a:rPr lang="pt-BR" sz="2000" dirty="0"/>
              <a:t>no Estado de São Paulo</a:t>
            </a:r>
            <a:r>
              <a:rPr lang="pt-BR" sz="2000" dirty="0" smtClean="0"/>
              <a:t>: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err="1" smtClean="0"/>
              <a:t>I</a:t>
            </a:r>
            <a:r>
              <a:rPr lang="pt-BR" sz="2000" dirty="0" smtClean="0"/>
              <a:t> </a:t>
            </a:r>
            <a:r>
              <a:rPr lang="pt-BR" sz="2000" dirty="0"/>
              <a:t>- ter um atendimento </a:t>
            </a:r>
            <a:r>
              <a:rPr lang="pt-BR" sz="2000" dirty="0">
                <a:solidFill>
                  <a:srgbClr val="0070C0"/>
                </a:solidFill>
              </a:rPr>
              <a:t>digno</a:t>
            </a:r>
            <a:r>
              <a:rPr lang="pt-BR" sz="2000" dirty="0"/>
              <a:t>, atencioso e respeitoso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II </a:t>
            </a:r>
            <a:r>
              <a:rPr lang="pt-BR" sz="2000" dirty="0"/>
              <a:t>- ser identificado e tratado pelo seu nome ou sobrenome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IV </a:t>
            </a:r>
            <a:r>
              <a:rPr lang="pt-BR" sz="2000" dirty="0"/>
              <a:t>- ter resguardado o </a:t>
            </a:r>
            <a:r>
              <a:rPr lang="pt-BR" sz="2000" dirty="0">
                <a:solidFill>
                  <a:srgbClr val="0070C0"/>
                </a:solidFill>
              </a:rPr>
              <a:t>segredo sobre seus dados pessoais</a:t>
            </a:r>
            <a:r>
              <a:rPr lang="pt-BR" sz="2000" dirty="0"/>
              <a:t>, através da manutenção do sigilo profissional, desde que não acarrete riscos a terceiros ou à saúde pública</a:t>
            </a:r>
            <a:r>
              <a:rPr lang="pt-BR" sz="2000" dirty="0" smtClean="0"/>
              <a:t>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r="36188" b="16818"/>
          <a:stretch/>
        </p:blipFill>
        <p:spPr>
          <a:xfrm>
            <a:off x="9617271" y="937367"/>
            <a:ext cx="1510977" cy="1376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647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LEI Nº 10.241, DE 17 DE MARÇO DE 1999</a:t>
            </a:r>
          </a:p>
          <a:p>
            <a:pPr marL="274320" lvl="1" indent="0" algn="just">
              <a:buNone/>
            </a:pPr>
            <a:r>
              <a:rPr lang="pt-BR" sz="2000" dirty="0" smtClean="0"/>
              <a:t>[...]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VI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receber informações claras, objetivas</a:t>
            </a:r>
            <a:r>
              <a:rPr lang="pt-BR" sz="2000" dirty="0"/>
              <a:t> e compreensíveis sobre</a:t>
            </a:r>
            <a:r>
              <a:rPr lang="pt-BR" sz="2000" dirty="0" smtClean="0"/>
              <a:t>: a</a:t>
            </a:r>
            <a:r>
              <a:rPr lang="pt-BR" sz="2000" dirty="0"/>
              <a:t>) hipóteses diagnósticas</a:t>
            </a:r>
            <a:r>
              <a:rPr lang="pt-BR" sz="2000" dirty="0" smtClean="0"/>
              <a:t>; </a:t>
            </a:r>
            <a:r>
              <a:rPr lang="pt-BR" sz="2000" dirty="0" err="1" smtClean="0"/>
              <a:t>b</a:t>
            </a:r>
            <a:r>
              <a:rPr lang="pt-BR" sz="2000" dirty="0"/>
              <a:t>) diagnósticos realizados</a:t>
            </a:r>
            <a:r>
              <a:rPr lang="pt-BR" sz="2000" dirty="0" smtClean="0"/>
              <a:t>; </a:t>
            </a:r>
            <a:r>
              <a:rPr lang="pt-BR" sz="2000" dirty="0" err="1" smtClean="0"/>
              <a:t>c</a:t>
            </a:r>
            <a:r>
              <a:rPr lang="pt-BR" sz="2000" dirty="0"/>
              <a:t>) exames solicitados</a:t>
            </a:r>
            <a:r>
              <a:rPr lang="pt-BR" sz="2000" dirty="0" smtClean="0"/>
              <a:t>; </a:t>
            </a:r>
            <a:r>
              <a:rPr lang="pt-BR" sz="2000" dirty="0" err="1" smtClean="0"/>
              <a:t>d</a:t>
            </a:r>
            <a:r>
              <a:rPr lang="pt-BR" sz="2000" dirty="0"/>
              <a:t>) ações terapêuticas</a:t>
            </a:r>
            <a:r>
              <a:rPr lang="pt-BR" sz="2000" dirty="0" smtClean="0"/>
              <a:t>; e</a:t>
            </a:r>
            <a:r>
              <a:rPr lang="pt-BR" sz="2000" dirty="0"/>
              <a:t>) riscos, benefícios e inconvenientes das medidas diagnósticas e terapêuticas propostas</a:t>
            </a:r>
            <a:r>
              <a:rPr lang="pt-BR" sz="2000" dirty="0" smtClean="0"/>
              <a:t>; </a:t>
            </a:r>
            <a:r>
              <a:rPr lang="pt-BR" sz="2000" dirty="0" err="1" smtClean="0"/>
              <a:t>f</a:t>
            </a:r>
            <a:r>
              <a:rPr lang="pt-BR" sz="2000" dirty="0"/>
              <a:t>) duração prevista do tratamento proposto</a:t>
            </a:r>
            <a:r>
              <a:rPr lang="pt-BR" sz="2000" dirty="0" smtClean="0"/>
              <a:t>; </a:t>
            </a:r>
            <a:r>
              <a:rPr lang="pt-BR" sz="2000" dirty="0" err="1" smtClean="0"/>
              <a:t>g</a:t>
            </a:r>
            <a:r>
              <a:rPr lang="pt-BR" sz="2000" dirty="0"/>
              <a:t>) no caso de procedimentos de diagnósticos e terapêuticos invasivos, a necessidade ou não de anestesia, o tipo de anestesia a ser aplicada, o instrumental a ser utilizado, as partes do corpo afetadas, os efeitos colaterais, os riscos e </a:t>
            </a:r>
            <a:r>
              <a:rPr lang="pt-BR" sz="2000" dirty="0" err="1"/>
              <a:t>conseqüências</a:t>
            </a:r>
            <a:r>
              <a:rPr lang="pt-BR" sz="2000" dirty="0"/>
              <a:t> indesejáveis e a duração esperada do procedimento</a:t>
            </a:r>
            <a:r>
              <a:rPr lang="pt-BR" sz="2000" dirty="0" smtClean="0"/>
              <a:t>; </a:t>
            </a:r>
            <a:r>
              <a:rPr lang="pt-BR" sz="2000" dirty="0" err="1" smtClean="0"/>
              <a:t>h</a:t>
            </a:r>
            <a:r>
              <a:rPr lang="pt-BR" sz="2000" dirty="0"/>
              <a:t>) exames e condutas a que será submetido</a:t>
            </a:r>
            <a:r>
              <a:rPr lang="pt-BR" sz="2000" dirty="0" smtClean="0"/>
              <a:t>; </a:t>
            </a:r>
            <a:r>
              <a:rPr lang="pt-BR" sz="2000" dirty="0" err="1" smtClean="0"/>
              <a:t>i</a:t>
            </a:r>
            <a:r>
              <a:rPr lang="pt-BR" sz="2000" dirty="0"/>
              <a:t>) a finalidade dos materiais coletados para exame</a:t>
            </a:r>
            <a:r>
              <a:rPr lang="pt-BR" sz="2000" dirty="0" smtClean="0"/>
              <a:t>; </a:t>
            </a:r>
            <a:r>
              <a:rPr lang="pt-BR" sz="2000" dirty="0" err="1" smtClean="0"/>
              <a:t>j</a:t>
            </a:r>
            <a:r>
              <a:rPr lang="pt-BR" sz="2000" dirty="0"/>
              <a:t>) alternativas de diagnósticos e terapêuticas existentes, no serviço de atendimento ou em outros serviços; </a:t>
            </a:r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r="36188" b="16818"/>
          <a:stretch/>
        </p:blipFill>
        <p:spPr>
          <a:xfrm>
            <a:off x="9617271" y="937367"/>
            <a:ext cx="1510977" cy="1376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618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LEI Nº 10.241, DE 17 DE MARÇO DE 1999</a:t>
            </a:r>
          </a:p>
          <a:p>
            <a:pPr marL="274320" lvl="1" indent="0" algn="just">
              <a:buNone/>
            </a:pPr>
            <a:endParaRPr lang="pt-BR" sz="2400" i="1" dirty="0"/>
          </a:p>
          <a:p>
            <a:pPr marL="274320" lvl="1" indent="0" algn="just">
              <a:buNone/>
            </a:pPr>
            <a:r>
              <a:rPr lang="pt-BR" sz="2000" dirty="0" smtClean="0"/>
              <a:t>[...]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VII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consentir ou recusar</a:t>
            </a:r>
            <a:r>
              <a:rPr lang="pt-BR" sz="2000" dirty="0"/>
              <a:t>, de forma livre, voluntária e esclarecida, com adequada informação, </a:t>
            </a:r>
            <a:r>
              <a:rPr lang="pt-BR" sz="2000" dirty="0">
                <a:solidFill>
                  <a:srgbClr val="0070C0"/>
                </a:solidFill>
              </a:rPr>
              <a:t>procedimentos diagnósticos ou terapêuticos </a:t>
            </a:r>
            <a:r>
              <a:rPr lang="pt-BR" sz="2000" dirty="0"/>
              <a:t>a serem nele realizados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VIII </a:t>
            </a:r>
            <a:r>
              <a:rPr lang="pt-BR" sz="2000" dirty="0"/>
              <a:t>- acessar, a qualquer momento, o seu </a:t>
            </a:r>
            <a:r>
              <a:rPr lang="pt-BR" sz="2000" dirty="0">
                <a:solidFill>
                  <a:srgbClr val="0070C0"/>
                </a:solidFill>
              </a:rPr>
              <a:t>prontuário médico</a:t>
            </a:r>
            <a:r>
              <a:rPr lang="pt-BR" sz="2000" dirty="0"/>
              <a:t>, nos termos do artigo 3. da Lei Complementar </a:t>
            </a:r>
            <a:r>
              <a:rPr lang="pt-BR" sz="2000" dirty="0" err="1"/>
              <a:t>n</a:t>
            </a:r>
            <a:r>
              <a:rPr lang="pt-BR" sz="2000" dirty="0"/>
              <a:t>. 791, de 9 de março de 1995</a:t>
            </a:r>
            <a:r>
              <a:rPr lang="pt-BR" sz="2000" dirty="0" smtClean="0"/>
              <a:t>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r="36188" b="16818"/>
          <a:stretch/>
        </p:blipFill>
        <p:spPr>
          <a:xfrm>
            <a:off x="9617271" y="937367"/>
            <a:ext cx="1510977" cy="1376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515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LEI Nº 10.241, DE 17 DE MARÇO DE 1999</a:t>
            </a:r>
          </a:p>
          <a:p>
            <a:pPr marL="274320" lvl="1" indent="0" algn="just">
              <a:buNone/>
            </a:pPr>
            <a:endParaRPr lang="pt-BR" sz="2400" i="1" dirty="0"/>
          </a:p>
          <a:p>
            <a:pPr marL="274320" lvl="1" indent="0" algn="just">
              <a:buNone/>
            </a:pPr>
            <a:r>
              <a:rPr lang="pt-BR" sz="2000" dirty="0" smtClean="0"/>
              <a:t>[...]</a:t>
            </a:r>
          </a:p>
          <a:p>
            <a:pPr marL="274320" lvl="1" indent="0" algn="just">
              <a:buNone/>
            </a:pPr>
            <a:r>
              <a:rPr lang="pt-BR" sz="2000" dirty="0" smtClean="0"/>
              <a:t>XIV </a:t>
            </a:r>
            <a:r>
              <a:rPr lang="pt-BR" sz="2000" dirty="0"/>
              <a:t>- ter </a:t>
            </a:r>
            <a:r>
              <a:rPr lang="pt-BR" sz="2000" dirty="0">
                <a:solidFill>
                  <a:srgbClr val="0070C0"/>
                </a:solidFill>
              </a:rPr>
              <a:t>assegurado</a:t>
            </a:r>
            <a:r>
              <a:rPr lang="pt-BR" sz="2000" dirty="0"/>
              <a:t>, durante as consultas, internações, procedimentos diagnósticos e terapêuticos e na satisfação de suas necessidades fisiológicas</a:t>
            </a:r>
            <a:r>
              <a:rPr lang="pt-BR" sz="2000" dirty="0" smtClean="0"/>
              <a:t>: </a:t>
            </a:r>
          </a:p>
          <a:p>
            <a:pPr marL="274320" lvl="1" indent="0" algn="just">
              <a:buNone/>
            </a:pPr>
            <a:r>
              <a:rPr lang="pt-BR" sz="2000" dirty="0" smtClean="0"/>
              <a:t>a) a </a:t>
            </a:r>
            <a:r>
              <a:rPr lang="pt-BR" sz="2000" dirty="0"/>
              <a:t>sua integridade física</a:t>
            </a:r>
            <a:r>
              <a:rPr lang="pt-BR" sz="2000" dirty="0" smtClean="0"/>
              <a:t>; </a:t>
            </a:r>
          </a:p>
          <a:p>
            <a:pPr marL="274320" lvl="1" indent="0" algn="just">
              <a:buNone/>
            </a:pPr>
            <a:r>
              <a:rPr lang="pt-BR" sz="2000" dirty="0" err="1" smtClean="0"/>
              <a:t>b</a:t>
            </a:r>
            <a:r>
              <a:rPr lang="pt-BR" sz="2000" dirty="0"/>
              <a:t>) a privacidade</a:t>
            </a:r>
            <a:r>
              <a:rPr lang="pt-BR" sz="2000" dirty="0" smtClean="0"/>
              <a:t>; </a:t>
            </a:r>
          </a:p>
          <a:p>
            <a:pPr marL="274320" lvl="1" indent="0" algn="just">
              <a:buNone/>
            </a:pPr>
            <a:r>
              <a:rPr lang="pt-BR" sz="2000" dirty="0" err="1" smtClean="0"/>
              <a:t>c</a:t>
            </a:r>
            <a:r>
              <a:rPr lang="pt-BR" sz="2000" dirty="0"/>
              <a:t>) a individualidade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r>
              <a:rPr lang="pt-BR" sz="2000" dirty="0" err="1" smtClean="0"/>
              <a:t>d</a:t>
            </a:r>
            <a:r>
              <a:rPr lang="pt-BR" sz="2000" dirty="0"/>
              <a:t>) o respeito aos seus valores éticos e culturais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r>
              <a:rPr lang="pt-BR" sz="2000" dirty="0" smtClean="0"/>
              <a:t>e</a:t>
            </a:r>
            <a:r>
              <a:rPr lang="pt-BR" sz="2000" dirty="0"/>
              <a:t>) a confidencialidade de toda e qualquer informação pessoal; </a:t>
            </a:r>
            <a:r>
              <a:rPr lang="pt-BR" sz="2000" dirty="0" smtClean="0"/>
              <a:t>e </a:t>
            </a:r>
          </a:p>
          <a:p>
            <a:pPr marL="274320" lvl="1" indent="0" algn="just">
              <a:buNone/>
            </a:pPr>
            <a:r>
              <a:rPr lang="pt-BR" sz="2000" dirty="0" err="1" smtClean="0"/>
              <a:t>f</a:t>
            </a:r>
            <a:r>
              <a:rPr lang="pt-BR" sz="2000" dirty="0"/>
              <a:t>) a segurança do procedimento</a:t>
            </a:r>
            <a:r>
              <a:rPr lang="pt-BR" sz="2000" dirty="0" smtClean="0"/>
              <a:t>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r="36188" b="16818"/>
          <a:stretch/>
        </p:blipFill>
        <p:spPr>
          <a:xfrm>
            <a:off x="9617271" y="937367"/>
            <a:ext cx="1510977" cy="1376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73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just">
              <a:buNone/>
            </a:pPr>
            <a:r>
              <a:rPr lang="pt-BR" sz="2400" b="1" dirty="0" smtClean="0"/>
              <a:t>LEI Nº 10.241, DE 17 DE MARÇO DE 1999</a:t>
            </a:r>
            <a:endParaRPr lang="pt-BR" sz="2400" i="1" dirty="0"/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[...]</a:t>
            </a:r>
          </a:p>
          <a:p>
            <a:pPr marL="274320" lvl="1" indent="0" algn="just">
              <a:buNone/>
            </a:pPr>
            <a:r>
              <a:rPr lang="pt-BR" sz="2000" dirty="0" smtClean="0"/>
              <a:t>XV </a:t>
            </a:r>
            <a:r>
              <a:rPr lang="pt-BR" sz="2000" dirty="0"/>
              <a:t>- ser </a:t>
            </a:r>
            <a:r>
              <a:rPr lang="pt-BR" sz="2000" dirty="0">
                <a:solidFill>
                  <a:srgbClr val="0070C0"/>
                </a:solidFill>
              </a:rPr>
              <a:t>acompanhado</a:t>
            </a:r>
            <a:r>
              <a:rPr lang="pt-BR" sz="2000" dirty="0"/>
              <a:t>, se assim o desejar, nas consultas e internações por pessoa por ele indicada</a:t>
            </a:r>
            <a:r>
              <a:rPr lang="pt-BR" sz="2000" dirty="0" smtClean="0"/>
              <a:t>; 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XVI </a:t>
            </a:r>
            <a:r>
              <a:rPr lang="pt-BR" sz="2000" dirty="0"/>
              <a:t>- ter a </a:t>
            </a:r>
            <a:r>
              <a:rPr lang="pt-BR" sz="2000" dirty="0">
                <a:solidFill>
                  <a:srgbClr val="0070C0"/>
                </a:solidFill>
              </a:rPr>
              <a:t>presença do pai </a:t>
            </a:r>
            <a:r>
              <a:rPr lang="pt-BR" sz="2000" dirty="0"/>
              <a:t>nos exames pré-natais e no momento do parto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XX </a:t>
            </a:r>
            <a:r>
              <a:rPr lang="pt-BR" sz="2000" dirty="0"/>
              <a:t>- receber ou recusar </a:t>
            </a:r>
            <a:r>
              <a:rPr lang="pt-BR" sz="2000" dirty="0">
                <a:solidFill>
                  <a:srgbClr val="0070C0"/>
                </a:solidFill>
              </a:rPr>
              <a:t>assistência moral, psicológica, social ou religiosa</a:t>
            </a:r>
            <a:r>
              <a:rPr lang="pt-BR" sz="2000" dirty="0" smtClean="0"/>
              <a:t>;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XXIII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recusar tratamentos dolorosos ou extraordinários para tentar prolongar a vida</a:t>
            </a:r>
            <a:r>
              <a:rPr lang="pt-BR" sz="2000" dirty="0" smtClean="0"/>
              <a:t>;</a:t>
            </a: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r="36188" b="16818"/>
          <a:stretch/>
        </p:blipFill>
        <p:spPr>
          <a:xfrm>
            <a:off x="9617271" y="937367"/>
            <a:ext cx="1510977" cy="1376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168" y="6419088"/>
            <a:ext cx="8410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www.al.sp.gov.br/repositorio/legislacao/lei/1999/lei-10241-17.03.1999.html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50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endParaRPr lang="pt-BR" sz="2400" dirty="0"/>
          </a:p>
          <a:p>
            <a:pPr marL="274320" lvl="1" indent="0" algn="ctr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ctr">
              <a:buNone/>
            </a:pPr>
            <a:endParaRPr lang="pt-BR" sz="2400" b="1" dirty="0"/>
          </a:p>
          <a:p>
            <a:pPr marL="274320" lvl="1" indent="0" algn="ctr">
              <a:buNone/>
            </a:pPr>
            <a:r>
              <a:rPr lang="pt-BR" sz="2400" i="1" dirty="0"/>
              <a:t>Dispõe sobre os direitos dos pacientes e dá outras </a:t>
            </a:r>
            <a:r>
              <a:rPr lang="pt-BR" sz="2400" i="1" dirty="0" smtClean="0"/>
              <a:t>providências.</a:t>
            </a:r>
            <a:endParaRPr lang="pt-BR" sz="2400" b="1" i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58" y="2217551"/>
            <a:ext cx="4608380" cy="13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6° O paciente tem o direito de </a:t>
            </a:r>
            <a:r>
              <a:rPr lang="pt-BR" sz="2000" dirty="0">
                <a:solidFill>
                  <a:srgbClr val="0070C0"/>
                </a:solidFill>
              </a:rPr>
              <a:t>indicar livremente um representante </a:t>
            </a:r>
            <a:r>
              <a:rPr lang="pt-BR" sz="2000" dirty="0"/>
              <a:t>em qualquer momento de seus cuidados em </a:t>
            </a:r>
            <a:r>
              <a:rPr lang="pt-BR" sz="2000" dirty="0" err="1"/>
              <a:t>saúde</a:t>
            </a:r>
            <a:r>
              <a:rPr lang="pt-BR" sz="2000" dirty="0"/>
              <a:t>, por meio de registro em seu </a:t>
            </a:r>
            <a:r>
              <a:rPr lang="pt-BR" sz="2000" dirty="0" err="1"/>
              <a:t>prontuário</a:t>
            </a:r>
            <a:r>
              <a:rPr lang="pt-BR" sz="2000" dirty="0" smtClean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/>
              <a:t>Art. 9° O paciente tem o direito de que sua </a:t>
            </a:r>
            <a:r>
              <a:rPr lang="pt-BR" sz="2000" dirty="0" err="1">
                <a:solidFill>
                  <a:srgbClr val="0070C0"/>
                </a:solidFill>
              </a:rPr>
              <a:t>segurança</a:t>
            </a:r>
            <a:r>
              <a:rPr lang="pt-BR" sz="2000" dirty="0">
                <a:solidFill>
                  <a:srgbClr val="0070C0"/>
                </a:solidFill>
              </a:rPr>
              <a:t> seja assegurada</a:t>
            </a:r>
            <a:r>
              <a:rPr lang="pt-BR" sz="2000" dirty="0"/>
              <a:t>, o que implica ambiente, procedimentos e insumos seguros</a:t>
            </a:r>
            <a:r>
              <a:rPr lang="pt-BR" sz="2000" dirty="0" smtClean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PACIENTE </a:t>
            </a:r>
            <a:r>
              <a:rPr lang="pt-BR" dirty="0" err="1"/>
              <a:t>x</a:t>
            </a:r>
            <a:r>
              <a:rPr lang="pt-BR" dirty="0"/>
              <a:t> usuário </a:t>
            </a:r>
            <a:r>
              <a:rPr lang="pt-BR" dirty="0" err="1"/>
              <a:t>x</a:t>
            </a:r>
            <a:r>
              <a:rPr lang="pt-BR" dirty="0"/>
              <a:t> consumidor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PACIENTE</a:t>
            </a:r>
            <a:r>
              <a:rPr lang="pt-BR" sz="2400" dirty="0"/>
              <a:t>: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Mais </a:t>
            </a:r>
            <a:r>
              <a:rPr lang="pt-BR" sz="2400" dirty="0"/>
              <a:t>utilizado nas </a:t>
            </a:r>
            <a:r>
              <a:rPr lang="pt-BR" sz="2400" dirty="0">
                <a:solidFill>
                  <a:srgbClr val="0070C0"/>
                </a:solidFill>
              </a:rPr>
              <a:t>cartas ou legislações sobre direitos dos pacientes</a:t>
            </a:r>
            <a:r>
              <a:rPr lang="pt-BR" sz="2400" dirty="0"/>
              <a:t>, cujo objetivo central é atribuir direitos na esfera dos cuidados em saúde e no processo terapêutico.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Remete </a:t>
            </a:r>
            <a:r>
              <a:rPr lang="pt-BR" sz="2400" dirty="0"/>
              <a:t>à </a:t>
            </a:r>
            <a:r>
              <a:rPr lang="pt-BR" sz="2400" dirty="0">
                <a:solidFill>
                  <a:srgbClr val="0070C0"/>
                </a:solidFill>
              </a:rPr>
              <a:t>condição particularizada </a:t>
            </a:r>
            <a:r>
              <a:rPr lang="pt-BR" sz="2400" dirty="0"/>
              <a:t>de uma pessoa doente e sua relação com outras pessoas no processo terapêutico.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597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10. O paciente tem o direito de </a:t>
            </a:r>
            <a:r>
              <a:rPr lang="pt-BR" sz="2000" dirty="0" err="1">
                <a:solidFill>
                  <a:srgbClr val="0070C0"/>
                </a:solidFill>
              </a:rPr>
              <a:t>não</a:t>
            </a:r>
            <a:r>
              <a:rPr lang="pt-BR" sz="2000" dirty="0">
                <a:solidFill>
                  <a:srgbClr val="0070C0"/>
                </a:solidFill>
              </a:rPr>
              <a:t> ser tratado com </a:t>
            </a:r>
            <a:r>
              <a:rPr lang="pt-BR" sz="2000" dirty="0" err="1">
                <a:solidFill>
                  <a:srgbClr val="0070C0"/>
                </a:solidFill>
              </a:rPr>
              <a:t>distinção</a:t>
            </a:r>
            <a:r>
              <a:rPr lang="pt-BR" sz="2000" dirty="0">
                <a:solidFill>
                  <a:srgbClr val="0070C0"/>
                </a:solidFill>
              </a:rPr>
              <a:t>, </a:t>
            </a:r>
            <a:r>
              <a:rPr lang="pt-BR" sz="2000" dirty="0" err="1">
                <a:solidFill>
                  <a:srgbClr val="0070C0"/>
                </a:solidFill>
              </a:rPr>
              <a:t>exclusão</a:t>
            </a:r>
            <a:r>
              <a:rPr lang="pt-BR" sz="2000" dirty="0">
                <a:solidFill>
                  <a:srgbClr val="0070C0"/>
                </a:solidFill>
              </a:rPr>
              <a:t>, </a:t>
            </a:r>
            <a:r>
              <a:rPr lang="pt-BR" sz="2000" dirty="0" smtClean="0">
                <a:solidFill>
                  <a:srgbClr val="0070C0"/>
                </a:solidFill>
              </a:rPr>
              <a:t>restrição </a:t>
            </a:r>
            <a:r>
              <a:rPr lang="pt-BR" sz="2000" dirty="0">
                <a:solidFill>
                  <a:srgbClr val="0070C0"/>
                </a:solidFill>
              </a:rPr>
              <a:t>ou </a:t>
            </a:r>
            <a:r>
              <a:rPr lang="pt-BR" sz="2000" dirty="0" err="1">
                <a:solidFill>
                  <a:srgbClr val="0070C0"/>
                </a:solidFill>
              </a:rPr>
              <a:t>preferência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baseados em </a:t>
            </a:r>
            <a:r>
              <a:rPr lang="pt-BR" sz="2000" dirty="0" err="1"/>
              <a:t>raça</a:t>
            </a:r>
            <a:r>
              <a:rPr lang="pt-BR" sz="2000" dirty="0"/>
              <a:t>, cor, </a:t>
            </a:r>
            <a:r>
              <a:rPr lang="pt-BR" sz="2000" dirty="0" err="1"/>
              <a:t>religião</a:t>
            </a:r>
            <a:r>
              <a:rPr lang="pt-BR" sz="2000" dirty="0"/>
              <a:t>, enfermidade, </a:t>
            </a:r>
            <a:r>
              <a:rPr lang="pt-BR" sz="2000" dirty="0" err="1"/>
              <a:t>deficiência</a:t>
            </a:r>
            <a:r>
              <a:rPr lang="pt-BR" sz="2000" dirty="0"/>
              <a:t>, </a:t>
            </a:r>
            <a:r>
              <a:rPr lang="pt-BR" sz="2000" dirty="0" err="1"/>
              <a:t>orientação</a:t>
            </a:r>
            <a:r>
              <a:rPr lang="pt-BR" sz="2000" dirty="0"/>
              <a:t> sexual ou identidade de </a:t>
            </a:r>
            <a:r>
              <a:rPr lang="pt-BR" sz="2000" dirty="0" err="1"/>
              <a:t>gênero</a:t>
            </a:r>
            <a:r>
              <a:rPr lang="pt-BR" sz="2000" dirty="0"/>
              <a:t>, origem nacional ou </a:t>
            </a:r>
            <a:r>
              <a:rPr lang="pt-BR" sz="2000" dirty="0" smtClean="0"/>
              <a:t>étnica</a:t>
            </a:r>
            <a:r>
              <a:rPr lang="pt-BR" sz="2000" dirty="0"/>
              <a:t>, renda, de modo que provoque </a:t>
            </a:r>
            <a:r>
              <a:rPr lang="pt-BR" sz="2000" dirty="0" err="1"/>
              <a:t>restrições</a:t>
            </a:r>
            <a:r>
              <a:rPr lang="pt-BR" sz="2000" dirty="0"/>
              <a:t> em seus direitos</a:t>
            </a:r>
            <a:r>
              <a:rPr lang="pt-BR" sz="2000" dirty="0" smtClean="0"/>
              <a:t>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/>
              <a:t>Art. 11. O paciente tem o direito de envolver-se ativamente em seus cuidados em </a:t>
            </a:r>
            <a:r>
              <a:rPr lang="pt-BR" sz="2000" dirty="0" err="1"/>
              <a:t>saúde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70C0"/>
                </a:solidFill>
              </a:rPr>
              <a:t>participando da </a:t>
            </a:r>
            <a:r>
              <a:rPr lang="pt-BR" sz="2000" dirty="0" err="1">
                <a:solidFill>
                  <a:srgbClr val="0070C0"/>
                </a:solidFill>
              </a:rPr>
              <a:t>decisão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sobre seus cuidados em </a:t>
            </a:r>
            <a:r>
              <a:rPr lang="pt-BR" sz="2000" dirty="0" err="1"/>
              <a:t>saúde</a:t>
            </a:r>
            <a:r>
              <a:rPr lang="pt-BR" sz="2000" dirty="0"/>
              <a:t> e do plano </a:t>
            </a:r>
            <a:r>
              <a:rPr lang="pt-BR" sz="2000" dirty="0" err="1"/>
              <a:t>terapêutico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12. O paciente tem o </a:t>
            </a:r>
            <a:r>
              <a:rPr lang="pt-BR" sz="2000" dirty="0">
                <a:solidFill>
                  <a:srgbClr val="0070C0"/>
                </a:solidFill>
              </a:rPr>
              <a:t>direito à </a:t>
            </a:r>
            <a:r>
              <a:rPr lang="pt-BR" sz="2000" dirty="0" err="1">
                <a:solidFill>
                  <a:srgbClr val="0070C0"/>
                </a:solidFill>
              </a:rPr>
              <a:t>informação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sobre sua </a:t>
            </a:r>
            <a:r>
              <a:rPr lang="pt-BR" sz="2000" dirty="0" err="1"/>
              <a:t>condição</a:t>
            </a:r>
            <a:r>
              <a:rPr lang="pt-BR" sz="2000" dirty="0"/>
              <a:t> de </a:t>
            </a:r>
            <a:r>
              <a:rPr lang="pt-BR" sz="2000" dirty="0" err="1"/>
              <a:t>saúde</a:t>
            </a:r>
            <a:r>
              <a:rPr lang="pt-BR" sz="2000" dirty="0"/>
              <a:t>, o tratamento e eventuais alternativas, os riscos e </a:t>
            </a:r>
            <a:r>
              <a:rPr lang="pt-BR" sz="2000" dirty="0" err="1"/>
              <a:t>benefícios</a:t>
            </a:r>
            <a:r>
              <a:rPr lang="pt-BR" sz="2000" dirty="0"/>
              <a:t> dos procedimentos, e os efeitos adversos dos medicamentos</a:t>
            </a:r>
            <a:r>
              <a:rPr lang="pt-BR" sz="2000" dirty="0" smtClean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/>
              <a:t>Art. 14. O paciente tem </a:t>
            </a:r>
            <a:r>
              <a:rPr lang="pt-BR" sz="2000" dirty="0">
                <a:solidFill>
                  <a:srgbClr val="0070C0"/>
                </a:solidFill>
              </a:rPr>
              <a:t>direito ao consentimento informado </a:t>
            </a:r>
            <a:r>
              <a:rPr lang="pt-BR" sz="2000" dirty="0"/>
              <a:t>sem </a:t>
            </a:r>
            <a:r>
              <a:rPr lang="pt-BR" sz="2000" dirty="0" err="1"/>
              <a:t>coerção</a:t>
            </a:r>
            <a:r>
              <a:rPr lang="pt-BR" sz="2000" dirty="0"/>
              <a:t> ou </a:t>
            </a:r>
            <a:r>
              <a:rPr lang="pt-BR" sz="2000" dirty="0" err="1"/>
              <a:t>influência</a:t>
            </a:r>
            <a:r>
              <a:rPr lang="pt-BR" sz="2000" dirty="0"/>
              <a:t> indevida, </a:t>
            </a:r>
            <a:r>
              <a:rPr lang="pt-BR" sz="2000" dirty="0">
                <a:solidFill>
                  <a:srgbClr val="C00000"/>
                </a:solidFill>
              </a:rPr>
              <a:t>salvo em </a:t>
            </a:r>
            <a:r>
              <a:rPr lang="pt-BR" sz="2000" dirty="0" err="1">
                <a:solidFill>
                  <a:srgbClr val="C00000"/>
                </a:solidFill>
              </a:rPr>
              <a:t>situações</a:t>
            </a:r>
            <a:r>
              <a:rPr lang="pt-BR" sz="2000" dirty="0">
                <a:solidFill>
                  <a:srgbClr val="C00000"/>
                </a:solidFill>
              </a:rPr>
              <a:t> de risco de morte em que esteja inconsciente</a:t>
            </a:r>
            <a:r>
              <a:rPr lang="pt-BR" sz="2000" dirty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15. O paciente tem direito à </a:t>
            </a:r>
            <a:r>
              <a:rPr lang="pt-BR" sz="2000" dirty="0">
                <a:solidFill>
                  <a:srgbClr val="0070C0"/>
                </a:solidFill>
              </a:rPr>
              <a:t>confidencialidade das </a:t>
            </a:r>
            <a:r>
              <a:rPr lang="pt-BR" sz="2000" dirty="0" err="1">
                <a:solidFill>
                  <a:srgbClr val="0070C0"/>
                </a:solidFill>
              </a:rPr>
              <a:t>informações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sobre seu estado de </a:t>
            </a:r>
            <a:r>
              <a:rPr lang="pt-BR" sz="2000" dirty="0" err="1"/>
              <a:t>saúde</a:t>
            </a:r>
            <a:r>
              <a:rPr lang="pt-BR" sz="2000" dirty="0"/>
              <a:t>, tratamento e outras de cunho pessoal, mesmo </a:t>
            </a:r>
            <a:r>
              <a:rPr lang="pt-BR" sz="2000" dirty="0" err="1"/>
              <a:t>após</a:t>
            </a:r>
            <a:r>
              <a:rPr lang="pt-BR" sz="2000" dirty="0"/>
              <a:t> sua morte, salvo as </a:t>
            </a:r>
            <a:r>
              <a:rPr lang="pt-BR" sz="2000" dirty="0" err="1"/>
              <a:t>exceções</a:t>
            </a:r>
            <a:r>
              <a:rPr lang="pt-BR" sz="2000" dirty="0"/>
              <a:t> previstas em lei</a:t>
            </a:r>
            <a:r>
              <a:rPr lang="pt-BR" sz="2000" dirty="0" smtClean="0"/>
              <a:t>.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r>
              <a:rPr lang="pt-BR" sz="2000" dirty="0"/>
              <a:t>Art. 20. O paciente tem o direito de ter suas </a:t>
            </a:r>
            <a:r>
              <a:rPr lang="pt-BR" sz="2000" dirty="0">
                <a:solidFill>
                  <a:srgbClr val="0070C0"/>
                </a:solidFill>
              </a:rPr>
              <a:t>diretivas antecipadas de vontade </a:t>
            </a:r>
            <a:r>
              <a:rPr lang="pt-BR" sz="2000" dirty="0"/>
              <a:t>respeitadas pela </a:t>
            </a:r>
            <a:r>
              <a:rPr lang="pt-BR" sz="2000" dirty="0" err="1"/>
              <a:t>família</a:t>
            </a:r>
            <a:r>
              <a:rPr lang="pt-BR" sz="2000" dirty="0"/>
              <a:t> e pelos profissionais de </a:t>
            </a:r>
            <a:r>
              <a:rPr lang="pt-BR" sz="2000" dirty="0" err="1"/>
              <a:t>saúde</a:t>
            </a:r>
            <a:r>
              <a:rPr lang="pt-BR" sz="2000" dirty="0"/>
              <a:t>. </a:t>
            </a:r>
            <a:endParaRPr lang="pt-BR" sz="2000" dirty="0"/>
          </a:p>
          <a:p>
            <a:pPr marL="274320" lvl="1" indent="0" algn="just">
              <a:buNone/>
            </a:pPr>
            <a:endParaRPr lang="pt-BR" sz="2000" dirty="0"/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21. O paciente tem o </a:t>
            </a:r>
            <a:r>
              <a:rPr lang="pt-BR" sz="2000" dirty="0">
                <a:solidFill>
                  <a:srgbClr val="0070C0"/>
                </a:solidFill>
              </a:rPr>
              <a:t>direito de morrer com dignidade</a:t>
            </a:r>
            <a:r>
              <a:rPr lang="pt-BR" sz="2000" dirty="0"/>
              <a:t>, livre de dor e de escolher o local de sua morte.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§ 1º. </a:t>
            </a:r>
            <a:r>
              <a:rPr lang="pt-BR" sz="2000" dirty="0"/>
              <a:t>O paciente tem </a:t>
            </a:r>
            <a:r>
              <a:rPr lang="pt-BR" sz="2000" dirty="0">
                <a:solidFill>
                  <a:srgbClr val="0070C0"/>
                </a:solidFill>
              </a:rPr>
              <a:t>direito a cuidados paliativos</a:t>
            </a:r>
            <a:r>
              <a:rPr lang="pt-BR" sz="2000" dirty="0"/>
              <a:t>, que </a:t>
            </a:r>
            <a:r>
              <a:rPr lang="pt-BR" sz="2000" dirty="0" err="1"/>
              <a:t>serão</a:t>
            </a:r>
            <a:r>
              <a:rPr lang="pt-BR" sz="2000" dirty="0"/>
              <a:t> fornecidos nos termos dos regramentos do Sistema </a:t>
            </a:r>
            <a:r>
              <a:rPr lang="pt-BR" sz="2000" dirty="0" err="1"/>
              <a:t>Único</a:t>
            </a:r>
            <a:r>
              <a:rPr lang="pt-BR" sz="2000" dirty="0"/>
              <a:t> de </a:t>
            </a:r>
            <a:r>
              <a:rPr lang="pt-BR" sz="2000" dirty="0" err="1"/>
              <a:t>Saúde</a:t>
            </a:r>
            <a:r>
              <a:rPr lang="pt-BR" sz="2000" dirty="0"/>
              <a:t> ou dos planos de </a:t>
            </a:r>
            <a:r>
              <a:rPr lang="pt-BR" sz="2000" dirty="0" err="1"/>
              <a:t>assistência</a:t>
            </a:r>
            <a:r>
              <a:rPr lang="pt-BR" sz="2000" dirty="0"/>
              <a:t> à </a:t>
            </a:r>
            <a:r>
              <a:rPr lang="pt-BR" sz="2000" dirty="0" err="1"/>
              <a:t>saúde</a:t>
            </a:r>
            <a:r>
              <a:rPr lang="pt-BR" sz="2000" dirty="0"/>
              <a:t>, conforme o caso.</a:t>
            </a:r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59568" cy="160934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DIREITOS DOS PACIENTES NO BRASIL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76272"/>
            <a:ext cx="10058400" cy="4050792"/>
          </a:xfrm>
        </p:spPr>
        <p:txBody>
          <a:bodyPr>
            <a:noAutofit/>
          </a:bodyPr>
          <a:lstStyle/>
          <a:p>
            <a:pPr marL="274320" lvl="1" indent="0" algn="ctr"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marL="274320" lvl="1" indent="0" algn="just">
              <a:buNone/>
            </a:pPr>
            <a:r>
              <a:rPr lang="pt-BR" sz="2400" b="1" dirty="0" smtClean="0"/>
              <a:t>PROJETO DE LEI Nº 5.559/2016</a:t>
            </a:r>
          </a:p>
          <a:p>
            <a:pPr marL="274320" lvl="1" indent="0" algn="just">
              <a:buNone/>
            </a:pPr>
            <a:endParaRPr lang="pt-BR" sz="2400" b="1" dirty="0"/>
          </a:p>
          <a:p>
            <a:pPr marL="274320" lvl="1" indent="0" algn="just">
              <a:buNone/>
            </a:pPr>
            <a:r>
              <a:rPr lang="pt-BR" sz="2000" dirty="0"/>
              <a:t>Art. 22. Os pacientes </a:t>
            </a:r>
            <a:r>
              <a:rPr lang="pt-BR" sz="2000" dirty="0" err="1"/>
              <a:t>são</a:t>
            </a:r>
            <a:r>
              <a:rPr lang="pt-BR" sz="2000" dirty="0"/>
              <a:t> </a:t>
            </a:r>
            <a:r>
              <a:rPr lang="pt-BR" sz="2000" dirty="0" err="1">
                <a:solidFill>
                  <a:srgbClr val="0070C0"/>
                </a:solidFill>
              </a:rPr>
              <a:t>responsáveis</a:t>
            </a:r>
            <a:r>
              <a:rPr lang="pt-BR" sz="2000" dirty="0"/>
              <a:t> por compartilhar </a:t>
            </a:r>
            <a:r>
              <a:rPr lang="pt-BR" sz="2000" dirty="0" err="1"/>
              <a:t>informações</a:t>
            </a:r>
            <a:r>
              <a:rPr lang="pt-BR" sz="2000" dirty="0"/>
              <a:t> sobre </a:t>
            </a:r>
            <a:r>
              <a:rPr lang="pt-BR" sz="2000" dirty="0" err="1"/>
              <a:t>doenças</a:t>
            </a:r>
            <a:r>
              <a:rPr lang="pt-BR" sz="2000" dirty="0"/>
              <a:t> passadas, </a:t>
            </a:r>
            <a:r>
              <a:rPr lang="pt-BR" sz="2000" dirty="0" err="1"/>
              <a:t>internações</a:t>
            </a:r>
            <a:r>
              <a:rPr lang="pt-BR" sz="2000" dirty="0"/>
              <a:t>, medicamento do qual faz uso e outras pertinentes com os profissionais de </a:t>
            </a:r>
            <a:r>
              <a:rPr lang="pt-BR" sz="2000" dirty="0" err="1"/>
              <a:t>saúde</a:t>
            </a:r>
            <a:r>
              <a:rPr lang="pt-BR" sz="2000" dirty="0"/>
              <a:t>, visando auxiliá-</a:t>
            </a:r>
            <a:r>
              <a:rPr lang="pt-BR" sz="2000" dirty="0" err="1"/>
              <a:t>lo</a:t>
            </a:r>
            <a:r>
              <a:rPr lang="pt-BR" sz="2000" dirty="0"/>
              <a:t> na </a:t>
            </a:r>
            <a:r>
              <a:rPr lang="pt-BR" sz="2000" dirty="0" err="1"/>
              <a:t>condução</a:t>
            </a:r>
            <a:r>
              <a:rPr lang="pt-BR" sz="2000" dirty="0"/>
              <a:t> de seus cuidados.</a:t>
            </a:r>
          </a:p>
          <a:p>
            <a:pPr marL="274320" lvl="1" indent="0" algn="just">
              <a:buNone/>
            </a:pP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err="1" smtClean="0"/>
              <a:t>Parágrafo</a:t>
            </a:r>
            <a:r>
              <a:rPr lang="pt-BR" sz="2000" dirty="0" smtClean="0"/>
              <a:t> </a:t>
            </a:r>
            <a:r>
              <a:rPr lang="pt-BR" sz="2000" dirty="0" err="1"/>
              <a:t>único</a:t>
            </a:r>
            <a:r>
              <a:rPr lang="pt-BR" sz="2000" dirty="0"/>
              <a:t>. Os pacientes </a:t>
            </a:r>
            <a:r>
              <a:rPr lang="pt-BR" sz="2000" dirty="0" err="1"/>
              <a:t>são</a:t>
            </a:r>
            <a:r>
              <a:rPr lang="pt-BR" sz="2000" dirty="0"/>
              <a:t> </a:t>
            </a:r>
            <a:r>
              <a:rPr lang="pt-BR" sz="2000" dirty="0" err="1"/>
              <a:t>responsáveis</a:t>
            </a:r>
            <a:r>
              <a:rPr lang="pt-BR" sz="2000" dirty="0"/>
              <a:t> por:</a:t>
            </a:r>
          </a:p>
          <a:p>
            <a:pPr marL="274320" lvl="1" indent="0" algn="just">
              <a:buNone/>
            </a:pPr>
            <a:r>
              <a:rPr lang="pt-BR" sz="2000" dirty="0" err="1"/>
              <a:t>I</a:t>
            </a:r>
            <a:r>
              <a:rPr lang="pt-BR" sz="2000" dirty="0"/>
              <a:t> - seguir as </a:t>
            </a:r>
            <a:r>
              <a:rPr lang="pt-BR" sz="2000" dirty="0" err="1">
                <a:solidFill>
                  <a:srgbClr val="0070C0"/>
                </a:solidFill>
              </a:rPr>
              <a:t>orientações</a:t>
            </a:r>
            <a:r>
              <a:rPr lang="pt-BR" sz="2000" dirty="0">
                <a:solidFill>
                  <a:srgbClr val="0070C0"/>
                </a:solidFill>
              </a:rPr>
              <a:t> do profissional de </a:t>
            </a:r>
            <a:r>
              <a:rPr lang="pt-BR" sz="2000" dirty="0" err="1">
                <a:solidFill>
                  <a:srgbClr val="0070C0"/>
                </a:solidFill>
              </a:rPr>
              <a:t>saúde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quanto ao medicamento prescrito, finalizando o tratamento da data determinada;</a:t>
            </a:r>
          </a:p>
          <a:p>
            <a:pPr marL="274320" lvl="1" indent="0" algn="just">
              <a:buNone/>
            </a:pPr>
            <a:r>
              <a:rPr lang="pt-BR" sz="2000" dirty="0" smtClean="0"/>
              <a:t>VI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cumprir as regras </a:t>
            </a:r>
            <a:r>
              <a:rPr lang="pt-BR" sz="2000" dirty="0"/>
              <a:t>e regulamentos dos </a:t>
            </a:r>
            <a:r>
              <a:rPr lang="pt-BR" sz="2000" dirty="0" err="1"/>
              <a:t>serviços</a:t>
            </a:r>
            <a:r>
              <a:rPr lang="pt-BR" sz="2000" dirty="0"/>
              <a:t> de </a:t>
            </a:r>
            <a:r>
              <a:rPr lang="pt-BR" sz="2000" dirty="0" err="1"/>
              <a:t>saúde</a:t>
            </a:r>
            <a:r>
              <a:rPr lang="pt-BR" sz="2000" dirty="0"/>
              <a:t>; e </a:t>
            </a:r>
            <a:endParaRPr lang="pt-BR" sz="2000" dirty="0" smtClean="0"/>
          </a:p>
          <a:p>
            <a:pPr marL="274320" lvl="1" indent="0" algn="just">
              <a:buNone/>
            </a:pPr>
            <a:r>
              <a:rPr lang="pt-BR" sz="2000" dirty="0" smtClean="0"/>
              <a:t>VII </a:t>
            </a:r>
            <a:r>
              <a:rPr lang="pt-BR" sz="2000" dirty="0"/>
              <a:t>- respeitar os </a:t>
            </a:r>
            <a:r>
              <a:rPr lang="pt-BR" sz="2000" dirty="0">
                <a:solidFill>
                  <a:srgbClr val="0070C0"/>
                </a:solidFill>
              </a:rPr>
              <a:t>direitos</a:t>
            </a:r>
            <a:r>
              <a:rPr lang="pt-BR" sz="2000" dirty="0"/>
              <a:t> dos outros pacientes e dos </a:t>
            </a:r>
            <a:r>
              <a:rPr lang="pt-BR" sz="2000" dirty="0" smtClean="0">
                <a:solidFill>
                  <a:srgbClr val="0070C0"/>
                </a:solidFill>
              </a:rPr>
              <a:t>profissionais</a:t>
            </a:r>
            <a:r>
              <a:rPr lang="pt-BR" sz="2000" dirty="0" smtClean="0"/>
              <a:t>.</a:t>
            </a:r>
            <a:endParaRPr lang="pt-BR" sz="2000" dirty="0"/>
          </a:p>
          <a:p>
            <a:pPr marL="274320" lvl="1" indent="0" algn="just">
              <a:buNone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744" y="6488668"/>
            <a:ext cx="862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www.camara.gov.br/proposicoesWeb/fichadetramitacao?idProposicao=2087978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6" y="1693991"/>
            <a:ext cx="2666563" cy="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ESTUDO </a:t>
            </a:r>
            <a:r>
              <a:rPr lang="pt-BR" dirty="0"/>
              <a:t>DE CASO: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TRF </a:t>
            </a:r>
            <a:r>
              <a:rPr lang="pt-BR" dirty="0"/>
              <a:t>3ª Região,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</a:t>
            </a:r>
            <a:r>
              <a:rPr lang="it-IT" dirty="0" smtClean="0"/>
              <a:t>2001.61.00.002429-0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Parte </a:t>
            </a:r>
            <a:r>
              <a:rPr lang="pt-BR" b="1" dirty="0">
                <a:solidFill>
                  <a:schemeClr val="accent2"/>
                </a:solidFill>
              </a:rPr>
              <a:t>V</a:t>
            </a:r>
            <a:endParaRPr lang="pt-BR" b="1" dirty="0" smtClean="0">
              <a:solidFill>
                <a:schemeClr val="accent2"/>
              </a:solidFill>
            </a:endParaRPr>
          </a:p>
          <a:p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PROCESSO </a:t>
            </a:r>
            <a:r>
              <a:rPr lang="pt-BR" sz="2400" dirty="0"/>
              <a:t>No: 2001.61.00.002429-0 AC – APELAÇÃO CÍVEL – 1280976</a:t>
            </a:r>
          </a:p>
          <a:p>
            <a:pPr marL="0" indent="0" algn="just">
              <a:buNone/>
            </a:pPr>
            <a:r>
              <a:rPr lang="pt-BR" sz="2400" dirty="0"/>
              <a:t>ÓRGÃO JULGADOR: TERCEIRA TURMA</a:t>
            </a:r>
          </a:p>
          <a:p>
            <a:pPr marL="0" indent="0" algn="just">
              <a:buNone/>
            </a:pPr>
            <a:r>
              <a:rPr lang="pt-BR" sz="2400" dirty="0"/>
              <a:t>RELATOR: JUIZ CONVOCADO VALDECI DOS SANTOS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C00000"/>
                </a:solidFill>
              </a:rPr>
              <a:t>DATA DO JULGAMENTO: 22/04/2010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48" y="1643380"/>
            <a:ext cx="4622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DIREITO </a:t>
            </a:r>
            <a:r>
              <a:rPr lang="pt-BR" sz="2400" dirty="0"/>
              <a:t>CONSTITUCIONAL. DIREITO ADMINISTRATIVO. DIREITO PROCESSUAL CIVIL. </a:t>
            </a:r>
            <a:r>
              <a:rPr lang="pt-BR" sz="2400" dirty="0">
                <a:solidFill>
                  <a:srgbClr val="C00000"/>
                </a:solidFill>
              </a:rPr>
              <a:t>AÇÃO ORDINÁRIA DE INDENIZAÇÃO</a:t>
            </a:r>
            <a:r>
              <a:rPr lang="pt-BR" sz="2400" dirty="0"/>
              <a:t>. DANOS </a:t>
            </a:r>
            <a:r>
              <a:rPr lang="pt-BR" sz="2400" dirty="0" smtClean="0"/>
              <a:t>MORAIS </a:t>
            </a:r>
            <a:r>
              <a:rPr lang="pt-BR" sz="2400" dirty="0"/>
              <a:t>E MATERIAIS. AGRAVO RETIDO. EXCLUSÃO DE CO-RÉUS. </a:t>
            </a:r>
            <a:r>
              <a:rPr lang="pt-BR" sz="2400" dirty="0" smtClean="0">
                <a:solidFill>
                  <a:srgbClr val="C00000"/>
                </a:solidFill>
              </a:rPr>
              <a:t>UNIVERSIDADE </a:t>
            </a:r>
            <a:r>
              <a:rPr lang="pt-BR" sz="2400" dirty="0">
                <a:solidFill>
                  <a:srgbClr val="C00000"/>
                </a:solidFill>
              </a:rPr>
              <a:t>FEDERAL DE SÃO PAULO</a:t>
            </a:r>
            <a:r>
              <a:rPr lang="pt-BR" sz="2400" dirty="0"/>
              <a:t>. </a:t>
            </a:r>
            <a:r>
              <a:rPr lang="pt-BR" sz="2400" b="1" dirty="0">
                <a:solidFill>
                  <a:srgbClr val="0070C0"/>
                </a:solidFill>
              </a:rPr>
              <a:t>TRATAMENTO COM DROGA EXPERIMENTAL</a:t>
            </a:r>
            <a:r>
              <a:rPr lang="pt-BR" sz="2400" dirty="0"/>
              <a:t>. PACIENTE VOLUNTÁRIO. </a:t>
            </a:r>
            <a:r>
              <a:rPr lang="pt-BR" sz="2400" dirty="0">
                <a:solidFill>
                  <a:srgbClr val="C00000"/>
                </a:solidFill>
              </a:rPr>
              <a:t>ABANDONO ANTES DO </a:t>
            </a:r>
            <a:r>
              <a:rPr lang="pt-BR" sz="2400" dirty="0" smtClean="0">
                <a:solidFill>
                  <a:srgbClr val="C00000"/>
                </a:solidFill>
              </a:rPr>
              <a:t>TÉRMINO</a:t>
            </a:r>
            <a:r>
              <a:rPr lang="pt-BR" sz="2400" dirty="0">
                <a:solidFill>
                  <a:srgbClr val="C00000"/>
                </a:solidFill>
              </a:rPr>
              <a:t>. AGRAVAMENTO DE DOENÇAS</a:t>
            </a:r>
            <a:r>
              <a:rPr lang="pt-BR" sz="2400" dirty="0"/>
              <a:t> EM RAZÃO DA AIDS. </a:t>
            </a:r>
            <a:r>
              <a:rPr lang="pt-BR" sz="2400" dirty="0" smtClean="0"/>
              <a:t>NECESSIDADE </a:t>
            </a:r>
            <a:r>
              <a:rPr lang="pt-BR" sz="2400" dirty="0"/>
              <a:t>DE CIRURGIA. </a:t>
            </a:r>
            <a:r>
              <a:rPr lang="pt-BR" sz="2400" dirty="0">
                <a:solidFill>
                  <a:srgbClr val="0070C0"/>
                </a:solidFill>
              </a:rPr>
              <a:t>AUSÊNCIA DE NEXO CAUSAL</a:t>
            </a:r>
            <a:r>
              <a:rPr lang="pt-BR" sz="2400" dirty="0"/>
              <a:t>. CULPA EXCLUSIVA DA VÍTIMA. IMPROCEDÊNCIA DA AÇÃO. SENTENÇA MANTIDA.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457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Trata-se </a:t>
            </a:r>
            <a:r>
              <a:rPr lang="pt-BR" sz="2400" dirty="0"/>
              <a:t>de </a:t>
            </a:r>
            <a:r>
              <a:rPr lang="pt-BR" sz="2400" dirty="0" smtClean="0"/>
              <a:t>apelação, em </a:t>
            </a:r>
            <a:r>
              <a:rPr lang="pt-BR" sz="2400" dirty="0"/>
              <a:t>sede de ação ordinária, ajuizada com o objetivo de obter </a:t>
            </a:r>
            <a:r>
              <a:rPr lang="pt-BR" sz="2400" dirty="0" smtClean="0">
                <a:solidFill>
                  <a:srgbClr val="C00000"/>
                </a:solidFill>
              </a:rPr>
              <a:t>indenização </a:t>
            </a:r>
            <a:r>
              <a:rPr lang="pt-BR" sz="2400" dirty="0">
                <a:solidFill>
                  <a:srgbClr val="C00000"/>
                </a:solidFill>
              </a:rPr>
              <a:t>por danos </a:t>
            </a:r>
            <a:r>
              <a:rPr lang="pt-BR" sz="2400" dirty="0" smtClean="0">
                <a:solidFill>
                  <a:srgbClr val="C00000"/>
                </a:solidFill>
              </a:rPr>
              <a:t>materiais e morais</a:t>
            </a:r>
            <a:r>
              <a:rPr lang="pt-BR" sz="2400" dirty="0" smtClean="0"/>
              <a:t>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Participação em </a:t>
            </a:r>
            <a:r>
              <a:rPr lang="pt-BR" sz="2400" dirty="0">
                <a:solidFill>
                  <a:srgbClr val="C00000"/>
                </a:solidFill>
              </a:rPr>
              <a:t>pesquisa com droga </a:t>
            </a:r>
            <a:r>
              <a:rPr lang="pt-BR" sz="2400" dirty="0" smtClean="0">
                <a:solidFill>
                  <a:srgbClr val="C00000"/>
                </a:solidFill>
              </a:rPr>
              <a:t>experimental </a:t>
            </a:r>
            <a:r>
              <a:rPr lang="pt-BR" sz="2400" dirty="0" smtClean="0">
                <a:sym typeface="Wingdings"/>
              </a:rPr>
              <a:t></a:t>
            </a:r>
            <a:r>
              <a:rPr lang="pt-BR" sz="2400" dirty="0" smtClean="0"/>
              <a:t> segundo o Apelante, tanto </a:t>
            </a:r>
            <a:r>
              <a:rPr lang="pt-BR" sz="2400" dirty="0"/>
              <a:t>os médicos responsáveis pelo estudo, quanto a Universidade Federal de São Paulo </a:t>
            </a:r>
            <a:r>
              <a:rPr lang="pt-BR" sz="2400" dirty="0" smtClean="0"/>
              <a:t>(UNIFESP) abandonaram o participante quando </a:t>
            </a:r>
            <a:r>
              <a:rPr lang="pt-BR" sz="2400" dirty="0"/>
              <a:t>deveriam </a:t>
            </a:r>
            <a:r>
              <a:rPr lang="pt-BR" sz="2400" dirty="0" smtClean="0"/>
              <a:t>ter </a:t>
            </a:r>
            <a:r>
              <a:rPr lang="pt-BR" sz="2400" dirty="0"/>
              <a:t>garantido </a:t>
            </a:r>
            <a:r>
              <a:rPr lang="pt-BR" sz="2400" dirty="0" smtClean="0"/>
              <a:t>seu acesso </a:t>
            </a:r>
            <a:r>
              <a:rPr lang="pt-BR" sz="2400" dirty="0"/>
              <a:t>à assistência médica integral.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200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Tratamento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/>
              </a:rPr>
              <a:t></a:t>
            </a:r>
            <a:r>
              <a:rPr lang="pt-BR" sz="2400" dirty="0" smtClean="0"/>
              <a:t> aplicações </a:t>
            </a:r>
            <a:r>
              <a:rPr lang="pt-BR" sz="2400" dirty="0"/>
              <a:t>da droga ISIS 2922 em seu olho esquerdo, a cada quinze </a:t>
            </a:r>
            <a:r>
              <a:rPr lang="pt-BR" sz="2400" dirty="0" smtClean="0"/>
              <a:t>dias para </a:t>
            </a:r>
            <a:r>
              <a:rPr lang="pt-BR" sz="2400" dirty="0"/>
              <a:t>o combate e controle de sua </a:t>
            </a:r>
            <a:r>
              <a:rPr lang="pt-BR" sz="2400" dirty="0" err="1"/>
              <a:t>retinite</a:t>
            </a:r>
            <a:r>
              <a:rPr lang="pt-BR" sz="2400" dirty="0"/>
              <a:t> por </a:t>
            </a:r>
            <a:r>
              <a:rPr lang="pt-BR" sz="2400" dirty="0" err="1"/>
              <a:t>citomegalovirus</a:t>
            </a:r>
            <a:r>
              <a:rPr lang="pt-BR" sz="2400" dirty="0"/>
              <a:t> (CMV</a:t>
            </a:r>
            <a:r>
              <a:rPr lang="pt-BR" sz="2400" dirty="0" smtClean="0"/>
              <a:t>);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Complicações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/>
              </a:rPr>
              <a:t></a:t>
            </a:r>
            <a:r>
              <a:rPr lang="pt-BR" sz="2400" dirty="0" smtClean="0"/>
              <a:t> segundo o Apelante, após </a:t>
            </a:r>
            <a:r>
              <a:rPr lang="pt-BR" sz="2400" dirty="0"/>
              <a:t>as primeiras aplicações </a:t>
            </a:r>
            <a:r>
              <a:rPr lang="pt-BR" sz="2400" dirty="0" err="1"/>
              <a:t>intravítreas</a:t>
            </a:r>
            <a:r>
              <a:rPr lang="pt-BR" sz="2400" dirty="0"/>
              <a:t> passou a sentir dores e observou corrimento lacrimal no olho esquerdo, com aumento da pressão ocular e </a:t>
            </a:r>
            <a:r>
              <a:rPr lang="pt-BR" sz="2400" dirty="0" err="1"/>
              <a:t>conseqüente</a:t>
            </a:r>
            <a:r>
              <a:rPr lang="pt-BR" sz="2400" dirty="0"/>
              <a:t> desenvolvimento de </a:t>
            </a:r>
            <a:r>
              <a:rPr lang="pt-BR" sz="2400" dirty="0" smtClean="0"/>
              <a:t>glaucoma;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50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PACIENTE </a:t>
            </a:r>
            <a:r>
              <a:rPr lang="pt-BR" dirty="0" err="1"/>
              <a:t>x</a:t>
            </a:r>
            <a:r>
              <a:rPr lang="pt-BR" dirty="0"/>
              <a:t> usuário </a:t>
            </a:r>
            <a:r>
              <a:rPr lang="pt-BR" dirty="0" err="1"/>
              <a:t>x</a:t>
            </a:r>
            <a:r>
              <a:rPr lang="pt-BR" dirty="0"/>
              <a:t> consumidor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USUÁRIO</a:t>
            </a:r>
            <a:r>
              <a:rPr lang="pt-BR" sz="2400" dirty="0" smtClean="0"/>
              <a:t>: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Termo que se refere </a:t>
            </a:r>
            <a:r>
              <a:rPr lang="pt-BR" sz="2400" dirty="0"/>
              <a:t>a </a:t>
            </a:r>
            <a:r>
              <a:rPr lang="pt-BR" sz="2400" dirty="0">
                <a:solidFill>
                  <a:srgbClr val="0070C0"/>
                </a:solidFill>
              </a:rPr>
              <a:t>alguém que faz uso de determinado serviço</a:t>
            </a:r>
            <a:r>
              <a:rPr lang="pt-BR" sz="2400" dirty="0"/>
              <a:t>.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A </a:t>
            </a:r>
            <a:r>
              <a:rPr lang="pt-BR" sz="2400" dirty="0"/>
              <a:t>relação do usuário é com o serviço de saúde, conferindo caráter de </a:t>
            </a:r>
            <a:r>
              <a:rPr lang="pt-BR" sz="2400" dirty="0">
                <a:solidFill>
                  <a:srgbClr val="0070C0"/>
                </a:solidFill>
              </a:rPr>
              <a:t>impessoalidade</a:t>
            </a:r>
            <a:r>
              <a:rPr lang="pt-BR" sz="2400" dirty="0"/>
              <a:t> por se relacionar com um ser inanimado.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A </a:t>
            </a:r>
            <a:r>
              <a:rPr lang="pt-BR" sz="2400" dirty="0"/>
              <a:t>expressão “</a:t>
            </a:r>
            <a:r>
              <a:rPr lang="pt-BR" sz="2400" dirty="0">
                <a:solidFill>
                  <a:srgbClr val="0070C0"/>
                </a:solidFill>
              </a:rPr>
              <a:t>direitos do usuário</a:t>
            </a:r>
            <a:r>
              <a:rPr lang="pt-BR" sz="2400" dirty="0"/>
              <a:t>” comumente se refere ao conjunto de direitos daquele que faz uso de determinado serviço de saúde. </a:t>
            </a:r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32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Negativa</a:t>
            </a:r>
            <a:r>
              <a:rPr lang="pt-BR" sz="2400" dirty="0" smtClean="0"/>
              <a:t> </a:t>
            </a:r>
            <a:r>
              <a:rPr lang="pt-BR" sz="2400" dirty="0"/>
              <a:t>do SUS do </a:t>
            </a:r>
            <a:r>
              <a:rPr lang="pt-BR" sz="2400" dirty="0">
                <a:solidFill>
                  <a:srgbClr val="C00000"/>
                </a:solidFill>
              </a:rPr>
              <a:t>Estado de Santa Catarina </a:t>
            </a:r>
            <a:r>
              <a:rPr lang="pt-BR" sz="2400" dirty="0"/>
              <a:t>em fornecer-lhe </a:t>
            </a:r>
            <a:r>
              <a:rPr lang="pt-BR" sz="2400" dirty="0">
                <a:solidFill>
                  <a:srgbClr val="C00000"/>
                </a:solidFill>
              </a:rPr>
              <a:t>passagem aérea </a:t>
            </a:r>
            <a:r>
              <a:rPr lang="pt-BR" sz="2400" dirty="0"/>
              <a:t>para deslocar-se até a cidade de São </a:t>
            </a:r>
            <a:r>
              <a:rPr lang="pt-BR" sz="2400" dirty="0" smtClean="0"/>
              <a:t>Paulo;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Buscou </a:t>
            </a:r>
            <a:r>
              <a:rPr lang="pt-BR" sz="2400" dirty="0"/>
              <a:t>atendimento particular especializado </a:t>
            </a:r>
            <a:r>
              <a:rPr lang="pt-BR" sz="2400" dirty="0" smtClean="0">
                <a:sym typeface="Wingdings"/>
              </a:rPr>
              <a:t> </a:t>
            </a:r>
            <a:r>
              <a:rPr lang="pt-BR" sz="2400" dirty="0" smtClean="0"/>
              <a:t>intervenção cirúrgica realizada </a:t>
            </a:r>
            <a:r>
              <a:rPr lang="pt-BR" sz="2400" dirty="0"/>
              <a:t>sem o acompanhamento e apoio dos médicos responsáveis pela </a:t>
            </a:r>
            <a:r>
              <a:rPr lang="pt-BR" sz="2400" dirty="0" smtClean="0"/>
              <a:t>pesquisa;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/>
              <a:t>Gastou </a:t>
            </a:r>
            <a:r>
              <a:rPr lang="pt-BR" sz="2400" dirty="0"/>
              <a:t>com transporte, custos da cirurgia particular e, ainda, deixou de </a:t>
            </a:r>
            <a:r>
              <a:rPr lang="pt-BR" sz="2400" dirty="0" smtClean="0"/>
              <a:t>trabalhar </a:t>
            </a:r>
            <a:r>
              <a:rPr lang="pt-BR" sz="2400" dirty="0" smtClean="0">
                <a:sym typeface="Wingdings"/>
              </a:rPr>
              <a:t> Danos morais (</a:t>
            </a:r>
            <a:r>
              <a:rPr lang="pt-BR" sz="2400" dirty="0"/>
              <a:t>agravamento de sua doença</a:t>
            </a:r>
            <a:r>
              <a:rPr lang="pt-BR" sz="2400" dirty="0" smtClean="0">
                <a:sym typeface="Wingdings"/>
              </a:rPr>
              <a:t>) e materiais;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65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Causa da complicação ocular </a:t>
            </a:r>
            <a:r>
              <a:rPr lang="pt-BR" sz="2400" dirty="0" smtClean="0">
                <a:sym typeface="Wingdings"/>
              </a:rPr>
              <a:t> segundo os médicos responsáveis pela pesquisa, </a:t>
            </a:r>
            <a:r>
              <a:rPr lang="pt-BR" sz="2400" dirty="0" smtClean="0">
                <a:solidFill>
                  <a:srgbClr val="0070C0"/>
                </a:solidFill>
              </a:rPr>
              <a:t>não</a:t>
            </a:r>
            <a:r>
              <a:rPr lang="pt-BR" sz="2400" dirty="0" smtClean="0"/>
              <a:t> </a:t>
            </a:r>
            <a:r>
              <a:rPr lang="pt-BR" sz="2400" dirty="0"/>
              <a:t>se pode afirmar que foi a medicação do protocolo de tratamento a causadora dos danos posteriores na visão do apelante, </a:t>
            </a:r>
            <a:r>
              <a:rPr lang="pt-BR" sz="2400" dirty="0" smtClean="0"/>
              <a:t>mas a </a:t>
            </a:r>
            <a:r>
              <a:rPr lang="pt-BR" sz="2400" dirty="0"/>
              <a:t>imunodeficiência do </a:t>
            </a:r>
            <a:r>
              <a:rPr lang="pt-BR" sz="2400" dirty="0" smtClean="0"/>
              <a:t>apelante;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Laudo </a:t>
            </a:r>
            <a:r>
              <a:rPr lang="pt-BR" sz="2400" dirty="0">
                <a:solidFill>
                  <a:srgbClr val="C00000"/>
                </a:solidFill>
              </a:rPr>
              <a:t>pericial </a:t>
            </a:r>
            <a:r>
              <a:rPr lang="pt-BR" sz="2400" dirty="0" smtClean="0">
                <a:sym typeface="Wingdings"/>
              </a:rPr>
              <a:t> </a:t>
            </a:r>
            <a:r>
              <a:rPr lang="pt-BR" sz="2400" dirty="0" smtClean="0"/>
              <a:t>os </a:t>
            </a:r>
            <a:r>
              <a:rPr lang="pt-BR" sz="2400" dirty="0"/>
              <a:t>registros descreviam cicatrização da </a:t>
            </a:r>
            <a:r>
              <a:rPr lang="pt-BR" sz="2400" dirty="0" err="1"/>
              <a:t>retinite</a:t>
            </a:r>
            <a:r>
              <a:rPr lang="pt-BR" sz="2400" dirty="0"/>
              <a:t> ativa e boa acuidade visual, isso até 29.09.1997, data bem anterior, no seu caso, da ocorrência do evento de descolamento da retina, que teria ocorrido em </a:t>
            </a:r>
            <a:r>
              <a:rPr lang="pt-BR" sz="2400" dirty="0" smtClean="0"/>
              <a:t>18.12.1997. Logo, o descolamento da retina ocorreu </a:t>
            </a:r>
            <a:r>
              <a:rPr lang="pt-BR" sz="2400" dirty="0"/>
              <a:t>devido à </a:t>
            </a:r>
            <a:r>
              <a:rPr lang="pt-BR" sz="2400" dirty="0">
                <a:solidFill>
                  <a:srgbClr val="0070C0"/>
                </a:solidFill>
              </a:rPr>
              <a:t>infecção viral que provocou a necrose do tecido </a:t>
            </a:r>
            <a:r>
              <a:rPr lang="pt-BR" sz="2400" dirty="0" err="1">
                <a:solidFill>
                  <a:srgbClr val="0070C0"/>
                </a:solidFill>
              </a:rPr>
              <a:t>retiniano</a:t>
            </a:r>
            <a:r>
              <a:rPr lang="pt-BR" sz="2400" dirty="0"/>
              <a:t>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65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Viagens Florianópolis - SP </a:t>
            </a:r>
            <a:r>
              <a:rPr lang="pt-BR" sz="2400" dirty="0" smtClean="0">
                <a:sym typeface="Wingdings"/>
              </a:rPr>
              <a:t> </a:t>
            </a:r>
          </a:p>
          <a:p>
            <a:pPr algn="just">
              <a:buFont typeface="Wingdings" charset="2"/>
              <a:buChar char="§"/>
            </a:pPr>
            <a:endParaRPr lang="pt-BR" sz="2400" dirty="0" smtClean="0">
              <a:sym typeface="Wingdings"/>
            </a:endParaRPr>
          </a:p>
          <a:p>
            <a:pPr lvl="1" algn="just">
              <a:buFont typeface="Wingdings" charset="2"/>
              <a:buChar char="§"/>
            </a:pPr>
            <a:r>
              <a:rPr lang="pt-BR" sz="2400" dirty="0" smtClean="0">
                <a:sym typeface="Wingdings"/>
              </a:rPr>
              <a:t>segundo </a:t>
            </a:r>
            <a:r>
              <a:rPr lang="pt-BR" sz="2400" dirty="0" smtClean="0">
                <a:solidFill>
                  <a:srgbClr val="C00000"/>
                </a:solidFill>
                <a:sym typeface="Wingdings"/>
              </a:rPr>
              <a:t>Apelante</a:t>
            </a:r>
            <a:r>
              <a:rPr lang="pt-BR" sz="2400" dirty="0" smtClean="0">
                <a:sym typeface="Wingdings"/>
              </a:rPr>
              <a:t>, houve </a:t>
            </a:r>
            <a:r>
              <a:rPr lang="pt-BR" sz="2400" dirty="0" smtClean="0"/>
              <a:t>abandono do </a:t>
            </a:r>
            <a:r>
              <a:rPr lang="pt-BR" sz="2400" dirty="0"/>
              <a:t>tratamento na </a:t>
            </a:r>
            <a:r>
              <a:rPr lang="pt-BR" sz="2400" dirty="0" smtClean="0"/>
              <a:t>UNIFESP, </a:t>
            </a:r>
            <a:r>
              <a:rPr lang="pt-BR" sz="2400" dirty="0"/>
              <a:t>porque a Secretaria de Saúde do Estado de Santa Catarina deixou de oferecer-lhe passagens </a:t>
            </a:r>
            <a:r>
              <a:rPr lang="pt-BR" sz="2400" dirty="0" smtClean="0"/>
              <a:t>aéreas, não podendo </a:t>
            </a:r>
            <a:r>
              <a:rPr lang="pt-BR" sz="2400" dirty="0"/>
              <a:t>viajar </a:t>
            </a:r>
            <a:r>
              <a:rPr lang="pt-BR" sz="2400" dirty="0" smtClean="0"/>
              <a:t>de </a:t>
            </a:r>
            <a:r>
              <a:rPr lang="pt-BR" sz="2400" dirty="0"/>
              <a:t>outro </a:t>
            </a:r>
            <a:r>
              <a:rPr lang="pt-BR" sz="2400" dirty="0" smtClean="0"/>
              <a:t>modo;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Segundo </a:t>
            </a:r>
            <a:r>
              <a:rPr lang="pt-BR" sz="2400" dirty="0" smtClean="0">
                <a:solidFill>
                  <a:srgbClr val="C00000"/>
                </a:solidFill>
              </a:rPr>
              <a:t>Apelados</a:t>
            </a:r>
            <a:r>
              <a:rPr lang="pt-BR" sz="2400" dirty="0" smtClean="0"/>
              <a:t>, durante o tratamento (junho/1997 a setembro/1997), o SUS forneceu passagens aéreas. </a:t>
            </a:r>
            <a:r>
              <a:rPr lang="pt-BR" sz="2400" dirty="0"/>
              <a:t>Porém, quando do abandono do tratamento, </a:t>
            </a:r>
            <a:r>
              <a:rPr lang="pt-BR" sz="2400" dirty="0" smtClean="0"/>
              <a:t>informou ao </a:t>
            </a:r>
            <a:r>
              <a:rPr lang="pt-BR" sz="2400" dirty="0"/>
              <a:t>apelante </a:t>
            </a:r>
            <a:r>
              <a:rPr lang="pt-BR" sz="2400" dirty="0" smtClean="0"/>
              <a:t>que viajasse </a:t>
            </a:r>
            <a:r>
              <a:rPr lang="pt-BR" sz="2400" dirty="0"/>
              <a:t>por qualquer outro meio de </a:t>
            </a:r>
            <a:r>
              <a:rPr lang="pt-BR" sz="2400" dirty="0" smtClean="0"/>
              <a:t>transporte.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598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Anotações no </a:t>
            </a:r>
            <a:r>
              <a:rPr lang="pt-BR" sz="2400" dirty="0" smtClean="0">
                <a:solidFill>
                  <a:srgbClr val="C00000"/>
                </a:solidFill>
              </a:rPr>
              <a:t>prontuário</a:t>
            </a:r>
            <a:r>
              <a:rPr lang="pt-BR" sz="2400" dirty="0" smtClean="0"/>
              <a:t> quanto ao </a:t>
            </a:r>
            <a:r>
              <a:rPr lang="pt-BR" sz="2400" dirty="0" smtClean="0">
                <a:solidFill>
                  <a:srgbClr val="C00000"/>
                </a:solidFill>
              </a:rPr>
              <a:t>abandono espontâneo</a:t>
            </a:r>
            <a:r>
              <a:rPr lang="pt-BR" sz="2400" dirty="0" smtClean="0"/>
              <a:t>:</a:t>
            </a:r>
          </a:p>
          <a:p>
            <a:pPr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Paciente </a:t>
            </a:r>
            <a:r>
              <a:rPr lang="pt-BR" sz="2400" dirty="0"/>
              <a:t>faltou a visita de </a:t>
            </a:r>
            <a:r>
              <a:rPr lang="pt-BR" sz="2400" dirty="0" smtClean="0"/>
              <a:t>13/10/97 por </a:t>
            </a:r>
            <a:r>
              <a:rPr lang="pt-BR" sz="2400" dirty="0">
                <a:solidFill>
                  <a:srgbClr val="0070C0"/>
                </a:solidFill>
              </a:rPr>
              <a:t>não ter conseguido a passagem de </a:t>
            </a:r>
            <a:r>
              <a:rPr lang="pt-BR" sz="2400" dirty="0" smtClean="0">
                <a:solidFill>
                  <a:srgbClr val="0070C0"/>
                </a:solidFill>
              </a:rPr>
              <a:t>avião</a:t>
            </a:r>
            <a:r>
              <a:rPr lang="pt-BR" sz="2400" dirty="0" smtClean="0"/>
              <a:t>. Marcada </a:t>
            </a:r>
            <a:r>
              <a:rPr lang="pt-BR" sz="2400" dirty="0"/>
              <a:t>a </a:t>
            </a:r>
            <a:r>
              <a:rPr lang="pt-BR" sz="2400" i="1" dirty="0" err="1"/>
              <a:t>termination-visit</a:t>
            </a:r>
            <a:r>
              <a:rPr lang="pt-BR" sz="2400" dirty="0"/>
              <a:t> para 29/10/97, a qual o paciente não compareceu </a:t>
            </a:r>
            <a:r>
              <a:rPr lang="pt-BR" sz="2400" dirty="0" smtClean="0"/>
              <a:t>novamente.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Paciente decidiu </a:t>
            </a:r>
            <a:r>
              <a:rPr lang="pt-BR" sz="2400" dirty="0">
                <a:solidFill>
                  <a:srgbClr val="0070C0"/>
                </a:solidFill>
              </a:rPr>
              <a:t>sair do protocolo por vontade própria</a:t>
            </a:r>
            <a:r>
              <a:rPr lang="pt-BR" sz="2400" dirty="0"/>
              <a:t>, porque não quer mais vir, estava bem, não conseguiu mais as passagens aéreas e se recusava a vir de ônibus.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Paciente solicitou uma </a:t>
            </a:r>
            <a:r>
              <a:rPr lang="pt-BR" sz="2400" dirty="0"/>
              <a:t>carta dizendo que ele só poderia viajar de avião, porém nós o informamos que só poderíamos escrever a verdade sobre seu quadro clínico</a:t>
            </a:r>
            <a:r>
              <a:rPr lang="pt-BR" sz="2400" dirty="0" smtClean="0"/>
              <a:t>.</a:t>
            </a: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</a:t>
            </a:r>
            <a:r>
              <a:rPr lang="pt-BR" sz="1200" dirty="0" smtClean="0"/>
              <a:t>Direito Sanitário</a:t>
            </a:r>
            <a:r>
              <a:rPr lang="pt-BR" sz="1200" dirty="0"/>
              <a:t>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85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EMENTA DO ACÓRDÃO:</a:t>
            </a:r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r>
              <a:rPr lang="pt-BR" sz="2400" dirty="0"/>
              <a:t>N</a:t>
            </a:r>
            <a:r>
              <a:rPr lang="pt-BR" sz="2400" dirty="0" smtClean="0"/>
              <a:t>ão </a:t>
            </a:r>
            <a:r>
              <a:rPr lang="pt-BR" sz="2400" dirty="0"/>
              <a:t>há como imputar à UNIFESP responsabilidade pelos danos sofridos pelo apelante, </a:t>
            </a:r>
            <a:r>
              <a:rPr lang="pt-BR" sz="2400" dirty="0" smtClean="0"/>
              <a:t>pois </a:t>
            </a:r>
            <a:r>
              <a:rPr lang="pt-BR" sz="2400" dirty="0" smtClean="0">
                <a:solidFill>
                  <a:srgbClr val="C00000"/>
                </a:solidFill>
              </a:rPr>
              <a:t>não </a:t>
            </a:r>
            <a:r>
              <a:rPr lang="pt-BR" sz="2400" dirty="0">
                <a:solidFill>
                  <a:srgbClr val="C00000"/>
                </a:solidFill>
              </a:rPr>
              <a:t>há nexo entre </a:t>
            </a:r>
            <a:r>
              <a:rPr lang="pt-BR" sz="2400" dirty="0" smtClean="0">
                <a:solidFill>
                  <a:srgbClr val="C00000"/>
                </a:solidFill>
              </a:rPr>
              <a:t>os danos e os atos praticados </a:t>
            </a:r>
            <a:r>
              <a:rPr lang="pt-BR" sz="2400" dirty="0" smtClean="0"/>
              <a:t>pelos </a:t>
            </a:r>
            <a:r>
              <a:rPr lang="pt-BR" sz="2400" dirty="0"/>
              <a:t>agentes da </a:t>
            </a:r>
            <a:r>
              <a:rPr lang="pt-BR" sz="2400" dirty="0" smtClean="0"/>
              <a:t>universidade.</a:t>
            </a:r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Segundo o perito judicial, </a:t>
            </a:r>
            <a:r>
              <a:rPr lang="pt-BR" sz="2400" dirty="0">
                <a:solidFill>
                  <a:srgbClr val="C00000"/>
                </a:solidFill>
              </a:rPr>
              <a:t>não houve imprudência, imperícia ou negligência </a:t>
            </a:r>
            <a:r>
              <a:rPr lang="pt-BR" sz="2400" dirty="0"/>
              <a:t>dos médicos na condução do </a:t>
            </a:r>
            <a:r>
              <a:rPr lang="pt-BR" sz="2400" dirty="0" smtClean="0"/>
              <a:t>tratamento. Logo, nada </a:t>
            </a:r>
            <a:r>
              <a:rPr lang="pt-BR" sz="2400" dirty="0"/>
              <a:t>nos autos indica a existência de erro ou negligência dos médicos da instituição superior de ensino, não existindo liame entre os males alegados, os danos que teria sofrido em razão do tratamento e a conduta médica dos apelados.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75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DISCUSSÃO:</a:t>
            </a:r>
          </a:p>
          <a:p>
            <a:pPr lvl="1" algn="just">
              <a:buFont typeface="Wingdings" charset="2"/>
              <a:buChar char="§"/>
            </a:pPr>
            <a:endParaRPr lang="pt-BR" sz="2200" dirty="0"/>
          </a:p>
          <a:p>
            <a:pPr lvl="1" algn="just">
              <a:buFont typeface="Wingdings" charset="2"/>
              <a:buChar char="§"/>
            </a:pPr>
            <a:r>
              <a:rPr lang="pt-BR" sz="2200" dirty="0" smtClean="0"/>
              <a:t>Trata-se de </a:t>
            </a:r>
            <a:r>
              <a:rPr lang="pt-BR" sz="2400" dirty="0">
                <a:solidFill>
                  <a:srgbClr val="C00000"/>
                </a:solidFill>
              </a:rPr>
              <a:t>direito </a:t>
            </a:r>
            <a:r>
              <a:rPr lang="pt-BR" sz="2400" dirty="0" smtClean="0">
                <a:solidFill>
                  <a:srgbClr val="C00000"/>
                </a:solidFill>
              </a:rPr>
              <a:t>à </a:t>
            </a:r>
            <a:r>
              <a:rPr lang="pt-BR" sz="2400" dirty="0" err="1">
                <a:solidFill>
                  <a:srgbClr val="C00000"/>
                </a:solidFill>
              </a:rPr>
              <a:t>indenização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smtClean="0"/>
              <a:t>por causa dos danos provocados </a:t>
            </a:r>
            <a:r>
              <a:rPr lang="pt-BR" sz="2400" dirty="0"/>
              <a:t>pela </a:t>
            </a:r>
            <a:r>
              <a:rPr lang="pt-BR" sz="2400" dirty="0" err="1"/>
              <a:t>interrupção</a:t>
            </a:r>
            <a:r>
              <a:rPr lang="pt-BR" sz="2400" dirty="0"/>
              <a:t> do fornecimento do transporte, o que levou à impossibilidade de continuidade do tratamento e ao agravamento da </a:t>
            </a:r>
            <a:r>
              <a:rPr lang="pt-BR" sz="2400" dirty="0" err="1"/>
              <a:t>saúde</a:t>
            </a:r>
            <a:r>
              <a:rPr lang="pt-BR" sz="2400" dirty="0"/>
              <a:t> do autor da </a:t>
            </a:r>
            <a:r>
              <a:rPr lang="pt-BR" sz="2400" dirty="0" err="1"/>
              <a:t>ação</a:t>
            </a:r>
            <a:r>
              <a:rPr lang="pt-BR" sz="2400" dirty="0"/>
              <a:t>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/>
              <a:t>No julgamento, a </a:t>
            </a:r>
            <a:r>
              <a:rPr lang="pt-BR" sz="2400" dirty="0" err="1"/>
              <a:t>improcedência</a:t>
            </a:r>
            <a:r>
              <a:rPr lang="pt-BR" sz="2400" dirty="0"/>
              <a:t> se deu pela </a:t>
            </a:r>
            <a:r>
              <a:rPr lang="pt-BR" sz="2400" dirty="0" err="1">
                <a:solidFill>
                  <a:srgbClr val="C00000"/>
                </a:solidFill>
              </a:rPr>
              <a:t>inexistência</a:t>
            </a:r>
            <a:r>
              <a:rPr lang="pt-BR" sz="2400" dirty="0">
                <a:solidFill>
                  <a:srgbClr val="C00000"/>
                </a:solidFill>
              </a:rPr>
              <a:t> do nexo causal entre o ato praticado e o dano</a:t>
            </a:r>
            <a:r>
              <a:rPr lang="pt-BR" sz="2400" dirty="0"/>
              <a:t>, nos termos da </a:t>
            </a:r>
            <a:r>
              <a:rPr lang="pt-BR" sz="2400" dirty="0" err="1"/>
              <a:t>legislação</a:t>
            </a:r>
            <a:r>
              <a:rPr lang="pt-BR" sz="2400" dirty="0"/>
              <a:t> em vigor. Isso por </a:t>
            </a:r>
            <a:r>
              <a:rPr lang="pt-BR" sz="2400" dirty="0" err="1"/>
              <a:t>força</a:t>
            </a:r>
            <a:r>
              <a:rPr lang="pt-BR" sz="2400" dirty="0"/>
              <a:t> da </a:t>
            </a:r>
            <a:r>
              <a:rPr lang="pt-BR" sz="2400" dirty="0" err="1"/>
              <a:t>inteligência</a:t>
            </a:r>
            <a:r>
              <a:rPr lang="pt-BR" sz="2400" dirty="0"/>
              <a:t> do Art. </a:t>
            </a:r>
            <a:r>
              <a:rPr lang="pt-BR" sz="2400" dirty="0" smtClean="0"/>
              <a:t>186 </a:t>
            </a:r>
            <a:r>
              <a:rPr lang="pt-BR" sz="2400" dirty="0"/>
              <a:t>do </a:t>
            </a:r>
            <a:r>
              <a:rPr lang="pt-BR" sz="2400" dirty="0" err="1"/>
              <a:t>Código</a:t>
            </a:r>
            <a:r>
              <a:rPr lang="pt-BR" sz="2400" dirty="0"/>
              <a:t> Civil, que </a:t>
            </a:r>
            <a:r>
              <a:rPr lang="pt-BR" sz="2400" dirty="0" err="1"/>
              <a:t>impõe</a:t>
            </a:r>
            <a:r>
              <a:rPr lang="pt-BR" sz="2400" dirty="0"/>
              <a:t> a </a:t>
            </a:r>
            <a:r>
              <a:rPr lang="pt-BR" sz="2400" dirty="0" err="1"/>
              <a:t>correlação</a:t>
            </a:r>
            <a:r>
              <a:rPr lang="pt-BR" sz="2400" dirty="0"/>
              <a:t> entre o ato e o dano, ou seja, o autor deve contribuir para a </a:t>
            </a:r>
            <a:r>
              <a:rPr lang="pt-BR" sz="2400" dirty="0" err="1"/>
              <a:t>ocorrência</a:t>
            </a:r>
            <a:r>
              <a:rPr lang="pt-BR" sz="2400" dirty="0"/>
              <a:t> do dano. </a:t>
            </a: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84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DISCUSSÃO: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Resolução </a:t>
            </a:r>
            <a:r>
              <a:rPr lang="pt-BR" sz="2400" dirty="0" smtClean="0">
                <a:solidFill>
                  <a:srgbClr val="0070C0"/>
                </a:solidFill>
              </a:rPr>
              <a:t>CNS nº 196/96</a:t>
            </a:r>
            <a:r>
              <a:rPr lang="pt-BR" sz="2400" dirty="0" smtClean="0"/>
              <a:t>: “</a:t>
            </a:r>
            <a:r>
              <a:rPr lang="pt-BR" sz="2400" dirty="0"/>
              <a:t>II.9 – Dano associado ou decorrente da pesquisa – agravo imediato ou tardio, ao </a:t>
            </a:r>
            <a:r>
              <a:rPr lang="pt-BR" sz="2400" dirty="0" err="1"/>
              <a:t>indivíduo</a:t>
            </a:r>
            <a:r>
              <a:rPr lang="pt-BR" sz="2400" dirty="0"/>
              <a:t> ou à coletividade, </a:t>
            </a:r>
            <a:r>
              <a:rPr lang="pt-BR" sz="2400" u="sng" dirty="0"/>
              <a:t>com nexo causal comprovado</a:t>
            </a:r>
            <a:r>
              <a:rPr lang="pt-BR" sz="2400" dirty="0"/>
              <a:t>, direto ou indireto, decorrente do estudo </a:t>
            </a:r>
            <a:r>
              <a:rPr lang="pt-BR" sz="2400" dirty="0" smtClean="0"/>
              <a:t>científico</a:t>
            </a:r>
            <a:r>
              <a:rPr lang="pt-BR" sz="2400" dirty="0"/>
              <a:t>”.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LOGO, o nexo </a:t>
            </a:r>
            <a:r>
              <a:rPr lang="pt-BR" sz="2400" dirty="0"/>
              <a:t>de causalidade deverá ser comprovado, para haver a </a:t>
            </a:r>
            <a:r>
              <a:rPr lang="pt-BR" sz="2400" dirty="0" err="1" smtClean="0"/>
              <a:t>indenizac</a:t>
            </a:r>
            <a:r>
              <a:rPr lang="pt-BR" sz="2400" dirty="0" err="1"/>
              <a:t>̧ão</a:t>
            </a:r>
            <a:r>
              <a:rPr lang="pt-BR" sz="2400" dirty="0"/>
              <a:t> nos casos de dano decorrente de pesquisa, correspondendo, assim, </a:t>
            </a:r>
            <a:r>
              <a:rPr lang="pt-BR" sz="2400" dirty="0" smtClean="0"/>
              <a:t>às </a:t>
            </a:r>
            <a:r>
              <a:rPr lang="pt-BR" sz="2400" dirty="0" err="1"/>
              <a:t>disposições</a:t>
            </a:r>
            <a:r>
              <a:rPr lang="pt-BR" sz="2400" dirty="0"/>
              <a:t> do </a:t>
            </a:r>
            <a:r>
              <a:rPr lang="pt-BR" sz="2400" dirty="0" err="1"/>
              <a:t>Código</a:t>
            </a:r>
            <a:r>
              <a:rPr lang="pt-BR" sz="2400" dirty="0"/>
              <a:t> Civil. </a:t>
            </a: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11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DISCUSSÃO: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Resolução </a:t>
            </a:r>
            <a:r>
              <a:rPr lang="pt-BR" sz="2400" dirty="0">
                <a:solidFill>
                  <a:srgbClr val="0070C0"/>
                </a:solidFill>
              </a:rPr>
              <a:t>CNS </a:t>
            </a:r>
            <a:r>
              <a:rPr lang="pt-BR" sz="2400" dirty="0" smtClean="0">
                <a:solidFill>
                  <a:srgbClr val="0070C0"/>
                </a:solidFill>
              </a:rPr>
              <a:t>n</a:t>
            </a:r>
            <a:r>
              <a:rPr lang="pt-BR" sz="2400" dirty="0">
                <a:solidFill>
                  <a:srgbClr val="0070C0"/>
                </a:solidFill>
              </a:rPr>
              <a:t>º</a:t>
            </a:r>
            <a:r>
              <a:rPr lang="pt-BR" sz="2400" dirty="0" smtClean="0">
                <a:solidFill>
                  <a:srgbClr val="0070C0"/>
                </a:solidFill>
              </a:rPr>
              <a:t> 466/2012</a:t>
            </a:r>
            <a:r>
              <a:rPr lang="pt-BR" sz="2400" dirty="0" smtClean="0"/>
              <a:t>: </a:t>
            </a:r>
          </a:p>
          <a:p>
            <a:pPr marL="548640" lvl="2" indent="0" algn="just">
              <a:buNone/>
            </a:pPr>
            <a:endParaRPr lang="pt-BR" sz="2200" dirty="0" smtClean="0">
              <a:solidFill>
                <a:srgbClr val="C00000"/>
              </a:solidFill>
            </a:endParaRPr>
          </a:p>
          <a:p>
            <a:pPr marL="548640" lvl="2" indent="0" algn="just"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II.6 </a:t>
            </a:r>
            <a:r>
              <a:rPr lang="pt-BR" sz="2200" dirty="0">
                <a:solidFill>
                  <a:srgbClr val="C00000"/>
                </a:solidFill>
              </a:rPr>
              <a:t>- dano associado ou decorrente da pesquisa </a:t>
            </a:r>
            <a:r>
              <a:rPr lang="pt-BR" sz="2200" dirty="0"/>
              <a:t>- agravo imediato ou posterior, direto ou indireto, ao indivíduo ou à coletividade, decorrente da pesquisa;</a:t>
            </a:r>
          </a:p>
          <a:p>
            <a:pPr marL="548640" lvl="2" indent="0" algn="just">
              <a:buNone/>
            </a:pPr>
            <a:r>
              <a:rPr lang="pt-BR" sz="2200" dirty="0">
                <a:solidFill>
                  <a:srgbClr val="C00000"/>
                </a:solidFill>
              </a:rPr>
              <a:t>II.7 - indenização </a:t>
            </a:r>
            <a:r>
              <a:rPr lang="pt-BR" sz="2200" dirty="0"/>
              <a:t>- cobertura material para reparação a dano, causado pela pesquisa ao participante da pesquisa;</a:t>
            </a:r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467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DISCUSSÃO: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Resolução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CNS </a:t>
            </a:r>
            <a:r>
              <a:rPr lang="pt-BR" sz="2400" dirty="0" smtClean="0">
                <a:solidFill>
                  <a:srgbClr val="0070C0"/>
                </a:solidFill>
              </a:rPr>
              <a:t>n</a:t>
            </a:r>
            <a:r>
              <a:rPr lang="pt-BR" sz="2400" dirty="0">
                <a:solidFill>
                  <a:srgbClr val="0070C0"/>
                </a:solidFill>
              </a:rPr>
              <a:t>º</a:t>
            </a:r>
            <a:r>
              <a:rPr lang="pt-BR" sz="2400" dirty="0" smtClean="0">
                <a:solidFill>
                  <a:srgbClr val="0070C0"/>
                </a:solidFill>
              </a:rPr>
              <a:t> 466/2012</a:t>
            </a:r>
            <a:r>
              <a:rPr lang="pt-BR" sz="2400" dirty="0" smtClean="0"/>
              <a:t>: </a:t>
            </a:r>
          </a:p>
          <a:p>
            <a:pPr marL="548640" lvl="2" indent="0" algn="just">
              <a:buNone/>
            </a:pPr>
            <a:endParaRPr lang="pt-BR" sz="2200" dirty="0" smtClean="0"/>
          </a:p>
          <a:p>
            <a:pPr marL="548640" lvl="2" indent="0" algn="just"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II.3.1 - assistência imediata </a:t>
            </a:r>
            <a:r>
              <a:rPr lang="pt-BR" sz="2200" dirty="0" smtClean="0"/>
              <a:t>- é aquela emergencial e sem ônus de qualquer espécie ao participante da pesquisa, em situações em que este dela necessite; </a:t>
            </a:r>
          </a:p>
          <a:p>
            <a:pPr marL="548640" lvl="2" indent="0" algn="just"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II.3.2 - assistência integral </a:t>
            </a:r>
            <a:r>
              <a:rPr lang="pt-BR" sz="2200" dirty="0" smtClean="0"/>
              <a:t>- é aquela prestada para atender complicações e danos decorrentes, direta ou indiretamente, da pesquisa;</a:t>
            </a:r>
          </a:p>
          <a:p>
            <a:pPr lvl="1"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836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61320" cy="1609344"/>
          </a:xfrm>
        </p:spPr>
        <p:txBody>
          <a:bodyPr/>
          <a:lstStyle/>
          <a:p>
            <a:r>
              <a:rPr lang="pt-BR" dirty="0"/>
              <a:t>TRF 3ª Região</a:t>
            </a:r>
            <a:r>
              <a:rPr lang="pt-BR"/>
              <a:t>, </a:t>
            </a:r>
            <a:r>
              <a:rPr lang="it-IT" dirty="0" err="1" smtClean="0"/>
              <a:t>Proc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º 2001.61.00.002429-0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/>
              <a:t>CONCLUSÃO:</a:t>
            </a:r>
          </a:p>
          <a:p>
            <a:pPr algn="just">
              <a:buFont typeface="Wingdings" charset="2"/>
              <a:buChar char="§"/>
            </a:pPr>
            <a:endParaRPr lang="pt-BR" sz="2400" dirty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Após a aprovação da </a:t>
            </a:r>
            <a:r>
              <a:rPr lang="pt-BR" sz="2400" dirty="0" smtClean="0">
                <a:solidFill>
                  <a:srgbClr val="0070C0"/>
                </a:solidFill>
              </a:rPr>
              <a:t>Resolução CNS nº 466/2012</a:t>
            </a:r>
            <a:r>
              <a:rPr lang="pt-BR" sz="2400" dirty="0" smtClean="0"/>
              <a:t>, </a:t>
            </a:r>
            <a:r>
              <a:rPr lang="pt-BR" sz="2400" dirty="0"/>
              <a:t>casos como o do julgamento em </a:t>
            </a:r>
            <a:r>
              <a:rPr lang="pt-BR" sz="2400" dirty="0" smtClean="0"/>
              <a:t>análise poderiam </a:t>
            </a:r>
            <a:r>
              <a:rPr lang="pt-BR" sz="2400" dirty="0"/>
              <a:t>ter </a:t>
            </a:r>
            <a:r>
              <a:rPr lang="pt-BR" sz="2400" dirty="0" smtClean="0"/>
              <a:t>sido </a:t>
            </a:r>
            <a:r>
              <a:rPr lang="pt-BR" sz="2400" dirty="0" smtClean="0">
                <a:solidFill>
                  <a:srgbClr val="C00000"/>
                </a:solidFill>
              </a:rPr>
              <a:t>julgados procedentes</a:t>
            </a:r>
            <a:r>
              <a:rPr lang="pt-BR" sz="2400" dirty="0" smtClean="0"/>
              <a:t>.</a:t>
            </a:r>
            <a:endParaRPr lang="pt-BR" sz="2400" dirty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200" dirty="0" smtClean="0"/>
          </a:p>
          <a:p>
            <a:pPr algn="just">
              <a:buFont typeface="Wingdings" charset="2"/>
              <a:buChar char="§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NEMER ELIAS, Alexandre. A evolução da aplicação do direito dos pacientes no Brasil. Revista de Direito Sanitário, São Paulo, v. 13, </a:t>
            </a:r>
            <a:r>
              <a:rPr lang="pt-BR" sz="1200" dirty="0" err="1"/>
              <a:t>n</a:t>
            </a:r>
            <a:r>
              <a:rPr lang="pt-BR" sz="1200" dirty="0"/>
              <a:t>. 3, p. 224-232, </a:t>
            </a:r>
            <a:r>
              <a:rPr lang="pt-BR" sz="1200" dirty="0" err="1"/>
              <a:t>feb</a:t>
            </a:r>
            <a:r>
              <a:rPr lang="pt-BR" sz="1200" dirty="0"/>
              <a:t>. 2013. ISSN 2316-9044. 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www.revistas.usp.br/rdisan/article/view/56250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80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PACIENTE </a:t>
            </a:r>
            <a:r>
              <a:rPr lang="pt-BR" dirty="0" err="1"/>
              <a:t>x</a:t>
            </a:r>
            <a:r>
              <a:rPr lang="pt-BR" dirty="0"/>
              <a:t> usuário </a:t>
            </a:r>
            <a:r>
              <a:rPr lang="pt-BR" dirty="0" err="1"/>
              <a:t>x</a:t>
            </a:r>
            <a:r>
              <a:rPr lang="pt-BR" dirty="0"/>
              <a:t> consumidor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USUÁRIO</a:t>
            </a:r>
            <a:r>
              <a:rPr lang="pt-BR" sz="2400" dirty="0" smtClean="0"/>
              <a:t>: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Críticas </a:t>
            </a:r>
            <a:r>
              <a:rPr lang="pt-BR" sz="2400" dirty="0">
                <a:solidFill>
                  <a:srgbClr val="0070C0"/>
                </a:solidFill>
              </a:rPr>
              <a:t>à expressão</a:t>
            </a:r>
            <a:r>
              <a:rPr lang="pt-BR" sz="2400" dirty="0"/>
              <a:t>: Traduz uma relação de prestação de serviço de natureza de direito administrativo, e não de titularidade de direito humano.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LOGO, se </a:t>
            </a:r>
            <a:r>
              <a:rPr lang="pt-BR" sz="2400" dirty="0"/>
              <a:t>o Brasil é signatário do Pacto Internacional de Direitos Econômicos, Sociais e Culturais, a relação com os serviços públicos de saúde não é simplesmente de uso, mas sim de direito humano internacional reconhecido.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602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ALBUQUERQUE, Aline. Direitos humanos dos pacientes. Curitiba: Juruá, 2016.</a:t>
            </a:r>
            <a:endParaRPr lang="pt-BR" dirty="0"/>
          </a:p>
          <a:p>
            <a:pPr algn="just"/>
            <a:r>
              <a:rPr lang="pt-BR" dirty="0" smtClean="0"/>
              <a:t>CONSELHO NACIONAL DE SAÚDE. Resolução 196, de 10 de outubro de 1996. </a:t>
            </a:r>
            <a:r>
              <a:rPr lang="pt-BR" dirty="0"/>
              <a:t>Disponível em: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bvsms.saude.gov.br/bvs/saudelegis/cns/1996/res0196_10_10_1996.html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r>
              <a:rPr lang="pt-BR" dirty="0" smtClean="0"/>
              <a:t>_____. Resolução 466, de 12 de dezembro de 2012. </a:t>
            </a:r>
            <a:r>
              <a:rPr lang="pt-BR" dirty="0"/>
              <a:t>Disponível em: </a:t>
            </a:r>
            <a:r>
              <a:rPr lang="pt-BR" dirty="0" smtClean="0">
                <a:hlinkClick r:id="rId4"/>
              </a:rPr>
              <a:t>http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bvsms.saude.gov.br/bvs/saudelegis/cns/2013/res0466_12_12_2012.html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NEMER </a:t>
            </a:r>
            <a:r>
              <a:rPr lang="pt-BR" dirty="0"/>
              <a:t>ELIAS, Alexandre. A evolução da aplicação do direito dos pacientes no Brasil. </a:t>
            </a:r>
            <a:r>
              <a:rPr lang="pt-BR" b="1" dirty="0"/>
              <a:t>Revista de Direito Sanitário</a:t>
            </a:r>
            <a:r>
              <a:rPr lang="pt-BR" dirty="0"/>
              <a:t>, São Paulo, v. 13, </a:t>
            </a:r>
            <a:r>
              <a:rPr lang="pt-BR" dirty="0" err="1"/>
              <a:t>n</a:t>
            </a:r>
            <a:r>
              <a:rPr lang="pt-BR" dirty="0"/>
              <a:t>. 3, p. 224-232, </a:t>
            </a:r>
            <a:r>
              <a:rPr lang="pt-BR" dirty="0" err="1"/>
              <a:t>feb</a:t>
            </a:r>
            <a:r>
              <a:rPr lang="pt-BR" dirty="0"/>
              <a:t>. 2013. ISSN 2316-9044. Disponível em: &lt;</a:t>
            </a:r>
            <a:r>
              <a:rPr lang="pt-BR" u="sng" dirty="0">
                <a:hlinkClick r:id="rId5"/>
              </a:rPr>
              <a:t>https://www.revistas.usp.br/rdisan/article/view/56250</a:t>
            </a:r>
            <a:r>
              <a:rPr lang="pt-BR" dirty="0"/>
              <a:t>&gt;. Acesso em: 16 nov. 2017. </a:t>
            </a:r>
            <a:r>
              <a:rPr lang="pt-BR" dirty="0" err="1"/>
              <a:t>doi:</a:t>
            </a:r>
            <a:r>
              <a:rPr lang="pt-BR" u="sng" dirty="0" err="1">
                <a:hlinkClick r:id="rId6"/>
              </a:rPr>
              <a:t>http</a:t>
            </a:r>
            <a:r>
              <a:rPr lang="pt-BR" u="sng" dirty="0">
                <a:hlinkClick r:id="rId6"/>
              </a:rPr>
              <a:t>://dx.doi.org/10.11606/issn.2316-9044.v13i3p224-232</a:t>
            </a:r>
            <a:r>
              <a:rPr lang="pt-BR" dirty="0"/>
              <a:t>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2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PACIENTE </a:t>
            </a:r>
            <a:r>
              <a:rPr lang="pt-BR" dirty="0" err="1"/>
              <a:t>x</a:t>
            </a:r>
            <a:r>
              <a:rPr lang="pt-BR" dirty="0"/>
              <a:t> usuário </a:t>
            </a:r>
            <a:r>
              <a:rPr lang="pt-BR" dirty="0" err="1"/>
              <a:t>x</a:t>
            </a:r>
            <a:r>
              <a:rPr lang="pt-BR" dirty="0"/>
              <a:t> consumidor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CONSUMIDOR</a:t>
            </a:r>
            <a:r>
              <a:rPr lang="pt-BR" sz="2400" dirty="0" smtClean="0"/>
              <a:t>: </a:t>
            </a:r>
          </a:p>
          <a:p>
            <a:pPr lvl="1" algn="just">
              <a:buFont typeface="Wingdings" charset="2"/>
              <a:buChar char="§"/>
            </a:pP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Ocorre </a:t>
            </a:r>
            <a:r>
              <a:rPr lang="pt-BR" sz="2400" dirty="0"/>
              <a:t>a caracterização do paciente como consumidor.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Serviços </a:t>
            </a:r>
            <a:r>
              <a:rPr lang="pt-BR" sz="2400" dirty="0"/>
              <a:t>e bens de saúde são fornecidos como mercadorias </a:t>
            </a:r>
            <a:r>
              <a:rPr lang="pt-BR" sz="2400" dirty="0" smtClean="0"/>
              <a:t>precedidas de </a:t>
            </a:r>
            <a:r>
              <a:rPr lang="pt-BR" sz="2400" dirty="0" smtClean="0">
                <a:solidFill>
                  <a:srgbClr val="0070C0"/>
                </a:solidFill>
              </a:rPr>
              <a:t>remuneração</a:t>
            </a:r>
            <a:r>
              <a:rPr lang="pt-BR" sz="2400" dirty="0" smtClean="0"/>
              <a:t> </a:t>
            </a:r>
            <a:r>
              <a:rPr lang="pt-BR" sz="2400" dirty="0"/>
              <a:t>e escolhas de consumo pautadas no </a:t>
            </a:r>
            <a:r>
              <a:rPr lang="pt-BR" sz="2400" dirty="0" err="1">
                <a:solidFill>
                  <a:srgbClr val="0070C0"/>
                </a:solidFill>
              </a:rPr>
              <a:t>autointeresse</a:t>
            </a:r>
            <a:r>
              <a:rPr lang="pt-BR" sz="2400" dirty="0"/>
              <a:t>. </a:t>
            </a:r>
            <a:endParaRPr lang="pt-BR" sz="2400" dirty="0" smtClean="0"/>
          </a:p>
          <a:p>
            <a:pPr lvl="1" algn="just">
              <a:buFont typeface="Wingdings" charset="2"/>
              <a:buChar char="§"/>
            </a:pPr>
            <a:r>
              <a:rPr lang="pt-BR" sz="2400" dirty="0" smtClean="0"/>
              <a:t>Na </a:t>
            </a:r>
            <a:r>
              <a:rPr lang="pt-BR" sz="2400" dirty="0"/>
              <a:t>ótica dos direitos humanos, os serviços e bens de </a:t>
            </a:r>
            <a:r>
              <a:rPr lang="pt-BR" sz="2400" dirty="0" smtClean="0"/>
              <a:t>saúde são </a:t>
            </a:r>
            <a:r>
              <a:rPr lang="pt-BR" sz="2400" dirty="0"/>
              <a:t>elementos constitutivos do direito humano à saúde, cuja lógica </a:t>
            </a:r>
            <a:r>
              <a:rPr lang="pt-BR" sz="2400" dirty="0" smtClean="0"/>
              <a:t>jurídica de </a:t>
            </a:r>
            <a:r>
              <a:rPr lang="pt-BR" sz="2400" dirty="0"/>
              <a:t>acesso é distinta daquela do consumidor baseada no </a:t>
            </a:r>
            <a:r>
              <a:rPr lang="pt-BR" sz="2400" dirty="0" err="1" smtClean="0"/>
              <a:t>autointeresse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01168" y="6396335"/>
            <a:ext cx="1112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ALBUQUERQUE, Aline. Direitos humanos dos pacientes. Curitiba: Juruá,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987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PACIENTE </a:t>
            </a:r>
            <a:r>
              <a:rPr lang="pt-BR" dirty="0" err="1" smtClean="0"/>
              <a:t>x</a:t>
            </a:r>
            <a:r>
              <a:rPr lang="pt-BR" dirty="0" smtClean="0"/>
              <a:t> usuário </a:t>
            </a:r>
            <a:r>
              <a:rPr lang="pt-BR" dirty="0" err="1" smtClean="0"/>
              <a:t>x</a:t>
            </a:r>
            <a:r>
              <a:rPr lang="pt-BR" dirty="0" smtClean="0"/>
              <a:t> consumidor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3887826"/>
              </p:ext>
            </p:extLst>
          </p:nvPr>
        </p:nvGraphicFramePr>
        <p:xfrm>
          <a:off x="2097315" y="2795451"/>
          <a:ext cx="8128000" cy="359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accent2"/>
                </a:solidFill>
                <a:latin typeface="+mj-lt"/>
              </a:rPr>
              <a:t>Termo </a:t>
            </a:r>
            <a:r>
              <a:rPr lang="pt-BR" sz="2800" smtClean="0">
                <a:solidFill>
                  <a:schemeClr val="accent2"/>
                </a:solidFill>
                <a:latin typeface="+mj-lt"/>
              </a:rPr>
              <a:t>Preferido: Dupla </a:t>
            </a:r>
            <a:r>
              <a:rPr lang="pt-BR" sz="2800" dirty="0" smtClean="0">
                <a:solidFill>
                  <a:schemeClr val="accent2"/>
                </a:solidFill>
                <a:latin typeface="+mj-lt"/>
              </a:rPr>
              <a:t>Condição do Paciente no Processo Terapêutico</a:t>
            </a:r>
          </a:p>
        </p:txBody>
      </p:sp>
    </p:spTree>
    <p:extLst>
      <p:ext uri="{BB962C8B-B14F-4D97-AF65-F5344CB8AC3E}">
        <p14:creationId xmlns:p14="http://schemas.microsoft.com/office/powerpoint/2010/main" val="6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2677</TotalTime>
  <Words>5551</Words>
  <Application>Microsoft Macintosh PowerPoint</Application>
  <PresentationFormat>Widescreen</PresentationFormat>
  <Paragraphs>589</Paragraphs>
  <Slides>70</Slides>
  <Notes>70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6" baseType="lpstr">
      <vt:lpstr>Calibri</vt:lpstr>
      <vt:lpstr>Rockwell</vt:lpstr>
      <vt:lpstr>Rockwell Condensed</vt:lpstr>
      <vt:lpstr>Rockwell Extra Bold</vt:lpstr>
      <vt:lpstr>Wingdings</vt:lpstr>
      <vt:lpstr>Tipo de Madeira</vt:lpstr>
      <vt:lpstr>DIREITOS DOS PACIENTES</vt:lpstr>
      <vt:lpstr>APRESENTAÇÃO</vt:lpstr>
      <vt:lpstr>INTRODUÇÃO</vt:lpstr>
      <vt:lpstr>PACIENTE x usuário x consumidor</vt:lpstr>
      <vt:lpstr>PACIENTE x usuário x consumidor</vt:lpstr>
      <vt:lpstr>PACIENTE x usuário x consumidor</vt:lpstr>
      <vt:lpstr>PACIENTE x usuário x consumidor</vt:lpstr>
      <vt:lpstr>PACIENTE x usuário x consumidor</vt:lpstr>
      <vt:lpstr>PACIENTE x usuário x consumidor</vt:lpstr>
      <vt:lpstr>Humanização da Atenção à Saúde </vt:lpstr>
      <vt:lpstr>Humanização da Atenção à Saúde </vt:lpstr>
      <vt:lpstr>Evolução Histórica dos Direitos dos Pacientes </vt:lpstr>
      <vt:lpstr>Evolução Histórica dos Direitos dos Pacientes </vt:lpstr>
      <vt:lpstr>Evolução Histórica dos Direitos dos Pacientes </vt:lpstr>
      <vt:lpstr>PRINCÍPIOS GERAIS APLICADOS AOS CUIDADOS DE SAÚDE</vt:lpstr>
      <vt:lpstr>PRINCÍPIOS GERAIS DOS DIREITOS HUMANOS DOS PACIENTES</vt:lpstr>
      <vt:lpstr>PRINCÍPIOS ESPECÍFICOS DOS DIREITOS HUMANOS DOS PACIENTES</vt:lpstr>
      <vt:lpstr>PRINCÍPIOS ESPECÍFICOS DOS DIREITOS HUMANOS DOS PACIENTES</vt:lpstr>
      <vt:lpstr>PRINCÍPIO do cuidado centrado no paciente</vt:lpstr>
      <vt:lpstr>PRINCÍPIO do cuidado centrado no paciente</vt:lpstr>
      <vt:lpstr>PRINCÍPIO do cuidado centrado no paciente</vt:lpstr>
      <vt:lpstr>PRINCÍPIO do cuidado centrado no paciente</vt:lpstr>
      <vt:lpstr>PRINCÍPIO dA DIGNIDADE DA PESSOA HUMANA</vt:lpstr>
      <vt:lpstr>PRINCÍPIO dA DIGNIDADE DA PESSOA HUMANA</vt:lpstr>
      <vt:lpstr>PRINCÍPIO dA DIGNIDADE DA PESSOA HUMANA</vt:lpstr>
      <vt:lpstr>PRINCÍPIO dA DIGNIDADE DA PESSOA HUMANA</vt:lpstr>
      <vt:lpstr>PRINCÍPIO dA DIGNIDADE DA PESSOA HUMANA</vt:lpstr>
      <vt:lpstr>PRINCÍPIO dA DIGNIDADE DA PESSOA HUMANA</vt:lpstr>
      <vt:lpstr>PRINCÍPIO dA AUTONOMIA PRIVADA</vt:lpstr>
      <vt:lpstr>PRINCÍPIO dA AUTONOMIA PRIVADA</vt:lpstr>
      <vt:lpstr>PRINCÍPIO dA AUTONOMIA PRIVADA</vt:lpstr>
      <vt:lpstr>PRINCÍPIO dA RESPONSABILIDADE DOS PACIENTES</vt:lpstr>
      <vt:lpstr>PRINCÍPIO dA RESPONSABILIDADE DOS PACIENTES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DIREITOS DOS PACIENTES NO BRASIL</vt:lpstr>
      <vt:lpstr>ESTUDO DE CASO:  TRF 3ª Região, 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TRF 3ª Região, Proc. nº 2001.61.00.002429-0</vt:lpstr>
      <vt:lpstr>REFERÊNCIAS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Borba</dc:creator>
  <cp:lastModifiedBy>Marina Borba</cp:lastModifiedBy>
  <cp:revision>187</cp:revision>
  <cp:lastPrinted>2017-10-22T10:28:44Z</cp:lastPrinted>
  <dcterms:created xsi:type="dcterms:W3CDTF">2017-10-12T19:07:48Z</dcterms:created>
  <dcterms:modified xsi:type="dcterms:W3CDTF">2017-11-16T15:38:33Z</dcterms:modified>
</cp:coreProperties>
</file>