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70" r:id="rId6"/>
    <p:sldId id="268" r:id="rId7"/>
    <p:sldId id="276" r:id="rId8"/>
    <p:sldId id="27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9BA02-CE28-4150-BEFA-E38B5DCE8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C7F2C1-98FB-4358-8EEF-8137C6080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4C105E-4AD0-4514-A555-2C2F0AE5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B64AE-08AF-4414-B65B-56C18C4A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0B8F1-2959-4FAA-989D-B8FA0F3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50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DDF81-8C32-4913-B84A-69736EE8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56225-43F1-452B-8748-75BEFA192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6F6834-69F9-4B61-B993-36B044E2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603D42-DF16-44CC-9211-4BC50485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91096-32DE-4C22-88C0-1FF2C00A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35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C13ED6-28D9-42D8-9568-257CC230C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D24B47-BE44-4BEA-901F-3B55B7F20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55D188-A047-4A99-9BE8-BEE4B95D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2E15E7-F79A-4757-8F39-994124E5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EECA10-475B-4FA6-A355-C99F4659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6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A2E63-3E86-4256-964D-99073B85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1D3621-82B1-4631-BE37-EBCAF21C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75A072-D626-4321-8E75-0301B625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C8E09A-734C-4013-8939-6A42F6D6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97140-8117-45D3-9BE5-33F840B2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0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E851E-1CD4-457A-9E35-F13F6155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A40E4F-27F1-45DB-A2AD-15F3DD5F1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B436C-3273-47AC-9356-B68BDB12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DF2291-574C-43F2-AC51-469BB72D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D3137-6CDD-41D3-95A3-5FBD47D6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0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0B368-C0DB-47DD-B0ED-5E96CE3F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913F8-9BCC-46BD-93F3-EF4931F50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B4F95E-81E5-4F07-8447-1CB3C9FFE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88F765-4C0F-4D26-A042-BD8F4178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23DE05-9A18-4DDC-8FC1-1724CB7E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B2AF99-5969-4540-B925-21870851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90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33813-CF48-4458-A0E0-08A0CB64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99A631-C852-4FAA-ABC8-6A4130511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B5BD16-0DF3-4788-8449-1C8E039DC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2B0D420-6185-4A2A-8B8E-F959210EF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E17C565-C580-4A25-A7CA-900F6C213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02B0BF2-B031-4593-A340-D17CAF76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1EDBAD-A3EE-4AE9-A820-AE9B94D9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A4A71C-F2F9-47DB-B03F-B75BDA32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9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CDC79-9C03-48F4-A2E7-12D11A2C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D419E6-ECFC-4B1C-8A61-8DE3961F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81C12E-3F5C-4733-9796-01212C2A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D8302F-9840-47BD-A7A1-7C0F6D4F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05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1A9B4B-CC4E-4EAF-85B5-587CE31A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E6435DC-ED19-41BC-AE21-365DE076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2B6A77E-D649-4101-8E09-1FBDBB08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1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0C080-05D9-4097-AAD0-625821F3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70609A-E568-4B15-ABB4-43182B1A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96A505-BEAB-43BC-9119-C8C5E82AE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627634-C86B-4EA0-ABED-4FC29575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003432-310F-4FD7-A65A-0A18B207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C511F4-D423-4D25-A6B7-7D8A4D21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0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AEF5E-FCBC-4AED-B5F1-B10B34128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1A673AB-897C-4668-9196-AB6F258B8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929B7D-E036-41DA-96AA-9045A075B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62E288-21F4-48EE-B8AD-48257B58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FD8C11-B4ED-4871-A433-C2C0CFE5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39B0F6-B533-456B-A296-0C8D3F48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67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45589-F35E-40CD-8ECB-B0462E00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581BB5-1B27-4296-963A-0E3E9128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81C0D-8ACE-45EF-84D3-1DF78E26C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ABDA-07E1-4294-A680-B6B5B8DA9B72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B359DA-4FC9-4F5F-A6D2-57ABE8F2F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6E87F1-08BC-4BF0-BCFD-D63D5DC29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A696-12A9-4634-8158-2306E71999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58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12280-DF8A-400C-9F63-38E9E4C94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Política Agrícola Comum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2BAD20-5D54-4F97-8229-16156FB85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810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Política Agrícola Comum: Objetivos originais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Aumentar a produtividade do setor </a:t>
            </a:r>
            <a:r>
              <a:rPr lang="pt-BR" dirty="0" err="1" smtClean="0"/>
              <a:t>agrícolo</a:t>
            </a:r>
            <a:endParaRPr lang="pt-BR" dirty="0"/>
          </a:p>
          <a:p>
            <a:r>
              <a:rPr lang="pt-BR" dirty="0"/>
              <a:t>Assegurar uma boa qualidade de vida para os fazendeiros</a:t>
            </a:r>
          </a:p>
          <a:p>
            <a:r>
              <a:rPr lang="pt-BR" dirty="0"/>
              <a:t>Assegurar um fornecimento estável de alimentos </a:t>
            </a:r>
          </a:p>
          <a:p>
            <a:r>
              <a:rPr lang="pt-BR" dirty="0"/>
              <a:t>Assegurar preços razoáveis para os consumidores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24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/>
              <a:t>Mecanismo de Intervenção no Mercado (COM). </a:t>
            </a:r>
            <a:endParaRPr lang="de-DE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Preços garantidos e intervenções automáticas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Garantia de um preço mínimo para determinados produtos, pagos pela UE, se for necessário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intervenção da UE caso houvesse uma queda de preços abaixo do nível estabelecido pela União Europeia. 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52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Superprodução </a:t>
            </a:r>
          </a:p>
          <a:p>
            <a:r>
              <a:rPr lang="pt-BR" dirty="0"/>
              <a:t>Consequências para o mercado mundial</a:t>
            </a:r>
          </a:p>
          <a:p>
            <a:r>
              <a:rPr lang="pt-BR" dirty="0"/>
              <a:t>Consequências para o orçamento da União Europeia </a:t>
            </a:r>
          </a:p>
          <a:p>
            <a:r>
              <a:rPr lang="pt-BR" dirty="0"/>
              <a:t>Contradições ideológicas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Rodada de Uruguai, GATT (1986): Agricultura na agenda, aumentando a pressão política para reformas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97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40 anos de reformas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Diminuição dos preços garantidos </a:t>
            </a:r>
          </a:p>
          <a:p>
            <a:r>
              <a:rPr lang="pt-BR" dirty="0"/>
              <a:t>Redução das terras cultivadas </a:t>
            </a:r>
          </a:p>
          <a:p>
            <a:r>
              <a:rPr lang="pt-BR" dirty="0"/>
              <a:t>Ligação entre produção e o meio ambiente </a:t>
            </a:r>
          </a:p>
          <a:p>
            <a:r>
              <a:rPr lang="pt-BR" dirty="0"/>
              <a:t>Pagamentos ligados a estratégias regionais/rurais dos estados membros</a:t>
            </a:r>
          </a:p>
          <a:p>
            <a:r>
              <a:rPr lang="pt-BR" dirty="0"/>
              <a:t>‘Sustentabilidade’</a:t>
            </a:r>
          </a:p>
          <a:p>
            <a:r>
              <a:rPr lang="pt-BR" dirty="0"/>
              <a:t>Proteção da ‘vida rural’</a:t>
            </a:r>
          </a:p>
        </p:txBody>
      </p:sp>
    </p:spTree>
    <p:extLst>
      <p:ext uri="{BB962C8B-B14F-4D97-AF65-F5344CB8AC3E}">
        <p14:creationId xmlns:p14="http://schemas.microsoft.com/office/powerpoint/2010/main" val="201734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Reformas recentes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UE </a:t>
            </a:r>
            <a:r>
              <a:rPr lang="pt-BR" dirty="0"/>
              <a:t>lançou uma:</a:t>
            </a:r>
          </a:p>
          <a:p>
            <a:pPr>
              <a:buFontTx/>
              <a:buNone/>
            </a:pPr>
            <a:r>
              <a:rPr lang="pt-BR" dirty="0"/>
              <a:t>‘ </a:t>
            </a:r>
            <a:r>
              <a:rPr lang="pt-BR" b="1" dirty="0"/>
              <a:t>política de desenvolvimento rural que ajuda os agricultores a diversificar, a melhorar a comercialização dos seus produtos e a reestruturar os seus negócios</a:t>
            </a:r>
            <a:r>
              <a:rPr lang="pt-BR" dirty="0"/>
              <a:t>’</a:t>
            </a:r>
            <a:r>
              <a:rPr lang="de-DE" dirty="0"/>
              <a:t> </a:t>
            </a:r>
          </a:p>
          <a:p>
            <a:r>
              <a:rPr lang="de-DE" dirty="0"/>
              <a:t>Mudança chave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De garantia de preços para garantia de renda 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Ligação entre apoio para os fazendeiros e sustentabilidade </a:t>
            </a:r>
            <a:r>
              <a:rPr lang="de-DE" dirty="0" smtClean="0"/>
              <a:t>ambiental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Condicionalidade</a:t>
            </a:r>
            <a:r>
              <a:rPr lang="de-DE" dirty="0" smtClean="0"/>
              <a:t> 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0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D507-1644-4524-B7DE-F698A4AC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PAC pós-2020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8BA3FC-36E5-4FF2-BA64-C2FFDE0F3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Alocação de €386.6 bilhões entre dois fundos que compõem a PAC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O Fundo de Garantia com €291.1 bilhões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O Fundo de Desenvolvimento Rural com  €95.5 bilhões </a:t>
            </a:r>
          </a:p>
          <a:p>
            <a:pPr marL="0" indent="0">
              <a:buNone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(ainda mais de 30% do orçamento total da União Europeia)</a:t>
            </a:r>
          </a:p>
          <a:p>
            <a:pPr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Principais pilares da política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Assegurar uma renda justa para fazendeiros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Aumentar a competitividade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Enfrentar as mudanças climáticas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Proteção do meio ambiente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Proteger a biodiversidade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Incentivar a geração jovem de trabalhar na agricultura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Proteger e promover comunidades rurais ‘vibrantes’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Proteger a qualidade dos alimentos e a saúde  </a:t>
            </a:r>
            <a:endParaRPr lang="pt-BR" sz="2200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pt-BR" sz="2200" b="1" dirty="0" smtClean="0">
                <a:solidFill>
                  <a:prstClr val="black"/>
                </a:solidFill>
                <a:latin typeface="Calibri"/>
              </a:rPr>
              <a:t>Ligação com o ‘Green </a:t>
            </a:r>
            <a:r>
              <a:rPr lang="pt-BR" sz="2200" b="1" dirty="0" err="1" smtClean="0">
                <a:solidFill>
                  <a:prstClr val="black"/>
                </a:solidFill>
                <a:latin typeface="Calibri"/>
              </a:rPr>
              <a:t>Deal</a:t>
            </a:r>
            <a:r>
              <a:rPr lang="pt-BR" sz="2200" b="1" dirty="0" smtClean="0">
                <a:solidFill>
                  <a:prstClr val="black"/>
                </a:solidFill>
                <a:latin typeface="Calibri"/>
              </a:rPr>
              <a:t>’ da </a:t>
            </a:r>
            <a:r>
              <a:rPr lang="pt-BR" sz="2200" b="1" smtClean="0">
                <a:solidFill>
                  <a:prstClr val="black"/>
                </a:solidFill>
                <a:latin typeface="Calibri"/>
              </a:rPr>
              <a:t>União Europeia </a:t>
            </a:r>
            <a:endParaRPr lang="pt-BR" sz="2200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pt-BR" sz="22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0" indent="0">
              <a:buNone/>
              <a:defRPr/>
            </a:pPr>
            <a:endParaRPr lang="de-DE" sz="2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666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Debates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setor da agricultura é um setor especial?</a:t>
            </a:r>
          </a:p>
          <a:p>
            <a:r>
              <a:rPr lang="pt-BR" dirty="0"/>
              <a:t>Agricultura para preservar uma maneira particular de viver e particularidades de uma sociedade </a:t>
            </a:r>
          </a:p>
          <a:p>
            <a:r>
              <a:rPr lang="pt-BR" dirty="0"/>
              <a:t>A necessidade de proteger e preservar comunidades rurais </a:t>
            </a:r>
          </a:p>
          <a:p>
            <a:r>
              <a:rPr lang="pt-BR" dirty="0"/>
              <a:t>O impacto global da política </a:t>
            </a:r>
          </a:p>
          <a:p>
            <a:r>
              <a:rPr lang="pt-BR" dirty="0"/>
              <a:t>O impacto político da política na União Europeia  </a:t>
            </a:r>
          </a:p>
        </p:txBody>
      </p:sp>
    </p:spTree>
    <p:extLst>
      <p:ext uri="{BB962C8B-B14F-4D97-AF65-F5344CB8AC3E}">
        <p14:creationId xmlns:p14="http://schemas.microsoft.com/office/powerpoint/2010/main" val="726934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do Office</vt:lpstr>
      <vt:lpstr>A Política Agrícola Comum </vt:lpstr>
      <vt:lpstr>A Política Agrícola Comum: Objetivos originais </vt:lpstr>
      <vt:lpstr>Mecanismo de Intervenção no Mercado (COM). </vt:lpstr>
      <vt:lpstr>Problemas </vt:lpstr>
      <vt:lpstr>40 anos de reformas</vt:lpstr>
      <vt:lpstr>Reformas recentes</vt:lpstr>
      <vt:lpstr>A PAC pós-2020</vt:lpstr>
      <vt:lpstr>Debates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Política Agrícola Comum</dc:title>
  <dc:creator>Kai Lehmann</dc:creator>
  <cp:lastModifiedBy>User</cp:lastModifiedBy>
  <cp:revision>7</cp:revision>
  <dcterms:created xsi:type="dcterms:W3CDTF">2020-10-27T10:35:34Z</dcterms:created>
  <dcterms:modified xsi:type="dcterms:W3CDTF">2023-10-31T13:36:20Z</dcterms:modified>
</cp:coreProperties>
</file>