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7" r:id="rId3"/>
    <p:sldId id="340" r:id="rId4"/>
    <p:sldId id="341" r:id="rId5"/>
    <p:sldId id="311" r:id="rId6"/>
    <p:sldId id="331" r:id="rId7"/>
    <p:sldId id="342" r:id="rId8"/>
    <p:sldId id="333" r:id="rId9"/>
    <p:sldId id="334" r:id="rId10"/>
    <p:sldId id="335" r:id="rId11"/>
    <p:sldId id="336" r:id="rId12"/>
    <p:sldId id="338" r:id="rId13"/>
    <p:sldId id="339" r:id="rId14"/>
    <p:sldId id="344" r:id="rId15"/>
    <p:sldId id="343"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78"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E9CD-5BEF-4B7B-A832-907CE999182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85785-5B09-481F-B54E-1FC526FF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C8D92B-B2AE-4DFD-AC9C-38EA48F4393D}"/>
              </a:ext>
            </a:extLst>
          </p:cNvPr>
          <p:cNvSpPr>
            <a:spLocks noGrp="1"/>
          </p:cNvSpPr>
          <p:nvPr>
            <p:ph type="dt" sz="half" idx="10"/>
          </p:nvPr>
        </p:nvSpPr>
        <p:spPr/>
        <p:txBody>
          <a:bodyPr/>
          <a:lstStyle/>
          <a:p>
            <a:fld id="{B82D279B-21D0-407B-AAD2-D8D447B63EF8}" type="datetimeFigureOut">
              <a:rPr lang="pt-BR" smtClean="0"/>
              <a:t>19/02/2019</a:t>
            </a:fld>
            <a:endParaRPr lang="pt-BR"/>
          </a:p>
        </p:txBody>
      </p:sp>
      <p:sp>
        <p:nvSpPr>
          <p:cNvPr id="5" name="Espaço Reservado para Rodapé 4">
            <a:extLst>
              <a:ext uri="{FF2B5EF4-FFF2-40B4-BE49-F238E27FC236}">
                <a16:creationId xmlns:a16="http://schemas.microsoft.com/office/drawing/2014/main" id="{4B164E79-E632-446F-9361-6FB9E4688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5218C9-6EB2-4626-A2B2-ED191606A977}"/>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3204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9319A4-834D-46A8-91C2-F14069B2B24D}"/>
              </a:ext>
            </a:extLst>
          </p:cNvPr>
          <p:cNvSpPr>
            <a:spLocks noGrp="1"/>
          </p:cNvSpPr>
          <p:nvPr>
            <p:ph type="dt" sz="half" idx="10"/>
          </p:nvPr>
        </p:nvSpPr>
        <p:spPr/>
        <p:txBody>
          <a:bodyPr/>
          <a:lstStyle/>
          <a:p>
            <a:fld id="{B82D279B-21D0-407B-AAD2-D8D447B63EF8}" type="datetimeFigureOut">
              <a:rPr lang="pt-BR" smtClean="0"/>
              <a:t>19/02/2019</a:t>
            </a:fld>
            <a:endParaRPr lang="pt-BR"/>
          </a:p>
        </p:txBody>
      </p:sp>
      <p:sp>
        <p:nvSpPr>
          <p:cNvPr id="3" name="Espaço Reservado para Rodapé 2">
            <a:extLst>
              <a:ext uri="{FF2B5EF4-FFF2-40B4-BE49-F238E27FC236}">
                <a16:creationId xmlns:a16="http://schemas.microsoft.com/office/drawing/2014/main" id="{A19F0958-9F2E-4453-A77F-D3A9E040B1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4BED3BA-BA96-44AD-8594-9B1553053016}"/>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7371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D15A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1">
                <a:solidFill>
                  <a:srgbClr val="2C2D2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8997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pt.wikipedia.org/wiki/Faculdade_de_Direito_da_Universidade_de_S%C3%A3o_Paulo"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000"/>
            <a:lum/>
            <a:extLst>
              <a:ext uri="{837473B0-CC2E-450A-ABE3-18F120FF3D39}">
                <a1611:picAttrSrcUrl xmlns:a1611="http://schemas.microsoft.com/office/drawing/2016/11/main" r:id="rId6"/>
              </a:ext>
            </a:extLst>
          </a:blip>
          <a:srcRect/>
          <a:stretch>
            <a:fillRect t="-39000" b="-3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F928702-F6F8-45F2-8996-7109E798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E58DB64-8BC9-4552-8C03-4794C455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D37B3-F19E-4362-8ED8-5E8EBFCC2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279B-21D0-407B-AAD2-D8D447B63EF8}" type="datetimeFigureOut">
              <a:rPr lang="pt-BR" smtClean="0"/>
              <a:t>19/02/2019</a:t>
            </a:fld>
            <a:endParaRPr lang="pt-BR"/>
          </a:p>
        </p:txBody>
      </p:sp>
      <p:sp>
        <p:nvSpPr>
          <p:cNvPr id="5" name="Espaço Reservado para Rodapé 4">
            <a:extLst>
              <a:ext uri="{FF2B5EF4-FFF2-40B4-BE49-F238E27FC236}">
                <a16:creationId xmlns:a16="http://schemas.microsoft.com/office/drawing/2014/main" id="{E2F140C4-7419-41AF-BD09-DDF1D8EDC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FF3BB07-B8B4-46A1-8336-F6E98FF8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0FA8D-581A-43A0-A314-72498ADC8C2E}" type="slidenum">
              <a:rPr lang="pt-BR" smtClean="0"/>
              <a:t>‹nº›</a:t>
            </a:fld>
            <a:endParaRPr lang="pt-BR"/>
          </a:p>
        </p:txBody>
      </p:sp>
    </p:spTree>
    <p:extLst>
      <p:ext uri="{BB962C8B-B14F-4D97-AF65-F5344CB8AC3E}">
        <p14:creationId xmlns:p14="http://schemas.microsoft.com/office/powerpoint/2010/main" val="3932651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CBCFB7D4-D8BF-47E7-9226-2D288CB8BA66}"/>
              </a:ext>
            </a:extLst>
          </p:cNvPr>
          <p:cNvSpPr txBox="1">
            <a:spLocks/>
          </p:cNvSpPr>
          <p:nvPr/>
        </p:nvSpPr>
        <p:spPr>
          <a:xfrm>
            <a:off x="2210180" y="1467053"/>
            <a:ext cx="8380095" cy="84899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sz="5400" spc="5" dirty="0">
                <a:latin typeface="Segoe UI Semibold" panose="020B0702040204020203" pitchFamily="34" charset="0"/>
                <a:cs typeface="Segoe UI Semibold" panose="020B0702040204020203" pitchFamily="34" charset="0"/>
              </a:rPr>
              <a:t>Direito </a:t>
            </a:r>
            <a:r>
              <a:rPr lang="pt-BR" sz="5400" spc="-15" dirty="0">
                <a:latin typeface="Segoe UI Semibold" panose="020B0702040204020203" pitchFamily="34" charset="0"/>
                <a:cs typeface="Segoe UI Semibold" panose="020B0702040204020203" pitchFamily="34" charset="0"/>
              </a:rPr>
              <a:t>Administrativo</a:t>
            </a:r>
            <a:r>
              <a:rPr lang="pt-BR" sz="5400" spc="-55" dirty="0">
                <a:latin typeface="Segoe UI Semibold" panose="020B0702040204020203" pitchFamily="34" charset="0"/>
                <a:cs typeface="Segoe UI Semibold" panose="020B0702040204020203" pitchFamily="34" charset="0"/>
              </a:rPr>
              <a:t> </a:t>
            </a:r>
            <a:r>
              <a:rPr lang="pt-BR" sz="5400" spc="5" dirty="0">
                <a:latin typeface="Segoe UI Semibold" panose="020B0702040204020203" pitchFamily="34" charset="0"/>
                <a:cs typeface="Segoe UI Semibold" panose="020B0702040204020203" pitchFamily="34" charset="0"/>
              </a:rPr>
              <a:t>I:</a:t>
            </a:r>
            <a:endParaRPr lang="pt-BR" sz="5400" dirty="0">
              <a:latin typeface="Segoe UI Semibold" panose="020B0702040204020203" pitchFamily="34" charset="0"/>
              <a:cs typeface="Segoe UI Semibold" panose="020B0702040204020203" pitchFamily="34" charset="0"/>
            </a:endParaRPr>
          </a:p>
        </p:txBody>
      </p:sp>
      <p:sp>
        <p:nvSpPr>
          <p:cNvPr id="3" name="object 55">
            <a:extLst>
              <a:ext uri="{FF2B5EF4-FFF2-40B4-BE49-F238E27FC236}">
                <a16:creationId xmlns:a16="http://schemas.microsoft.com/office/drawing/2014/main" id="{6A064B24-A06A-4E3F-B3EE-F47A4664BE71}"/>
              </a:ext>
            </a:extLst>
          </p:cNvPr>
          <p:cNvSpPr txBox="1"/>
          <p:nvPr/>
        </p:nvSpPr>
        <p:spPr>
          <a:xfrm>
            <a:off x="699248" y="2726258"/>
            <a:ext cx="11255188" cy="1612621"/>
          </a:xfrm>
          <a:prstGeom prst="rect">
            <a:avLst/>
          </a:prstGeom>
        </p:spPr>
        <p:txBody>
          <a:bodyPr vert="horz" wrap="square" lIns="0" tIns="12065" rIns="0" bIns="0" rtlCol="0">
            <a:spAutoFit/>
          </a:bodyPr>
          <a:lstStyle/>
          <a:p>
            <a:pPr marL="12700" algn="ctr">
              <a:lnSpc>
                <a:spcPct val="100000"/>
              </a:lnSpc>
              <a:spcBef>
                <a:spcPts val="95"/>
              </a:spcBef>
            </a:pPr>
            <a:r>
              <a:rPr lang="pt-BR" sz="5200" spc="-30" dirty="0">
                <a:latin typeface="Segoe UI Semibold" panose="020B0702040204020203" pitchFamily="34" charset="0"/>
                <a:cs typeface="Segoe UI Semibold" panose="020B0702040204020203" pitchFamily="34" charset="0"/>
              </a:rPr>
              <a:t>Tema: Terceirização na Administração Pública</a:t>
            </a:r>
            <a:endParaRPr lang="pt-BR" sz="5200" dirty="0">
              <a:latin typeface="Segoe UI Semibold" panose="020B0702040204020203" pitchFamily="34" charset="0"/>
              <a:cs typeface="Segoe UI Semibold" panose="020B0702040204020203" pitchFamily="34" charset="0"/>
            </a:endParaRPr>
          </a:p>
        </p:txBody>
      </p:sp>
      <p:sp>
        <p:nvSpPr>
          <p:cNvPr id="4" name="object 56">
            <a:extLst>
              <a:ext uri="{FF2B5EF4-FFF2-40B4-BE49-F238E27FC236}">
                <a16:creationId xmlns:a16="http://schemas.microsoft.com/office/drawing/2014/main" id="{624CC5CD-2659-4381-9BDE-5FD41128A98C}"/>
              </a:ext>
            </a:extLst>
          </p:cNvPr>
          <p:cNvSpPr txBox="1"/>
          <p:nvPr/>
        </p:nvSpPr>
        <p:spPr>
          <a:xfrm>
            <a:off x="2204745" y="4526712"/>
            <a:ext cx="9348470" cy="1499770"/>
          </a:xfrm>
          <a:prstGeom prst="rect">
            <a:avLst/>
          </a:prstGeom>
        </p:spPr>
        <p:txBody>
          <a:bodyPr vert="horz" wrap="square" lIns="0" tIns="12065" rIns="0" bIns="0" rtlCol="0">
            <a:spAutoFit/>
          </a:bodyPr>
          <a:lstStyle/>
          <a:p>
            <a:pPr marL="1900555">
              <a:lnSpc>
                <a:spcPct val="100000"/>
              </a:lnSpc>
              <a:spcBef>
                <a:spcPts val="95"/>
              </a:spcBef>
            </a:pPr>
            <a:r>
              <a:rPr sz="2800" b="1" spc="-10" dirty="0">
                <a:latin typeface="Segoe UI" panose="020B0502040204020203" pitchFamily="34" charset="0"/>
                <a:cs typeface="Segoe UI" panose="020B0502040204020203" pitchFamily="34" charset="0"/>
              </a:rPr>
              <a:t>P</a:t>
            </a:r>
            <a:r>
              <a:rPr sz="2250" b="1" spc="-10" dirty="0">
                <a:latin typeface="Segoe UI" panose="020B0502040204020203" pitchFamily="34" charset="0"/>
                <a:cs typeface="Segoe UI" panose="020B0502040204020203" pitchFamily="34" charset="0"/>
              </a:rPr>
              <a:t>ROF</a:t>
            </a:r>
            <a:r>
              <a:rPr sz="2800" b="1" spc="-10" dirty="0">
                <a:latin typeface="Segoe UI" panose="020B0502040204020203" pitchFamily="34" charset="0"/>
                <a:cs typeface="Segoe UI" panose="020B0502040204020203" pitchFamily="34" charset="0"/>
              </a:rPr>
              <a:t>. D</a:t>
            </a:r>
            <a:r>
              <a:rPr sz="2250" b="1" spc="-10" dirty="0">
                <a:latin typeface="Segoe UI" panose="020B0502040204020203" pitchFamily="34" charset="0"/>
                <a:cs typeface="Segoe UI" panose="020B0502040204020203" pitchFamily="34" charset="0"/>
              </a:rPr>
              <a:t>R</a:t>
            </a:r>
            <a:r>
              <a:rPr sz="2800" b="1" spc="-10"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G</a:t>
            </a:r>
            <a:r>
              <a:rPr sz="2250" b="1" spc="-5" dirty="0">
                <a:latin typeface="Segoe UI" panose="020B0502040204020203" pitchFamily="34" charset="0"/>
                <a:cs typeface="Segoe UI" panose="020B0502040204020203" pitchFamily="34" charset="0"/>
              </a:rPr>
              <a:t>USTAVO </a:t>
            </a:r>
            <a:r>
              <a:rPr sz="2800" b="1" spc="-10" dirty="0">
                <a:latin typeface="Segoe UI" panose="020B0502040204020203" pitchFamily="34" charset="0"/>
                <a:cs typeface="Segoe UI" panose="020B0502040204020203" pitchFamily="34" charset="0"/>
              </a:rPr>
              <a:t>J</a:t>
            </a:r>
            <a:r>
              <a:rPr sz="2250" b="1" spc="-10" dirty="0">
                <a:latin typeface="Segoe UI" panose="020B0502040204020203" pitchFamily="34" charset="0"/>
                <a:cs typeface="Segoe UI" panose="020B0502040204020203" pitchFamily="34" charset="0"/>
              </a:rPr>
              <a:t>USTINO DE</a:t>
            </a:r>
            <a:r>
              <a:rPr sz="2250" b="1" spc="560" dirty="0">
                <a:latin typeface="Segoe UI" panose="020B0502040204020203" pitchFamily="34" charset="0"/>
                <a:cs typeface="Segoe UI" panose="020B0502040204020203" pitchFamily="34" charset="0"/>
              </a:rPr>
              <a:t> </a:t>
            </a:r>
            <a:r>
              <a:rPr sz="2800" b="1" spc="-10" dirty="0">
                <a:latin typeface="Segoe UI" panose="020B0502040204020203" pitchFamily="34" charset="0"/>
                <a:cs typeface="Segoe UI" panose="020B0502040204020203" pitchFamily="34" charset="0"/>
              </a:rPr>
              <a:t>O</a:t>
            </a:r>
            <a:r>
              <a:rPr sz="2250" b="1" spc="-10" dirty="0">
                <a:latin typeface="Segoe UI" panose="020B0502040204020203" pitchFamily="34" charset="0"/>
                <a:cs typeface="Segoe UI" panose="020B0502040204020203" pitchFamily="34" charset="0"/>
              </a:rPr>
              <a:t>LIVEIRA</a:t>
            </a:r>
            <a:endParaRPr sz="2250" dirty="0">
              <a:latin typeface="Segoe UI" panose="020B0502040204020203" pitchFamily="34" charset="0"/>
              <a:cs typeface="Segoe UI" panose="020B0502040204020203" pitchFamily="34" charset="0"/>
            </a:endParaRPr>
          </a:p>
          <a:p>
            <a:pPr>
              <a:lnSpc>
                <a:spcPct val="100000"/>
              </a:lnSpc>
              <a:spcBef>
                <a:spcPts val="5"/>
              </a:spcBef>
            </a:pPr>
            <a:endParaRPr sz="4950" dirty="0">
              <a:latin typeface="Segoe UI" panose="020B0502040204020203" pitchFamily="34" charset="0"/>
              <a:cs typeface="Segoe UI" panose="020B0502040204020203" pitchFamily="34" charset="0"/>
            </a:endParaRPr>
          </a:p>
          <a:p>
            <a:pPr marL="12700">
              <a:lnSpc>
                <a:spcPts val="2295"/>
              </a:lnSpc>
            </a:pPr>
            <a:r>
              <a:rPr sz="2000" dirty="0">
                <a:latin typeface="Segoe UI" panose="020B0502040204020203" pitchFamily="34" charset="0"/>
                <a:cs typeface="Segoe UI" panose="020B0502040204020203" pitchFamily="34" charset="0"/>
              </a:rPr>
              <a:t>Faculdade de Direito da Universidade de </a:t>
            </a:r>
            <a:r>
              <a:rPr sz="2000" spc="-5" dirty="0">
                <a:latin typeface="Segoe UI" panose="020B0502040204020203" pitchFamily="34" charset="0"/>
                <a:cs typeface="Segoe UI" panose="020B0502040204020203" pitchFamily="34" charset="0"/>
              </a:rPr>
              <a:t>São </a:t>
            </a:r>
            <a:r>
              <a:rPr sz="2000" dirty="0">
                <a:latin typeface="Segoe UI" panose="020B0502040204020203" pitchFamily="34" charset="0"/>
                <a:cs typeface="Segoe UI" panose="020B0502040204020203" pitchFamily="34" charset="0"/>
              </a:rPr>
              <a:t>Paulo</a:t>
            </a:r>
            <a:r>
              <a:rPr sz="2000" spc="-1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(USP)</a:t>
            </a:r>
            <a:endParaRP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Responsabilidade da Administração Pública na Terceirização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Instrução Normativa nº 05/2017/MPOG</a:t>
            </a:r>
          </a:p>
        </p:txBody>
      </p:sp>
      <p:sp>
        <p:nvSpPr>
          <p:cNvPr id="7" name="Retângulo 6"/>
          <p:cNvSpPr/>
          <p:nvPr/>
        </p:nvSpPr>
        <p:spPr>
          <a:xfrm>
            <a:off x="528371" y="1881314"/>
            <a:ext cx="11135258" cy="3762568"/>
          </a:xfrm>
          <a:prstGeom prst="rect">
            <a:avLst/>
          </a:prstGeom>
        </p:spPr>
        <p:txBody>
          <a:bodyPr wrap="square">
            <a:spAutoFit/>
          </a:bodyPr>
          <a:lstStyle/>
          <a:p>
            <a:pPr marL="299085" indent="-286385">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Norma</a:t>
            </a:r>
            <a:r>
              <a:rPr lang="pt-BR" spc="-5" dirty="0">
                <a:latin typeface="Segoe UI" panose="020B0502040204020203" pitchFamily="34" charset="0"/>
                <a:ea typeface="Segoe UI" panose="020B0502040204020203" pitchFamily="34" charset="0"/>
                <a:cs typeface="Segoe UI" panose="020B0502040204020203" pitchFamily="34" charset="0"/>
              </a:rPr>
              <a:t>: Instrução Normativa nº 05/2017, do Ministério do Planejamento, Orçamento e Gestão.</a:t>
            </a:r>
          </a:p>
          <a:p>
            <a:pPr marL="299085" indent="-286385">
              <a:lnSpc>
                <a:spcPct val="100000"/>
              </a:lnSpc>
              <a:spcBef>
                <a:spcPts val="300"/>
              </a:spcBef>
              <a:buClr>
                <a:srgbClr val="CE5A3D"/>
              </a:buClr>
              <a:buFont typeface="Wingdings"/>
              <a:buChar char=""/>
              <a:tabLst>
                <a:tab pos="299720" algn="l"/>
              </a:tabLst>
            </a:pPr>
            <a:endParaRPr lang="pt-BR"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Objeto</a:t>
            </a:r>
            <a:r>
              <a:rPr lang="pt-BR" spc="-5" dirty="0">
                <a:latin typeface="Segoe UI" panose="020B0502040204020203" pitchFamily="34" charset="0"/>
                <a:ea typeface="Segoe UI" panose="020B0502040204020203" pitchFamily="34" charset="0"/>
                <a:cs typeface="Segoe UI" panose="020B0502040204020203" pitchFamily="34" charset="0"/>
              </a:rPr>
              <a:t>: Contratações de serviços para a realização de tarefas  executivas sob o regime de execução indireta (art. 1º)</a:t>
            </a:r>
          </a:p>
          <a:p>
            <a:pPr marL="299085" indent="-286385">
              <a:lnSpc>
                <a:spcPct val="100000"/>
              </a:lnSpc>
              <a:spcBef>
                <a:spcPts val="300"/>
              </a:spcBef>
              <a:buClr>
                <a:srgbClr val="CE5A3D"/>
              </a:buClr>
              <a:buFont typeface="Wingdings"/>
              <a:buChar char=""/>
              <a:tabLst>
                <a:tab pos="299720" algn="l"/>
              </a:tabLst>
            </a:pPr>
            <a:endParaRPr lang="pt-BR" spc="-5"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Destinatário</a:t>
            </a:r>
            <a:r>
              <a:rPr lang="pt-BR" spc="-5" dirty="0">
                <a:latin typeface="Segoe UI" panose="020B0502040204020203" pitchFamily="34" charset="0"/>
                <a:ea typeface="Segoe UI" panose="020B0502040204020203" pitchFamily="34" charset="0"/>
                <a:cs typeface="Segoe UI" panose="020B0502040204020203" pitchFamily="34" charset="0"/>
              </a:rPr>
              <a:t>: </a:t>
            </a:r>
            <a:r>
              <a:rPr lang="pt-BR" spc="-5" dirty="0">
                <a:solidFill>
                  <a:srgbClr val="2C2D2C"/>
                </a:solidFill>
                <a:latin typeface="Segoe UI" panose="020B0502040204020203" pitchFamily="34" charset="0"/>
                <a:ea typeface="Segoe UI" panose="020B0502040204020203" pitchFamily="34" charset="0"/>
                <a:cs typeface="Segoe UI" panose="020B0502040204020203" pitchFamily="34" charset="0"/>
              </a:rPr>
              <a:t>órgãos ou entidades da Administração</a:t>
            </a:r>
            <a:r>
              <a:rPr lang="pt-BR" spc="-1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rgbClr val="2C2D2C"/>
                </a:solidFill>
                <a:latin typeface="Segoe UI" panose="020B0502040204020203" pitchFamily="34" charset="0"/>
                <a:ea typeface="Segoe UI" panose="020B0502040204020203" pitchFamily="34" charset="0"/>
                <a:cs typeface="Segoe UI" panose="020B0502040204020203" pitchFamily="34" charset="0"/>
              </a:rPr>
              <a:t>Pública</a:t>
            </a:r>
            <a:r>
              <a:rPr lang="pt-BR" dirty="0">
                <a:latin typeface="Segoe UI" panose="020B0502040204020203" pitchFamily="34" charset="0"/>
                <a:ea typeface="Segoe UI" panose="020B0502040204020203" pitchFamily="34" charset="0"/>
                <a:cs typeface="Segoe UI" panose="020B0502040204020203" pitchFamily="34" charset="0"/>
              </a:rPr>
              <a:t> </a:t>
            </a:r>
            <a:r>
              <a:rPr lang="pt-BR" spc="-5" dirty="0">
                <a:solidFill>
                  <a:srgbClr val="2C2D2C"/>
                </a:solidFill>
                <a:latin typeface="Segoe UI" panose="020B0502040204020203" pitchFamily="34" charset="0"/>
                <a:ea typeface="Segoe UI" panose="020B0502040204020203" pitchFamily="34" charset="0"/>
                <a:cs typeface="Segoe UI" panose="020B0502040204020203" pitchFamily="34" charset="0"/>
              </a:rPr>
              <a:t>federal direta, autárquica e fundacional (artigo</a:t>
            </a:r>
            <a:r>
              <a:rPr lang="pt-BR" spc="4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rgbClr val="2C2D2C"/>
                </a:solidFill>
                <a:latin typeface="Segoe UI" panose="020B0502040204020203" pitchFamily="34" charset="0"/>
                <a:ea typeface="Segoe UI" panose="020B0502040204020203" pitchFamily="34" charset="0"/>
                <a:cs typeface="Segoe UI" panose="020B0502040204020203" pitchFamily="34" charset="0"/>
              </a:rPr>
              <a:t>1º)</a:t>
            </a:r>
            <a:endParaRPr lang="pt-BR"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endParaRPr lang="pt-BR"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Fundamento Legal:</a:t>
            </a:r>
            <a:r>
              <a:rPr lang="pt-BR" spc="-5" dirty="0">
                <a:latin typeface="Segoe UI" panose="020B0502040204020203" pitchFamily="34" charset="0"/>
                <a:ea typeface="Segoe UI" panose="020B0502040204020203" pitchFamily="34" charset="0"/>
                <a:cs typeface="Segoe UI" panose="020B0502040204020203" pitchFamily="34" charset="0"/>
              </a:rPr>
              <a:t> </a:t>
            </a:r>
          </a:p>
          <a:p>
            <a:pPr marL="12700">
              <a:lnSpc>
                <a:spcPct val="100000"/>
              </a:lnSpc>
              <a:spcBef>
                <a:spcPts val="300"/>
              </a:spcBef>
              <a:buClr>
                <a:srgbClr val="CE5A3D"/>
              </a:buClr>
              <a:tabLst>
                <a:tab pos="299720" algn="l"/>
              </a:tabLst>
            </a:pPr>
            <a:endParaRPr lang="pt-BR" spc="-5" dirty="0">
              <a:latin typeface="Segoe UI" panose="020B0502040204020203" pitchFamily="34" charset="0"/>
              <a:ea typeface="Segoe UI" panose="020B0502040204020203" pitchFamily="34" charset="0"/>
              <a:cs typeface="Segoe UI" panose="020B0502040204020203" pitchFamily="34" charset="0"/>
            </a:endParaRPr>
          </a:p>
          <a:p>
            <a:pPr marL="12700">
              <a:lnSpc>
                <a:spcPct val="100000"/>
              </a:lnSpc>
              <a:spcBef>
                <a:spcPts val="300"/>
              </a:spcBef>
              <a:buClr>
                <a:srgbClr val="CE5A3D"/>
              </a:buClr>
              <a:tabLst>
                <a:tab pos="299720" algn="l"/>
              </a:tabLst>
            </a:pPr>
            <a:endParaRPr lang="pt-BR" spc="-5" dirty="0">
              <a:latin typeface="Segoe UI" panose="020B0502040204020203" pitchFamily="34" charset="0"/>
              <a:ea typeface="Segoe UI" panose="020B0502040204020203" pitchFamily="34" charset="0"/>
              <a:cs typeface="Segoe UI" panose="020B0502040204020203" pitchFamily="34" charset="0"/>
            </a:endParaRPr>
          </a:p>
          <a:p>
            <a:pPr marL="12700">
              <a:lnSpc>
                <a:spcPct val="100000"/>
              </a:lnSpc>
              <a:spcBef>
                <a:spcPts val="300"/>
              </a:spcBef>
              <a:buClr>
                <a:srgbClr val="CE5A3D"/>
              </a:buClr>
              <a:tabLst>
                <a:tab pos="299720" algn="l"/>
              </a:tabLst>
            </a:pPr>
            <a:endParaRPr lang="pt-BR" spc="-5"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tângulo: Cantos Arredondados 4">
            <a:extLst>
              <a:ext uri="{FF2B5EF4-FFF2-40B4-BE49-F238E27FC236}">
                <a16:creationId xmlns:a16="http://schemas.microsoft.com/office/drawing/2014/main" id="{B9565FD4-D89A-40E7-9978-79B008D2D4AA}"/>
              </a:ext>
            </a:extLst>
          </p:cNvPr>
          <p:cNvSpPr/>
          <p:nvPr/>
        </p:nvSpPr>
        <p:spPr>
          <a:xfrm>
            <a:off x="1095024" y="4908845"/>
            <a:ext cx="9427610" cy="14700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lnSpc>
                <a:spcPct val="100000"/>
              </a:lnSpc>
              <a:spcBef>
                <a:spcPts val="300"/>
              </a:spcBef>
              <a:buClr>
                <a:srgbClr val="CE5A3D"/>
              </a:buClr>
              <a:tabLst>
                <a:tab pos="299720" algn="l"/>
              </a:tabLst>
            </a:pP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84.</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 Compete  privativamente ao Presidente da República:  </a:t>
            </a:r>
          </a:p>
          <a:p>
            <a:pPr marL="363538" algn="just">
              <a:lnSpc>
                <a:spcPct val="100000"/>
              </a:lnSpc>
              <a:spcBef>
                <a:spcPts val="300"/>
              </a:spcBef>
              <a:buClr>
                <a:srgbClr val="CE5A3D"/>
              </a:buClr>
              <a:tabLst>
                <a:tab pos="299720" algn="l"/>
              </a:tabLst>
            </a:pP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VI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 dispor,  mediante decreto, sobre: a) organização e funcionamento da  administração federal, quando não implicar aumento de  despesa nem criação ou extinção de órgãos públicos. (Decreto  Federal nº 2.271/1997)</a:t>
            </a:r>
          </a:p>
        </p:txBody>
      </p:sp>
    </p:spTree>
    <p:extLst>
      <p:ext uri="{BB962C8B-B14F-4D97-AF65-F5344CB8AC3E}">
        <p14:creationId xmlns:p14="http://schemas.microsoft.com/office/powerpoint/2010/main" val="196687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77382"/>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Responsabilidade da Administração Pública na Terceirização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Instrução Normativa nº 05/2017/MPOG</a:t>
            </a:r>
          </a:p>
        </p:txBody>
      </p:sp>
      <p:sp>
        <p:nvSpPr>
          <p:cNvPr id="5" name="Retângulo: Cantos Arredondados 4">
            <a:extLst>
              <a:ext uri="{FF2B5EF4-FFF2-40B4-BE49-F238E27FC236}">
                <a16:creationId xmlns:a16="http://schemas.microsoft.com/office/drawing/2014/main" id="{C63DD5DC-DB97-47D7-9C69-A9784FDF4104}"/>
              </a:ext>
            </a:extLst>
          </p:cNvPr>
          <p:cNvSpPr/>
          <p:nvPr/>
        </p:nvSpPr>
        <p:spPr>
          <a:xfrm>
            <a:off x="1382195" y="2693963"/>
            <a:ext cx="9427610" cy="26658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6350" algn="just">
              <a:lnSpc>
                <a:spcPts val="1939"/>
              </a:lnSpc>
              <a:spcBef>
                <a:spcPts val="5"/>
              </a:spcBef>
            </a:pP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Art.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3º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O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objeto da licitação será definido como prestação de serviços, sendo </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vedada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  caracterização </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exclusiva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do objeto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como fornecimento de mão de</a:t>
            </a:r>
            <a:r>
              <a:rPr lang="pt-BR" sz="16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obra</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20"/>
              </a:spcBef>
            </a:pP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ts val="1939"/>
              </a:lnSpc>
            </a:pP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Art.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4º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prestação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serviços de que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trata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esta Instrução Normativa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não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gera vínculo  empregatício entre os empregados da contratada e a Administração</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 vedando-se  qualquer relação entre estes que caracterize pessoalidade e subordinação</a:t>
            </a:r>
            <a:r>
              <a:rPr lang="pt-BR" sz="1600" spc="15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direta.</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537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77382"/>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Responsabilidade da Administração Pública na Terceirização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400" i="1" dirty="0">
                <a:latin typeface="Segoe UI Semibold" panose="020B0702040204020203" pitchFamily="34" charset="0"/>
                <a:cs typeface="Segoe UI Semibold" panose="020B0702040204020203" pitchFamily="34" charset="0"/>
              </a:rPr>
              <a:t>Instrução Normativa nº 05/2017/MPOG	X Decreto 9.507/2018</a:t>
            </a:r>
          </a:p>
        </p:txBody>
      </p:sp>
      <p:sp>
        <p:nvSpPr>
          <p:cNvPr id="8" name="Retângulo: Cantos Arredondados 7">
            <a:extLst>
              <a:ext uri="{FF2B5EF4-FFF2-40B4-BE49-F238E27FC236}">
                <a16:creationId xmlns:a16="http://schemas.microsoft.com/office/drawing/2014/main" id="{DDD23DB6-5DAB-471D-907D-B8F536447DD8}"/>
              </a:ext>
            </a:extLst>
          </p:cNvPr>
          <p:cNvSpPr/>
          <p:nvPr/>
        </p:nvSpPr>
        <p:spPr>
          <a:xfrm>
            <a:off x="436099" y="1812616"/>
            <a:ext cx="5713848" cy="484712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5080" algn="just">
              <a:lnSpc>
                <a:spcPct val="114000"/>
              </a:lnSpc>
            </a:pPr>
            <a:r>
              <a:rPr lang="pt-BR" sz="1200" dirty="0">
                <a:solidFill>
                  <a:schemeClr val="tx1"/>
                </a:solidFill>
                <a:latin typeface="Segoe UI" panose="020B0502040204020203" pitchFamily="34" charset="0"/>
                <a:cs typeface="Segoe UI" panose="020B0502040204020203" pitchFamily="34" charset="0"/>
              </a:rPr>
              <a:t>Art. 9º Não serão objeto de execução indireta na Administração Pública federal direta, autárquica e  fundacional:</a:t>
            </a:r>
          </a:p>
          <a:p>
            <a:pPr algn="just">
              <a:lnSpc>
                <a:spcPct val="114000"/>
              </a:lnSpc>
              <a:buAutoNum type="romanUcPeriod"/>
              <a:tabLst>
                <a:tab pos="189865" algn="l"/>
              </a:tabLst>
            </a:pPr>
            <a:r>
              <a:rPr lang="pt-BR" sz="1200" dirty="0">
                <a:solidFill>
                  <a:schemeClr val="tx1"/>
                </a:solidFill>
                <a:latin typeface="Segoe UI" panose="020B0502040204020203" pitchFamily="34" charset="0"/>
                <a:cs typeface="Segoe UI" panose="020B0502040204020203" pitchFamily="34" charset="0"/>
              </a:rPr>
              <a:t>- atividades que envolvam a tomada de decisão ou posicionamento institucional nas áreas de planejamento, coordenação, supervisão e controle;</a:t>
            </a:r>
          </a:p>
          <a:p>
            <a:pPr indent="-194945" algn="just">
              <a:lnSpc>
                <a:spcPct val="114000"/>
              </a:lnSpc>
              <a:buAutoNum type="romanUcPeriod" startAt="2"/>
              <a:tabLst>
                <a:tab pos="208279" algn="l"/>
              </a:tabLst>
            </a:pPr>
            <a:r>
              <a:rPr lang="pt-BR" sz="1200" dirty="0">
                <a:solidFill>
                  <a:schemeClr val="tx1"/>
                </a:solidFill>
                <a:latin typeface="Segoe UI" panose="020B0502040204020203" pitchFamily="34" charset="0"/>
                <a:cs typeface="Segoe UI" panose="020B0502040204020203" pitchFamily="34" charset="0"/>
              </a:rPr>
              <a:t>- as atividades consideradas estratégicas para o órgão ou entidade, cuja terceirização possa colocar em risco o controle de processos e de conhecimentos e tecnologias;</a:t>
            </a:r>
          </a:p>
          <a:p>
            <a:pPr marR="6350" algn="just">
              <a:lnSpc>
                <a:spcPct val="114000"/>
              </a:lnSpc>
              <a:buAutoNum type="romanUcPeriod" startAt="3"/>
              <a:tabLst>
                <a:tab pos="279400" algn="l"/>
              </a:tabLst>
            </a:pPr>
            <a:r>
              <a:rPr lang="pt-BR" sz="1200" dirty="0">
                <a:solidFill>
                  <a:schemeClr val="tx1"/>
                </a:solidFill>
                <a:latin typeface="Segoe UI" panose="020B0502040204020203" pitchFamily="34" charset="0"/>
                <a:cs typeface="Segoe UI" panose="020B0502040204020203" pitchFamily="34" charset="0"/>
              </a:rPr>
              <a:t>- as funções relacionadas ao poder de polícia, de regulação, de outorga de serviços públicos e  de aplicação de sanção; e</a:t>
            </a:r>
          </a:p>
          <a:p>
            <a:pPr marR="5080" algn="just">
              <a:lnSpc>
                <a:spcPct val="114000"/>
              </a:lnSpc>
              <a:buAutoNum type="romanUcPeriod" startAt="3"/>
              <a:tabLst>
                <a:tab pos="304165" algn="l"/>
              </a:tabLst>
            </a:pPr>
            <a:r>
              <a:rPr lang="pt-BR" sz="1200" dirty="0">
                <a:solidFill>
                  <a:schemeClr val="tx1"/>
                </a:solidFill>
                <a:latin typeface="Segoe UI" panose="020B0502040204020203" pitchFamily="34" charset="0"/>
                <a:cs typeface="Segoe UI" panose="020B0502040204020203" pitchFamily="34" charset="0"/>
              </a:rPr>
              <a:t>- as atividades inerentes às categorias funcionais abrangidas pelo plano de cargos do órgão ou  entidade, salvo expressa disposição legal em contrário ou quando se tratar de cargo extinto, total ou  parcialmente, no âmbito do quadro geral de pessoal.</a:t>
            </a:r>
          </a:p>
          <a:p>
            <a:pPr marR="5080" algn="just">
              <a:lnSpc>
                <a:spcPct val="114000"/>
              </a:lnSpc>
            </a:pPr>
            <a:endParaRPr lang="pt-BR" sz="1200" dirty="0">
              <a:solidFill>
                <a:schemeClr val="tx1"/>
              </a:solidFill>
              <a:latin typeface="Segoe UI" panose="020B0502040204020203" pitchFamily="34" charset="0"/>
              <a:cs typeface="Segoe UI" panose="020B0502040204020203" pitchFamily="34" charset="0"/>
            </a:endParaRPr>
          </a:p>
          <a:p>
            <a:pPr marR="5080" algn="just">
              <a:lnSpc>
                <a:spcPct val="114000"/>
              </a:lnSpc>
            </a:pPr>
            <a:r>
              <a:rPr lang="pt-BR" sz="1200" dirty="0">
                <a:solidFill>
                  <a:schemeClr val="tx1"/>
                </a:solidFill>
                <a:latin typeface="Segoe UI" panose="020B0502040204020203" pitchFamily="34" charset="0"/>
                <a:cs typeface="Segoe UI" panose="020B0502040204020203" pitchFamily="34" charset="0"/>
              </a:rPr>
              <a:t>Parágrafo único. As atividades auxiliares, instrumentais ou acessórias às funções e atividades definidas  nos incisos do caput podem ser executadas de forma indireta, sendo vedada a transferência de  responsabilidade para realização de atos administrativos ou a tomada de decisão para o contratado.</a:t>
            </a:r>
          </a:p>
        </p:txBody>
      </p:sp>
      <p:sp>
        <p:nvSpPr>
          <p:cNvPr id="4" name="Retângulo: Cantos Arredondados 7">
            <a:extLst>
              <a:ext uri="{FF2B5EF4-FFF2-40B4-BE49-F238E27FC236}">
                <a16:creationId xmlns:a16="http://schemas.microsoft.com/office/drawing/2014/main" id="{DDD23DB6-5DAB-471D-907D-B8F536447DD8}"/>
              </a:ext>
            </a:extLst>
          </p:cNvPr>
          <p:cNvSpPr/>
          <p:nvPr/>
        </p:nvSpPr>
        <p:spPr>
          <a:xfrm>
            <a:off x="6327972" y="1812616"/>
            <a:ext cx="5688700" cy="484712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endParaRPr lang="pt-BR" sz="1200" dirty="0">
              <a:solidFill>
                <a:schemeClr val="tx1"/>
              </a:solidFill>
              <a:latin typeface="Segoe UI" panose="020B0502040204020203" pitchFamily="34" charset="0"/>
              <a:cs typeface="Segoe UI" panose="020B0502040204020203" pitchFamily="34" charset="0"/>
            </a:endParaRP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Art. 3º  Não serão objeto de execução indireta na administração pública federal direta, autárquica e fundacional, os serviços:</a:t>
            </a: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I - que envolvam a tomada de decisão ou posicionamento institucional nas áreas de planejamento, coordenação, supervisão e controle;</a:t>
            </a: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II - que sejam considerados estratégicos para o órgão ou a entidade, cuja terceirização possa colocar em risco o controle de processos e de conhecimentos e tecnologias;</a:t>
            </a: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III - que estejam relacionados ao poder de polícia, de regulação, de outorga de serviços públicos e de aplicação de sanção; e</a:t>
            </a: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IV - que sejam inerentes às categorias funcionais abrangidas pelo plano de cargos do órgão ou da entidade, exceto disposição legal em contrário ou quando se tratar de cargo extinto, total ou parcialmente, no âmbito do quadro geral de pessoal.</a:t>
            </a:r>
          </a:p>
          <a:p>
            <a:pPr algn="just">
              <a:lnSpc>
                <a:spcPct val="114000"/>
              </a:lnSpc>
            </a:pPr>
            <a:endParaRPr lang="pt-BR" sz="1200" dirty="0">
              <a:solidFill>
                <a:schemeClr val="tx1"/>
              </a:solidFill>
              <a:latin typeface="Segoe UI" panose="020B0502040204020203" pitchFamily="34" charset="0"/>
              <a:cs typeface="Segoe UI" panose="020B0502040204020203" pitchFamily="34" charset="0"/>
            </a:endParaRP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 1º  Os serviços auxiliares, instrumentais ou acessórios de que tratam   os incisos do </a:t>
            </a:r>
            <a:r>
              <a:rPr lang="pt-BR" sz="1200" b="1" dirty="0">
                <a:solidFill>
                  <a:schemeClr val="tx1"/>
                </a:solidFill>
                <a:latin typeface="Segoe UI" panose="020B0502040204020203" pitchFamily="34" charset="0"/>
                <a:cs typeface="Segoe UI" panose="020B0502040204020203" pitchFamily="34" charset="0"/>
              </a:rPr>
              <a:t>caput</a:t>
            </a:r>
            <a:r>
              <a:rPr lang="pt-BR" sz="1200" dirty="0">
                <a:solidFill>
                  <a:schemeClr val="tx1"/>
                </a:solidFill>
                <a:latin typeface="Segoe UI" panose="020B0502040204020203" pitchFamily="34" charset="0"/>
                <a:cs typeface="Segoe UI" panose="020B0502040204020203" pitchFamily="34" charset="0"/>
              </a:rPr>
              <a:t> poderão ser executados de forma indireta,  vedada a transferência de responsabilidade para a realização de atos administrativos ou a tomada de decisão para o contratado.</a:t>
            </a:r>
          </a:p>
          <a:p>
            <a:pPr algn="just">
              <a:lnSpc>
                <a:spcPct val="114000"/>
              </a:lnSpc>
            </a:pPr>
            <a:endParaRPr lang="pt-BR" sz="1200" dirty="0">
              <a:solidFill>
                <a:schemeClr val="tx1"/>
              </a:solidFill>
              <a:latin typeface="Segoe UI" panose="020B0502040204020203" pitchFamily="34" charset="0"/>
              <a:cs typeface="Segoe UI" panose="020B0502040204020203" pitchFamily="34" charset="0"/>
            </a:endParaRPr>
          </a:p>
          <a:p>
            <a:pPr algn="just">
              <a:lnSpc>
                <a:spcPct val="114000"/>
              </a:lnSpc>
            </a:pPr>
            <a:r>
              <a:rPr lang="pt-BR" sz="1200" dirty="0">
                <a:solidFill>
                  <a:schemeClr val="tx1"/>
                </a:solidFill>
                <a:latin typeface="Segoe UI" panose="020B0502040204020203" pitchFamily="34" charset="0"/>
                <a:cs typeface="Segoe UI" panose="020B0502040204020203" pitchFamily="34" charset="0"/>
              </a:rPr>
              <a:t>§ 2º  Os serviços auxiliares, instrumentais ou acessórios de fiscalização e consentimento relacionados ao exercício do poder de polícia não serão objeto de execução indireta</a:t>
            </a:r>
          </a:p>
          <a:p>
            <a:pPr marL="12700" marR="5080" algn="just">
              <a:lnSpc>
                <a:spcPts val="1939"/>
              </a:lnSpc>
              <a:spcBef>
                <a:spcPts val="5"/>
              </a:spcBef>
            </a:pPr>
            <a:endParaRPr lang="pt-BR"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8945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0043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04: Terceirização e Administração Pública Indireta</a:t>
            </a:r>
          </a:p>
          <a:p>
            <a:pPr algn="just"/>
            <a:endParaRPr lang="pt-BR" dirty="0"/>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 indireta (empresas públicas e sociedades de economia mista)</a:t>
            </a:r>
          </a:p>
        </p:txBody>
      </p:sp>
      <p:sp>
        <p:nvSpPr>
          <p:cNvPr id="5" name="CaixaDeTexto 4">
            <a:extLst>
              <a:ext uri="{FF2B5EF4-FFF2-40B4-BE49-F238E27FC236}">
                <a16:creationId xmlns:a16="http://schemas.microsoft.com/office/drawing/2014/main" id="{0F833573-78D5-44BF-B968-C523D5C3E751}"/>
              </a:ext>
            </a:extLst>
          </p:cNvPr>
          <p:cNvSpPr txBox="1"/>
          <p:nvPr/>
        </p:nvSpPr>
        <p:spPr>
          <a:xfrm>
            <a:off x="210393" y="2071558"/>
            <a:ext cx="11506874" cy="4721934"/>
          </a:xfrm>
          <a:prstGeom prst="rect">
            <a:avLst/>
          </a:prstGeom>
          <a:noFill/>
        </p:spPr>
        <p:txBody>
          <a:bodyPr wrap="square" rtlCol="0">
            <a:spAutoFit/>
          </a:bodyPr>
          <a:lstStyle/>
          <a:p>
            <a:pPr algn="just">
              <a:lnSpc>
                <a:spcPct val="120000"/>
              </a:lnSpc>
            </a:pPr>
            <a:r>
              <a:rPr lang="pt-BR" sz="1400" b="1" dirty="0">
                <a:latin typeface="Segoe UI" panose="020B0502040204020203" pitchFamily="34" charset="0"/>
                <a:cs typeface="Segoe UI" panose="020B0502040204020203" pitchFamily="34" charset="0"/>
              </a:rPr>
              <a:t>Decreto nº 9.507/2018</a:t>
            </a:r>
          </a:p>
          <a:p>
            <a:pPr algn="just">
              <a:lnSpc>
                <a:spcPct val="120000"/>
              </a:lnSpc>
            </a:pPr>
            <a:r>
              <a:rPr lang="pt-BR" sz="1400" b="1" dirty="0">
                <a:latin typeface="Segoe UI" panose="020B0502040204020203" pitchFamily="34" charset="0"/>
                <a:cs typeface="Segoe UI" panose="020B0502040204020203" pitchFamily="34" charset="0"/>
              </a:rPr>
              <a:t>Empresas públicas e sociedades de economia mista controladas pela União</a:t>
            </a:r>
            <a:endParaRPr lang="pt-BR" sz="1400" dirty="0">
              <a:latin typeface="Segoe UI" panose="020B0502040204020203" pitchFamily="34" charset="0"/>
              <a:cs typeface="Segoe UI" panose="020B0502040204020203" pitchFamily="34" charset="0"/>
            </a:endParaRPr>
          </a:p>
          <a:p>
            <a:pPr algn="just">
              <a:lnSpc>
                <a:spcPct val="120000"/>
              </a:lnSpc>
            </a:pPr>
            <a:r>
              <a:rPr lang="pt-BR" sz="1400" dirty="0">
                <a:latin typeface="Segoe UI" panose="020B0502040204020203" pitchFamily="34" charset="0"/>
                <a:cs typeface="Segoe UI" panose="020B0502040204020203" pitchFamily="34" charset="0"/>
              </a:rPr>
              <a:t>Art. 4º  Nas empresas públicas e nas sociedades de economia mista controladas pela União, não serão objeto de execução indireta os serviços que demandem a utilização, pela contratada, de profissionais com atribuições inerentes às dos cargos integrantes de seus Planos de Cargos e Salários, exceto se contrariar os princípios administrativos da eficiência, da economicidade e da razoabilidade, tais como na ocorrência de, ao menos, uma das seguintes hipóteses:</a:t>
            </a:r>
          </a:p>
          <a:p>
            <a:pPr algn="just">
              <a:lnSpc>
                <a:spcPct val="120000"/>
              </a:lnSpc>
            </a:pPr>
            <a:r>
              <a:rPr lang="pt-BR" sz="1400" dirty="0">
                <a:latin typeface="Segoe UI" panose="020B0502040204020203" pitchFamily="34" charset="0"/>
                <a:cs typeface="Segoe UI" panose="020B0502040204020203" pitchFamily="34" charset="0"/>
              </a:rPr>
              <a:t>I - caráter temporário do serviço;</a:t>
            </a:r>
          </a:p>
          <a:p>
            <a:pPr algn="just">
              <a:lnSpc>
                <a:spcPct val="120000"/>
              </a:lnSpc>
            </a:pPr>
            <a:r>
              <a:rPr lang="pt-BR" sz="1400" dirty="0">
                <a:latin typeface="Segoe UI" panose="020B0502040204020203" pitchFamily="34" charset="0"/>
                <a:cs typeface="Segoe UI" panose="020B0502040204020203" pitchFamily="34" charset="0"/>
              </a:rPr>
              <a:t>II - incremento temporário do volume de serviços;</a:t>
            </a:r>
          </a:p>
          <a:p>
            <a:pPr algn="just">
              <a:lnSpc>
                <a:spcPct val="120000"/>
              </a:lnSpc>
            </a:pPr>
            <a:r>
              <a:rPr lang="pt-BR" sz="1400" dirty="0">
                <a:latin typeface="Segoe UI" panose="020B0502040204020203" pitchFamily="34" charset="0"/>
                <a:cs typeface="Segoe UI" panose="020B0502040204020203" pitchFamily="34" charset="0"/>
              </a:rPr>
              <a:t>III - atualização de tecnologia ou especialização de serviço, quando for mais atual e segura, que reduzem o custo ou for menos prejudicial ao meio ambiente; ou</a:t>
            </a:r>
          </a:p>
          <a:p>
            <a:pPr algn="just">
              <a:lnSpc>
                <a:spcPct val="120000"/>
              </a:lnSpc>
            </a:pPr>
            <a:r>
              <a:rPr lang="pt-BR" sz="1400" dirty="0">
                <a:latin typeface="Segoe UI" panose="020B0502040204020203" pitchFamily="34" charset="0"/>
                <a:cs typeface="Segoe UI" panose="020B0502040204020203" pitchFamily="34" charset="0"/>
              </a:rPr>
              <a:t>IV - impossibilidade de competir no mercado concorrencial em que se insere.</a:t>
            </a:r>
          </a:p>
          <a:p>
            <a:pPr algn="just">
              <a:lnSpc>
                <a:spcPct val="120000"/>
              </a:lnSpc>
            </a:pPr>
            <a:r>
              <a:rPr lang="pt-BR" sz="1400" dirty="0">
                <a:latin typeface="Segoe UI" panose="020B0502040204020203" pitchFamily="34" charset="0"/>
                <a:cs typeface="Segoe UI" panose="020B0502040204020203" pitchFamily="34" charset="0"/>
              </a:rPr>
              <a:t>§ 1º  As situações de exceção a que se referem os incisos I e II do </a:t>
            </a:r>
            <a:r>
              <a:rPr lang="pt-BR" sz="1400" b="1" dirty="0">
                <a:latin typeface="Segoe UI" panose="020B0502040204020203" pitchFamily="34" charset="0"/>
                <a:cs typeface="Segoe UI" panose="020B0502040204020203" pitchFamily="34" charset="0"/>
              </a:rPr>
              <a:t>caput</a:t>
            </a:r>
            <a:r>
              <a:rPr lang="pt-BR" sz="1400" dirty="0">
                <a:latin typeface="Segoe UI" panose="020B0502040204020203" pitchFamily="34" charset="0"/>
                <a:cs typeface="Segoe UI" panose="020B0502040204020203" pitchFamily="34" charset="0"/>
              </a:rPr>
              <a:t> poderão estar relacionadas às especificidades da localidade ou à necessidade de maior abrangência territorial.</a:t>
            </a:r>
          </a:p>
          <a:p>
            <a:pPr algn="just">
              <a:lnSpc>
                <a:spcPct val="120000"/>
              </a:lnSpc>
            </a:pPr>
            <a:r>
              <a:rPr lang="pt-BR" sz="1400" dirty="0">
                <a:latin typeface="Segoe UI" panose="020B0502040204020203" pitchFamily="34" charset="0"/>
                <a:cs typeface="Segoe UI" panose="020B0502040204020203" pitchFamily="34" charset="0"/>
              </a:rPr>
              <a:t>§ 2º  Os empregados da contratada com atribuições semelhantes ou não com as atribuições da contratante atuarão somente no desenvolvimento dos serviços contratados.</a:t>
            </a:r>
          </a:p>
          <a:p>
            <a:pPr algn="just">
              <a:lnSpc>
                <a:spcPct val="120000"/>
              </a:lnSpc>
            </a:pPr>
            <a:r>
              <a:rPr lang="pt-BR" sz="1400" dirty="0">
                <a:latin typeface="Segoe UI" panose="020B0502040204020203" pitchFamily="34" charset="0"/>
                <a:cs typeface="Segoe UI" panose="020B0502040204020203" pitchFamily="34" charset="0"/>
              </a:rPr>
              <a:t>§ 3º  Não se aplica a vedação do </a:t>
            </a:r>
            <a:r>
              <a:rPr lang="pt-BR" sz="1400" b="1" dirty="0">
                <a:latin typeface="Segoe UI" panose="020B0502040204020203" pitchFamily="34" charset="0"/>
                <a:cs typeface="Segoe UI" panose="020B0502040204020203" pitchFamily="34" charset="0"/>
              </a:rPr>
              <a:t>caput</a:t>
            </a:r>
            <a:r>
              <a:rPr lang="pt-BR" sz="1400" dirty="0">
                <a:latin typeface="Segoe UI" panose="020B0502040204020203" pitchFamily="34" charset="0"/>
                <a:cs typeface="Segoe UI" panose="020B0502040204020203" pitchFamily="34" charset="0"/>
              </a:rPr>
              <a:t> quando se tratar de cargo extinto ou em processo de extinção.</a:t>
            </a:r>
          </a:p>
          <a:p>
            <a:pPr algn="just">
              <a:lnSpc>
                <a:spcPct val="120000"/>
              </a:lnSpc>
            </a:pPr>
            <a:r>
              <a:rPr lang="pt-BR" sz="1400" dirty="0">
                <a:latin typeface="Segoe UI" panose="020B0502040204020203" pitchFamily="34" charset="0"/>
                <a:cs typeface="Segoe UI" panose="020B0502040204020203" pitchFamily="34" charset="0"/>
              </a:rPr>
              <a:t>§ 4º  O Conselho de Administração ou órgão equivalente das empresas públicas e das sociedades de economia mista controladas pela União estabelecerá o conjunto de atividades que serão passíveis de execução indireta, mediante contratação de serviços. </a:t>
            </a:r>
          </a:p>
        </p:txBody>
      </p:sp>
    </p:spTree>
    <p:extLst>
      <p:ext uri="{BB962C8B-B14F-4D97-AF65-F5344CB8AC3E}">
        <p14:creationId xmlns:p14="http://schemas.microsoft.com/office/powerpoint/2010/main" val="161011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Referências Bibliográficas</a:t>
            </a:r>
            <a:endParaRPr lang="pt-BR" sz="1500" i="1" dirty="0">
              <a:latin typeface="Segoe UI Semibold" panose="020B0702040204020203" pitchFamily="34" charset="0"/>
              <a:cs typeface="Segoe UI Semibold" panose="020B0702040204020203" pitchFamily="34" charset="0"/>
            </a:endParaRPr>
          </a:p>
        </p:txBody>
      </p:sp>
      <p:sp>
        <p:nvSpPr>
          <p:cNvPr id="15" name="object 3"/>
          <p:cNvSpPr txBox="1"/>
          <p:nvPr/>
        </p:nvSpPr>
        <p:spPr>
          <a:xfrm>
            <a:off x="302768" y="1315592"/>
            <a:ext cx="11560810" cy="2993768"/>
          </a:xfrm>
          <a:prstGeom prst="rect">
            <a:avLst/>
          </a:prstGeom>
        </p:spPr>
        <p:txBody>
          <a:bodyPr vert="horz" wrap="square" lIns="0" tIns="13335" rIns="0" bIns="0" rtlCol="0">
            <a:spAutoFit/>
          </a:bodyPr>
          <a:lstStyle/>
          <a:p>
            <a:pPr marL="241300" indent="-228600" algn="just">
              <a:spcBef>
                <a:spcPts val="105"/>
              </a:spcBef>
              <a:buClr>
                <a:srgbClr val="D15A3D"/>
              </a:buClr>
              <a:buFontTx/>
              <a:buChar char="▪"/>
              <a:tabLst>
                <a:tab pos="240665" algn="l"/>
                <a:tab pos="241300" algn="l"/>
              </a:tabLst>
            </a:pPr>
            <a:endParaRPr lang="pt-BR" sz="2000" dirty="0">
              <a:latin typeface="Segoe UI" panose="020B0502040204020203" pitchFamily="34" charset="0"/>
              <a:ea typeface="Segoe UI" panose="020B0502040204020203" pitchFamily="34" charset="0"/>
              <a:cs typeface="Segoe UI" panose="020B0502040204020203" pitchFamily="34" charset="0"/>
            </a:endParaRPr>
          </a:p>
          <a:p>
            <a:pPr marL="241300" indent="-228600">
              <a:lnSpc>
                <a:spcPct val="100000"/>
              </a:lnSpc>
              <a:spcBef>
                <a:spcPts val="105"/>
              </a:spcBef>
              <a:buClr>
                <a:srgbClr val="D15A3D"/>
              </a:buClr>
              <a:buChar char="▪"/>
              <a:tabLst>
                <a:tab pos="240665" algn="l"/>
                <a:tab pos="241300" algn="l"/>
              </a:tabLst>
            </a:pPr>
            <a:endParaRPr lang="pt-BR" sz="2000" dirty="0">
              <a:latin typeface="Segoe UI" panose="020B0502040204020203" pitchFamily="34" charset="0"/>
              <a:ea typeface="Segoe UI" panose="020B0502040204020203" pitchFamily="34" charset="0"/>
              <a:cs typeface="Segoe UI" panose="020B0502040204020203" pitchFamily="34" charset="0"/>
            </a:endParaRPr>
          </a:p>
          <a:p>
            <a:pPr marL="241300" indent="-228600">
              <a:lnSpc>
                <a:spcPct val="100000"/>
              </a:lnSpc>
              <a:spcBef>
                <a:spcPts val="105"/>
              </a:spcBef>
              <a:buClr>
                <a:srgbClr val="D15A3D"/>
              </a:buClr>
              <a:buChar char="▪"/>
              <a:tabLst>
                <a:tab pos="240665" algn="l"/>
                <a:tab pos="241300" algn="l"/>
              </a:tabLst>
            </a:pPr>
            <a:r>
              <a:rPr lang="pt-BR" sz="2000" dirty="0">
                <a:latin typeface="Segoe UI" panose="020B0502040204020203" pitchFamily="34" charset="0"/>
                <a:ea typeface="Segoe UI" panose="020B0502040204020203" pitchFamily="34" charset="0"/>
                <a:cs typeface="Segoe UI" panose="020B0502040204020203" pitchFamily="34" charset="0"/>
              </a:rPr>
              <a:t>DELGADO, Maurício Godinho. Curso de direito do trabalho. 15. ed. São Paulo: </a:t>
            </a:r>
            <a:r>
              <a:rPr lang="pt-BR" sz="2000" dirty="0" err="1">
                <a:latin typeface="Segoe UI" panose="020B0502040204020203" pitchFamily="34" charset="0"/>
                <a:ea typeface="Segoe UI" panose="020B0502040204020203" pitchFamily="34" charset="0"/>
                <a:cs typeface="Segoe UI" panose="020B0502040204020203" pitchFamily="34" charset="0"/>
              </a:rPr>
              <a:t>LTr</a:t>
            </a:r>
            <a:r>
              <a:rPr lang="pt-BR" sz="2000" dirty="0">
                <a:latin typeface="Segoe UI" panose="020B0502040204020203" pitchFamily="34" charset="0"/>
                <a:ea typeface="Segoe UI" panose="020B0502040204020203" pitchFamily="34" charset="0"/>
                <a:cs typeface="Segoe UI" panose="020B0502040204020203" pitchFamily="34" charset="0"/>
              </a:rPr>
              <a:t>, 2016. p. 487.</a:t>
            </a:r>
          </a:p>
          <a:p>
            <a:pPr marL="241300" indent="-228600">
              <a:lnSpc>
                <a:spcPct val="100000"/>
              </a:lnSpc>
              <a:spcBef>
                <a:spcPts val="105"/>
              </a:spcBef>
              <a:buClr>
                <a:srgbClr val="D15A3D"/>
              </a:buClr>
              <a:buChar char="▪"/>
              <a:tabLst>
                <a:tab pos="240665" algn="l"/>
                <a:tab pos="241300" algn="l"/>
              </a:tabLst>
            </a:pPr>
            <a:endParaRPr lang="pt-BR" sz="1100" dirty="0">
              <a:latin typeface="Segoe UI" panose="020B0502040204020203" pitchFamily="34" charset="0"/>
              <a:ea typeface="Segoe UI" panose="020B0502040204020203" pitchFamily="34" charset="0"/>
              <a:cs typeface="Segoe UI" panose="020B0502040204020203" pitchFamily="34" charset="0"/>
            </a:endParaRPr>
          </a:p>
          <a:p>
            <a:pPr marL="241300" indent="-228600">
              <a:lnSpc>
                <a:spcPct val="100000"/>
              </a:lnSpc>
              <a:spcBef>
                <a:spcPts val="105"/>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DI PIETRO, Maria </a:t>
            </a:r>
            <a:r>
              <a:rPr sz="2000" spc="-5" dirty="0">
                <a:latin typeface="Segoe UI" panose="020B0502040204020203" pitchFamily="34" charset="0"/>
                <a:ea typeface="Segoe UI" panose="020B0502040204020203" pitchFamily="34" charset="0"/>
                <a:cs typeface="Segoe UI" panose="020B0502040204020203" pitchFamily="34" charset="0"/>
              </a:rPr>
              <a:t>Silvia </a:t>
            </a:r>
            <a:r>
              <a:rPr sz="2000" dirty="0">
                <a:latin typeface="Segoe UI" panose="020B0502040204020203" pitchFamily="34" charset="0"/>
                <a:ea typeface="Segoe UI" panose="020B0502040204020203" pitchFamily="34" charset="0"/>
                <a:cs typeface="Segoe UI" panose="020B0502040204020203" pitchFamily="34" charset="0"/>
              </a:rPr>
              <a:t>Zanella. Direito Administrativo. 14.ed. São Paulo: </a:t>
            </a:r>
            <a:r>
              <a:rPr sz="2000" spc="-5" dirty="0">
                <a:latin typeface="Segoe UI" panose="020B0502040204020203" pitchFamily="34" charset="0"/>
                <a:ea typeface="Segoe UI" panose="020B0502040204020203" pitchFamily="34" charset="0"/>
                <a:cs typeface="Segoe UI" panose="020B0502040204020203" pitchFamily="34" charset="0"/>
              </a:rPr>
              <a:t>Atlas,</a:t>
            </a:r>
            <a:r>
              <a:rPr sz="2000" spc="-38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2002.</a:t>
            </a:r>
            <a:endParaRPr lang="pt-BR" sz="2000" dirty="0">
              <a:latin typeface="Segoe UI" panose="020B0502040204020203" pitchFamily="34" charset="0"/>
              <a:ea typeface="Segoe UI" panose="020B0502040204020203" pitchFamily="34" charset="0"/>
              <a:cs typeface="Segoe UI" panose="020B0502040204020203" pitchFamily="34" charset="0"/>
            </a:endParaRPr>
          </a:p>
          <a:p>
            <a:pPr marL="241300" indent="-228600">
              <a:spcBef>
                <a:spcPts val="105"/>
              </a:spcBef>
              <a:buClr>
                <a:srgbClr val="D15A3D"/>
              </a:buClr>
              <a:buFontTx/>
              <a:buChar char="▪"/>
              <a:tabLst>
                <a:tab pos="240665" algn="l"/>
                <a:tab pos="241300" algn="l"/>
              </a:tabLst>
            </a:pPr>
            <a:endParaRPr lang="pt-BR" sz="1000" b="1" dirty="0">
              <a:highlight>
                <a:srgbClr val="FFFF00"/>
              </a:highlight>
              <a:latin typeface="Segoe UI" panose="020B0502040204020203" pitchFamily="34" charset="0"/>
              <a:cs typeface="Segoe UI" panose="020B0502040204020203" pitchFamily="34" charset="0"/>
            </a:endParaRPr>
          </a:p>
          <a:p>
            <a:pPr marL="241300" indent="-228600">
              <a:spcBef>
                <a:spcPts val="105"/>
              </a:spcBef>
              <a:buClr>
                <a:srgbClr val="D15A3D"/>
              </a:buClr>
              <a:buFontTx/>
              <a:buChar char="▪"/>
              <a:tabLst>
                <a:tab pos="240665" algn="l"/>
                <a:tab pos="241300" algn="l"/>
              </a:tabLst>
            </a:pPr>
            <a:r>
              <a:rPr lang="pt-BR" sz="2000" dirty="0">
                <a:latin typeface="Segoe UI" panose="020B0502040204020203" pitchFamily="34" charset="0"/>
                <a:ea typeface="Segoe UI" panose="020B0502040204020203" pitchFamily="34" charset="0"/>
                <a:cs typeface="Segoe UI" panose="020B0502040204020203" pitchFamily="34" charset="0"/>
              </a:rPr>
              <a:t>GARCIA, Gustavo Filipe Barbosa. Curso de direito do trabalho. 11. ed. Rio de Janeiro: Forense, 2017.</a:t>
            </a:r>
            <a:endParaRPr sz="2000" dirty="0">
              <a:latin typeface="Segoe UI" panose="020B0502040204020203" pitchFamily="34" charset="0"/>
              <a:ea typeface="Segoe UI" panose="020B0502040204020203" pitchFamily="34" charset="0"/>
              <a:cs typeface="Segoe UI" panose="020B0502040204020203" pitchFamily="34" charset="0"/>
            </a:endParaRPr>
          </a:p>
          <a:p>
            <a:pPr marL="241300" indent="-228600">
              <a:lnSpc>
                <a:spcPct val="100000"/>
              </a:lnSpc>
              <a:spcBef>
                <a:spcPts val="1560"/>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JUSTEN FILHO, Marçal. 10.ed, São Paulo: Revista dos tribunais,</a:t>
            </a:r>
            <a:r>
              <a:rPr sz="2000" spc="-19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2014.</a:t>
            </a:r>
          </a:p>
          <a:p>
            <a:pPr marL="241300" indent="-228600">
              <a:lnSpc>
                <a:spcPct val="100000"/>
              </a:lnSpc>
              <a:spcBef>
                <a:spcPts val="1555"/>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MEDAUAR, Odete. Direito Administrativo Moderno. 19. ed. São Paulo: Revista dos </a:t>
            </a:r>
            <a:r>
              <a:rPr sz="2000" spc="-10" dirty="0">
                <a:latin typeface="Segoe UI" panose="020B0502040204020203" pitchFamily="34" charset="0"/>
                <a:ea typeface="Segoe UI" panose="020B0502040204020203" pitchFamily="34" charset="0"/>
                <a:cs typeface="Segoe UI" panose="020B0502040204020203" pitchFamily="34" charset="0"/>
              </a:rPr>
              <a:t>Tribunais,</a:t>
            </a:r>
            <a:r>
              <a:rPr sz="2000" spc="-34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2015</a:t>
            </a:r>
          </a:p>
        </p:txBody>
      </p:sp>
    </p:spTree>
    <p:extLst>
      <p:ext uri="{BB962C8B-B14F-4D97-AF65-F5344CB8AC3E}">
        <p14:creationId xmlns:p14="http://schemas.microsoft.com/office/powerpoint/2010/main" val="144076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3" name="object 3"/>
          <p:cNvSpPr/>
          <p:nvPr/>
        </p:nvSpPr>
        <p:spPr>
          <a:xfrm>
            <a:off x="1828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4" name="object 4"/>
          <p:cNvSpPr/>
          <p:nvPr/>
        </p:nvSpPr>
        <p:spPr>
          <a:xfrm>
            <a:off x="3048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5" name="object 5"/>
          <p:cNvSpPr/>
          <p:nvPr/>
        </p:nvSpPr>
        <p:spPr>
          <a:xfrm>
            <a:off x="4267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6" name="object 6"/>
          <p:cNvSpPr/>
          <p:nvPr/>
        </p:nvSpPr>
        <p:spPr>
          <a:xfrm>
            <a:off x="5486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7" name="object 7"/>
          <p:cNvSpPr/>
          <p:nvPr/>
        </p:nvSpPr>
        <p:spPr>
          <a:xfrm>
            <a:off x="6705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8" name="object 8"/>
          <p:cNvSpPr/>
          <p:nvPr/>
        </p:nvSpPr>
        <p:spPr>
          <a:xfrm>
            <a:off x="7924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9" name="object 9"/>
          <p:cNvSpPr/>
          <p:nvPr/>
        </p:nvSpPr>
        <p:spPr>
          <a:xfrm>
            <a:off x="9144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0" name="object 10"/>
          <p:cNvSpPr/>
          <p:nvPr/>
        </p:nvSpPr>
        <p:spPr>
          <a:xfrm>
            <a:off x="10363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1" name="object 11"/>
          <p:cNvSpPr/>
          <p:nvPr/>
        </p:nvSpPr>
        <p:spPr>
          <a:xfrm>
            <a:off x="11582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2" name="object 12"/>
          <p:cNvSpPr/>
          <p:nvPr/>
        </p:nvSpPr>
        <p:spPr>
          <a:xfrm>
            <a:off x="3175" y="385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13" name="object 13"/>
          <p:cNvSpPr/>
          <p:nvPr/>
        </p:nvSpPr>
        <p:spPr>
          <a:xfrm>
            <a:off x="3175" y="16113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14" name="object 14"/>
          <p:cNvSpPr/>
          <p:nvPr/>
        </p:nvSpPr>
        <p:spPr>
          <a:xfrm>
            <a:off x="3175" y="28352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15" name="object 15"/>
          <p:cNvSpPr/>
          <p:nvPr/>
        </p:nvSpPr>
        <p:spPr>
          <a:xfrm>
            <a:off x="3175" y="4060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16" name="object 16"/>
          <p:cNvSpPr/>
          <p:nvPr/>
        </p:nvSpPr>
        <p:spPr>
          <a:xfrm>
            <a:off x="3175" y="5284851"/>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17" name="object 17"/>
          <p:cNvSpPr/>
          <p:nvPr/>
        </p:nvSpPr>
        <p:spPr>
          <a:xfrm>
            <a:off x="3175" y="6510337"/>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19" name="object 19"/>
          <p:cNvSpPr/>
          <p:nvPr/>
        </p:nvSpPr>
        <p:spPr>
          <a:xfrm>
            <a:off x="1449450"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20" name="object 20"/>
          <p:cNvSpPr/>
          <p:nvPr/>
        </p:nvSpPr>
        <p:spPr>
          <a:xfrm>
            <a:off x="26654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21" name="object 21"/>
          <p:cNvSpPr/>
          <p:nvPr/>
        </p:nvSpPr>
        <p:spPr>
          <a:xfrm>
            <a:off x="38846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22" name="object 22"/>
          <p:cNvSpPr/>
          <p:nvPr/>
        </p:nvSpPr>
        <p:spPr>
          <a:xfrm>
            <a:off x="5107051"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23" name="object 23"/>
          <p:cNvSpPr/>
          <p:nvPr/>
        </p:nvSpPr>
        <p:spPr>
          <a:xfrm>
            <a:off x="6327775" y="0"/>
            <a:ext cx="5864225" cy="5899150"/>
          </a:xfrm>
          <a:custGeom>
            <a:avLst/>
            <a:gdLst/>
            <a:ahLst/>
            <a:cxnLst/>
            <a:rect l="l" t="t" r="r" b="b"/>
            <a:pathLst>
              <a:path w="5864225" h="5899150">
                <a:moveTo>
                  <a:pt x="0" y="0"/>
                </a:moveTo>
                <a:lnTo>
                  <a:pt x="5864225" y="5899150"/>
                </a:lnTo>
              </a:path>
            </a:pathLst>
          </a:custGeom>
          <a:ln w="6350">
            <a:solidFill>
              <a:srgbClr val="D9D9D9"/>
            </a:solidFill>
          </a:ln>
        </p:spPr>
        <p:txBody>
          <a:bodyPr wrap="square" lIns="0" tIns="0" rIns="0" bIns="0" rtlCol="0"/>
          <a:lstStyle/>
          <a:p>
            <a:endParaRPr/>
          </a:p>
        </p:txBody>
      </p:sp>
      <p:sp>
        <p:nvSpPr>
          <p:cNvPr id="24" name="object 24"/>
          <p:cNvSpPr/>
          <p:nvPr/>
        </p:nvSpPr>
        <p:spPr>
          <a:xfrm>
            <a:off x="7548626" y="0"/>
            <a:ext cx="4643755" cy="4672330"/>
          </a:xfrm>
          <a:custGeom>
            <a:avLst/>
            <a:gdLst/>
            <a:ahLst/>
            <a:cxnLst/>
            <a:rect l="l" t="t" r="r" b="b"/>
            <a:pathLst>
              <a:path w="4643755" h="4672330">
                <a:moveTo>
                  <a:pt x="0" y="0"/>
                </a:moveTo>
                <a:lnTo>
                  <a:pt x="4643374" y="4671949"/>
                </a:lnTo>
              </a:path>
            </a:pathLst>
          </a:custGeom>
          <a:ln w="6350">
            <a:solidFill>
              <a:srgbClr val="D9D9D9"/>
            </a:solidFill>
          </a:ln>
        </p:spPr>
        <p:txBody>
          <a:bodyPr wrap="square" lIns="0" tIns="0" rIns="0" bIns="0" rtlCol="0"/>
          <a:lstStyle/>
          <a:p>
            <a:endParaRPr/>
          </a:p>
        </p:txBody>
      </p:sp>
      <p:sp>
        <p:nvSpPr>
          <p:cNvPr id="25" name="object 25"/>
          <p:cNvSpPr/>
          <p:nvPr/>
        </p:nvSpPr>
        <p:spPr>
          <a:xfrm>
            <a:off x="8772525" y="0"/>
            <a:ext cx="3419475" cy="3457575"/>
          </a:xfrm>
          <a:custGeom>
            <a:avLst/>
            <a:gdLst/>
            <a:ahLst/>
            <a:cxnLst/>
            <a:rect l="l" t="t" r="r" b="b"/>
            <a:pathLst>
              <a:path w="3419475" h="3457575">
                <a:moveTo>
                  <a:pt x="0" y="0"/>
                </a:moveTo>
                <a:lnTo>
                  <a:pt x="3419475" y="3457575"/>
                </a:lnTo>
              </a:path>
            </a:pathLst>
          </a:custGeom>
          <a:ln w="6350">
            <a:solidFill>
              <a:srgbClr val="D9D9D9"/>
            </a:solidFill>
          </a:ln>
        </p:spPr>
        <p:txBody>
          <a:bodyPr wrap="square" lIns="0" tIns="0" rIns="0" bIns="0" rtlCol="0"/>
          <a:lstStyle/>
          <a:p>
            <a:endParaRPr/>
          </a:p>
        </p:txBody>
      </p:sp>
      <p:sp>
        <p:nvSpPr>
          <p:cNvPr id="26" name="object 26"/>
          <p:cNvSpPr/>
          <p:nvPr/>
        </p:nvSpPr>
        <p:spPr>
          <a:xfrm>
            <a:off x="9982200" y="0"/>
            <a:ext cx="2209800" cy="2227580"/>
          </a:xfrm>
          <a:custGeom>
            <a:avLst/>
            <a:gdLst/>
            <a:ahLst/>
            <a:cxnLst/>
            <a:rect l="l" t="t" r="r" b="b"/>
            <a:pathLst>
              <a:path w="2209800" h="2227580">
                <a:moveTo>
                  <a:pt x="0" y="0"/>
                </a:moveTo>
                <a:lnTo>
                  <a:pt x="2209800" y="2227326"/>
                </a:lnTo>
              </a:path>
            </a:pathLst>
          </a:custGeom>
          <a:ln w="6350">
            <a:solidFill>
              <a:srgbClr val="D9D9D9"/>
            </a:solidFill>
          </a:ln>
        </p:spPr>
        <p:txBody>
          <a:bodyPr wrap="square" lIns="0" tIns="0" rIns="0" bIns="0" rtlCol="0"/>
          <a:lstStyle/>
          <a:p>
            <a:endParaRPr/>
          </a:p>
        </p:txBody>
      </p:sp>
      <p:sp>
        <p:nvSpPr>
          <p:cNvPr id="27" name="object 27"/>
          <p:cNvSpPr/>
          <p:nvPr/>
        </p:nvSpPr>
        <p:spPr>
          <a:xfrm>
            <a:off x="11198225" y="0"/>
            <a:ext cx="993775" cy="1003300"/>
          </a:xfrm>
          <a:custGeom>
            <a:avLst/>
            <a:gdLst/>
            <a:ahLst/>
            <a:cxnLst/>
            <a:rect l="l" t="t" r="r" b="b"/>
            <a:pathLst>
              <a:path w="993775" h="1003300">
                <a:moveTo>
                  <a:pt x="0" y="0"/>
                </a:moveTo>
                <a:lnTo>
                  <a:pt x="993775" y="1003300"/>
                </a:lnTo>
              </a:path>
            </a:pathLst>
          </a:custGeom>
          <a:ln w="6350">
            <a:solidFill>
              <a:srgbClr val="D9D9D9"/>
            </a:solidFill>
          </a:ln>
        </p:spPr>
        <p:txBody>
          <a:bodyPr wrap="square" lIns="0" tIns="0" rIns="0" bIns="0" rtlCol="0"/>
          <a:lstStyle/>
          <a:p>
            <a:endParaRPr/>
          </a:p>
        </p:txBody>
      </p:sp>
      <p:sp>
        <p:nvSpPr>
          <p:cNvPr id="28" name="object 28"/>
          <p:cNvSpPr/>
          <p:nvPr/>
        </p:nvSpPr>
        <p:spPr>
          <a:xfrm>
            <a:off x="0" y="1012825"/>
            <a:ext cx="5829300" cy="5845175"/>
          </a:xfrm>
          <a:custGeom>
            <a:avLst/>
            <a:gdLst/>
            <a:ahLst/>
            <a:cxnLst/>
            <a:rect l="l" t="t" r="r" b="b"/>
            <a:pathLst>
              <a:path w="5829300" h="5845175">
                <a:moveTo>
                  <a:pt x="5829300" y="5845174"/>
                </a:moveTo>
                <a:lnTo>
                  <a:pt x="0" y="0"/>
                </a:lnTo>
              </a:path>
            </a:pathLst>
          </a:custGeom>
          <a:ln w="6350">
            <a:solidFill>
              <a:srgbClr val="D9D9D9"/>
            </a:solidFill>
          </a:ln>
        </p:spPr>
        <p:txBody>
          <a:bodyPr wrap="square" lIns="0" tIns="0" rIns="0" bIns="0" rtlCol="0"/>
          <a:lstStyle/>
          <a:p>
            <a:endParaRPr/>
          </a:p>
        </p:txBody>
      </p:sp>
      <p:sp>
        <p:nvSpPr>
          <p:cNvPr id="29" name="object 29"/>
          <p:cNvSpPr/>
          <p:nvPr/>
        </p:nvSpPr>
        <p:spPr>
          <a:xfrm>
            <a:off x="0" y="2227198"/>
            <a:ext cx="4615180" cy="4631055"/>
          </a:xfrm>
          <a:custGeom>
            <a:avLst/>
            <a:gdLst/>
            <a:ahLst/>
            <a:cxnLst/>
            <a:rect l="l" t="t" r="r" b="b"/>
            <a:pathLst>
              <a:path w="4615180" h="4631055">
                <a:moveTo>
                  <a:pt x="4614926" y="4630800"/>
                </a:moveTo>
                <a:lnTo>
                  <a:pt x="0" y="0"/>
                </a:lnTo>
              </a:path>
            </a:pathLst>
          </a:custGeom>
          <a:ln w="6350">
            <a:solidFill>
              <a:srgbClr val="D9D9D9"/>
            </a:solidFill>
          </a:ln>
        </p:spPr>
        <p:txBody>
          <a:bodyPr wrap="square" lIns="0" tIns="0" rIns="0" bIns="0" rtlCol="0"/>
          <a:lstStyle/>
          <a:p>
            <a:endParaRPr/>
          </a:p>
        </p:txBody>
      </p:sp>
      <p:sp>
        <p:nvSpPr>
          <p:cNvPr id="30" name="object 30"/>
          <p:cNvSpPr/>
          <p:nvPr/>
        </p:nvSpPr>
        <p:spPr>
          <a:xfrm>
            <a:off x="0" y="3432175"/>
            <a:ext cx="3399154" cy="3425825"/>
          </a:xfrm>
          <a:custGeom>
            <a:avLst/>
            <a:gdLst/>
            <a:ahLst/>
            <a:cxnLst/>
            <a:rect l="l" t="t" r="r" b="b"/>
            <a:pathLst>
              <a:path w="3399154" h="3425825">
                <a:moveTo>
                  <a:pt x="3398901" y="3425824"/>
                </a:moveTo>
                <a:lnTo>
                  <a:pt x="0" y="0"/>
                </a:lnTo>
              </a:path>
            </a:pathLst>
          </a:custGeom>
          <a:ln w="6350">
            <a:solidFill>
              <a:srgbClr val="D9D9D9"/>
            </a:solidFill>
          </a:ln>
        </p:spPr>
        <p:txBody>
          <a:bodyPr wrap="square" lIns="0" tIns="0" rIns="0" bIns="0" rtlCol="0"/>
          <a:lstStyle/>
          <a:p>
            <a:endParaRPr/>
          </a:p>
        </p:txBody>
      </p:sp>
      <p:sp>
        <p:nvSpPr>
          <p:cNvPr id="31" name="object 31"/>
          <p:cNvSpPr/>
          <p:nvPr/>
        </p:nvSpPr>
        <p:spPr>
          <a:xfrm>
            <a:off x="0" y="4651375"/>
            <a:ext cx="2197100" cy="2206625"/>
          </a:xfrm>
          <a:custGeom>
            <a:avLst/>
            <a:gdLst/>
            <a:ahLst/>
            <a:cxnLst/>
            <a:rect l="l" t="t" r="r" b="b"/>
            <a:pathLst>
              <a:path w="2197100" h="2206625">
                <a:moveTo>
                  <a:pt x="2197100" y="2206624"/>
                </a:moveTo>
                <a:lnTo>
                  <a:pt x="0" y="0"/>
                </a:lnTo>
              </a:path>
            </a:pathLst>
          </a:custGeom>
          <a:ln w="6350">
            <a:solidFill>
              <a:srgbClr val="D9D9D9"/>
            </a:solidFill>
          </a:ln>
        </p:spPr>
        <p:txBody>
          <a:bodyPr wrap="square" lIns="0" tIns="0" rIns="0" bIns="0" rtlCol="0"/>
          <a:lstStyle/>
          <a:p>
            <a:endParaRPr/>
          </a:p>
        </p:txBody>
      </p:sp>
      <p:sp>
        <p:nvSpPr>
          <p:cNvPr id="32" name="object 32"/>
          <p:cNvSpPr/>
          <p:nvPr/>
        </p:nvSpPr>
        <p:spPr>
          <a:xfrm>
            <a:off x="0" y="5864225"/>
            <a:ext cx="987425" cy="993775"/>
          </a:xfrm>
          <a:custGeom>
            <a:avLst/>
            <a:gdLst/>
            <a:ahLst/>
            <a:cxnLst/>
            <a:rect l="l" t="t" r="r" b="b"/>
            <a:pathLst>
              <a:path w="987425" h="993775">
                <a:moveTo>
                  <a:pt x="987425" y="993774"/>
                </a:moveTo>
                <a:lnTo>
                  <a:pt x="0" y="0"/>
                </a:lnTo>
              </a:path>
            </a:pathLst>
          </a:custGeom>
          <a:ln w="6350">
            <a:solidFill>
              <a:srgbClr val="D9D9D9"/>
            </a:solidFill>
          </a:ln>
        </p:spPr>
        <p:txBody>
          <a:bodyPr wrap="square" lIns="0" tIns="0" rIns="0" bIns="0" rtlCol="0"/>
          <a:lstStyle/>
          <a:p>
            <a:endParaRPr/>
          </a:p>
        </p:txBody>
      </p:sp>
      <p:sp>
        <p:nvSpPr>
          <p:cNvPr id="33" name="object 33"/>
          <p:cNvSpPr/>
          <p:nvPr/>
        </p:nvSpPr>
        <p:spPr>
          <a:xfrm>
            <a:off x="5149850"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34" name="object 34"/>
          <p:cNvSpPr/>
          <p:nvPr/>
        </p:nvSpPr>
        <p:spPr>
          <a:xfrm>
            <a:off x="39274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35" name="object 35"/>
          <p:cNvSpPr/>
          <p:nvPr/>
        </p:nvSpPr>
        <p:spPr>
          <a:xfrm>
            <a:off x="2709926"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36" name="object 36"/>
          <p:cNvSpPr/>
          <p:nvPr/>
        </p:nvSpPr>
        <p:spPr>
          <a:xfrm>
            <a:off x="1490599" y="0"/>
            <a:ext cx="6817359" cy="6858000"/>
          </a:xfrm>
          <a:custGeom>
            <a:avLst/>
            <a:gdLst/>
            <a:ahLst/>
            <a:cxnLst/>
            <a:rect l="l" t="t" r="r" b="b"/>
            <a:pathLst>
              <a:path w="6817359" h="6858000">
                <a:moveTo>
                  <a:pt x="6816852" y="0"/>
                </a:moveTo>
                <a:lnTo>
                  <a:pt x="0" y="6857999"/>
                </a:lnTo>
              </a:path>
            </a:pathLst>
          </a:custGeom>
          <a:ln w="6350">
            <a:solidFill>
              <a:srgbClr val="D9D9D9"/>
            </a:solidFill>
          </a:ln>
        </p:spPr>
        <p:txBody>
          <a:bodyPr wrap="square" lIns="0" tIns="0" rIns="0" bIns="0" rtlCol="0"/>
          <a:lstStyle/>
          <a:p>
            <a:endParaRPr/>
          </a:p>
        </p:txBody>
      </p:sp>
      <p:sp>
        <p:nvSpPr>
          <p:cNvPr id="37" name="object 37"/>
          <p:cNvSpPr/>
          <p:nvPr/>
        </p:nvSpPr>
        <p:spPr>
          <a:xfrm>
            <a:off x="2698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38" name="object 38"/>
          <p:cNvSpPr/>
          <p:nvPr/>
        </p:nvSpPr>
        <p:spPr>
          <a:xfrm>
            <a:off x="0" y="0"/>
            <a:ext cx="5864225" cy="5899150"/>
          </a:xfrm>
          <a:custGeom>
            <a:avLst/>
            <a:gdLst/>
            <a:ahLst/>
            <a:cxnLst/>
            <a:rect l="l" t="t" r="r" b="b"/>
            <a:pathLst>
              <a:path w="5864225" h="5899150">
                <a:moveTo>
                  <a:pt x="5864225" y="0"/>
                </a:moveTo>
                <a:lnTo>
                  <a:pt x="0" y="5899150"/>
                </a:lnTo>
              </a:path>
            </a:pathLst>
          </a:custGeom>
          <a:ln w="6350">
            <a:solidFill>
              <a:srgbClr val="D9D9D9"/>
            </a:solidFill>
          </a:ln>
        </p:spPr>
        <p:txBody>
          <a:bodyPr wrap="square" lIns="0" tIns="0" rIns="0" bIns="0" rtlCol="0"/>
          <a:lstStyle/>
          <a:p>
            <a:endParaRPr/>
          </a:p>
        </p:txBody>
      </p:sp>
      <p:sp>
        <p:nvSpPr>
          <p:cNvPr id="39" name="object 39"/>
          <p:cNvSpPr/>
          <p:nvPr/>
        </p:nvSpPr>
        <p:spPr>
          <a:xfrm>
            <a:off x="0" y="0"/>
            <a:ext cx="4643755" cy="4672330"/>
          </a:xfrm>
          <a:custGeom>
            <a:avLst/>
            <a:gdLst/>
            <a:ahLst/>
            <a:cxnLst/>
            <a:rect l="l" t="t" r="r" b="b"/>
            <a:pathLst>
              <a:path w="4643755" h="4672330">
                <a:moveTo>
                  <a:pt x="4643501" y="0"/>
                </a:moveTo>
                <a:lnTo>
                  <a:pt x="0" y="4671949"/>
                </a:lnTo>
              </a:path>
            </a:pathLst>
          </a:custGeom>
          <a:ln w="6349">
            <a:solidFill>
              <a:srgbClr val="D9D9D9"/>
            </a:solidFill>
          </a:ln>
        </p:spPr>
        <p:txBody>
          <a:bodyPr wrap="square" lIns="0" tIns="0" rIns="0" bIns="0" rtlCol="0"/>
          <a:lstStyle/>
          <a:p>
            <a:endParaRPr/>
          </a:p>
        </p:txBody>
      </p:sp>
      <p:sp>
        <p:nvSpPr>
          <p:cNvPr id="40" name="object 40"/>
          <p:cNvSpPr/>
          <p:nvPr/>
        </p:nvSpPr>
        <p:spPr>
          <a:xfrm>
            <a:off x="0" y="0"/>
            <a:ext cx="3419475" cy="3457575"/>
          </a:xfrm>
          <a:custGeom>
            <a:avLst/>
            <a:gdLst/>
            <a:ahLst/>
            <a:cxnLst/>
            <a:rect l="l" t="t" r="r" b="b"/>
            <a:pathLst>
              <a:path w="3419475" h="3457575">
                <a:moveTo>
                  <a:pt x="3419475" y="0"/>
                </a:moveTo>
                <a:lnTo>
                  <a:pt x="0" y="3457575"/>
                </a:lnTo>
              </a:path>
            </a:pathLst>
          </a:custGeom>
          <a:ln w="6350">
            <a:solidFill>
              <a:srgbClr val="D9D9D9"/>
            </a:solidFill>
          </a:ln>
        </p:spPr>
        <p:txBody>
          <a:bodyPr wrap="square" lIns="0" tIns="0" rIns="0" bIns="0" rtlCol="0"/>
          <a:lstStyle/>
          <a:p>
            <a:endParaRPr/>
          </a:p>
        </p:txBody>
      </p:sp>
      <p:sp>
        <p:nvSpPr>
          <p:cNvPr id="41" name="object 41"/>
          <p:cNvSpPr/>
          <p:nvPr/>
        </p:nvSpPr>
        <p:spPr>
          <a:xfrm>
            <a:off x="0" y="0"/>
            <a:ext cx="2209800" cy="2227580"/>
          </a:xfrm>
          <a:custGeom>
            <a:avLst/>
            <a:gdLst/>
            <a:ahLst/>
            <a:cxnLst/>
            <a:rect l="l" t="t" r="r" b="b"/>
            <a:pathLst>
              <a:path w="2209800" h="2227580">
                <a:moveTo>
                  <a:pt x="2209800" y="0"/>
                </a:moveTo>
                <a:lnTo>
                  <a:pt x="0" y="2227326"/>
                </a:lnTo>
              </a:path>
            </a:pathLst>
          </a:custGeom>
          <a:ln w="6350">
            <a:solidFill>
              <a:srgbClr val="D9D9D9"/>
            </a:solidFill>
          </a:ln>
        </p:spPr>
        <p:txBody>
          <a:bodyPr wrap="square" lIns="0" tIns="0" rIns="0" bIns="0" rtlCol="0"/>
          <a:lstStyle/>
          <a:p>
            <a:endParaRPr/>
          </a:p>
        </p:txBody>
      </p:sp>
      <p:sp>
        <p:nvSpPr>
          <p:cNvPr id="42" name="object 42"/>
          <p:cNvSpPr/>
          <p:nvPr/>
        </p:nvSpPr>
        <p:spPr>
          <a:xfrm>
            <a:off x="0" y="0"/>
            <a:ext cx="993775" cy="1003300"/>
          </a:xfrm>
          <a:custGeom>
            <a:avLst/>
            <a:gdLst/>
            <a:ahLst/>
            <a:cxnLst/>
            <a:rect l="l" t="t" r="r" b="b"/>
            <a:pathLst>
              <a:path w="993775" h="1003300">
                <a:moveTo>
                  <a:pt x="993775" y="0"/>
                </a:moveTo>
                <a:lnTo>
                  <a:pt x="0" y="1003300"/>
                </a:lnTo>
              </a:path>
            </a:pathLst>
          </a:custGeom>
          <a:ln w="6350">
            <a:solidFill>
              <a:srgbClr val="D9D9D9"/>
            </a:solidFill>
          </a:ln>
        </p:spPr>
        <p:txBody>
          <a:bodyPr wrap="square" lIns="0" tIns="0" rIns="0" bIns="0" rtlCol="0"/>
          <a:lstStyle/>
          <a:p>
            <a:endParaRPr/>
          </a:p>
        </p:txBody>
      </p:sp>
      <p:sp>
        <p:nvSpPr>
          <p:cNvPr id="43" name="object 43"/>
          <p:cNvSpPr/>
          <p:nvPr/>
        </p:nvSpPr>
        <p:spPr>
          <a:xfrm>
            <a:off x="6362700" y="1012825"/>
            <a:ext cx="5829300" cy="5845175"/>
          </a:xfrm>
          <a:custGeom>
            <a:avLst/>
            <a:gdLst/>
            <a:ahLst/>
            <a:cxnLst/>
            <a:rect l="l" t="t" r="r" b="b"/>
            <a:pathLst>
              <a:path w="5829300" h="5845175">
                <a:moveTo>
                  <a:pt x="0" y="5845174"/>
                </a:moveTo>
                <a:lnTo>
                  <a:pt x="5829300" y="0"/>
                </a:lnTo>
              </a:path>
            </a:pathLst>
          </a:custGeom>
          <a:ln w="6349">
            <a:solidFill>
              <a:srgbClr val="D9D9D9"/>
            </a:solidFill>
          </a:ln>
        </p:spPr>
        <p:txBody>
          <a:bodyPr wrap="square" lIns="0" tIns="0" rIns="0" bIns="0" rtlCol="0"/>
          <a:lstStyle/>
          <a:p>
            <a:endParaRPr/>
          </a:p>
        </p:txBody>
      </p:sp>
      <p:sp>
        <p:nvSpPr>
          <p:cNvPr id="44" name="object 44"/>
          <p:cNvSpPr/>
          <p:nvPr/>
        </p:nvSpPr>
        <p:spPr>
          <a:xfrm>
            <a:off x="7577201" y="2227198"/>
            <a:ext cx="4615180" cy="4631055"/>
          </a:xfrm>
          <a:custGeom>
            <a:avLst/>
            <a:gdLst/>
            <a:ahLst/>
            <a:cxnLst/>
            <a:rect l="l" t="t" r="r" b="b"/>
            <a:pathLst>
              <a:path w="4615180" h="4631055">
                <a:moveTo>
                  <a:pt x="0" y="4630800"/>
                </a:moveTo>
                <a:lnTo>
                  <a:pt x="4614799" y="0"/>
                </a:lnTo>
              </a:path>
            </a:pathLst>
          </a:custGeom>
          <a:ln w="6350">
            <a:solidFill>
              <a:srgbClr val="D9D9D9"/>
            </a:solidFill>
          </a:ln>
        </p:spPr>
        <p:txBody>
          <a:bodyPr wrap="square" lIns="0" tIns="0" rIns="0" bIns="0" rtlCol="0"/>
          <a:lstStyle/>
          <a:p>
            <a:endParaRPr/>
          </a:p>
        </p:txBody>
      </p:sp>
      <p:sp>
        <p:nvSpPr>
          <p:cNvPr id="45" name="object 45"/>
          <p:cNvSpPr/>
          <p:nvPr/>
        </p:nvSpPr>
        <p:spPr>
          <a:xfrm>
            <a:off x="8793226" y="3432175"/>
            <a:ext cx="3399154" cy="3425825"/>
          </a:xfrm>
          <a:custGeom>
            <a:avLst/>
            <a:gdLst/>
            <a:ahLst/>
            <a:cxnLst/>
            <a:rect l="l" t="t" r="r" b="b"/>
            <a:pathLst>
              <a:path w="3399154" h="3425825">
                <a:moveTo>
                  <a:pt x="0" y="3425824"/>
                </a:moveTo>
                <a:lnTo>
                  <a:pt x="3398774" y="0"/>
                </a:lnTo>
              </a:path>
            </a:pathLst>
          </a:custGeom>
          <a:ln w="6349">
            <a:solidFill>
              <a:srgbClr val="D9D9D9"/>
            </a:solidFill>
          </a:ln>
        </p:spPr>
        <p:txBody>
          <a:bodyPr wrap="square" lIns="0" tIns="0" rIns="0" bIns="0" rtlCol="0"/>
          <a:lstStyle/>
          <a:p>
            <a:endParaRPr/>
          </a:p>
        </p:txBody>
      </p:sp>
      <p:sp>
        <p:nvSpPr>
          <p:cNvPr id="46" name="object 46"/>
          <p:cNvSpPr/>
          <p:nvPr/>
        </p:nvSpPr>
        <p:spPr>
          <a:xfrm>
            <a:off x="9994900" y="4651375"/>
            <a:ext cx="2197100" cy="2206625"/>
          </a:xfrm>
          <a:custGeom>
            <a:avLst/>
            <a:gdLst/>
            <a:ahLst/>
            <a:cxnLst/>
            <a:rect l="l" t="t" r="r" b="b"/>
            <a:pathLst>
              <a:path w="2197100" h="2206625">
                <a:moveTo>
                  <a:pt x="0" y="2206624"/>
                </a:moveTo>
                <a:lnTo>
                  <a:pt x="2197100" y="0"/>
                </a:lnTo>
              </a:path>
            </a:pathLst>
          </a:custGeom>
          <a:ln w="6350">
            <a:solidFill>
              <a:srgbClr val="D9D9D9"/>
            </a:solidFill>
          </a:ln>
        </p:spPr>
        <p:txBody>
          <a:bodyPr wrap="square" lIns="0" tIns="0" rIns="0" bIns="0" rtlCol="0"/>
          <a:lstStyle/>
          <a:p>
            <a:endParaRPr/>
          </a:p>
        </p:txBody>
      </p:sp>
      <p:sp>
        <p:nvSpPr>
          <p:cNvPr id="47" name="object 47"/>
          <p:cNvSpPr/>
          <p:nvPr/>
        </p:nvSpPr>
        <p:spPr>
          <a:xfrm>
            <a:off x="11204575" y="5864225"/>
            <a:ext cx="987425" cy="993775"/>
          </a:xfrm>
          <a:custGeom>
            <a:avLst/>
            <a:gdLst/>
            <a:ahLst/>
            <a:cxnLst/>
            <a:rect l="l" t="t" r="r" b="b"/>
            <a:pathLst>
              <a:path w="987425" h="993775">
                <a:moveTo>
                  <a:pt x="0" y="993774"/>
                </a:moveTo>
                <a:lnTo>
                  <a:pt x="987425" y="0"/>
                </a:lnTo>
              </a:path>
            </a:pathLst>
          </a:custGeom>
          <a:ln w="6350">
            <a:solidFill>
              <a:srgbClr val="D9D9D9"/>
            </a:solidFill>
          </a:ln>
        </p:spPr>
        <p:txBody>
          <a:bodyPr wrap="square" lIns="0" tIns="0" rIns="0" bIns="0" rtlCol="0"/>
          <a:lstStyle/>
          <a:p>
            <a:endParaRPr/>
          </a:p>
        </p:txBody>
      </p:sp>
      <p:sp>
        <p:nvSpPr>
          <p:cNvPr id="48" name="object 48"/>
          <p:cNvSpPr/>
          <p:nvPr/>
        </p:nvSpPr>
        <p:spPr>
          <a:xfrm>
            <a:off x="609600" y="6172200"/>
            <a:ext cx="10972800" cy="0"/>
          </a:xfrm>
          <a:custGeom>
            <a:avLst/>
            <a:gdLst/>
            <a:ahLst/>
            <a:cxnLst/>
            <a:rect l="l" t="t" r="r" b="b"/>
            <a:pathLst>
              <a:path w="10972800">
                <a:moveTo>
                  <a:pt x="0" y="0"/>
                </a:moveTo>
                <a:lnTo>
                  <a:pt x="10972800" y="0"/>
                </a:lnTo>
              </a:path>
            </a:pathLst>
          </a:custGeom>
          <a:ln w="12700">
            <a:solidFill>
              <a:srgbClr val="D15A3D"/>
            </a:solidFill>
          </a:ln>
        </p:spPr>
        <p:txBody>
          <a:bodyPr wrap="square" lIns="0" tIns="0" rIns="0" bIns="0" rtlCol="0"/>
          <a:lstStyle/>
          <a:p>
            <a:endParaRPr/>
          </a:p>
        </p:txBody>
      </p:sp>
      <p:sp>
        <p:nvSpPr>
          <p:cNvPr id="49" name="object 49"/>
          <p:cNvSpPr txBox="1">
            <a:spLocks noGrp="1"/>
          </p:cNvSpPr>
          <p:nvPr>
            <p:ph type="title"/>
          </p:nvPr>
        </p:nvSpPr>
        <p:spPr>
          <a:xfrm>
            <a:off x="1788605" y="738695"/>
            <a:ext cx="3729990" cy="513715"/>
          </a:xfrm>
          <a:prstGeom prst="rect">
            <a:avLst/>
          </a:prstGeom>
        </p:spPr>
        <p:txBody>
          <a:bodyPr vert="horz" wrap="square" lIns="0" tIns="13335" rIns="0" bIns="0" rtlCol="0">
            <a:spAutoFit/>
          </a:bodyPr>
          <a:lstStyle/>
          <a:p>
            <a:pPr marL="12700">
              <a:lnSpc>
                <a:spcPct val="100000"/>
              </a:lnSpc>
              <a:spcBef>
                <a:spcPts val="105"/>
              </a:spcBef>
            </a:pPr>
            <a:r>
              <a:rPr dirty="0">
                <a:solidFill>
                  <a:schemeClr val="tx1"/>
                </a:solidFill>
                <a:latin typeface="Segoe UI" panose="020B0502040204020203" pitchFamily="34" charset="0"/>
                <a:cs typeface="Segoe UI" panose="020B0502040204020203" pitchFamily="34" charset="0"/>
              </a:rPr>
              <a:t>Sumário de</a:t>
            </a:r>
            <a:r>
              <a:rPr spc="-90" dirty="0">
                <a:solidFill>
                  <a:schemeClr val="tx1"/>
                </a:solidFill>
                <a:latin typeface="Segoe UI" panose="020B0502040204020203" pitchFamily="34" charset="0"/>
                <a:cs typeface="Segoe UI" panose="020B0502040204020203" pitchFamily="34" charset="0"/>
              </a:rPr>
              <a:t> </a:t>
            </a:r>
            <a:r>
              <a:rPr lang="pt-BR" spc="-90" dirty="0">
                <a:solidFill>
                  <a:schemeClr val="tx1"/>
                </a:solidFill>
                <a:latin typeface="Segoe UI" panose="020B0502040204020203" pitchFamily="34" charset="0"/>
                <a:cs typeface="Segoe UI" panose="020B0502040204020203" pitchFamily="34" charset="0"/>
              </a:rPr>
              <a:t>A</a:t>
            </a:r>
            <a:r>
              <a:rPr spc="-5" dirty="0" err="1">
                <a:solidFill>
                  <a:schemeClr val="tx1"/>
                </a:solidFill>
                <a:latin typeface="Segoe UI" panose="020B0502040204020203" pitchFamily="34" charset="0"/>
                <a:cs typeface="Segoe UI" panose="020B0502040204020203" pitchFamily="34" charset="0"/>
              </a:rPr>
              <a:t>ula</a:t>
            </a:r>
            <a:endParaRPr spc="-5" dirty="0">
              <a:solidFill>
                <a:schemeClr val="tx1"/>
              </a:solidFill>
              <a:latin typeface="Segoe UI" panose="020B0502040204020203" pitchFamily="34" charset="0"/>
              <a:cs typeface="Segoe UI" panose="020B0502040204020203" pitchFamily="34" charset="0"/>
            </a:endParaRPr>
          </a:p>
        </p:txBody>
      </p:sp>
      <p:sp>
        <p:nvSpPr>
          <p:cNvPr id="50" name="object 50"/>
          <p:cNvSpPr txBox="1"/>
          <p:nvPr/>
        </p:nvSpPr>
        <p:spPr>
          <a:xfrm>
            <a:off x="1766061" y="1667636"/>
            <a:ext cx="7959725" cy="3152786"/>
          </a:xfrm>
          <a:prstGeom prst="rect">
            <a:avLst/>
          </a:prstGeom>
        </p:spPr>
        <p:txBody>
          <a:bodyPr vert="horz" wrap="square" lIns="0" tIns="13335" rIns="0" bIns="0" rtlCol="0">
            <a:spAutoFit/>
          </a:bodyPr>
          <a:lstStyle/>
          <a:p>
            <a:pPr marL="241300" indent="-228600">
              <a:lnSpc>
                <a:spcPct val="100000"/>
              </a:lnSpc>
              <a:spcBef>
                <a:spcPts val="105"/>
              </a:spcBef>
              <a:buClr>
                <a:srgbClr val="D15A3D"/>
              </a:buClr>
              <a:buFont typeface="Arial"/>
              <a:buChar char="▪"/>
              <a:tabLst>
                <a:tab pos="240665" algn="l"/>
                <a:tab pos="241300" algn="l"/>
              </a:tabLst>
            </a:pPr>
            <a:r>
              <a:rPr sz="2000" b="1" dirty="0">
                <a:latin typeface="Segoe UI" panose="020B0502040204020203" pitchFamily="34" charset="0"/>
                <a:cs typeface="Segoe UI" panose="020B0502040204020203" pitchFamily="34" charset="0"/>
              </a:rPr>
              <a:t>1. </a:t>
            </a:r>
            <a:r>
              <a:rPr sz="2000" b="1" spc="-5" dirty="0">
                <a:latin typeface="Segoe UI" panose="020B0502040204020203" pitchFamily="34" charset="0"/>
                <a:cs typeface="Segoe UI" panose="020B0502040204020203" pitchFamily="34" charset="0"/>
              </a:rPr>
              <a:t>B</a:t>
            </a:r>
            <a:r>
              <a:rPr sz="1600" b="1" spc="-5" dirty="0">
                <a:latin typeface="Segoe UI" panose="020B0502040204020203" pitchFamily="34" charset="0"/>
                <a:cs typeface="Segoe UI" panose="020B0502040204020203" pitchFamily="34" charset="0"/>
              </a:rPr>
              <a:t>REVE</a:t>
            </a:r>
            <a:r>
              <a:rPr sz="1600" b="1" spc="55" dirty="0">
                <a:latin typeface="Segoe UI" panose="020B0502040204020203" pitchFamily="34" charset="0"/>
                <a:cs typeface="Segoe UI" panose="020B0502040204020203" pitchFamily="34" charset="0"/>
              </a:rPr>
              <a:t> </a:t>
            </a:r>
            <a:r>
              <a:rPr sz="2000" b="1" spc="-5" dirty="0">
                <a:latin typeface="Segoe UI" panose="020B0502040204020203" pitchFamily="34" charset="0"/>
                <a:cs typeface="Segoe UI" panose="020B0502040204020203" pitchFamily="34" charset="0"/>
              </a:rPr>
              <a:t>H</a:t>
            </a:r>
            <a:r>
              <a:rPr sz="1600" b="1" spc="-5" dirty="0">
                <a:latin typeface="Segoe UI" panose="020B0502040204020203" pitchFamily="34" charset="0"/>
                <a:cs typeface="Segoe UI" panose="020B0502040204020203" pitchFamily="34" charset="0"/>
              </a:rPr>
              <a:t>ISTÓRICO</a:t>
            </a:r>
            <a:endParaRPr sz="1600" dirty="0">
              <a:latin typeface="Segoe UI" panose="020B0502040204020203" pitchFamily="34" charset="0"/>
              <a:cs typeface="Segoe UI" panose="020B0502040204020203" pitchFamily="34" charset="0"/>
            </a:endParaRPr>
          </a:p>
          <a:p>
            <a:pPr>
              <a:lnSpc>
                <a:spcPct val="100000"/>
              </a:lnSpc>
              <a:spcBef>
                <a:spcPts val="10"/>
              </a:spcBef>
              <a:buClr>
                <a:srgbClr val="D15A3D"/>
              </a:buClr>
              <a:buFont typeface="Arial"/>
              <a:buChar char="▪"/>
            </a:pPr>
            <a:endParaRPr sz="2600" dirty="0">
              <a:latin typeface="Segoe UI" panose="020B0502040204020203" pitchFamily="34" charset="0"/>
              <a:cs typeface="Segoe UI" panose="020B0502040204020203" pitchFamily="34" charset="0"/>
            </a:endParaRPr>
          </a:p>
          <a:p>
            <a:pPr marL="241300" indent="-228600">
              <a:lnSpc>
                <a:spcPct val="100000"/>
              </a:lnSpc>
              <a:buClr>
                <a:srgbClr val="D15A3D"/>
              </a:buClr>
              <a:buFont typeface="Arial"/>
              <a:buChar char="▪"/>
              <a:tabLst>
                <a:tab pos="240665" algn="l"/>
                <a:tab pos="241300" algn="l"/>
              </a:tabLst>
            </a:pPr>
            <a:r>
              <a:rPr sz="2000" b="1" dirty="0">
                <a:latin typeface="Segoe UI" panose="020B0502040204020203" pitchFamily="34" charset="0"/>
                <a:cs typeface="Segoe UI" panose="020B0502040204020203" pitchFamily="34" charset="0"/>
              </a:rPr>
              <a:t>2. </a:t>
            </a:r>
            <a:r>
              <a:rPr sz="2000" b="1" spc="-10" dirty="0">
                <a:latin typeface="Segoe UI" panose="020B0502040204020203" pitchFamily="34" charset="0"/>
                <a:cs typeface="Segoe UI" panose="020B0502040204020203" pitchFamily="34" charset="0"/>
              </a:rPr>
              <a:t>T</a:t>
            </a:r>
            <a:r>
              <a:rPr sz="1600" b="1" spc="-10" dirty="0">
                <a:latin typeface="Segoe UI" panose="020B0502040204020203" pitchFamily="34" charset="0"/>
                <a:cs typeface="Segoe UI" panose="020B0502040204020203" pitchFamily="34" charset="0"/>
              </a:rPr>
              <a:t>ERCEIRIZAÇÃO </a:t>
            </a:r>
            <a:r>
              <a:rPr sz="1600" b="1" spc="-5" dirty="0">
                <a:latin typeface="Segoe UI" panose="020B0502040204020203" pitchFamily="34" charset="0"/>
                <a:cs typeface="Segoe UI" panose="020B0502040204020203" pitchFamily="34" charset="0"/>
              </a:rPr>
              <a:t>E </a:t>
            </a:r>
            <a:r>
              <a:rPr sz="2000" b="1" spc="-10" dirty="0">
                <a:latin typeface="Segoe UI" panose="020B0502040204020203" pitchFamily="34" charset="0"/>
                <a:cs typeface="Segoe UI" panose="020B0502040204020203" pitchFamily="34" charset="0"/>
              </a:rPr>
              <a:t>A</a:t>
            </a:r>
            <a:r>
              <a:rPr sz="1600" b="1" spc="-10" dirty="0">
                <a:latin typeface="Segoe UI" panose="020B0502040204020203" pitchFamily="34" charset="0"/>
                <a:cs typeface="Segoe UI" panose="020B0502040204020203" pitchFamily="34" charset="0"/>
              </a:rPr>
              <a:t>DMINISTRAÇÃO</a:t>
            </a:r>
            <a:r>
              <a:rPr sz="1600" b="1" spc="-90" dirty="0">
                <a:latin typeface="Segoe UI" panose="020B0502040204020203" pitchFamily="34" charset="0"/>
                <a:cs typeface="Segoe UI" panose="020B0502040204020203" pitchFamily="34" charset="0"/>
              </a:rPr>
              <a:t> </a:t>
            </a:r>
            <a:r>
              <a:rPr sz="2000" b="1" spc="-5" dirty="0">
                <a:latin typeface="Segoe UI" panose="020B0502040204020203" pitchFamily="34" charset="0"/>
                <a:cs typeface="Segoe UI" panose="020B0502040204020203" pitchFamily="34" charset="0"/>
              </a:rPr>
              <a:t>P</a:t>
            </a:r>
            <a:r>
              <a:rPr sz="1600" b="1" spc="-5" dirty="0">
                <a:latin typeface="Segoe UI" panose="020B0502040204020203" pitchFamily="34" charset="0"/>
                <a:cs typeface="Segoe UI" panose="020B0502040204020203" pitchFamily="34" charset="0"/>
              </a:rPr>
              <a:t>ÚBLICA</a:t>
            </a:r>
            <a:endParaRPr sz="1600" dirty="0">
              <a:latin typeface="Segoe UI" panose="020B0502040204020203" pitchFamily="34" charset="0"/>
              <a:cs typeface="Segoe UI" panose="020B0502040204020203" pitchFamily="34" charset="0"/>
            </a:endParaRPr>
          </a:p>
          <a:p>
            <a:pPr>
              <a:lnSpc>
                <a:spcPct val="100000"/>
              </a:lnSpc>
              <a:spcBef>
                <a:spcPts val="10"/>
              </a:spcBef>
              <a:buClr>
                <a:srgbClr val="D15A3D"/>
              </a:buClr>
              <a:buFont typeface="Arial"/>
              <a:buChar char="▪"/>
            </a:pPr>
            <a:endParaRPr sz="2600" dirty="0">
              <a:latin typeface="Segoe UI" panose="020B0502040204020203" pitchFamily="34" charset="0"/>
              <a:cs typeface="Segoe UI" panose="020B0502040204020203" pitchFamily="34" charset="0"/>
            </a:endParaRPr>
          </a:p>
          <a:p>
            <a:pPr marL="241300" indent="-228600">
              <a:lnSpc>
                <a:spcPct val="100000"/>
              </a:lnSpc>
              <a:buClr>
                <a:srgbClr val="D15A3D"/>
              </a:buClr>
              <a:buFont typeface="Arial"/>
              <a:buChar char="▪"/>
              <a:tabLst>
                <a:tab pos="240665" algn="l"/>
                <a:tab pos="241300" algn="l"/>
              </a:tabLst>
            </a:pPr>
            <a:r>
              <a:rPr sz="2000" b="1" dirty="0">
                <a:latin typeface="Segoe UI" panose="020B0502040204020203" pitchFamily="34" charset="0"/>
                <a:cs typeface="Segoe UI" panose="020B0502040204020203" pitchFamily="34" charset="0"/>
              </a:rPr>
              <a:t>3. </a:t>
            </a:r>
            <a:r>
              <a:rPr sz="2000" b="1" spc="-10" dirty="0">
                <a:latin typeface="Segoe UI" panose="020B0502040204020203" pitchFamily="34" charset="0"/>
                <a:cs typeface="Segoe UI" panose="020B0502040204020203" pitchFamily="34" charset="0"/>
              </a:rPr>
              <a:t>R</a:t>
            </a:r>
            <a:r>
              <a:rPr sz="1600" b="1" spc="-10" dirty="0">
                <a:latin typeface="Segoe UI" panose="020B0502040204020203" pitchFamily="34" charset="0"/>
                <a:cs typeface="Segoe UI" panose="020B0502040204020203" pitchFamily="34" charset="0"/>
              </a:rPr>
              <a:t>ESPONSABILIDADE DA </a:t>
            </a:r>
            <a:r>
              <a:rPr sz="2000" b="1" spc="-10" dirty="0">
                <a:latin typeface="Segoe UI" panose="020B0502040204020203" pitchFamily="34" charset="0"/>
                <a:cs typeface="Segoe UI" panose="020B0502040204020203" pitchFamily="34" charset="0"/>
              </a:rPr>
              <a:t>A</a:t>
            </a:r>
            <a:r>
              <a:rPr sz="1600" b="1" spc="-10" dirty="0">
                <a:latin typeface="Segoe UI" panose="020B0502040204020203" pitchFamily="34" charset="0"/>
                <a:cs typeface="Segoe UI" panose="020B0502040204020203" pitchFamily="34" charset="0"/>
              </a:rPr>
              <a:t>DMINISTRAÇÃO </a:t>
            </a:r>
            <a:r>
              <a:rPr sz="2000" b="1" spc="-5" dirty="0">
                <a:latin typeface="Segoe UI" panose="020B0502040204020203" pitchFamily="34" charset="0"/>
                <a:cs typeface="Segoe UI" panose="020B0502040204020203" pitchFamily="34" charset="0"/>
              </a:rPr>
              <a:t>P</a:t>
            </a:r>
            <a:r>
              <a:rPr sz="1600" b="1" spc="-5" dirty="0">
                <a:latin typeface="Segoe UI" panose="020B0502040204020203" pitchFamily="34" charset="0"/>
                <a:cs typeface="Segoe UI" panose="020B0502040204020203" pitchFamily="34" charset="0"/>
              </a:rPr>
              <a:t>ÚBLICA </a:t>
            </a:r>
            <a:r>
              <a:rPr sz="1600" b="1" spc="-10" dirty="0">
                <a:latin typeface="Segoe UI" panose="020B0502040204020203" pitchFamily="34" charset="0"/>
                <a:cs typeface="Segoe UI" panose="020B0502040204020203" pitchFamily="34" charset="0"/>
              </a:rPr>
              <a:t>NA</a:t>
            </a:r>
            <a:r>
              <a:rPr sz="1600" b="1" spc="50" dirty="0">
                <a:latin typeface="Segoe UI" panose="020B0502040204020203" pitchFamily="34" charset="0"/>
                <a:cs typeface="Segoe UI" panose="020B0502040204020203" pitchFamily="34" charset="0"/>
              </a:rPr>
              <a:t> </a:t>
            </a:r>
            <a:r>
              <a:rPr sz="2000" b="1" spc="-10" dirty="0">
                <a:latin typeface="Segoe UI" panose="020B0502040204020203" pitchFamily="34" charset="0"/>
                <a:cs typeface="Segoe UI" panose="020B0502040204020203" pitchFamily="34" charset="0"/>
              </a:rPr>
              <a:t>T</a:t>
            </a:r>
            <a:r>
              <a:rPr sz="1600" b="1" spc="-10" dirty="0">
                <a:latin typeface="Segoe UI" panose="020B0502040204020203" pitchFamily="34" charset="0"/>
                <a:cs typeface="Segoe UI" panose="020B0502040204020203" pitchFamily="34" charset="0"/>
              </a:rPr>
              <a:t>ERCEIRIZAÇÃO</a:t>
            </a:r>
            <a:endParaRPr sz="1600" dirty="0">
              <a:latin typeface="Segoe UI" panose="020B0502040204020203" pitchFamily="34" charset="0"/>
              <a:cs typeface="Segoe UI" panose="020B0502040204020203" pitchFamily="34" charset="0"/>
            </a:endParaRPr>
          </a:p>
          <a:p>
            <a:pPr>
              <a:lnSpc>
                <a:spcPct val="100000"/>
              </a:lnSpc>
              <a:spcBef>
                <a:spcPts val="5"/>
              </a:spcBef>
              <a:buClr>
                <a:srgbClr val="D15A3D"/>
              </a:buClr>
              <a:buFont typeface="Arial"/>
              <a:buChar char="▪"/>
            </a:pPr>
            <a:endParaRPr sz="2600" dirty="0">
              <a:latin typeface="Segoe UI" panose="020B0502040204020203" pitchFamily="34" charset="0"/>
              <a:cs typeface="Segoe UI" panose="020B0502040204020203" pitchFamily="34" charset="0"/>
            </a:endParaRPr>
          </a:p>
          <a:p>
            <a:pPr marL="241300" indent="-228600">
              <a:lnSpc>
                <a:spcPct val="100000"/>
              </a:lnSpc>
              <a:buClr>
                <a:srgbClr val="D15A3D"/>
              </a:buClr>
              <a:buFont typeface="Arial"/>
              <a:buChar char="▪"/>
              <a:tabLst>
                <a:tab pos="240665" algn="l"/>
                <a:tab pos="241300" algn="l"/>
              </a:tabLst>
            </a:pPr>
            <a:r>
              <a:rPr sz="2000" b="1" dirty="0">
                <a:latin typeface="Segoe UI" panose="020B0502040204020203" pitchFamily="34" charset="0"/>
                <a:cs typeface="Segoe UI" panose="020B0502040204020203" pitchFamily="34" charset="0"/>
              </a:rPr>
              <a:t>4. </a:t>
            </a:r>
            <a:r>
              <a:rPr sz="2000" b="1" spc="-5" dirty="0">
                <a:latin typeface="Segoe UI" panose="020B0502040204020203" pitchFamily="34" charset="0"/>
                <a:cs typeface="Segoe UI" panose="020B0502040204020203" pitchFamily="34" charset="0"/>
              </a:rPr>
              <a:t>D</a:t>
            </a:r>
            <a:r>
              <a:rPr sz="1600" b="1" spc="-5" dirty="0">
                <a:latin typeface="Segoe UI" panose="020B0502040204020203" pitchFamily="34" charset="0"/>
                <a:cs typeface="Segoe UI" panose="020B0502040204020203" pitchFamily="34" charset="0"/>
              </a:rPr>
              <a:t>ISCUSSÃO </a:t>
            </a:r>
            <a:r>
              <a:rPr sz="1600" b="1" spc="-10" dirty="0">
                <a:latin typeface="Segoe UI" panose="020B0502040204020203" pitchFamily="34" charset="0"/>
                <a:cs typeface="Segoe UI" panose="020B0502040204020203" pitchFamily="34" charset="0"/>
              </a:rPr>
              <a:t>DE</a:t>
            </a:r>
            <a:r>
              <a:rPr sz="1600" b="1" spc="175" dirty="0">
                <a:latin typeface="Segoe UI" panose="020B0502040204020203" pitchFamily="34" charset="0"/>
                <a:cs typeface="Segoe UI" panose="020B0502040204020203" pitchFamily="34" charset="0"/>
              </a:rPr>
              <a:t> </a:t>
            </a:r>
            <a:r>
              <a:rPr sz="1600" b="1" spc="-15" dirty="0">
                <a:latin typeface="Segoe UI" panose="020B0502040204020203" pitchFamily="34" charset="0"/>
                <a:cs typeface="Segoe UI" panose="020B0502040204020203" pitchFamily="34" charset="0"/>
              </a:rPr>
              <a:t>CASOS</a:t>
            </a:r>
            <a:endParaRPr sz="1600" dirty="0">
              <a:latin typeface="Segoe UI" panose="020B0502040204020203" pitchFamily="34" charset="0"/>
              <a:cs typeface="Segoe UI" panose="020B0502040204020203" pitchFamily="34" charset="0"/>
            </a:endParaRPr>
          </a:p>
          <a:p>
            <a:pPr>
              <a:lnSpc>
                <a:spcPct val="100000"/>
              </a:lnSpc>
              <a:spcBef>
                <a:spcPts val="5"/>
              </a:spcBef>
              <a:buClr>
                <a:srgbClr val="D15A3D"/>
              </a:buClr>
              <a:buFont typeface="Arial"/>
              <a:buChar char="▪"/>
            </a:pPr>
            <a:endParaRPr sz="2600" dirty="0">
              <a:latin typeface="Segoe UI" panose="020B0502040204020203" pitchFamily="34" charset="0"/>
              <a:cs typeface="Segoe UI" panose="020B0502040204020203" pitchFamily="34" charset="0"/>
            </a:endParaRPr>
          </a:p>
          <a:p>
            <a:pPr marL="241300" indent="-228600">
              <a:lnSpc>
                <a:spcPct val="100000"/>
              </a:lnSpc>
              <a:buClr>
                <a:srgbClr val="D15A3D"/>
              </a:buClr>
              <a:buFont typeface="Arial"/>
              <a:buChar char="▪"/>
              <a:tabLst>
                <a:tab pos="240665" algn="l"/>
                <a:tab pos="241300" algn="l"/>
              </a:tabLst>
            </a:pPr>
            <a:r>
              <a:rPr sz="2000" b="1" dirty="0">
                <a:latin typeface="Segoe UI" panose="020B0502040204020203" pitchFamily="34" charset="0"/>
                <a:cs typeface="Segoe UI" panose="020B0502040204020203" pitchFamily="34" charset="0"/>
              </a:rPr>
              <a:t>5. </a:t>
            </a:r>
            <a:r>
              <a:rPr sz="2000" b="1" spc="-10" dirty="0">
                <a:latin typeface="Segoe UI" panose="020B0502040204020203" pitchFamily="34" charset="0"/>
                <a:cs typeface="Segoe UI" panose="020B0502040204020203" pitchFamily="34" charset="0"/>
              </a:rPr>
              <a:t>C</a:t>
            </a:r>
            <a:r>
              <a:rPr sz="1600" b="1" spc="-10" dirty="0">
                <a:latin typeface="Segoe UI" panose="020B0502040204020203" pitchFamily="34" charset="0"/>
                <a:cs typeface="Segoe UI" panose="020B0502040204020203" pitchFamily="34" charset="0"/>
              </a:rPr>
              <a:t>ONSIDERAÇÕES</a:t>
            </a:r>
            <a:r>
              <a:rPr sz="1600" b="1" spc="135" dirty="0">
                <a:latin typeface="Segoe UI" panose="020B0502040204020203" pitchFamily="34" charset="0"/>
                <a:cs typeface="Segoe UI" panose="020B0502040204020203" pitchFamily="34" charset="0"/>
              </a:rPr>
              <a:t> </a:t>
            </a:r>
            <a:r>
              <a:rPr sz="1600" b="1" spc="-15" dirty="0">
                <a:latin typeface="Segoe UI" panose="020B0502040204020203" pitchFamily="34" charset="0"/>
                <a:cs typeface="Segoe UI" panose="020B0502040204020203" pitchFamily="34" charset="0"/>
              </a:rPr>
              <a:t>FINAIS</a:t>
            </a:r>
            <a:endParaRPr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9877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Breve Histórico</a:t>
            </a:r>
          </a:p>
        </p:txBody>
      </p:sp>
      <p:sp>
        <p:nvSpPr>
          <p:cNvPr id="7" name="object 80"/>
          <p:cNvSpPr/>
          <p:nvPr/>
        </p:nvSpPr>
        <p:spPr>
          <a:xfrm>
            <a:off x="107320" y="906246"/>
            <a:ext cx="9535582" cy="2027837"/>
          </a:xfrm>
          <a:prstGeom prst="rect">
            <a:avLst/>
          </a:prstGeom>
          <a:blipFill>
            <a:blip r:embed="rId2" cstate="print"/>
            <a:stretch>
              <a:fillRect/>
            </a:stretch>
          </a:blipFill>
        </p:spPr>
        <p:txBody>
          <a:bodyPr wrap="square" lIns="0" tIns="0" rIns="0" bIns="0" rtlCol="0"/>
          <a:lstStyle/>
          <a:p>
            <a:endParaRPr/>
          </a:p>
        </p:txBody>
      </p:sp>
      <p:sp>
        <p:nvSpPr>
          <p:cNvPr id="4" name="CaixaDeTexto 3"/>
          <p:cNvSpPr txBox="1"/>
          <p:nvPr/>
        </p:nvSpPr>
        <p:spPr>
          <a:xfrm>
            <a:off x="9931955" y="2416188"/>
            <a:ext cx="2124635" cy="492443"/>
          </a:xfrm>
          <a:prstGeom prst="rect">
            <a:avLst/>
          </a:prstGeom>
          <a:noFill/>
        </p:spPr>
        <p:txBody>
          <a:bodyPr wrap="square" rtlCol="0">
            <a:spAutoFit/>
          </a:bodyPr>
          <a:lstStyle/>
          <a:p>
            <a:pPr algn="just"/>
            <a:r>
              <a:rPr lang="pt-BR" sz="1300" dirty="0">
                <a:latin typeface="Segoe UI" panose="020B0502040204020203" pitchFamily="34" charset="0"/>
                <a:ea typeface="Segoe UI" panose="020B0502040204020203" pitchFamily="34" charset="0"/>
                <a:cs typeface="Segoe UI" panose="020B0502040204020203" pitchFamily="34" charset="0"/>
              </a:rPr>
              <a:t>Fonte: Jornal O Estado de São Paulo</a:t>
            </a:r>
          </a:p>
        </p:txBody>
      </p:sp>
      <p:sp>
        <p:nvSpPr>
          <p:cNvPr id="8" name="Retângulo: Cantos Arredondados 7">
            <a:extLst>
              <a:ext uri="{FF2B5EF4-FFF2-40B4-BE49-F238E27FC236}">
                <a16:creationId xmlns:a16="http://schemas.microsoft.com/office/drawing/2014/main" id="{5659B910-901F-40A9-87BF-90BBB43C44D4}"/>
              </a:ext>
            </a:extLst>
          </p:cNvPr>
          <p:cNvSpPr/>
          <p:nvPr/>
        </p:nvSpPr>
        <p:spPr>
          <a:xfrm>
            <a:off x="186117" y="3089383"/>
            <a:ext cx="11657255" cy="35865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rPr>
              <a:t>“Terceirização é o fenômeno pelo qual se dissocia a relação econômica de trabalho da relação </a:t>
            </a:r>
            <a:r>
              <a:rPr lang="pt-BR" sz="1600" u="sng" spc="-5" dirty="0" err="1">
                <a:solidFill>
                  <a:schemeClr val="tx1"/>
                </a:solidFill>
                <a:latin typeface="Segoe UI" panose="020B0502040204020203" pitchFamily="34" charset="0"/>
                <a:ea typeface="Segoe UI" panose="020B0502040204020203" pitchFamily="34" charset="0"/>
                <a:cs typeface="Segoe UI" panose="020B0502040204020203" pitchFamily="34" charset="0"/>
              </a:rPr>
              <a:t>justrabalhista</a:t>
            </a:r>
            <a:r>
              <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rPr>
              <a:t> que lhe seria correspondente, sendo que por tal fenômeno insere-se o trabalhador no processo produtivo do tomador de serviços sem que se estendam a este os laços </a:t>
            </a:r>
            <a:r>
              <a:rPr lang="pt-BR" sz="1600" u="sng" spc="-5" dirty="0" err="1">
                <a:solidFill>
                  <a:schemeClr val="tx1"/>
                </a:solidFill>
                <a:latin typeface="Segoe UI" panose="020B0502040204020203" pitchFamily="34" charset="0"/>
                <a:ea typeface="Segoe UI" panose="020B0502040204020203" pitchFamily="34" charset="0"/>
                <a:cs typeface="Segoe UI" panose="020B0502040204020203" pitchFamily="34" charset="0"/>
              </a:rPr>
              <a:t>justrabalhista</a:t>
            </a:r>
            <a:r>
              <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rPr>
              <a:t>, que se preservam fixados com a prestadora de serviços (entidade interveniente)." (DELGADO; 2016) </a:t>
            </a:r>
          </a:p>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265113"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Visão Tradicional: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transferência de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atividades-meio</a:t>
            </a:r>
          </a:p>
          <a:p>
            <a:pPr indent="265113" algn="just"/>
            <a:endPar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indent="265113"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Reforma Trabalhista – Lei Federal nº 13.467/17 </a:t>
            </a:r>
          </a:p>
          <a:p>
            <a:pPr indent="265113" algn="just"/>
            <a:r>
              <a:rPr lang="pt-BR" sz="1600" dirty="0">
                <a:solidFill>
                  <a:schemeClr val="tx1"/>
                </a:solidFill>
                <a:latin typeface="Segoe UI" panose="020B0502040204020203" pitchFamily="34" charset="0"/>
                <a:cs typeface="Segoe UI" panose="020B0502040204020203" pitchFamily="34" charset="0"/>
              </a:rPr>
              <a:t>4º-A: "Considera-se prestação de serviços a terceiros a transferência feita pela contratante da execução de </a:t>
            </a:r>
            <a:r>
              <a:rPr lang="pt-BR" sz="1600" b="1" dirty="0">
                <a:solidFill>
                  <a:schemeClr val="tx1"/>
                </a:solidFill>
                <a:latin typeface="Segoe UI" panose="020B0502040204020203" pitchFamily="34" charset="0"/>
                <a:cs typeface="Segoe UI" panose="020B0502040204020203" pitchFamily="34" charset="0"/>
              </a:rPr>
              <a:t>quaisquer de suas atividades</a:t>
            </a:r>
            <a:r>
              <a:rPr lang="pt-BR" sz="1600" dirty="0">
                <a:solidFill>
                  <a:schemeClr val="tx1"/>
                </a:solidFill>
                <a:latin typeface="Segoe UI" panose="020B0502040204020203" pitchFamily="34" charset="0"/>
                <a:cs typeface="Segoe UI" panose="020B0502040204020203" pitchFamily="34" charset="0"/>
              </a:rPr>
              <a:t>, inclusive sua atividade principal, à pessoa jurídica de direito privado prestadora de serviços que possua capacidade econômica compatível com a sua execução."</a:t>
            </a: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471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12A0CEFC-3B1F-4A52-B6B3-674BE591F713}"/>
              </a:ext>
            </a:extLst>
          </p:cNvPr>
          <p:cNvSpPr/>
          <p:nvPr/>
        </p:nvSpPr>
        <p:spPr>
          <a:xfrm>
            <a:off x="7874405" y="1421762"/>
            <a:ext cx="3942216" cy="5359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700" dirty="0">
                <a:solidFill>
                  <a:schemeClr val="tx1"/>
                </a:solidFill>
              </a:rPr>
              <a:t>Considerando o atual critério legal, terceirização é a transferência feita pela contratante (tomadora) da execução de quaisquer de suas atividades, inclusive sua atividade principal, à pessoa jurídica de direito privado prestadora de serviços que possua capacidade econômica compatível com a sua execução (art. 4º-A da Lei 6.019/1974, com redação dada pela Lei 13.467/2017). Admite-se de forma expressa a terceirização de forma ampla, ou seja, de quaisquer das atividades da contratante (tomadora), inclusive de sua atividade principal. </a:t>
            </a:r>
            <a:r>
              <a:rPr lang="pt-BR" sz="1700" b="1" dirty="0">
                <a:solidFill>
                  <a:schemeClr val="tx1"/>
                </a:solidFill>
              </a:rPr>
              <a:t>Logo, fica superada a distinção entre atividades-fim e atividades-meio, anteriormente adotada pela jurisprudência</a:t>
            </a:r>
            <a:r>
              <a:rPr lang="pt-BR" sz="1700" dirty="0">
                <a:solidFill>
                  <a:schemeClr val="tx1"/>
                </a:solidFill>
              </a:rPr>
              <a:t>, como se observa na Súmula 331, item III, do TST. (GARCIA, 2017, p.416)</a:t>
            </a:r>
          </a:p>
        </p:txBody>
      </p:sp>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Terceirização e Administração Pública</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a:t>
            </a:r>
          </a:p>
        </p:txBody>
      </p:sp>
      <p:sp>
        <p:nvSpPr>
          <p:cNvPr id="18" name="Retângulo 17"/>
          <p:cNvSpPr/>
          <p:nvPr/>
        </p:nvSpPr>
        <p:spPr>
          <a:xfrm>
            <a:off x="37755" y="1532115"/>
            <a:ext cx="7665141" cy="3647152"/>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Terceirização</a:t>
            </a:r>
            <a:r>
              <a:rPr lang="pt-BR" sz="1700" spc="-5" dirty="0">
                <a:latin typeface="Segoe UI" panose="020B0502040204020203" pitchFamily="34" charset="0"/>
                <a:ea typeface="Segoe UI" panose="020B0502040204020203" pitchFamily="34" charset="0"/>
                <a:cs typeface="Segoe UI" panose="020B0502040204020203" pitchFamily="34" charset="0"/>
              </a:rPr>
              <a:t>: transferência para terceiros de serviços que originalmente seriam executados internamente.</a:t>
            </a:r>
            <a:endParaRPr lang="pt-BR" sz="5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Remédio</a:t>
            </a:r>
            <a:r>
              <a:rPr lang="pt-BR" sz="1700" spc="-5" dirty="0">
                <a:latin typeface="Segoe UI" panose="020B0502040204020203" pitchFamily="34" charset="0"/>
                <a:ea typeface="Segoe UI" panose="020B0502040204020203" pitchFamily="34" charset="0"/>
                <a:cs typeface="Segoe UI" panose="020B0502040204020203" pitchFamily="34" charset="0"/>
              </a:rPr>
              <a:t>: necessidade de Reforma do Estado e  diminuição dos gastos públicos</a:t>
            </a:r>
          </a:p>
          <a:p>
            <a:pPr marL="12700" algn="just">
              <a:lnSpc>
                <a:spcPct val="100000"/>
              </a:lnSpc>
              <a:spcBef>
                <a:spcPts val="300"/>
              </a:spcBef>
              <a:buClr>
                <a:srgbClr val="CE5A3D"/>
              </a:buClr>
              <a:tabLst>
                <a:tab pos="299720" algn="l"/>
              </a:tabLst>
            </a:pPr>
            <a:endParaRPr lang="pt-BR" sz="5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Objetivo</a:t>
            </a:r>
            <a:r>
              <a:rPr lang="pt-BR" sz="1700" spc="-5" dirty="0">
                <a:latin typeface="Segoe UI" panose="020B0502040204020203" pitchFamily="34" charset="0"/>
                <a:ea typeface="Segoe UI" panose="020B0502040204020203" pitchFamily="34" charset="0"/>
                <a:cs typeface="Segoe UI" panose="020B0502040204020203" pitchFamily="34" charset="0"/>
              </a:rPr>
              <a:t>: eficiência econômica e prevenção do  crescimento desmesurado do aparato administrativo</a:t>
            </a:r>
          </a:p>
          <a:p>
            <a:pPr marL="299085" indent="-286385" algn="just">
              <a:lnSpc>
                <a:spcPct val="100000"/>
              </a:lnSpc>
              <a:spcBef>
                <a:spcPts val="300"/>
              </a:spcBef>
              <a:buClr>
                <a:srgbClr val="CE5A3D"/>
              </a:buClr>
              <a:buFont typeface="Wingdings"/>
              <a:buChar char=""/>
              <a:tabLst>
                <a:tab pos="299720" algn="l"/>
              </a:tabLst>
            </a:pPr>
            <a:endParaRPr lang="pt-BR" sz="5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Limites originais:</a:t>
            </a:r>
            <a:r>
              <a:rPr lang="pt-BR" sz="1700" spc="-5" dirty="0">
                <a:latin typeface="Segoe UI" panose="020B0502040204020203" pitchFamily="34" charset="0"/>
                <a:ea typeface="Segoe UI" panose="020B0502040204020203" pitchFamily="34" charset="0"/>
                <a:cs typeface="Segoe UI" panose="020B0502040204020203" pitchFamily="34" charset="0"/>
              </a:rPr>
              <a:t> </a:t>
            </a:r>
          </a:p>
          <a:p>
            <a:pPr marL="756285" lvl="1" indent="-286385" algn="just">
              <a:spcBef>
                <a:spcPts val="300"/>
              </a:spcBef>
              <a:buClr>
                <a:srgbClr val="CE5A3D"/>
              </a:buClr>
              <a:buFont typeface="Wingdings" panose="05000000000000000000" pitchFamily="2" charset="2"/>
              <a:buChar char="q"/>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regra constitucional do concurso público para investidura em cargo ou emprego público (art. 37, II)</a:t>
            </a:r>
          </a:p>
          <a:p>
            <a:pPr marL="756285" lvl="1" indent="-286385" algn="just">
              <a:spcBef>
                <a:spcPts val="300"/>
              </a:spcBef>
              <a:buClr>
                <a:srgbClr val="CE5A3D"/>
              </a:buClr>
              <a:buFont typeface="Arial" panose="020B0604020202020204" pitchFamily="34" charset="0"/>
              <a:buChar char="•"/>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Atividades tipicamente estatais devem ser  desempenhadas por servidores estatutários ou  empregados públicos.</a:t>
            </a:r>
          </a:p>
          <a:p>
            <a:pPr marL="756285" lvl="1" indent="-286385" algn="just">
              <a:spcBef>
                <a:spcPts val="300"/>
              </a:spcBef>
              <a:buClr>
                <a:srgbClr val="CE5A3D"/>
              </a:buClr>
              <a:buFont typeface="Wingdings" panose="05000000000000000000" pitchFamily="2" charset="2"/>
              <a:buChar char="q"/>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Atividades-meio x atividades fim </a:t>
            </a:r>
          </a:p>
        </p:txBody>
      </p:sp>
      <p:sp>
        <p:nvSpPr>
          <p:cNvPr id="4" name="Seta entalhada para a direita 3"/>
          <p:cNvSpPr/>
          <p:nvPr/>
        </p:nvSpPr>
        <p:spPr>
          <a:xfrm>
            <a:off x="3851809" y="4871406"/>
            <a:ext cx="3957005" cy="223744"/>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912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Terceirização e Administração Pública</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a:t>
            </a:r>
          </a:p>
        </p:txBody>
      </p:sp>
      <p:graphicFrame>
        <p:nvGraphicFramePr>
          <p:cNvPr id="2" name="Tabela 1"/>
          <p:cNvGraphicFramePr>
            <a:graphicFrameLocks noGrp="1"/>
          </p:cNvGraphicFramePr>
          <p:nvPr>
            <p:extLst>
              <p:ext uri="{D42A27DB-BD31-4B8C-83A1-F6EECF244321}">
                <p14:modId xmlns:p14="http://schemas.microsoft.com/office/powerpoint/2010/main" val="648589394"/>
              </p:ext>
            </p:extLst>
          </p:nvPr>
        </p:nvGraphicFramePr>
        <p:xfrm>
          <a:off x="428878" y="1998202"/>
          <a:ext cx="11385494" cy="4418776"/>
        </p:xfrm>
        <a:graphic>
          <a:graphicData uri="http://schemas.openxmlformats.org/drawingml/2006/table">
            <a:tbl>
              <a:tblPr firstRow="1" bandRow="1">
                <a:tableStyleId>{5C22544A-7EE6-4342-B048-85BDC9FD1C3A}</a:tableStyleId>
              </a:tblPr>
              <a:tblGrid>
                <a:gridCol w="5692747">
                  <a:extLst>
                    <a:ext uri="{9D8B030D-6E8A-4147-A177-3AD203B41FA5}">
                      <a16:colId xmlns:a16="http://schemas.microsoft.com/office/drawing/2014/main" val="20000"/>
                    </a:ext>
                  </a:extLst>
                </a:gridCol>
                <a:gridCol w="5692747">
                  <a:extLst>
                    <a:ext uri="{9D8B030D-6E8A-4147-A177-3AD203B41FA5}">
                      <a16:colId xmlns:a16="http://schemas.microsoft.com/office/drawing/2014/main" val="20001"/>
                    </a:ext>
                  </a:extLst>
                </a:gridCol>
              </a:tblGrid>
              <a:tr h="528388">
                <a:tc>
                  <a:txBody>
                    <a:bodyPr/>
                    <a:lstStyle/>
                    <a:p>
                      <a:pPr algn="ctr"/>
                      <a:endPar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Decreto-Lei nº 200/67</a:t>
                      </a: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b="0" i="0" dirty="0">
                          <a:solidFill>
                            <a:schemeClr val="tx1"/>
                          </a:solidFill>
                          <a:latin typeface="Segoe UI" panose="020B0502040204020203" pitchFamily="34" charset="0"/>
                          <a:ea typeface="Segoe UI" panose="020B0502040204020203" pitchFamily="34" charset="0"/>
                          <a:cs typeface="Segoe UI" panose="020B0502040204020203" pitchFamily="34" charset="0"/>
                        </a:rPr>
                        <a:t>Dispõe sobre a organização </a:t>
                      </a:r>
                      <a:r>
                        <a:rPr lang="pt-BR" sz="1400" b="0" i="0" spc="-5" dirty="0">
                          <a:solidFill>
                            <a:schemeClr val="tx1"/>
                          </a:solidFill>
                          <a:latin typeface="Segoe UI" panose="020B0502040204020203" pitchFamily="34" charset="0"/>
                          <a:ea typeface="Segoe UI" panose="020B0502040204020203" pitchFamily="34" charset="0"/>
                          <a:cs typeface="Segoe UI" panose="020B0502040204020203" pitchFamily="34" charset="0"/>
                        </a:rPr>
                        <a:t>da </a:t>
                      </a:r>
                      <a:r>
                        <a:rPr lang="pt-BR" sz="1400" b="0" i="0" dirty="0">
                          <a:solidFill>
                            <a:schemeClr val="tx1"/>
                          </a:solidFill>
                          <a:latin typeface="Segoe UI" panose="020B0502040204020203" pitchFamily="34" charset="0"/>
                          <a:ea typeface="Segoe UI" panose="020B0502040204020203" pitchFamily="34" charset="0"/>
                          <a:cs typeface="Segoe UI" panose="020B0502040204020203" pitchFamily="34" charset="0"/>
                        </a:rPr>
                        <a:t>Administração</a:t>
                      </a:r>
                      <a:r>
                        <a:rPr lang="pt-BR" sz="1400" b="0" i="0" spc="-12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0" i="0" dirty="0">
                          <a:solidFill>
                            <a:schemeClr val="tx1"/>
                          </a:solidFill>
                          <a:latin typeface="Segoe UI" panose="020B0502040204020203" pitchFamily="34" charset="0"/>
                          <a:ea typeface="Segoe UI" panose="020B0502040204020203" pitchFamily="34" charset="0"/>
                          <a:cs typeface="Segoe UI" panose="020B0502040204020203" pitchFamily="34" charset="0"/>
                        </a:rPr>
                        <a:t>Federal, estabelece diretrizes para a Reforma Administrativa</a:t>
                      </a:r>
                      <a:r>
                        <a:rPr lang="pt-BR" sz="1400" b="0" i="0" spc="-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0" i="0" spc="40" dirty="0">
                          <a:solidFill>
                            <a:schemeClr val="tx1"/>
                          </a:solidFill>
                          <a:latin typeface="Segoe UI" panose="020B0502040204020203" pitchFamily="34" charset="0"/>
                          <a:ea typeface="Segoe UI" panose="020B0502040204020203" pitchFamily="34" charset="0"/>
                          <a:cs typeface="Segoe UI" panose="020B0502040204020203" pitchFamily="34" charset="0"/>
                        </a:rPr>
                        <a:t>e dá </a:t>
                      </a:r>
                      <a:r>
                        <a:rPr lang="pt-BR" sz="1400" b="0" i="0" dirty="0">
                          <a:solidFill>
                            <a:schemeClr val="tx1"/>
                          </a:solidFill>
                          <a:latin typeface="Segoe UI" panose="020B0502040204020203" pitchFamily="34" charset="0"/>
                          <a:ea typeface="Segoe UI" panose="020B0502040204020203" pitchFamily="34" charset="0"/>
                          <a:cs typeface="Segoe UI" panose="020B0502040204020203" pitchFamily="34" charset="0"/>
                        </a:rPr>
                        <a:t>outras</a:t>
                      </a:r>
                      <a:r>
                        <a:rPr lang="pt-BR" sz="1400" b="0" i="0" spc="-14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0" i="0" dirty="0">
                          <a:solidFill>
                            <a:schemeClr val="tx1"/>
                          </a:solidFill>
                          <a:latin typeface="Segoe UI" panose="020B0502040204020203" pitchFamily="34" charset="0"/>
                          <a:ea typeface="Segoe UI" panose="020B0502040204020203" pitchFamily="34" charset="0"/>
                          <a:cs typeface="Segoe UI" panose="020B0502040204020203" pitchFamily="34" charset="0"/>
                        </a:rPr>
                        <a:t>providências</a:t>
                      </a:r>
                    </a:p>
                  </a:txBody>
                  <a:tcPr>
                    <a:solidFill>
                      <a:schemeClr val="accent2">
                        <a:lumMod val="40000"/>
                        <a:lumOff val="60000"/>
                      </a:schemeClr>
                    </a:solidFill>
                  </a:tcPr>
                </a:tc>
                <a:extLst>
                  <a:ext uri="{0D108BD9-81ED-4DB2-BD59-A6C34878D82A}">
                    <a16:rowId xmlns:a16="http://schemas.microsoft.com/office/drawing/2014/main" val="10000"/>
                  </a:ext>
                </a:extLst>
              </a:tr>
              <a:tr h="528388">
                <a:tc>
                  <a:txBody>
                    <a:bodyPr/>
                    <a:lstStyle/>
                    <a:p>
                      <a:pPr algn="ctr"/>
                      <a:endPar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Lei nº 8.666/1993</a:t>
                      </a:r>
                    </a:p>
                  </a:txBody>
                  <a:tcPr>
                    <a:solidFill>
                      <a:schemeClr val="accent2">
                        <a:lumMod val="40000"/>
                        <a:lumOff val="60000"/>
                      </a:schemeClr>
                    </a:solidFill>
                  </a:tcPr>
                </a:tc>
                <a:tc>
                  <a:txBody>
                    <a:bodyPr/>
                    <a:lstStyle/>
                    <a:p>
                      <a:pPr algn="just"/>
                      <a:endPar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Artigos 6º, VIII; 57, II, 66 ao</a:t>
                      </a:r>
                      <a:r>
                        <a:rPr lang="pt-BR" sz="1400" i="0" spc="-16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76</a:t>
                      </a:r>
                    </a:p>
                  </a:txBody>
                  <a:tcPr>
                    <a:solidFill>
                      <a:schemeClr val="accent2">
                        <a:lumMod val="40000"/>
                        <a:lumOff val="60000"/>
                      </a:schemeClr>
                    </a:solidFill>
                  </a:tcPr>
                </a:tc>
                <a:extLst>
                  <a:ext uri="{0D108BD9-81ED-4DB2-BD59-A6C34878D82A}">
                    <a16:rowId xmlns:a16="http://schemas.microsoft.com/office/drawing/2014/main" val="10001"/>
                  </a:ext>
                </a:extLst>
              </a:tr>
              <a:tr h="528388">
                <a:tc>
                  <a:txBody>
                    <a:bodyPr/>
                    <a:lstStyle/>
                    <a:p>
                      <a:pPr algn="ctr"/>
                      <a:endPar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Decreto Federal nº 2271/97</a:t>
                      </a: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Dispõe sobre a contratação </a:t>
                      </a:r>
                      <a:r>
                        <a:rPr lang="pt-BR" sz="1400" i="0" spc="-5"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serviços pela  Administração Pública Federal direta, autárquica</a:t>
                      </a:r>
                      <a:r>
                        <a:rPr lang="pt-BR" sz="1400" i="0" spc="-24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e fundacional e dá outras</a:t>
                      </a:r>
                      <a:r>
                        <a:rPr lang="pt-BR" sz="1400" i="0" spc="-15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providências.</a:t>
                      </a:r>
                    </a:p>
                  </a:txBody>
                  <a:tcPr>
                    <a:solidFill>
                      <a:schemeClr val="accent2">
                        <a:lumMod val="40000"/>
                        <a:lumOff val="60000"/>
                      </a:schemeClr>
                    </a:solidFill>
                  </a:tcPr>
                </a:tc>
                <a:extLst>
                  <a:ext uri="{0D108BD9-81ED-4DB2-BD59-A6C34878D82A}">
                    <a16:rowId xmlns:a16="http://schemas.microsoft.com/office/drawing/2014/main" val="10002"/>
                  </a:ext>
                </a:extLst>
              </a:tr>
              <a:tr h="745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strike="noStrike" spc="-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Instrução Normativa 02/2008 do Ministério  do Planejamento, </a:t>
                      </a:r>
                      <a:r>
                        <a:rPr lang="pt-BR" sz="1400" b="1"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Orçamento e Gestão  </a:t>
                      </a:r>
                      <a:r>
                        <a:rPr lang="pt-BR" sz="1400" b="1" strike="noStrike" spc="-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(Alterada pelas </a:t>
                      </a:r>
                      <a:r>
                        <a:rPr lang="pt-BR" sz="1400" b="1"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IN </a:t>
                      </a:r>
                      <a:r>
                        <a:rPr lang="pt-BR" sz="1400" b="1" strike="noStrike" spc="-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03/2009, </a:t>
                      </a:r>
                      <a:r>
                        <a:rPr lang="pt-BR" sz="1400" b="1"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IN </a:t>
                      </a:r>
                      <a:r>
                        <a:rPr lang="pt-BR" sz="1400" b="1" strike="noStrike" spc="-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04/2009, IN  05 </a:t>
                      </a:r>
                      <a:r>
                        <a:rPr lang="pt-BR" sz="1400" b="1"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/2009 e IN </a:t>
                      </a:r>
                      <a:r>
                        <a:rPr lang="pt-BR" sz="1400" b="1" strike="noStrike" spc="-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06</a:t>
                      </a:r>
                      <a:r>
                        <a:rPr lang="pt-BR" sz="1400" b="1" strike="noStrike" spc="-1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1" strike="noStrike" spc="-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/2013)</a:t>
                      </a:r>
                      <a:endParaRPr lang="pt-BR" sz="1400"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i="0"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Disciplina sobre as Regras e Diretrizes para</a:t>
                      </a:r>
                      <a:r>
                        <a:rPr lang="pt-BR" sz="1400" i="0" strike="noStrike" spc="-16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i="0"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contratação de serviços, continuados ou</a:t>
                      </a:r>
                      <a:r>
                        <a:rPr lang="pt-BR" sz="1400" i="0" strike="noStrike" spc="-155"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i="0" strike="noStrik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não.</a:t>
                      </a:r>
                    </a:p>
                  </a:txBody>
                  <a:tcPr>
                    <a:solidFill>
                      <a:schemeClr val="accent2">
                        <a:lumMod val="40000"/>
                        <a:lumOff val="60000"/>
                      </a:schemeClr>
                    </a:solidFill>
                  </a:tcPr>
                </a:tc>
                <a:extLst>
                  <a:ext uri="{0D108BD9-81ED-4DB2-BD59-A6C34878D82A}">
                    <a16:rowId xmlns:a16="http://schemas.microsoft.com/office/drawing/2014/main" val="10003"/>
                  </a:ext>
                </a:extLst>
              </a:tr>
              <a:tr h="745960">
                <a:tc>
                  <a:txBody>
                    <a:bodyPr/>
                    <a:lstStyle/>
                    <a:p>
                      <a:pPr algn="ctr"/>
                      <a:endPar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Instrução Normativa 5/2017, do Ministério  do Planejamento, Orçamento e Gestão</a:t>
                      </a: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Dispõe sobre as regras e diretrizes do procedimento de  contratação de serviços sob o regime de execução indireta  no âmbito da Administração Pública federal direta, </a:t>
                      </a:r>
                      <a:r>
                        <a:rPr lang="pt-BR" sz="1400" b="0" spc="-5" dirty="0">
                          <a:solidFill>
                            <a:schemeClr val="tx1"/>
                          </a:solidFill>
                          <a:latin typeface="Segoe UI" panose="020B0502040204020203" pitchFamily="34" charset="0"/>
                          <a:ea typeface="Segoe UI" panose="020B0502040204020203" pitchFamily="34" charset="0"/>
                          <a:cs typeface="Segoe UI" panose="020B0502040204020203" pitchFamily="34" charset="0"/>
                        </a:rPr>
                        <a:t>autárquica e</a:t>
                      </a:r>
                      <a:r>
                        <a:rPr lang="pt-BR" sz="1400" b="0" spc="-4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0" spc="-10" dirty="0">
                          <a:solidFill>
                            <a:schemeClr val="tx1"/>
                          </a:solidFill>
                          <a:latin typeface="Segoe UI" panose="020B0502040204020203" pitchFamily="34" charset="0"/>
                          <a:ea typeface="Segoe UI" panose="020B0502040204020203" pitchFamily="34" charset="0"/>
                          <a:cs typeface="Segoe UI" panose="020B0502040204020203" pitchFamily="34" charset="0"/>
                        </a:rPr>
                        <a:t>fundacional.</a:t>
                      </a:r>
                      <a:endParaRPr lang="pt-BR" sz="1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accent2">
                        <a:lumMod val="40000"/>
                        <a:lumOff val="60000"/>
                      </a:schemeClr>
                    </a:solidFill>
                  </a:tcPr>
                </a:tc>
                <a:extLst>
                  <a:ext uri="{0D108BD9-81ED-4DB2-BD59-A6C34878D82A}">
                    <a16:rowId xmlns:a16="http://schemas.microsoft.com/office/drawing/2014/main" val="10004"/>
                  </a:ext>
                </a:extLst>
              </a:tr>
              <a:tr h="37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Súmula</a:t>
                      </a:r>
                      <a:r>
                        <a:rPr lang="pt-BR" sz="1400" b="1" spc="-7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331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TST</a:t>
                      </a:r>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Dispõe sobre a legalidade no </a:t>
                      </a:r>
                      <a:r>
                        <a:rPr lang="pt-BR" sz="1400" i="0" spc="-5" dirty="0">
                          <a:solidFill>
                            <a:schemeClr val="tx1"/>
                          </a:solidFill>
                          <a:latin typeface="Segoe UI" panose="020B0502040204020203" pitchFamily="34" charset="0"/>
                          <a:ea typeface="Segoe UI" panose="020B0502040204020203" pitchFamily="34" charset="0"/>
                          <a:cs typeface="Segoe UI" panose="020B0502040204020203" pitchFamily="34" charset="0"/>
                        </a:rPr>
                        <a:t>Contrato </a:t>
                      </a: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de Prestação</a:t>
                      </a:r>
                      <a:r>
                        <a:rPr lang="pt-BR" sz="1400" i="0" spc="-19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i="0" dirty="0">
                          <a:solidFill>
                            <a:schemeClr val="tx1"/>
                          </a:solidFill>
                          <a:latin typeface="Segoe UI" panose="020B0502040204020203" pitchFamily="34" charset="0"/>
                          <a:ea typeface="Segoe UI" panose="020B0502040204020203" pitchFamily="34" charset="0"/>
                          <a:cs typeface="Segoe UI" panose="020B0502040204020203" pitchFamily="34" charset="0"/>
                        </a:rPr>
                        <a:t>de Serviço.</a:t>
                      </a:r>
                    </a:p>
                  </a:txBody>
                  <a:tcPr>
                    <a:solidFill>
                      <a:schemeClr val="accent2">
                        <a:lumMod val="40000"/>
                        <a:lumOff val="60000"/>
                      </a:schemeClr>
                    </a:solidFill>
                  </a:tcPr>
                </a:tc>
                <a:extLst>
                  <a:ext uri="{0D108BD9-81ED-4DB2-BD59-A6C34878D82A}">
                    <a16:rowId xmlns:a16="http://schemas.microsoft.com/office/drawing/2014/main" val="10005"/>
                  </a:ext>
                </a:extLst>
              </a:tr>
              <a:tr h="963532">
                <a:tc>
                  <a:txBody>
                    <a:bodyPr/>
                    <a:lstStyle/>
                    <a:p>
                      <a:pPr algn="ct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Decreto</a:t>
                      </a:r>
                      <a:r>
                        <a:rPr lang="pt-BR" sz="1400" b="1"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Federal nº 9.507/2018</a:t>
                      </a:r>
                      <a:endPar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b="0" i="0" dirty="0">
                          <a:solidFill>
                            <a:schemeClr val="tx1"/>
                          </a:solidFill>
                          <a:latin typeface="Segoe UI" panose="020B0502040204020203" pitchFamily="34" charset="0"/>
                          <a:ea typeface="Segoe UI" panose="020B0502040204020203" pitchFamily="34" charset="0"/>
                          <a:cs typeface="Segoe UI" panose="020B0502040204020203" pitchFamily="34" charset="0"/>
                        </a:rPr>
                        <a:t>Dispõe sobre a execução indireta, mediante contratação, de serviços da administração pública federal direta, autárquica e fundacional e das empresas públicas e das sociedades de economia mista controladas pela União.</a:t>
                      </a:r>
                    </a:p>
                  </a:txBody>
                  <a:tcP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3923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Terceirização e Administração Pública</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a:t>
            </a:r>
          </a:p>
        </p:txBody>
      </p:sp>
      <p:sp>
        <p:nvSpPr>
          <p:cNvPr id="8" name="Retângulo: Cantos Arredondados 7">
            <a:extLst>
              <a:ext uri="{FF2B5EF4-FFF2-40B4-BE49-F238E27FC236}">
                <a16:creationId xmlns:a16="http://schemas.microsoft.com/office/drawing/2014/main" id="{FE2EAF7F-FE4F-4706-A349-8880E92768C1}"/>
              </a:ext>
            </a:extLst>
          </p:cNvPr>
          <p:cNvSpPr/>
          <p:nvPr/>
        </p:nvSpPr>
        <p:spPr>
          <a:xfrm>
            <a:off x="135087" y="2438703"/>
            <a:ext cx="2809774" cy="36573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00" b="1" dirty="0">
                <a:solidFill>
                  <a:schemeClr val="tx1"/>
                </a:solidFill>
                <a:latin typeface="Segoe UI" panose="020B0502040204020203" pitchFamily="34" charset="0"/>
                <a:cs typeface="Segoe UI" panose="020B0502040204020203" pitchFamily="34" charset="0"/>
              </a:rPr>
              <a:t>Art.</a:t>
            </a:r>
            <a:r>
              <a:rPr lang="pt-BR" sz="1200" b="1" spc="-5" dirty="0">
                <a:solidFill>
                  <a:schemeClr val="tx1"/>
                </a:solidFill>
                <a:latin typeface="Segoe UI" panose="020B0502040204020203" pitchFamily="34" charset="0"/>
                <a:cs typeface="Segoe UI" panose="020B0502040204020203" pitchFamily="34" charset="0"/>
              </a:rPr>
              <a:t> 10.</a:t>
            </a:r>
            <a:r>
              <a:rPr lang="pt-BR" sz="1200" b="1" dirty="0">
                <a:solidFill>
                  <a:schemeClr val="tx1"/>
                </a:solidFill>
                <a:latin typeface="Segoe UI" panose="020B0502040204020203" pitchFamily="34" charset="0"/>
                <a:cs typeface="Segoe UI" panose="020B0502040204020203" pitchFamily="34" charset="0"/>
              </a:rPr>
              <a:t> [...] § </a:t>
            </a:r>
            <a:r>
              <a:rPr lang="pt-BR" sz="1200" b="1" spc="-5" dirty="0">
                <a:solidFill>
                  <a:schemeClr val="tx1"/>
                </a:solidFill>
                <a:latin typeface="Segoe UI" panose="020B0502040204020203" pitchFamily="34" charset="0"/>
                <a:cs typeface="Segoe UI" panose="020B0502040204020203" pitchFamily="34" charset="0"/>
              </a:rPr>
              <a:t>7º</a:t>
            </a:r>
            <a:r>
              <a:rPr lang="pt-BR" sz="1200" spc="-5" dirty="0">
                <a:solidFill>
                  <a:schemeClr val="tx1"/>
                </a:solidFill>
                <a:latin typeface="Segoe UI" panose="020B0502040204020203" pitchFamily="34" charset="0"/>
                <a:cs typeface="Segoe UI" panose="020B0502040204020203" pitchFamily="34" charset="0"/>
              </a:rPr>
              <a:t> Para melhor desincumbir-se</a:t>
            </a:r>
            <a:r>
              <a:rPr lang="pt-BR" sz="1200" spc="65"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das</a:t>
            </a:r>
            <a:r>
              <a:rPr lang="pt-BR" sz="1200" spc="5"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tarefas de </a:t>
            </a:r>
            <a:r>
              <a:rPr lang="pt-BR" sz="1200" b="1" spc="-5" dirty="0">
                <a:solidFill>
                  <a:schemeClr val="tx1"/>
                </a:solidFill>
                <a:latin typeface="Segoe UI" panose="020B0502040204020203" pitchFamily="34" charset="0"/>
                <a:cs typeface="Segoe UI" panose="020B0502040204020203" pitchFamily="34" charset="0"/>
              </a:rPr>
              <a:t>planejamento, coordenação, </a:t>
            </a:r>
            <a:r>
              <a:rPr lang="pt-BR" sz="1200" b="1" spc="-10" dirty="0">
                <a:solidFill>
                  <a:schemeClr val="tx1"/>
                </a:solidFill>
                <a:latin typeface="Segoe UI" panose="020B0502040204020203" pitchFamily="34" charset="0"/>
                <a:cs typeface="Segoe UI" panose="020B0502040204020203" pitchFamily="34" charset="0"/>
              </a:rPr>
              <a:t>supervisão </a:t>
            </a:r>
            <a:r>
              <a:rPr lang="pt-BR" sz="1200" b="1" dirty="0">
                <a:solidFill>
                  <a:schemeClr val="tx1"/>
                </a:solidFill>
                <a:latin typeface="Segoe UI" panose="020B0502040204020203" pitchFamily="34" charset="0"/>
                <a:cs typeface="Segoe UI" panose="020B0502040204020203" pitchFamily="34" charset="0"/>
              </a:rPr>
              <a:t>e</a:t>
            </a:r>
            <a:r>
              <a:rPr lang="pt-BR" sz="1200" b="1" spc="114" dirty="0">
                <a:solidFill>
                  <a:schemeClr val="tx1"/>
                </a:solidFill>
                <a:latin typeface="Segoe UI" panose="020B0502040204020203" pitchFamily="34" charset="0"/>
                <a:cs typeface="Segoe UI" panose="020B0502040204020203" pitchFamily="34" charset="0"/>
              </a:rPr>
              <a:t> </a:t>
            </a:r>
            <a:r>
              <a:rPr lang="pt-BR" sz="1200" b="1" spc="-5" dirty="0" err="1">
                <a:solidFill>
                  <a:schemeClr val="tx1"/>
                </a:solidFill>
                <a:latin typeface="Segoe UI" panose="020B0502040204020203" pitchFamily="34" charset="0"/>
                <a:cs typeface="Segoe UI" panose="020B0502040204020203" pitchFamily="34" charset="0"/>
              </a:rPr>
              <a:t>controle</a:t>
            </a:r>
            <a:r>
              <a:rPr lang="pt-BR" sz="1200" spc="-5" dirty="0" err="1">
                <a:solidFill>
                  <a:schemeClr val="tx1"/>
                </a:solidFill>
                <a:latin typeface="Segoe UI" panose="020B0502040204020203" pitchFamily="34" charset="0"/>
                <a:cs typeface="Segoe UI" panose="020B0502040204020203" pitchFamily="34" charset="0"/>
              </a:rPr>
              <a:t>e</a:t>
            </a:r>
            <a:r>
              <a:rPr lang="pt-BR" sz="1200" spc="-5" dirty="0">
                <a:solidFill>
                  <a:schemeClr val="tx1"/>
                </a:solidFill>
                <a:latin typeface="Segoe UI" panose="020B0502040204020203" pitchFamily="34" charset="0"/>
                <a:cs typeface="Segoe UI" panose="020B0502040204020203" pitchFamily="34" charset="0"/>
              </a:rPr>
              <a:t> com o objetivo de </a:t>
            </a:r>
            <a:r>
              <a:rPr lang="pt-BR" sz="1200" b="1" spc="-5" dirty="0">
                <a:solidFill>
                  <a:schemeClr val="tx1"/>
                </a:solidFill>
                <a:latin typeface="Segoe UI" panose="020B0502040204020203" pitchFamily="34" charset="0"/>
                <a:cs typeface="Segoe UI" panose="020B0502040204020203" pitchFamily="34" charset="0"/>
              </a:rPr>
              <a:t>impedir </a:t>
            </a:r>
            <a:r>
              <a:rPr lang="pt-BR" sz="1200" b="1" dirty="0">
                <a:solidFill>
                  <a:schemeClr val="tx1"/>
                </a:solidFill>
                <a:latin typeface="Segoe UI" panose="020B0502040204020203" pitchFamily="34" charset="0"/>
                <a:cs typeface="Segoe UI" panose="020B0502040204020203" pitchFamily="34" charset="0"/>
              </a:rPr>
              <a:t>o </a:t>
            </a:r>
            <a:r>
              <a:rPr lang="pt-BR" sz="1200" b="1" spc="-5" dirty="0">
                <a:solidFill>
                  <a:schemeClr val="tx1"/>
                </a:solidFill>
                <a:latin typeface="Segoe UI" panose="020B0502040204020203" pitchFamily="34" charset="0"/>
                <a:cs typeface="Segoe UI" panose="020B0502040204020203" pitchFamily="34" charset="0"/>
              </a:rPr>
              <a:t>crescimento  desmesurado da máquina administrativa</a:t>
            </a:r>
            <a:r>
              <a:rPr lang="pt-BR" sz="1200" spc="-5" dirty="0">
                <a:solidFill>
                  <a:schemeClr val="tx1"/>
                </a:solidFill>
                <a:latin typeface="Segoe UI" panose="020B0502040204020203" pitchFamily="34" charset="0"/>
                <a:cs typeface="Segoe UI" panose="020B0502040204020203" pitchFamily="34" charset="0"/>
              </a:rPr>
              <a:t>,</a:t>
            </a:r>
            <a:r>
              <a:rPr lang="pt-BR" sz="1200" spc="55"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a Administração procurará desobrigar-se da</a:t>
            </a:r>
            <a:r>
              <a:rPr lang="pt-BR" sz="1200" spc="75"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realização material de </a:t>
            </a:r>
            <a:r>
              <a:rPr lang="pt-BR" sz="1200" b="1" spc="-5" dirty="0">
                <a:solidFill>
                  <a:schemeClr val="tx1"/>
                </a:solidFill>
                <a:latin typeface="Segoe UI" panose="020B0502040204020203" pitchFamily="34" charset="0"/>
                <a:cs typeface="Segoe UI" panose="020B0502040204020203" pitchFamily="34" charset="0"/>
              </a:rPr>
              <a:t>tarefas </a:t>
            </a:r>
            <a:r>
              <a:rPr lang="pt-BR" sz="1200" b="1" spc="-10" dirty="0">
                <a:solidFill>
                  <a:schemeClr val="tx1"/>
                </a:solidFill>
                <a:latin typeface="Segoe UI" panose="020B0502040204020203" pitchFamily="34" charset="0"/>
                <a:cs typeface="Segoe UI" panose="020B0502040204020203" pitchFamily="34" charset="0"/>
              </a:rPr>
              <a:t>executivas</a:t>
            </a:r>
            <a:r>
              <a:rPr lang="pt-BR" sz="1200" spc="-10"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recorrendo, sempre</a:t>
            </a:r>
            <a:r>
              <a:rPr lang="pt-BR" sz="1200" spc="150"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que possível, </a:t>
            </a:r>
            <a:r>
              <a:rPr lang="pt-BR" sz="1200" dirty="0">
                <a:solidFill>
                  <a:schemeClr val="tx1"/>
                </a:solidFill>
                <a:latin typeface="Segoe UI" panose="020B0502040204020203" pitchFamily="34" charset="0"/>
                <a:cs typeface="Segoe UI" panose="020B0502040204020203" pitchFamily="34" charset="0"/>
              </a:rPr>
              <a:t>à </a:t>
            </a:r>
            <a:r>
              <a:rPr lang="pt-BR" sz="1200" spc="-10" dirty="0">
                <a:solidFill>
                  <a:schemeClr val="tx1"/>
                </a:solidFill>
                <a:latin typeface="Segoe UI" panose="020B0502040204020203" pitchFamily="34" charset="0"/>
                <a:cs typeface="Segoe UI" panose="020B0502040204020203" pitchFamily="34" charset="0"/>
              </a:rPr>
              <a:t>execução </a:t>
            </a:r>
            <a:r>
              <a:rPr lang="pt-BR" sz="1200" spc="-5" dirty="0">
                <a:solidFill>
                  <a:schemeClr val="tx1"/>
                </a:solidFill>
                <a:latin typeface="Segoe UI" panose="020B0502040204020203" pitchFamily="34" charset="0"/>
                <a:cs typeface="Segoe UI" panose="020B0502040204020203" pitchFamily="34" charset="0"/>
              </a:rPr>
              <a:t>indireta, </a:t>
            </a:r>
            <a:r>
              <a:rPr lang="pt-BR" sz="1200" b="1" spc="-5" dirty="0">
                <a:solidFill>
                  <a:schemeClr val="tx1"/>
                </a:solidFill>
                <a:latin typeface="Segoe UI" panose="020B0502040204020203" pitchFamily="34" charset="0"/>
                <a:cs typeface="Segoe UI" panose="020B0502040204020203" pitchFamily="34" charset="0"/>
              </a:rPr>
              <a:t>mediante contrato</a:t>
            </a:r>
            <a:r>
              <a:rPr lang="pt-BR" sz="1200" spc="-5" dirty="0">
                <a:solidFill>
                  <a:schemeClr val="tx1"/>
                </a:solidFill>
                <a:latin typeface="Segoe UI" panose="020B0502040204020203" pitchFamily="34" charset="0"/>
                <a:cs typeface="Segoe UI" panose="020B0502040204020203" pitchFamily="34" charset="0"/>
              </a:rPr>
              <a:t>, desde  que exista, na área, iniciativa privada suficientemente  desenvolvida e capacitada a desempenhar os</a:t>
            </a:r>
            <a:r>
              <a:rPr lang="pt-BR" sz="1200" spc="65"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encargos de</a:t>
            </a:r>
            <a:r>
              <a:rPr lang="pt-BR" sz="1200" spc="-80" dirty="0">
                <a:solidFill>
                  <a:schemeClr val="tx1"/>
                </a:solidFill>
                <a:latin typeface="Segoe UI" panose="020B0502040204020203" pitchFamily="34" charset="0"/>
                <a:cs typeface="Segoe UI" panose="020B0502040204020203" pitchFamily="34" charset="0"/>
              </a:rPr>
              <a:t> </a:t>
            </a:r>
            <a:r>
              <a:rPr lang="pt-BR" sz="1200" spc="-5" dirty="0">
                <a:solidFill>
                  <a:schemeClr val="tx1"/>
                </a:solidFill>
                <a:latin typeface="Segoe UI" panose="020B0502040204020203" pitchFamily="34" charset="0"/>
                <a:cs typeface="Segoe UI" panose="020B0502040204020203" pitchFamily="34" charset="0"/>
              </a:rPr>
              <a:t>execução.</a:t>
            </a:r>
            <a:endParaRPr lang="pt-BR" sz="1200" dirty="0">
              <a:solidFill>
                <a:schemeClr val="tx1"/>
              </a:solidFill>
              <a:latin typeface="Segoe UI" panose="020B0502040204020203" pitchFamily="34" charset="0"/>
              <a:cs typeface="Segoe UI" panose="020B0502040204020203" pitchFamily="34" charset="0"/>
            </a:endParaRPr>
          </a:p>
        </p:txBody>
      </p:sp>
      <p:sp>
        <p:nvSpPr>
          <p:cNvPr id="10" name="object 64">
            <a:extLst>
              <a:ext uri="{FF2B5EF4-FFF2-40B4-BE49-F238E27FC236}">
                <a16:creationId xmlns:a16="http://schemas.microsoft.com/office/drawing/2014/main" id="{94AE402D-9CC9-4A1D-BD16-D5AE6BBEC3EA}"/>
              </a:ext>
            </a:extLst>
          </p:cNvPr>
          <p:cNvSpPr/>
          <p:nvPr/>
        </p:nvSpPr>
        <p:spPr>
          <a:xfrm>
            <a:off x="844818" y="1724314"/>
            <a:ext cx="1603956" cy="60619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Decreto-Lei nº 200/1967</a:t>
            </a:r>
            <a:endParaRPr lang="pt-BR" dirty="0"/>
          </a:p>
        </p:txBody>
      </p:sp>
      <p:sp>
        <p:nvSpPr>
          <p:cNvPr id="11" name="Retângulo: Cantos Arredondados 10">
            <a:extLst>
              <a:ext uri="{FF2B5EF4-FFF2-40B4-BE49-F238E27FC236}">
                <a16:creationId xmlns:a16="http://schemas.microsoft.com/office/drawing/2014/main" id="{B0113307-3C75-4DD0-8AF0-59B5CD672E31}"/>
              </a:ext>
            </a:extLst>
          </p:cNvPr>
          <p:cNvSpPr/>
          <p:nvPr/>
        </p:nvSpPr>
        <p:spPr>
          <a:xfrm>
            <a:off x="3152369" y="2506145"/>
            <a:ext cx="4243766" cy="35224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dirty="0">
              <a:solidFill>
                <a:schemeClr val="tx1"/>
              </a:solidFill>
              <a:latin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cs typeface="Segoe UI" panose="020B0502040204020203" pitchFamily="34" charset="0"/>
            </a:endParaRPr>
          </a:p>
          <a:p>
            <a:pPr algn="just"/>
            <a:r>
              <a:rPr lang="pt-BR" sz="1100" dirty="0">
                <a:solidFill>
                  <a:schemeClr val="tx1"/>
                </a:solidFill>
                <a:latin typeface="Segoe UI" panose="020B0502040204020203" pitchFamily="34" charset="0"/>
                <a:cs typeface="Segoe UI" panose="020B0502040204020203" pitchFamily="34" charset="0"/>
              </a:rPr>
              <a:t>Art . </a:t>
            </a:r>
            <a:r>
              <a:rPr lang="pt-BR" sz="1100" spc="-5" dirty="0">
                <a:solidFill>
                  <a:schemeClr val="tx1"/>
                </a:solidFill>
                <a:latin typeface="Segoe UI" panose="020B0502040204020203" pitchFamily="34" charset="0"/>
                <a:cs typeface="Segoe UI" panose="020B0502040204020203" pitchFamily="34" charset="0"/>
              </a:rPr>
              <a:t>1º No âmbito da Administração Pública</a:t>
            </a:r>
            <a:r>
              <a:rPr lang="pt-BR" sz="1100" spc="-55" dirty="0">
                <a:solidFill>
                  <a:schemeClr val="tx1"/>
                </a:solidFill>
                <a:latin typeface="Segoe UI" panose="020B0502040204020203" pitchFamily="34" charset="0"/>
                <a:cs typeface="Segoe UI" panose="020B0502040204020203" pitchFamily="34" charset="0"/>
              </a:rPr>
              <a:t> </a:t>
            </a:r>
            <a:r>
              <a:rPr lang="pt-BR" sz="1100" spc="-5" dirty="0">
                <a:solidFill>
                  <a:schemeClr val="tx1"/>
                </a:solidFill>
                <a:latin typeface="Segoe UI" panose="020B0502040204020203" pitchFamily="34" charset="0"/>
                <a:cs typeface="Segoe UI" panose="020B0502040204020203" pitchFamily="34" charset="0"/>
              </a:rPr>
              <a:t>Federal direta, autárquica </a:t>
            </a:r>
            <a:r>
              <a:rPr lang="pt-BR" sz="1100" dirty="0">
                <a:solidFill>
                  <a:schemeClr val="tx1"/>
                </a:solidFill>
                <a:latin typeface="Segoe UI" panose="020B0502040204020203" pitchFamily="34" charset="0"/>
                <a:cs typeface="Segoe UI" panose="020B0502040204020203" pitchFamily="34" charset="0"/>
              </a:rPr>
              <a:t>e </a:t>
            </a:r>
            <a:r>
              <a:rPr lang="pt-BR" sz="1100" spc="-10" dirty="0">
                <a:solidFill>
                  <a:schemeClr val="tx1"/>
                </a:solidFill>
                <a:latin typeface="Segoe UI" panose="020B0502040204020203" pitchFamily="34" charset="0"/>
                <a:cs typeface="Segoe UI" panose="020B0502040204020203" pitchFamily="34" charset="0"/>
              </a:rPr>
              <a:t>fundacional poderão </a:t>
            </a:r>
            <a:r>
              <a:rPr lang="pt-BR" sz="1100" spc="-5" dirty="0">
                <a:solidFill>
                  <a:schemeClr val="tx1"/>
                </a:solidFill>
                <a:latin typeface="Segoe UI" panose="020B0502040204020203" pitchFamily="34" charset="0"/>
                <a:cs typeface="Segoe UI" panose="020B0502040204020203" pitchFamily="34" charset="0"/>
              </a:rPr>
              <a:t>ser objeto de  execução indireta as </a:t>
            </a:r>
            <a:r>
              <a:rPr lang="pt-BR" sz="1100" b="1" spc="-10" dirty="0">
                <a:solidFill>
                  <a:schemeClr val="tx1"/>
                </a:solidFill>
                <a:latin typeface="Segoe UI" panose="020B0502040204020203" pitchFamily="34" charset="0"/>
                <a:cs typeface="Segoe UI" panose="020B0502040204020203" pitchFamily="34" charset="0"/>
              </a:rPr>
              <a:t>atividades </a:t>
            </a:r>
            <a:r>
              <a:rPr lang="pt-BR" sz="1100" b="1" spc="-5" dirty="0">
                <a:solidFill>
                  <a:schemeClr val="tx1"/>
                </a:solidFill>
                <a:latin typeface="Segoe UI" panose="020B0502040204020203" pitchFamily="34" charset="0"/>
                <a:cs typeface="Segoe UI" panose="020B0502040204020203" pitchFamily="34" charset="0"/>
              </a:rPr>
              <a:t>materiais acessórias,  instrumentais </a:t>
            </a:r>
            <a:r>
              <a:rPr lang="pt-BR" sz="1100" b="1" dirty="0">
                <a:solidFill>
                  <a:schemeClr val="tx1"/>
                </a:solidFill>
                <a:latin typeface="Segoe UI" panose="020B0502040204020203" pitchFamily="34" charset="0"/>
                <a:cs typeface="Segoe UI" panose="020B0502040204020203" pitchFamily="34" charset="0"/>
              </a:rPr>
              <a:t>ou </a:t>
            </a:r>
            <a:r>
              <a:rPr lang="pt-BR" sz="1100" b="1" spc="-5" dirty="0">
                <a:solidFill>
                  <a:schemeClr val="tx1"/>
                </a:solidFill>
                <a:latin typeface="Segoe UI" panose="020B0502040204020203" pitchFamily="34" charset="0"/>
                <a:cs typeface="Segoe UI" panose="020B0502040204020203" pitchFamily="34" charset="0"/>
              </a:rPr>
              <a:t>complementares aos assuntos que  constituem área de competência legal </a:t>
            </a:r>
            <a:r>
              <a:rPr lang="pt-BR" sz="1100" b="1" dirty="0">
                <a:solidFill>
                  <a:schemeClr val="tx1"/>
                </a:solidFill>
                <a:latin typeface="Segoe UI" panose="020B0502040204020203" pitchFamily="34" charset="0"/>
                <a:cs typeface="Segoe UI" panose="020B0502040204020203" pitchFamily="34" charset="0"/>
              </a:rPr>
              <a:t>do </a:t>
            </a:r>
            <a:r>
              <a:rPr lang="pt-BR" sz="1100" b="1" spc="-5" dirty="0">
                <a:solidFill>
                  <a:schemeClr val="tx1"/>
                </a:solidFill>
                <a:latin typeface="Segoe UI" panose="020B0502040204020203" pitchFamily="34" charset="0"/>
                <a:cs typeface="Segoe UI" panose="020B0502040204020203" pitchFamily="34" charset="0"/>
              </a:rPr>
              <a:t>órgão</a:t>
            </a:r>
            <a:r>
              <a:rPr lang="pt-BR" sz="1100" b="1" spc="35" dirty="0">
                <a:solidFill>
                  <a:schemeClr val="tx1"/>
                </a:solidFill>
                <a:latin typeface="Segoe UI" panose="020B0502040204020203" pitchFamily="34" charset="0"/>
                <a:cs typeface="Segoe UI" panose="020B0502040204020203" pitchFamily="34" charset="0"/>
              </a:rPr>
              <a:t> </a:t>
            </a:r>
            <a:r>
              <a:rPr lang="pt-BR" sz="1100" b="1" dirty="0">
                <a:solidFill>
                  <a:schemeClr val="tx1"/>
                </a:solidFill>
                <a:latin typeface="Segoe UI" panose="020B0502040204020203" pitchFamily="34" charset="0"/>
                <a:cs typeface="Segoe UI" panose="020B0502040204020203" pitchFamily="34" charset="0"/>
              </a:rPr>
              <a:t>ou </a:t>
            </a:r>
            <a:r>
              <a:rPr lang="pt-BR" sz="1100" b="1" spc="-5" dirty="0">
                <a:solidFill>
                  <a:schemeClr val="tx1"/>
                </a:solidFill>
                <a:latin typeface="Segoe UI" panose="020B0502040204020203" pitchFamily="34" charset="0"/>
                <a:cs typeface="Segoe UI" panose="020B0502040204020203" pitchFamily="34" charset="0"/>
              </a:rPr>
              <a:t>entidade.</a:t>
            </a:r>
            <a:endParaRPr lang="pt-BR" sz="1100" dirty="0">
              <a:solidFill>
                <a:schemeClr val="tx1"/>
              </a:solidFill>
              <a:latin typeface="Segoe UI" panose="020B0502040204020203" pitchFamily="34" charset="0"/>
              <a:cs typeface="Segoe UI" panose="020B0502040204020203" pitchFamily="34" charset="0"/>
            </a:endParaRPr>
          </a:p>
          <a:p>
            <a:pPr algn="just"/>
            <a:endParaRPr lang="pt-BR" sz="1100" dirty="0">
              <a:solidFill>
                <a:schemeClr val="tx1"/>
              </a:solidFill>
              <a:latin typeface="Segoe UI" panose="020B0502040204020203" pitchFamily="34" charset="0"/>
              <a:cs typeface="Segoe UI" panose="020B0502040204020203" pitchFamily="34" charset="0"/>
            </a:endParaRPr>
          </a:p>
          <a:p>
            <a:pPr algn="just"/>
            <a:r>
              <a:rPr lang="pt-BR" sz="1100" spc="-5" dirty="0">
                <a:solidFill>
                  <a:schemeClr val="tx1"/>
                </a:solidFill>
                <a:latin typeface="Segoe UI" panose="020B0502040204020203" pitchFamily="34" charset="0"/>
                <a:cs typeface="Segoe UI" panose="020B0502040204020203" pitchFamily="34" charset="0"/>
              </a:rPr>
              <a:t>1º </a:t>
            </a:r>
            <a:r>
              <a:rPr lang="pt-BR" sz="1100" dirty="0">
                <a:solidFill>
                  <a:schemeClr val="tx1"/>
                </a:solidFill>
                <a:latin typeface="Segoe UI" panose="020B0502040204020203" pitchFamily="34" charset="0"/>
                <a:cs typeface="Segoe UI" panose="020B0502040204020203" pitchFamily="34" charset="0"/>
              </a:rPr>
              <a:t>As </a:t>
            </a:r>
            <a:r>
              <a:rPr lang="pt-BR" sz="1100" spc="-10" dirty="0">
                <a:solidFill>
                  <a:schemeClr val="tx1"/>
                </a:solidFill>
                <a:latin typeface="Segoe UI" panose="020B0502040204020203" pitchFamily="34" charset="0"/>
                <a:cs typeface="Segoe UI" panose="020B0502040204020203" pitchFamily="34" charset="0"/>
              </a:rPr>
              <a:t>atividades </a:t>
            </a:r>
            <a:r>
              <a:rPr lang="pt-BR" sz="1100" spc="-5" dirty="0">
                <a:solidFill>
                  <a:schemeClr val="tx1"/>
                </a:solidFill>
                <a:latin typeface="Segoe UI" panose="020B0502040204020203" pitchFamily="34" charset="0"/>
                <a:cs typeface="Segoe UI" panose="020B0502040204020203" pitchFamily="34" charset="0"/>
              </a:rPr>
              <a:t>de </a:t>
            </a:r>
            <a:r>
              <a:rPr lang="pt-BR" sz="1100" b="1" spc="-10" dirty="0">
                <a:solidFill>
                  <a:schemeClr val="tx1"/>
                </a:solidFill>
                <a:latin typeface="Segoe UI" panose="020B0502040204020203" pitchFamily="34" charset="0"/>
                <a:cs typeface="Segoe UI" panose="020B0502040204020203" pitchFamily="34" charset="0"/>
              </a:rPr>
              <a:t>conservação, </a:t>
            </a:r>
            <a:r>
              <a:rPr lang="pt-BR" sz="1100" b="1" spc="-5" dirty="0">
                <a:solidFill>
                  <a:schemeClr val="tx1"/>
                </a:solidFill>
                <a:latin typeface="Segoe UI" panose="020B0502040204020203" pitchFamily="34" charset="0"/>
                <a:cs typeface="Segoe UI" panose="020B0502040204020203" pitchFamily="34" charset="0"/>
              </a:rPr>
              <a:t>limpeza,</a:t>
            </a:r>
            <a:r>
              <a:rPr lang="pt-BR" sz="1100" b="1" spc="10" dirty="0">
                <a:solidFill>
                  <a:schemeClr val="tx1"/>
                </a:solidFill>
                <a:latin typeface="Segoe UI" panose="020B0502040204020203" pitchFamily="34" charset="0"/>
                <a:cs typeface="Segoe UI" panose="020B0502040204020203" pitchFamily="34" charset="0"/>
              </a:rPr>
              <a:t> </a:t>
            </a:r>
            <a:r>
              <a:rPr lang="pt-BR" sz="1100" b="1" spc="-5" dirty="0">
                <a:solidFill>
                  <a:schemeClr val="tx1"/>
                </a:solidFill>
                <a:latin typeface="Segoe UI" panose="020B0502040204020203" pitchFamily="34" charset="0"/>
                <a:cs typeface="Segoe UI" panose="020B0502040204020203" pitchFamily="34" charset="0"/>
              </a:rPr>
              <a:t>segurança, </a:t>
            </a:r>
            <a:r>
              <a:rPr lang="pt-BR" sz="1100" b="1" spc="-10" dirty="0">
                <a:solidFill>
                  <a:schemeClr val="tx1"/>
                </a:solidFill>
                <a:latin typeface="Segoe UI" panose="020B0502040204020203" pitchFamily="34" charset="0"/>
                <a:cs typeface="Segoe UI" panose="020B0502040204020203" pitchFamily="34" charset="0"/>
              </a:rPr>
              <a:t>vigilância, </a:t>
            </a:r>
            <a:r>
              <a:rPr lang="pt-BR" sz="1100" b="1" spc="-5" dirty="0">
                <a:solidFill>
                  <a:schemeClr val="tx1"/>
                </a:solidFill>
                <a:latin typeface="Segoe UI" panose="020B0502040204020203" pitchFamily="34" charset="0"/>
                <a:cs typeface="Segoe UI" panose="020B0502040204020203" pitchFamily="34" charset="0"/>
              </a:rPr>
              <a:t>transportes, informática,</a:t>
            </a:r>
            <a:r>
              <a:rPr lang="pt-BR" sz="1100" b="1" spc="135" dirty="0">
                <a:solidFill>
                  <a:schemeClr val="tx1"/>
                </a:solidFill>
                <a:latin typeface="Segoe UI" panose="020B0502040204020203" pitchFamily="34" charset="0"/>
                <a:cs typeface="Segoe UI" panose="020B0502040204020203" pitchFamily="34" charset="0"/>
              </a:rPr>
              <a:t> </a:t>
            </a:r>
            <a:r>
              <a:rPr lang="pt-BR" sz="1100" b="1" spc="-5" dirty="0" err="1">
                <a:solidFill>
                  <a:schemeClr val="tx1"/>
                </a:solidFill>
                <a:latin typeface="Segoe UI" panose="020B0502040204020203" pitchFamily="34" charset="0"/>
                <a:cs typeface="Segoe UI" panose="020B0502040204020203" pitchFamily="34" charset="0"/>
              </a:rPr>
              <a:t>copeiragem</a:t>
            </a:r>
            <a:r>
              <a:rPr lang="pt-BR" sz="1100" b="1" spc="-5" dirty="0">
                <a:solidFill>
                  <a:schemeClr val="tx1"/>
                </a:solidFill>
                <a:latin typeface="Segoe UI" panose="020B0502040204020203" pitchFamily="34" charset="0"/>
                <a:cs typeface="Segoe UI" panose="020B0502040204020203" pitchFamily="34" charset="0"/>
              </a:rPr>
              <a:t>, recepção, reprografia, telecomunicações</a:t>
            </a:r>
            <a:r>
              <a:rPr lang="pt-BR" sz="1100" b="1" spc="40" dirty="0">
                <a:solidFill>
                  <a:schemeClr val="tx1"/>
                </a:solidFill>
                <a:latin typeface="Segoe UI" panose="020B0502040204020203" pitchFamily="34" charset="0"/>
                <a:cs typeface="Segoe UI" panose="020B0502040204020203" pitchFamily="34" charset="0"/>
              </a:rPr>
              <a:t> </a:t>
            </a:r>
            <a:r>
              <a:rPr lang="pt-BR" sz="1100" b="1" spc="-5" dirty="0">
                <a:solidFill>
                  <a:schemeClr val="tx1"/>
                </a:solidFill>
                <a:latin typeface="Segoe UI" panose="020B0502040204020203" pitchFamily="34" charset="0"/>
                <a:cs typeface="Segoe UI" panose="020B0502040204020203" pitchFamily="34" charset="0"/>
              </a:rPr>
              <a:t>e</a:t>
            </a:r>
            <a:endParaRPr lang="pt-BR" sz="1100" dirty="0">
              <a:solidFill>
                <a:schemeClr val="tx1"/>
              </a:solidFill>
              <a:latin typeface="Segoe UI" panose="020B0502040204020203" pitchFamily="34" charset="0"/>
              <a:cs typeface="Segoe UI" panose="020B0502040204020203" pitchFamily="34" charset="0"/>
            </a:endParaRPr>
          </a:p>
          <a:p>
            <a:pPr marL="12700" algn="just">
              <a:lnSpc>
                <a:spcPts val="2050"/>
              </a:lnSpc>
              <a:spcBef>
                <a:spcPts val="100"/>
              </a:spcBef>
            </a:pPr>
            <a:r>
              <a:rPr lang="pt-BR" sz="1100" b="1" spc="-5" dirty="0">
                <a:solidFill>
                  <a:schemeClr val="tx1"/>
                </a:solidFill>
                <a:latin typeface="Segoe UI" panose="020B0502040204020203" pitchFamily="34" charset="0"/>
                <a:cs typeface="Segoe UI" panose="020B0502040204020203" pitchFamily="34" charset="0"/>
              </a:rPr>
              <a:t>manutenção de prédios, equipamentos e</a:t>
            </a:r>
            <a:r>
              <a:rPr lang="pt-BR" sz="1100" b="1" spc="50" dirty="0">
                <a:solidFill>
                  <a:schemeClr val="tx1"/>
                </a:solidFill>
                <a:latin typeface="Segoe UI" panose="020B0502040204020203" pitchFamily="34" charset="0"/>
                <a:cs typeface="Segoe UI" panose="020B0502040204020203" pitchFamily="34" charset="0"/>
              </a:rPr>
              <a:t> </a:t>
            </a:r>
            <a:r>
              <a:rPr lang="pt-BR" sz="1100" b="1" spc="-5" dirty="0">
                <a:solidFill>
                  <a:schemeClr val="tx1"/>
                </a:solidFill>
                <a:latin typeface="Segoe UI" panose="020B0502040204020203" pitchFamily="34" charset="0"/>
                <a:cs typeface="Segoe UI" panose="020B0502040204020203" pitchFamily="34" charset="0"/>
              </a:rPr>
              <a:t>instalações</a:t>
            </a:r>
            <a:endParaRPr lang="pt-BR" sz="1100" dirty="0">
              <a:solidFill>
                <a:schemeClr val="tx1"/>
              </a:solidFill>
              <a:latin typeface="Segoe UI" panose="020B0502040204020203" pitchFamily="34" charset="0"/>
              <a:cs typeface="Segoe UI" panose="020B0502040204020203" pitchFamily="34" charset="0"/>
            </a:endParaRPr>
          </a:p>
          <a:p>
            <a:pPr marL="12700" algn="just">
              <a:lnSpc>
                <a:spcPts val="2050"/>
              </a:lnSpc>
            </a:pPr>
            <a:r>
              <a:rPr lang="pt-BR" sz="1100" spc="-5" dirty="0">
                <a:solidFill>
                  <a:schemeClr val="tx1"/>
                </a:solidFill>
                <a:latin typeface="Segoe UI" panose="020B0502040204020203" pitchFamily="34" charset="0"/>
                <a:cs typeface="Segoe UI" panose="020B0502040204020203" pitchFamily="34" charset="0"/>
              </a:rPr>
              <a:t>serão, de preferência, objeto de execução</a:t>
            </a:r>
            <a:r>
              <a:rPr lang="pt-BR" sz="1100" spc="60" dirty="0">
                <a:solidFill>
                  <a:schemeClr val="tx1"/>
                </a:solidFill>
                <a:latin typeface="Segoe UI" panose="020B0502040204020203" pitchFamily="34" charset="0"/>
                <a:cs typeface="Segoe UI" panose="020B0502040204020203" pitchFamily="34" charset="0"/>
              </a:rPr>
              <a:t> </a:t>
            </a:r>
            <a:r>
              <a:rPr lang="pt-BR" sz="1100" spc="-5" dirty="0">
                <a:solidFill>
                  <a:schemeClr val="tx1"/>
                </a:solidFill>
                <a:latin typeface="Segoe UI" panose="020B0502040204020203" pitchFamily="34" charset="0"/>
                <a:cs typeface="Segoe UI" panose="020B0502040204020203" pitchFamily="34" charset="0"/>
              </a:rPr>
              <a:t>indireta.</a:t>
            </a:r>
            <a:endParaRPr lang="pt-BR" sz="1100" dirty="0">
              <a:solidFill>
                <a:schemeClr val="tx1"/>
              </a:solidFill>
              <a:latin typeface="Segoe UI" panose="020B0502040204020203" pitchFamily="34" charset="0"/>
              <a:cs typeface="Segoe UI" panose="020B0502040204020203" pitchFamily="34" charset="0"/>
            </a:endParaRPr>
          </a:p>
          <a:p>
            <a:pPr algn="just">
              <a:lnSpc>
                <a:spcPct val="100000"/>
              </a:lnSpc>
              <a:spcBef>
                <a:spcPts val="30"/>
              </a:spcBef>
            </a:pPr>
            <a:endParaRPr lang="pt-BR" sz="1050" dirty="0">
              <a:solidFill>
                <a:schemeClr val="tx1"/>
              </a:solidFill>
              <a:latin typeface="Segoe UI" panose="020B0502040204020203" pitchFamily="34" charset="0"/>
              <a:cs typeface="Segoe UI" panose="020B0502040204020203" pitchFamily="34" charset="0"/>
            </a:endParaRPr>
          </a:p>
          <a:p>
            <a:pPr marL="12700" marR="5080" algn="just">
              <a:lnSpc>
                <a:spcPct val="89900"/>
              </a:lnSpc>
            </a:pPr>
            <a:r>
              <a:rPr lang="pt-BR" sz="1100" dirty="0">
                <a:solidFill>
                  <a:schemeClr val="tx1"/>
                </a:solidFill>
                <a:latin typeface="Segoe UI" panose="020B0502040204020203" pitchFamily="34" charset="0"/>
                <a:cs typeface="Segoe UI" panose="020B0502040204020203" pitchFamily="34" charset="0"/>
              </a:rPr>
              <a:t>§ </a:t>
            </a:r>
            <a:r>
              <a:rPr lang="pt-BR" sz="1100" spc="-5" dirty="0">
                <a:solidFill>
                  <a:schemeClr val="tx1"/>
                </a:solidFill>
                <a:latin typeface="Segoe UI" panose="020B0502040204020203" pitchFamily="34" charset="0"/>
                <a:cs typeface="Segoe UI" panose="020B0502040204020203" pitchFamily="34" charset="0"/>
              </a:rPr>
              <a:t>2º Não poderão ser objeto de execução indireta as  </a:t>
            </a:r>
            <a:r>
              <a:rPr lang="pt-BR" sz="1100" b="1" spc="-10" dirty="0">
                <a:solidFill>
                  <a:schemeClr val="tx1"/>
                </a:solidFill>
                <a:latin typeface="Segoe UI" panose="020B0502040204020203" pitchFamily="34" charset="0"/>
                <a:cs typeface="Segoe UI" panose="020B0502040204020203" pitchFamily="34" charset="0"/>
              </a:rPr>
              <a:t>atividades </a:t>
            </a:r>
            <a:r>
              <a:rPr lang="pt-BR" sz="1100" b="1" spc="-5" dirty="0">
                <a:solidFill>
                  <a:schemeClr val="tx1"/>
                </a:solidFill>
                <a:latin typeface="Segoe UI" panose="020B0502040204020203" pitchFamily="34" charset="0"/>
                <a:cs typeface="Segoe UI" panose="020B0502040204020203" pitchFamily="34" charset="0"/>
              </a:rPr>
              <a:t>inerentes às categorias funcionais  abrangidas pelo </a:t>
            </a:r>
            <a:r>
              <a:rPr lang="pt-BR" sz="1100" b="1" dirty="0">
                <a:solidFill>
                  <a:schemeClr val="tx1"/>
                </a:solidFill>
                <a:latin typeface="Segoe UI" panose="020B0502040204020203" pitchFamily="34" charset="0"/>
                <a:cs typeface="Segoe UI" panose="020B0502040204020203" pitchFamily="34" charset="0"/>
              </a:rPr>
              <a:t>plano </a:t>
            </a:r>
            <a:r>
              <a:rPr lang="pt-BR" sz="1100" b="1" spc="-5" dirty="0">
                <a:solidFill>
                  <a:schemeClr val="tx1"/>
                </a:solidFill>
                <a:latin typeface="Segoe UI" panose="020B0502040204020203" pitchFamily="34" charset="0"/>
                <a:cs typeface="Segoe UI" panose="020B0502040204020203" pitchFamily="34" charset="0"/>
              </a:rPr>
              <a:t>de cargos </a:t>
            </a:r>
            <a:r>
              <a:rPr lang="pt-BR" sz="1100" b="1" dirty="0">
                <a:solidFill>
                  <a:schemeClr val="tx1"/>
                </a:solidFill>
                <a:latin typeface="Segoe UI" panose="020B0502040204020203" pitchFamily="34" charset="0"/>
                <a:cs typeface="Segoe UI" panose="020B0502040204020203" pitchFamily="34" charset="0"/>
              </a:rPr>
              <a:t>do </a:t>
            </a:r>
            <a:r>
              <a:rPr lang="pt-BR" sz="1100" b="1" spc="-5" dirty="0">
                <a:solidFill>
                  <a:schemeClr val="tx1"/>
                </a:solidFill>
                <a:latin typeface="Segoe UI" panose="020B0502040204020203" pitchFamily="34" charset="0"/>
                <a:cs typeface="Segoe UI" panose="020B0502040204020203" pitchFamily="34" charset="0"/>
              </a:rPr>
              <a:t>órgão </a:t>
            </a:r>
            <a:r>
              <a:rPr lang="pt-BR" sz="1100" b="1" dirty="0">
                <a:solidFill>
                  <a:schemeClr val="tx1"/>
                </a:solidFill>
                <a:latin typeface="Segoe UI" panose="020B0502040204020203" pitchFamily="34" charset="0"/>
                <a:cs typeface="Segoe UI" panose="020B0502040204020203" pitchFamily="34" charset="0"/>
              </a:rPr>
              <a:t>ou  </a:t>
            </a:r>
            <a:r>
              <a:rPr lang="pt-BR" sz="1100" b="1" spc="-5" dirty="0">
                <a:solidFill>
                  <a:schemeClr val="tx1"/>
                </a:solidFill>
                <a:latin typeface="Segoe UI" panose="020B0502040204020203" pitchFamily="34" charset="0"/>
                <a:cs typeface="Segoe UI" panose="020B0502040204020203" pitchFamily="34" charset="0"/>
              </a:rPr>
              <a:t>entidade</a:t>
            </a:r>
            <a:r>
              <a:rPr lang="pt-BR" sz="1100" spc="-5" dirty="0">
                <a:solidFill>
                  <a:schemeClr val="tx1"/>
                </a:solidFill>
                <a:latin typeface="Segoe UI" panose="020B0502040204020203" pitchFamily="34" charset="0"/>
                <a:cs typeface="Segoe UI" panose="020B0502040204020203" pitchFamily="34" charset="0"/>
              </a:rPr>
              <a:t>, salvo expressa disposição legal em contrário ou  </a:t>
            </a:r>
            <a:r>
              <a:rPr lang="pt-BR" sz="1100" spc="-10" dirty="0">
                <a:solidFill>
                  <a:schemeClr val="tx1"/>
                </a:solidFill>
                <a:latin typeface="Segoe UI" panose="020B0502040204020203" pitchFamily="34" charset="0"/>
                <a:cs typeface="Segoe UI" panose="020B0502040204020203" pitchFamily="34" charset="0"/>
              </a:rPr>
              <a:t>quando </a:t>
            </a:r>
            <a:r>
              <a:rPr lang="pt-BR" sz="1100" dirty="0">
                <a:solidFill>
                  <a:schemeClr val="tx1"/>
                </a:solidFill>
                <a:latin typeface="Segoe UI" panose="020B0502040204020203" pitchFamily="34" charset="0"/>
                <a:cs typeface="Segoe UI" panose="020B0502040204020203" pitchFamily="34" charset="0"/>
              </a:rPr>
              <a:t>se </a:t>
            </a:r>
            <a:r>
              <a:rPr lang="pt-BR" sz="1100" spc="-5" dirty="0">
                <a:solidFill>
                  <a:schemeClr val="tx1"/>
                </a:solidFill>
                <a:latin typeface="Segoe UI" panose="020B0502040204020203" pitchFamily="34" charset="0"/>
                <a:cs typeface="Segoe UI" panose="020B0502040204020203" pitchFamily="34" charset="0"/>
              </a:rPr>
              <a:t>tratar de </a:t>
            </a:r>
            <a:r>
              <a:rPr lang="pt-BR" sz="1100" b="1" spc="-5" dirty="0">
                <a:solidFill>
                  <a:schemeClr val="tx1"/>
                </a:solidFill>
                <a:latin typeface="Segoe UI" panose="020B0502040204020203" pitchFamily="34" charset="0"/>
                <a:cs typeface="Segoe UI" panose="020B0502040204020203" pitchFamily="34" charset="0"/>
              </a:rPr>
              <a:t>cargo extinto, </a:t>
            </a:r>
            <a:r>
              <a:rPr lang="pt-BR" sz="1100" b="1" dirty="0">
                <a:solidFill>
                  <a:schemeClr val="tx1"/>
                </a:solidFill>
                <a:latin typeface="Segoe UI" panose="020B0502040204020203" pitchFamily="34" charset="0"/>
                <a:cs typeface="Segoe UI" panose="020B0502040204020203" pitchFamily="34" charset="0"/>
              </a:rPr>
              <a:t>total ou  </a:t>
            </a:r>
            <a:r>
              <a:rPr lang="pt-BR" sz="1100" b="1" spc="-5" dirty="0">
                <a:solidFill>
                  <a:schemeClr val="tx1"/>
                </a:solidFill>
                <a:latin typeface="Segoe UI" panose="020B0502040204020203" pitchFamily="34" charset="0"/>
                <a:cs typeface="Segoe UI" panose="020B0502040204020203" pitchFamily="34" charset="0"/>
              </a:rPr>
              <a:t>parcialmente</a:t>
            </a:r>
            <a:r>
              <a:rPr lang="pt-BR" sz="1100" spc="-5" dirty="0">
                <a:solidFill>
                  <a:schemeClr val="tx1"/>
                </a:solidFill>
                <a:latin typeface="Segoe UI" panose="020B0502040204020203" pitchFamily="34" charset="0"/>
                <a:cs typeface="Segoe UI" panose="020B0502040204020203" pitchFamily="34" charset="0"/>
              </a:rPr>
              <a:t>, no âmbito </a:t>
            </a:r>
            <a:r>
              <a:rPr lang="pt-BR" sz="1100" spc="-10" dirty="0">
                <a:solidFill>
                  <a:schemeClr val="tx1"/>
                </a:solidFill>
                <a:latin typeface="Segoe UI" panose="020B0502040204020203" pitchFamily="34" charset="0"/>
                <a:cs typeface="Segoe UI" panose="020B0502040204020203" pitchFamily="34" charset="0"/>
              </a:rPr>
              <a:t>do </a:t>
            </a:r>
            <a:r>
              <a:rPr lang="pt-BR" sz="1100" spc="-5" dirty="0">
                <a:solidFill>
                  <a:schemeClr val="tx1"/>
                </a:solidFill>
                <a:latin typeface="Segoe UI" panose="020B0502040204020203" pitchFamily="34" charset="0"/>
                <a:cs typeface="Segoe UI" panose="020B0502040204020203" pitchFamily="34" charset="0"/>
              </a:rPr>
              <a:t>quadro geral de</a:t>
            </a:r>
            <a:r>
              <a:rPr lang="pt-BR" sz="1100" spc="55" dirty="0">
                <a:solidFill>
                  <a:schemeClr val="tx1"/>
                </a:solidFill>
                <a:latin typeface="Segoe UI" panose="020B0502040204020203" pitchFamily="34" charset="0"/>
                <a:cs typeface="Segoe UI" panose="020B0502040204020203" pitchFamily="34" charset="0"/>
              </a:rPr>
              <a:t> </a:t>
            </a:r>
            <a:r>
              <a:rPr lang="pt-BR" sz="1100" spc="-5" dirty="0">
                <a:solidFill>
                  <a:schemeClr val="tx1"/>
                </a:solidFill>
                <a:latin typeface="Segoe UI" panose="020B0502040204020203" pitchFamily="34" charset="0"/>
                <a:cs typeface="Segoe UI" panose="020B0502040204020203" pitchFamily="34" charset="0"/>
              </a:rPr>
              <a:t>pessoal.</a:t>
            </a:r>
            <a:endParaRPr lang="pt-BR" sz="1100" dirty="0">
              <a:solidFill>
                <a:schemeClr val="tx1"/>
              </a:solidFill>
              <a:latin typeface="Segoe UI" panose="020B0502040204020203" pitchFamily="34" charset="0"/>
              <a:cs typeface="Segoe UI" panose="020B0502040204020203" pitchFamily="34" charset="0"/>
            </a:endParaRPr>
          </a:p>
          <a:p>
            <a:endParaRPr lang="pt-BR" sz="1600" dirty="0">
              <a:latin typeface="Arial"/>
              <a:cs typeface="Arial"/>
            </a:endParaRPr>
          </a:p>
        </p:txBody>
      </p:sp>
      <p:sp>
        <p:nvSpPr>
          <p:cNvPr id="13" name="object 64">
            <a:extLst>
              <a:ext uri="{FF2B5EF4-FFF2-40B4-BE49-F238E27FC236}">
                <a16:creationId xmlns:a16="http://schemas.microsoft.com/office/drawing/2014/main" id="{8643E7D9-C966-4DF7-819D-BADB6469C372}"/>
              </a:ext>
            </a:extLst>
          </p:cNvPr>
          <p:cNvSpPr/>
          <p:nvPr/>
        </p:nvSpPr>
        <p:spPr>
          <a:xfrm>
            <a:off x="4476308" y="1712545"/>
            <a:ext cx="1945044" cy="726158"/>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Decreto Federal nº 2.271/1997</a:t>
            </a:r>
          </a:p>
          <a:p>
            <a:pPr algn="ctr"/>
            <a:endParaRPr lang="pt-BR" dirty="0">
              <a:latin typeface="Segoe UI Semibold" panose="020B0702040204020203" pitchFamily="34" charset="0"/>
            </a:endParaRPr>
          </a:p>
          <a:p>
            <a:pPr algn="ctr"/>
            <a:endParaRPr lang="pt-BR" dirty="0">
              <a:latin typeface="Segoe UI Semibold" panose="020B0702040204020203" pitchFamily="34" charset="0"/>
            </a:endParaRPr>
          </a:p>
          <a:p>
            <a:pPr algn="ctr"/>
            <a:endParaRPr lang="pt-BR" dirty="0"/>
          </a:p>
        </p:txBody>
      </p:sp>
      <p:sp>
        <p:nvSpPr>
          <p:cNvPr id="7" name="Retângulo: Cantos Arredondados 10">
            <a:extLst>
              <a:ext uri="{FF2B5EF4-FFF2-40B4-BE49-F238E27FC236}">
                <a16:creationId xmlns:a16="http://schemas.microsoft.com/office/drawing/2014/main" id="{B0113307-3C75-4DD0-8AF0-59B5CD672E31}"/>
              </a:ext>
            </a:extLst>
          </p:cNvPr>
          <p:cNvSpPr/>
          <p:nvPr/>
        </p:nvSpPr>
        <p:spPr>
          <a:xfrm>
            <a:off x="7625897" y="2472429"/>
            <a:ext cx="4243766" cy="35224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latin typeface="Segoe UI" panose="020B0502040204020203" pitchFamily="34" charset="0"/>
                <a:cs typeface="Segoe UI" panose="020B0502040204020203" pitchFamily="34" charset="0"/>
              </a:rPr>
              <a:t>Art. 1º Este Decreto dispõe sobre a execução indireta, mediante contratação, de serviços da administração pública federal direta, autárquica e fundacional e das empresas públicas e das sociedades de economia mista controladas pela União.</a:t>
            </a:r>
          </a:p>
          <a:p>
            <a:pPr algn="just"/>
            <a:r>
              <a:rPr lang="pt-BR" sz="1600" dirty="0">
                <a:solidFill>
                  <a:schemeClr val="tx1"/>
                </a:solidFill>
                <a:latin typeface="Segoe UI" panose="020B0502040204020203" pitchFamily="34" charset="0"/>
                <a:cs typeface="Segoe UI" panose="020B0502040204020203" pitchFamily="34" charset="0"/>
              </a:rPr>
              <a:t>Art. 2º </a:t>
            </a:r>
            <a:r>
              <a:rPr lang="pt-BR" sz="1600" b="1" dirty="0">
                <a:solidFill>
                  <a:schemeClr val="tx1"/>
                </a:solidFill>
                <a:latin typeface="Segoe UI" panose="020B0502040204020203" pitchFamily="34" charset="0"/>
                <a:cs typeface="Segoe UI" panose="020B0502040204020203" pitchFamily="34" charset="0"/>
              </a:rPr>
              <a:t>Ato</a:t>
            </a:r>
            <a:r>
              <a:rPr lang="pt-BR" sz="1600" dirty="0">
                <a:solidFill>
                  <a:schemeClr val="tx1"/>
                </a:solidFill>
                <a:latin typeface="Segoe UI" panose="020B0502040204020203" pitchFamily="34" charset="0"/>
                <a:cs typeface="Segoe UI" panose="020B0502040204020203" pitchFamily="34" charset="0"/>
              </a:rPr>
              <a:t> do Ministro de Estado do Planejamento, Desenvolvimento e Gestão </a:t>
            </a:r>
            <a:r>
              <a:rPr lang="pt-BR" sz="1600" b="1" dirty="0">
                <a:solidFill>
                  <a:schemeClr val="tx1"/>
                </a:solidFill>
                <a:latin typeface="Segoe UI" panose="020B0502040204020203" pitchFamily="34" charset="0"/>
                <a:cs typeface="Segoe UI" panose="020B0502040204020203" pitchFamily="34" charset="0"/>
              </a:rPr>
              <a:t>estabelecerá os serviços que serão preferencialmente objeto de execução indireta mediante contratação</a:t>
            </a:r>
            <a:r>
              <a:rPr lang="pt-BR" sz="1600" dirty="0">
                <a:solidFill>
                  <a:schemeClr val="tx1"/>
                </a:solidFill>
                <a:latin typeface="Segoe UI" panose="020B0502040204020203" pitchFamily="34" charset="0"/>
                <a:cs typeface="Segoe UI" panose="020B0502040204020203" pitchFamily="34" charset="0"/>
              </a:rPr>
              <a:t>.</a:t>
            </a:r>
          </a:p>
        </p:txBody>
      </p:sp>
      <p:sp>
        <p:nvSpPr>
          <p:cNvPr id="9" name="object 64">
            <a:extLst>
              <a:ext uri="{FF2B5EF4-FFF2-40B4-BE49-F238E27FC236}">
                <a16:creationId xmlns:a16="http://schemas.microsoft.com/office/drawing/2014/main" id="{8643E7D9-C966-4DF7-819D-BADB6469C372}"/>
              </a:ext>
            </a:extLst>
          </p:cNvPr>
          <p:cNvSpPr/>
          <p:nvPr/>
        </p:nvSpPr>
        <p:spPr>
          <a:xfrm>
            <a:off x="8949836" y="1767840"/>
            <a:ext cx="1945044" cy="65167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Decreto Federal nº 9.507/18</a:t>
            </a:r>
          </a:p>
          <a:p>
            <a:pPr algn="ctr"/>
            <a:endParaRPr lang="pt-BR" dirty="0">
              <a:latin typeface="Segoe UI Semibold" panose="020B0702040204020203" pitchFamily="34" charset="0"/>
            </a:endParaRPr>
          </a:p>
          <a:p>
            <a:pPr algn="ctr"/>
            <a:endParaRPr lang="pt-BR" dirty="0">
              <a:latin typeface="Segoe UI Semibold" panose="020B0702040204020203" pitchFamily="34" charset="0"/>
            </a:endParaRPr>
          </a:p>
          <a:p>
            <a:pPr algn="ctr"/>
            <a:endParaRPr lang="pt-BR" dirty="0"/>
          </a:p>
        </p:txBody>
      </p:sp>
    </p:spTree>
    <p:extLst>
      <p:ext uri="{BB962C8B-B14F-4D97-AF65-F5344CB8AC3E}">
        <p14:creationId xmlns:p14="http://schemas.microsoft.com/office/powerpoint/2010/main" val="372268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Responsabilidade da Administração Pública na Terceirização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a:t>
            </a:r>
          </a:p>
        </p:txBody>
      </p:sp>
      <p:sp>
        <p:nvSpPr>
          <p:cNvPr id="5" name="object 64"/>
          <p:cNvSpPr/>
          <p:nvPr/>
        </p:nvSpPr>
        <p:spPr>
          <a:xfrm>
            <a:off x="247017" y="3892676"/>
            <a:ext cx="2228276" cy="84290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b="1" dirty="0">
              <a:latin typeface="Segoe UI Semibold" panose="020B0702040204020203" pitchFamily="34" charset="0"/>
              <a:cs typeface="Segoe UI Semibold" panose="020B0702040204020203" pitchFamily="34" charset="0"/>
            </a:endParaRPr>
          </a:p>
          <a:p>
            <a:pPr algn="ctr"/>
            <a:endParaRPr lang="pt-BR" sz="500" b="1" dirty="0">
              <a:latin typeface="Segoe UI Semibold" panose="020B0702040204020203" pitchFamily="34" charset="0"/>
            </a:endParaRPr>
          </a:p>
          <a:p>
            <a:pPr algn="ctr"/>
            <a:r>
              <a:rPr lang="pt-BR" b="1" dirty="0">
                <a:latin typeface="Segoe UI Semibold" panose="020B0702040204020203" pitchFamily="34" charset="0"/>
              </a:rPr>
              <a:t>ANTIGA Redação da S. 331 TST</a:t>
            </a:r>
            <a:endParaRPr lang="pt-BR" b="1" dirty="0"/>
          </a:p>
        </p:txBody>
      </p:sp>
      <p:sp>
        <p:nvSpPr>
          <p:cNvPr id="8" name="Retângulo 7">
            <a:extLst>
              <a:ext uri="{FF2B5EF4-FFF2-40B4-BE49-F238E27FC236}">
                <a16:creationId xmlns:a16="http://schemas.microsoft.com/office/drawing/2014/main" id="{5FC690DB-1E96-4426-9D52-8387200E3CB6}"/>
              </a:ext>
            </a:extLst>
          </p:cNvPr>
          <p:cNvSpPr/>
          <p:nvPr/>
        </p:nvSpPr>
        <p:spPr>
          <a:xfrm>
            <a:off x="528371" y="1928318"/>
            <a:ext cx="11135258" cy="615553"/>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Problema Contemporâneo</a:t>
            </a:r>
            <a:r>
              <a:rPr lang="pt-BR" sz="1700" spc="-5" dirty="0">
                <a:latin typeface="Segoe UI" panose="020B0502040204020203" pitchFamily="34" charset="0"/>
                <a:ea typeface="Segoe UI" panose="020B0502040204020203" pitchFamily="34" charset="0"/>
                <a:cs typeface="Segoe UI" panose="020B0502040204020203" pitchFamily="34" charset="0"/>
              </a:rPr>
              <a:t>: ausência de  fiscalização das atividades do contratado e  condenações por responsabilidade trabalhista subsidiária.</a:t>
            </a:r>
          </a:p>
        </p:txBody>
      </p:sp>
      <p:sp>
        <p:nvSpPr>
          <p:cNvPr id="7" name="Retângulo: Cantos Arredondados 6">
            <a:extLst>
              <a:ext uri="{FF2B5EF4-FFF2-40B4-BE49-F238E27FC236}">
                <a16:creationId xmlns:a16="http://schemas.microsoft.com/office/drawing/2014/main" id="{417A4C90-4B84-4991-8E7E-7870453F4C00}"/>
              </a:ext>
            </a:extLst>
          </p:cNvPr>
          <p:cNvSpPr/>
          <p:nvPr/>
        </p:nvSpPr>
        <p:spPr>
          <a:xfrm>
            <a:off x="2603414" y="2543871"/>
            <a:ext cx="9341569" cy="41171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ts val="2055"/>
              </a:lnSpc>
              <a:spcBef>
                <a:spcPts val="1595"/>
              </a:spcBef>
            </a:pP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CONTRATO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PRESTAÇÃO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DE</a:t>
            </a:r>
            <a:r>
              <a:rPr lang="pt-BR" sz="1600" spc="-2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SERVIÇOS.</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LEGALIDADE</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321945" algn="just">
              <a:lnSpc>
                <a:spcPct val="90000"/>
              </a:lnSpc>
              <a:spcBef>
                <a:spcPts val="5"/>
              </a:spcBef>
              <a:buAutoNum type="romanUcPeriod"/>
              <a:tabLst>
                <a:tab pos="139700" algn="l"/>
              </a:tabLst>
            </a:pP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 contratação de trabalhadores por empresa  interposta é i</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legal</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formando-se o vínculo diretamente  com o tomador dos serviços, salvo no caso de trabalho  temporário.</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Bef>
                <a:spcPts val="50"/>
              </a:spcBef>
              <a:buClr>
                <a:srgbClr val="2C2D2C"/>
              </a:buClr>
              <a:buFont typeface="Arial"/>
              <a:buAutoNum type="romanUcPeriod"/>
            </a:pPr>
            <a:endParaRPr lang="pt-BR" sz="105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129539" algn="just">
              <a:lnSpc>
                <a:spcPts val="1939"/>
              </a:lnSpc>
              <a:buAutoNum type="romanUcPeriod"/>
              <a:tabLst>
                <a:tab pos="203200" algn="l"/>
              </a:tabLst>
            </a:pP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contratação irregular de </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trabalhador,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mediante  empresa interposta,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não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gera </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vínculo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de emprego com  os órgãos da </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Administração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Pública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direta, indireta ou  fundacional.</a:t>
            </a:r>
          </a:p>
          <a:p>
            <a:pPr marL="12700" marR="129539" algn="just">
              <a:lnSpc>
                <a:spcPts val="1939"/>
              </a:lnSpc>
              <a:buAutoNum type="romanUcPeriod"/>
              <a:tabLst>
                <a:tab pos="203200" algn="l"/>
              </a:tabLst>
            </a:pPr>
            <a:endParaRPr lang="pt-BR" sz="105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129539" algn="just">
              <a:lnSpc>
                <a:spcPts val="1939"/>
              </a:lnSpc>
              <a:buAutoNum type="romanUcPeriod"/>
              <a:tabLst>
                <a:tab pos="203200" algn="l"/>
              </a:tabLst>
            </a:pP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tomador a  contratação de serviços de vigilância (Lei nº 7.102, de  20.06.1983) e </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conservação e limpeza, bem como a de  serviços especializados ligados à atividade-meio do  </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tomador,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desde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que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inexistente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pessoalidade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e a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subordinação</a:t>
            </a:r>
            <a:r>
              <a:rPr lang="pt-BR" sz="1600" b="1" spc="-1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direta</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90000"/>
              </a:lnSpc>
              <a:spcBef>
                <a:spcPts val="1795"/>
              </a:spcBef>
              <a:buAutoNum type="romanUcPeriod" startAt="3"/>
              <a:tabLst>
                <a:tab pos="292100" algn="l"/>
              </a:tabLst>
            </a:pPr>
            <a:r>
              <a:rPr lang="pt-BR" sz="1600" i="1" dirty="0">
                <a:solidFill>
                  <a:srgbClr val="FF0000"/>
                </a:solidFill>
                <a:latin typeface="Segoe UI" panose="020B0502040204020203" pitchFamily="34" charset="0"/>
                <a:ea typeface="Segoe UI" panose="020B0502040204020203" pitchFamily="34" charset="0"/>
                <a:cs typeface="Segoe UI" panose="020B0502040204020203" pitchFamily="34" charset="0"/>
              </a:rPr>
              <a:t>– O </a:t>
            </a:r>
            <a:r>
              <a:rPr lang="pt-BR" sz="1600" i="1" spc="-10" dirty="0">
                <a:solidFill>
                  <a:srgbClr val="FF0000"/>
                </a:solidFill>
                <a:latin typeface="Segoe UI" panose="020B0502040204020203" pitchFamily="34" charset="0"/>
                <a:ea typeface="Segoe UI" panose="020B0502040204020203" pitchFamily="34" charset="0"/>
                <a:cs typeface="Segoe UI" panose="020B0502040204020203" pitchFamily="34" charset="0"/>
              </a:rPr>
              <a:t>inadimplemento </a:t>
            </a:r>
            <a:r>
              <a:rPr lang="pt-BR" sz="1600"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das obrigações trabalhistas, por  parte do </a:t>
            </a:r>
            <a:r>
              <a:rPr lang="pt-BR" sz="1600" i="1" spc="-15" dirty="0">
                <a:solidFill>
                  <a:srgbClr val="FF0000"/>
                </a:solidFill>
                <a:latin typeface="Segoe UI" panose="020B0502040204020203" pitchFamily="34" charset="0"/>
                <a:ea typeface="Segoe UI" panose="020B0502040204020203" pitchFamily="34" charset="0"/>
                <a:cs typeface="Segoe UI" panose="020B0502040204020203" pitchFamily="34" charset="0"/>
              </a:rPr>
              <a:t>empregador, </a:t>
            </a:r>
            <a:r>
              <a:rPr lang="pt-BR" sz="1600"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implica a responsabilidade  subsidiária do </a:t>
            </a:r>
            <a:r>
              <a:rPr lang="pt-BR" sz="1600" i="1" spc="-10" dirty="0">
                <a:solidFill>
                  <a:srgbClr val="FF0000"/>
                </a:solidFill>
                <a:latin typeface="Segoe UI" panose="020B0502040204020203" pitchFamily="34" charset="0"/>
                <a:ea typeface="Segoe UI" panose="020B0502040204020203" pitchFamily="34" charset="0"/>
                <a:cs typeface="Segoe UI" panose="020B0502040204020203" pitchFamily="34" charset="0"/>
              </a:rPr>
              <a:t>tomador dos </a:t>
            </a:r>
            <a:r>
              <a:rPr lang="pt-BR" sz="1600"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serviços, quanto </a:t>
            </a:r>
            <a:r>
              <a:rPr lang="pt-BR" sz="1600" i="1" spc="-10" dirty="0">
                <a:solidFill>
                  <a:srgbClr val="FF0000"/>
                </a:solidFill>
                <a:latin typeface="Segoe UI" panose="020B0502040204020203" pitchFamily="34" charset="0"/>
                <a:ea typeface="Segoe UI" panose="020B0502040204020203" pitchFamily="34" charset="0"/>
                <a:cs typeface="Segoe UI" panose="020B0502040204020203" pitchFamily="34" charset="0"/>
              </a:rPr>
              <a:t>àquelas  </a:t>
            </a:r>
            <a:r>
              <a:rPr lang="pt-BR" sz="1600"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obrigações, </a:t>
            </a:r>
            <a:r>
              <a:rPr lang="pt-BR" sz="1600" b="1"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inclusive </a:t>
            </a:r>
            <a:r>
              <a:rPr lang="pt-BR" sz="16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quanto </a:t>
            </a:r>
            <a:r>
              <a:rPr lang="pt-BR" sz="1600" b="1"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aos órgãos da  administração direta, das autarquias, das fundações  públicas, das empresas públicas e das sociedades de  economia mista</a:t>
            </a:r>
            <a:r>
              <a:rPr lang="pt-BR" sz="1600"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 desde que hajam participado da relação  processual e constem também do título executivo judicial  (art. 71 da Lei no 8.666, de</a:t>
            </a:r>
            <a:r>
              <a:rPr lang="pt-BR" sz="1600" i="1" spc="15"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pt-BR" sz="1600" i="1" spc="-5" dirty="0">
                <a:solidFill>
                  <a:srgbClr val="FF0000"/>
                </a:solidFill>
                <a:latin typeface="Segoe UI" panose="020B0502040204020203" pitchFamily="34" charset="0"/>
                <a:ea typeface="Segoe UI" panose="020B0502040204020203" pitchFamily="34" charset="0"/>
                <a:cs typeface="Segoe UI" panose="020B0502040204020203" pitchFamily="34" charset="0"/>
              </a:rPr>
              <a:t>21.06.1993).</a:t>
            </a:r>
            <a:endParaRPr lang="pt-BR" sz="16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0504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Responsabilidade da Administração Pública na Terceirização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a:t>
            </a:r>
          </a:p>
        </p:txBody>
      </p:sp>
      <p:sp>
        <p:nvSpPr>
          <p:cNvPr id="13" name="Retângulo: Cantos Arredondados 12">
            <a:extLst>
              <a:ext uri="{FF2B5EF4-FFF2-40B4-BE49-F238E27FC236}">
                <a16:creationId xmlns:a16="http://schemas.microsoft.com/office/drawing/2014/main" id="{98EE46AB-0F56-45C6-A97F-3E19E85C552F}"/>
              </a:ext>
            </a:extLst>
          </p:cNvPr>
          <p:cNvSpPr/>
          <p:nvPr/>
        </p:nvSpPr>
        <p:spPr>
          <a:xfrm>
            <a:off x="330049" y="2308051"/>
            <a:ext cx="4616460" cy="42865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spcBef>
                <a:spcPts val="105"/>
              </a:spcBef>
              <a:tabLst>
                <a:tab pos="967740" algn="l"/>
              </a:tabLst>
            </a:pP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Art.</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71.	O contratado é responsável pelos</a:t>
            </a:r>
            <a:r>
              <a:rPr lang="pt-BR" sz="1600" spc="-13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encargos trabalhistas, previdenciários, fiscais e</a:t>
            </a:r>
            <a:r>
              <a:rPr lang="pt-BR" sz="1600" spc="-12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comerciais resultantes da execução do</a:t>
            </a:r>
            <a:r>
              <a:rPr lang="pt-BR" sz="1600" spc="-14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contrato.</a:t>
            </a:r>
          </a:p>
          <a:p>
            <a:pPr marL="12700" algn="just">
              <a:spcBef>
                <a:spcPts val="105"/>
              </a:spcBef>
              <a:tabLst>
                <a:tab pos="967740" algn="l"/>
              </a:tabLst>
            </a:pP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algn="just">
              <a:spcBef>
                <a:spcPts val="105"/>
              </a:spcBef>
              <a:tabLst>
                <a:tab pos="967740" algn="l"/>
              </a:tabLst>
            </a:pP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600" spc="-7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1</a:t>
            </a:r>
            <a:r>
              <a:rPr lang="pt-BR" sz="1600" baseline="25641" dirty="0">
                <a:solidFill>
                  <a:schemeClr val="tx1"/>
                </a:solidFill>
                <a:latin typeface="Segoe UI" panose="020B0502040204020203" pitchFamily="34" charset="0"/>
                <a:ea typeface="Segoe UI" panose="020B0502040204020203" pitchFamily="34" charset="0"/>
                <a:cs typeface="Segoe UI" panose="020B0502040204020203" pitchFamily="34" charset="0"/>
              </a:rPr>
              <a:t>º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inadimplência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do contratado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600" spc="-12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com referência aos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encargos trabalhistas</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fiscais</a:t>
            </a:r>
            <a:r>
              <a:rPr lang="pt-BR" sz="1600" spc="-17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e comerciais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não transfere à Administração</a:t>
            </a:r>
            <a:r>
              <a:rPr lang="pt-BR" sz="1600" b="1" spc="-24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Pública a responsabilidade por seu pagamento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600" spc="-13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nem poderá onerar o objeto do contrato ou restringir</a:t>
            </a:r>
            <a:r>
              <a:rPr lang="pt-BR" sz="1600" spc="-21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 regularização e o uso das obras e</a:t>
            </a:r>
            <a:r>
              <a:rPr lang="pt-BR" sz="1600" spc="-15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edificações inclusive perante o Registro de</a:t>
            </a:r>
            <a:r>
              <a:rPr lang="pt-BR" sz="1600" spc="-16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Imóveis.</a:t>
            </a:r>
          </a:p>
        </p:txBody>
      </p:sp>
      <p:sp>
        <p:nvSpPr>
          <p:cNvPr id="14" name="object 64">
            <a:extLst>
              <a:ext uri="{FF2B5EF4-FFF2-40B4-BE49-F238E27FC236}">
                <a16:creationId xmlns:a16="http://schemas.microsoft.com/office/drawing/2014/main" id="{7BFDC730-E8E7-4104-BC74-862D49038A01}"/>
              </a:ext>
            </a:extLst>
          </p:cNvPr>
          <p:cNvSpPr/>
          <p:nvPr/>
        </p:nvSpPr>
        <p:spPr>
          <a:xfrm>
            <a:off x="1292093" y="1964130"/>
            <a:ext cx="2635302" cy="67439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Lei Federal nº 8.666/1993</a:t>
            </a:r>
            <a:endParaRPr lang="pt-BR" dirty="0"/>
          </a:p>
        </p:txBody>
      </p:sp>
      <p:sp>
        <p:nvSpPr>
          <p:cNvPr id="15" name="Retângulo: Cantos Arredondados 14">
            <a:extLst>
              <a:ext uri="{FF2B5EF4-FFF2-40B4-BE49-F238E27FC236}">
                <a16:creationId xmlns:a16="http://schemas.microsoft.com/office/drawing/2014/main" id="{35FF0A0B-D884-4D20-9753-265CAED5B31D}"/>
              </a:ext>
            </a:extLst>
          </p:cNvPr>
          <p:cNvSpPr/>
          <p:nvPr/>
        </p:nvSpPr>
        <p:spPr>
          <a:xfrm>
            <a:off x="5826349" y="2374531"/>
            <a:ext cx="6035602" cy="42865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EMENTA: RESPONSABILIDADE CONTRATUAL. </a:t>
            </a:r>
          </a:p>
          <a:p>
            <a:pPr algn="just"/>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Subsidiária. Contrato com a administração</a:t>
            </a:r>
            <a:r>
              <a:rPr lang="pt-BR" sz="16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pública, Inadimplência negocial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do outro</a:t>
            </a:r>
            <a:r>
              <a:rPr lang="pt-BR" sz="1600" b="1" spc="3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contraente.</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T</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ransferência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consequente e automática dos</a:t>
            </a:r>
            <a:r>
              <a:rPr lang="pt-BR" sz="1600" b="1" spc="2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seus encargos trabalhistas, fiscais e</a:t>
            </a:r>
            <a:r>
              <a:rPr lang="pt-BR" sz="1600" b="1" spc="4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comerciais, resultantes da execução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contrato, à</a:t>
            </a:r>
            <a:r>
              <a:rPr lang="pt-BR" sz="1600" b="1" spc="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administração.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Impossibilidade jurídica. Consequência proibida</a:t>
            </a:r>
            <a:r>
              <a:rPr lang="pt-BR" sz="1600" b="1" spc="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pelo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71, § 1º,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da Lei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federal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nº</a:t>
            </a:r>
            <a:r>
              <a:rPr lang="pt-BR" sz="1600" b="1" spc="-5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8.666/93.</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Constitucionalidade reconhecida dessa norma. </a:t>
            </a:r>
            <a:r>
              <a:rPr lang="pt-BR" sz="1600" b="1" spc="-20" dirty="0">
                <a:solidFill>
                  <a:schemeClr val="tx1"/>
                </a:solidFill>
                <a:latin typeface="Segoe UI" panose="020B0502040204020203" pitchFamily="34" charset="0"/>
                <a:ea typeface="Segoe UI" panose="020B0502040204020203" pitchFamily="34" charset="0"/>
                <a:cs typeface="Segoe UI" panose="020B0502040204020203" pitchFamily="34" charset="0"/>
              </a:rPr>
              <a:t>Ação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direta de constitucionalidade julgada, nesse</a:t>
            </a:r>
            <a:r>
              <a:rPr lang="pt-BR" sz="16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sentido, procedente. </a:t>
            </a:r>
            <a:r>
              <a:rPr lang="pt-BR" sz="1600" b="1" spc="-35" dirty="0">
                <a:solidFill>
                  <a:schemeClr val="tx1"/>
                </a:solidFill>
                <a:latin typeface="Segoe UI" panose="020B0502040204020203" pitchFamily="34" charset="0"/>
                <a:ea typeface="Segoe UI" panose="020B0502040204020203" pitchFamily="34" charset="0"/>
                <a:cs typeface="Segoe UI" panose="020B0502040204020203" pitchFamily="34" charset="0"/>
              </a:rPr>
              <a:t>Voto </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vencido. </a:t>
            </a:r>
          </a:p>
          <a:p>
            <a:pPr algn="just"/>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É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constitucional a</a:t>
            </a:r>
            <a:r>
              <a:rPr lang="pt-BR" sz="1600" spc="13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norma inscrita no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art.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71,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1º, da Lei federal nº 8.666, de 26 de  junho de 1993,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com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redação dada pela Lei nº 9.032,</a:t>
            </a:r>
            <a:r>
              <a:rPr lang="pt-BR" sz="1600" spc="8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de 1995</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object 64">
            <a:extLst>
              <a:ext uri="{FF2B5EF4-FFF2-40B4-BE49-F238E27FC236}">
                <a16:creationId xmlns:a16="http://schemas.microsoft.com/office/drawing/2014/main" id="{33F92700-6648-4B03-9749-A304E9A44896}"/>
              </a:ext>
            </a:extLst>
          </p:cNvPr>
          <p:cNvSpPr/>
          <p:nvPr/>
        </p:nvSpPr>
        <p:spPr>
          <a:xfrm>
            <a:off x="7526499" y="1919639"/>
            <a:ext cx="2635302" cy="68784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ADC nº 16 STF </a:t>
            </a:r>
          </a:p>
          <a:p>
            <a:pPr algn="ctr"/>
            <a:r>
              <a:rPr lang="pt-BR" dirty="0">
                <a:latin typeface="Segoe UI Semibold" panose="020B0702040204020203" pitchFamily="34" charset="0"/>
              </a:rPr>
              <a:t>(j. 24.11.2010)</a:t>
            </a:r>
            <a:endParaRPr lang="pt-BR" dirty="0"/>
          </a:p>
        </p:txBody>
      </p:sp>
    </p:spTree>
    <p:extLst>
      <p:ext uri="{BB962C8B-B14F-4D97-AF65-F5344CB8AC3E}">
        <p14:creationId xmlns:p14="http://schemas.microsoft.com/office/powerpoint/2010/main" val="234421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Responsabilidade da Administração Pública na Terceirização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Terceirização de serviços pela Administração Pública</a:t>
            </a:r>
          </a:p>
        </p:txBody>
      </p:sp>
      <p:sp>
        <p:nvSpPr>
          <p:cNvPr id="8" name="object 64">
            <a:extLst>
              <a:ext uri="{FF2B5EF4-FFF2-40B4-BE49-F238E27FC236}">
                <a16:creationId xmlns:a16="http://schemas.microsoft.com/office/drawing/2014/main" id="{2A0C668D-37F6-4295-BF35-18359AA042BF}"/>
              </a:ext>
            </a:extLst>
          </p:cNvPr>
          <p:cNvSpPr/>
          <p:nvPr/>
        </p:nvSpPr>
        <p:spPr>
          <a:xfrm>
            <a:off x="332177" y="3491292"/>
            <a:ext cx="1848315" cy="84290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b="1" dirty="0">
              <a:latin typeface="Segoe UI Semibold" panose="020B0702040204020203" pitchFamily="34" charset="0"/>
              <a:cs typeface="Segoe UI Semibold" panose="020B0702040204020203" pitchFamily="34" charset="0"/>
            </a:endParaRPr>
          </a:p>
          <a:p>
            <a:pPr algn="ctr"/>
            <a:endParaRPr lang="pt-BR" sz="500" b="1" dirty="0">
              <a:latin typeface="Segoe UI Semibold" panose="020B0702040204020203" pitchFamily="34" charset="0"/>
            </a:endParaRPr>
          </a:p>
          <a:p>
            <a:pPr algn="ctr"/>
            <a:r>
              <a:rPr lang="pt-BR" b="1" dirty="0">
                <a:latin typeface="Segoe UI Semibold" panose="020B0702040204020203" pitchFamily="34" charset="0"/>
              </a:rPr>
              <a:t>ATUAL Redação da S. 331 TST</a:t>
            </a:r>
            <a:endParaRPr lang="pt-BR" b="1" dirty="0"/>
          </a:p>
        </p:txBody>
      </p:sp>
      <p:sp>
        <p:nvSpPr>
          <p:cNvPr id="7" name="Retângulo: Cantos Arredondados 6">
            <a:extLst>
              <a:ext uri="{FF2B5EF4-FFF2-40B4-BE49-F238E27FC236}">
                <a16:creationId xmlns:a16="http://schemas.microsoft.com/office/drawing/2014/main" id="{1D97025A-3B02-4449-A738-85070B756915}"/>
              </a:ext>
            </a:extLst>
          </p:cNvPr>
          <p:cNvSpPr/>
          <p:nvPr/>
        </p:nvSpPr>
        <p:spPr>
          <a:xfrm>
            <a:off x="2278967" y="1828163"/>
            <a:ext cx="9779046" cy="50298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1075690" algn="just">
              <a:lnSpc>
                <a:spcPts val="1939"/>
              </a:lnSpc>
              <a:spcBef>
                <a:spcPts val="1839"/>
              </a:spcBef>
            </a:pPr>
            <a:r>
              <a:rPr lang="pt-BR" sz="1500" b="1" spc="-20" dirty="0">
                <a:solidFill>
                  <a:srgbClr val="2C2D2C"/>
                </a:solidFill>
                <a:latin typeface="Segoe UI" panose="020B0502040204020203" pitchFamily="34" charset="0"/>
                <a:ea typeface="Segoe UI" panose="020B0502040204020203" pitchFamily="34" charset="0"/>
                <a:cs typeface="Segoe UI" panose="020B0502040204020203" pitchFamily="34" charset="0"/>
              </a:rPr>
              <a:t>CONTRATO </a:t>
            </a:r>
            <a:r>
              <a:rPr lang="pt-BR" sz="1500" b="1" spc="-5" dirty="0">
                <a:solidFill>
                  <a:srgbClr val="2C2D2C"/>
                </a:solidFill>
                <a:latin typeface="Segoe UI" panose="020B0502040204020203" pitchFamily="34" charset="0"/>
                <a:ea typeface="Segoe UI" panose="020B0502040204020203" pitchFamily="34" charset="0"/>
                <a:cs typeface="Segoe UI" panose="020B0502040204020203" pitchFamily="34" charset="0"/>
              </a:rPr>
              <a:t>DE </a:t>
            </a:r>
            <a:r>
              <a:rPr lang="pt-BR" sz="1500" b="1" spc="-15" dirty="0">
                <a:solidFill>
                  <a:srgbClr val="2C2D2C"/>
                </a:solidFill>
                <a:latin typeface="Segoe UI" panose="020B0502040204020203" pitchFamily="34" charset="0"/>
                <a:ea typeface="Segoe UI" panose="020B0502040204020203" pitchFamily="34" charset="0"/>
                <a:cs typeface="Segoe UI" panose="020B0502040204020203" pitchFamily="34" charset="0"/>
              </a:rPr>
              <a:t>PRESTAÇÃO </a:t>
            </a:r>
            <a:r>
              <a:rPr lang="pt-BR" sz="1500" b="1" spc="-5" dirty="0">
                <a:solidFill>
                  <a:srgbClr val="2C2D2C"/>
                </a:solidFill>
                <a:latin typeface="Segoe UI" panose="020B0502040204020203" pitchFamily="34" charset="0"/>
                <a:ea typeface="Segoe UI" panose="020B0502040204020203" pitchFamily="34" charset="0"/>
                <a:cs typeface="Segoe UI" panose="020B0502040204020203" pitchFamily="34" charset="0"/>
              </a:rPr>
              <a:t>DE</a:t>
            </a:r>
            <a:r>
              <a:rPr lang="pt-BR" sz="1500" b="1" spc="-75"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b="1" spc="-5" dirty="0">
                <a:solidFill>
                  <a:srgbClr val="2C2D2C"/>
                </a:solidFill>
                <a:latin typeface="Segoe UI" panose="020B0502040204020203" pitchFamily="34" charset="0"/>
                <a:ea typeface="Segoe UI" panose="020B0502040204020203" pitchFamily="34" charset="0"/>
                <a:cs typeface="Segoe UI" panose="020B0502040204020203" pitchFamily="34" charset="0"/>
              </a:rPr>
              <a:t>SERVIÇOS. LEGALIDADE</a:t>
            </a:r>
            <a:endParaRPr lang="pt-BR" sz="1500" b="1" dirty="0">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Bef>
                <a:spcPts val="20"/>
              </a:spcBef>
            </a:pPr>
            <a:endParaRPr lang="pt-BR" sz="600" dirty="0">
              <a:latin typeface="Segoe UI" panose="020B0502040204020203" pitchFamily="34" charset="0"/>
              <a:ea typeface="Segoe UI" panose="020B0502040204020203" pitchFamily="34" charset="0"/>
              <a:cs typeface="Segoe UI" panose="020B0502040204020203" pitchFamily="34" charset="0"/>
            </a:endParaRPr>
          </a:p>
          <a:p>
            <a:pPr marL="12700" marR="18415" algn="just">
              <a:lnSpc>
                <a:spcPts val="1939"/>
              </a:lnSpc>
              <a:buAutoNum type="romanUcPeriod"/>
              <a:tabLst>
                <a:tab pos="139700" algn="l"/>
              </a:tabLst>
            </a:pPr>
            <a:r>
              <a:rPr lang="pt-BR" sz="1600" b="1" dirty="0">
                <a:solidFill>
                  <a:srgbClr val="2C2D2C"/>
                </a:solidFill>
                <a:latin typeface="Segoe UI" panose="020B0502040204020203" pitchFamily="34" charset="0"/>
                <a:ea typeface="Segoe UI" panose="020B0502040204020203" pitchFamily="34" charset="0"/>
                <a:cs typeface="Segoe UI" panose="020B0502040204020203" pitchFamily="34" charset="0"/>
              </a:rPr>
              <a:t>-</a:t>
            </a:r>
            <a:r>
              <a:rPr lang="pt-BR" sz="160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A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contratação de trabalhadores por empresa</a:t>
            </a:r>
            <a:r>
              <a:rPr lang="pt-BR" sz="1500" spc="-13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interposta  é ilegal, formando-se o vínculo diretamente com o  tomador dos serviços, salvo no caso de trabalho  temporário</a:t>
            </a:r>
            <a:endParaRPr lang="pt-BR" sz="1500" dirty="0">
              <a:latin typeface="Segoe UI" panose="020B0502040204020203" pitchFamily="34" charset="0"/>
              <a:ea typeface="Segoe UI" panose="020B0502040204020203" pitchFamily="34" charset="0"/>
              <a:cs typeface="Segoe UI" panose="020B0502040204020203" pitchFamily="34" charset="0"/>
            </a:endParaRPr>
          </a:p>
          <a:p>
            <a:pPr algn="just">
              <a:lnSpc>
                <a:spcPct val="100000"/>
              </a:lnSpc>
              <a:spcBef>
                <a:spcPts val="20"/>
              </a:spcBef>
              <a:buClr>
                <a:srgbClr val="2C2D2C"/>
              </a:buClr>
              <a:buFont typeface="Arial"/>
              <a:buAutoNum type="romanUcPeriod"/>
            </a:pPr>
            <a:endParaRPr lang="pt-BR" sz="1050" dirty="0">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ts val="1939"/>
              </a:lnSpc>
              <a:buAutoNum type="romanUcPeriod"/>
              <a:tabLst>
                <a:tab pos="203200" algn="l"/>
              </a:tabLst>
            </a:pPr>
            <a:r>
              <a:rPr lang="pt-BR" sz="1600" b="1" dirty="0">
                <a:solidFill>
                  <a:srgbClr val="2C2D2C"/>
                </a:solidFill>
                <a:latin typeface="Segoe UI" panose="020B0502040204020203" pitchFamily="34" charset="0"/>
                <a:ea typeface="Segoe UI" panose="020B0502040204020203" pitchFamily="34" charset="0"/>
                <a:cs typeface="Segoe UI" panose="020B0502040204020203" pitchFamily="34" charset="0"/>
              </a:rPr>
              <a:t>-</a:t>
            </a:r>
            <a:r>
              <a:rPr lang="pt-BR" sz="160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A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contratação irregular de </a:t>
            </a:r>
            <a:r>
              <a:rPr lang="pt-BR" sz="1500" spc="-15" dirty="0">
                <a:solidFill>
                  <a:srgbClr val="2C2D2C"/>
                </a:solidFill>
                <a:latin typeface="Segoe UI" panose="020B0502040204020203" pitchFamily="34" charset="0"/>
                <a:ea typeface="Segoe UI" panose="020B0502040204020203" pitchFamily="34" charset="0"/>
                <a:cs typeface="Segoe UI" panose="020B0502040204020203" pitchFamily="34" charset="0"/>
              </a:rPr>
              <a:t>trabalhador,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mediante  empresa interposta, não gera vínculo de emprego </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com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os  órgãos da Administração Pública direta, indireta ou  fundacional</a:t>
            </a:r>
            <a:endParaRPr lang="pt-BR" sz="1500" dirty="0">
              <a:latin typeface="Segoe UI" panose="020B0502040204020203" pitchFamily="34" charset="0"/>
              <a:ea typeface="Segoe UI" panose="020B0502040204020203" pitchFamily="34" charset="0"/>
              <a:cs typeface="Segoe UI" panose="020B0502040204020203" pitchFamily="34" charset="0"/>
            </a:endParaRPr>
          </a:p>
          <a:p>
            <a:pPr marL="12700" marR="29845" algn="just">
              <a:lnSpc>
                <a:spcPct val="90000"/>
              </a:lnSpc>
              <a:spcBef>
                <a:spcPts val="600"/>
              </a:spcBef>
              <a:buAutoNum type="romanUcPeriod"/>
              <a:tabLst>
                <a:tab pos="267335" algn="l"/>
              </a:tabLst>
            </a:pPr>
            <a:r>
              <a:rPr lang="pt-BR" sz="1600" b="1" dirty="0">
                <a:solidFill>
                  <a:srgbClr val="2C2D2C"/>
                </a:solidFill>
                <a:latin typeface="Segoe UI" panose="020B0502040204020203" pitchFamily="34" charset="0"/>
                <a:ea typeface="Segoe UI" panose="020B0502040204020203" pitchFamily="34" charset="0"/>
                <a:cs typeface="Segoe UI" panose="020B0502040204020203" pitchFamily="34" charset="0"/>
              </a:rPr>
              <a:t>-</a:t>
            </a:r>
            <a:r>
              <a:rPr lang="pt-BR" sz="160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Não </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forma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vínculo de emprego </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com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o tomador a  contratação de serviços de vigilância (Lei nº 7.102, de  20.06.1983) e </a:t>
            </a:r>
            <a:r>
              <a:rPr lang="pt-BR" sz="1500" spc="-10" dirty="0">
                <a:solidFill>
                  <a:srgbClr val="2C2D2C"/>
                </a:solidFill>
                <a:latin typeface="Segoe UI" panose="020B0502040204020203" pitchFamily="34" charset="0"/>
                <a:ea typeface="Segoe UI" panose="020B0502040204020203" pitchFamily="34" charset="0"/>
                <a:cs typeface="Segoe UI" panose="020B0502040204020203" pitchFamily="34" charset="0"/>
              </a:rPr>
              <a:t>de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conservação e limpeza, bem como a de  serviços especializados ligados à atividade-meio do  </a:t>
            </a:r>
            <a:r>
              <a:rPr lang="pt-BR" sz="1500" spc="-20" dirty="0">
                <a:solidFill>
                  <a:srgbClr val="2C2D2C"/>
                </a:solidFill>
                <a:latin typeface="Segoe UI" panose="020B0502040204020203" pitchFamily="34" charset="0"/>
                <a:ea typeface="Segoe UI" panose="020B0502040204020203" pitchFamily="34" charset="0"/>
                <a:cs typeface="Segoe UI" panose="020B0502040204020203" pitchFamily="34" charset="0"/>
              </a:rPr>
              <a:t>tomador,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desde que inexistente a pessoalidade e a  </a:t>
            </a:r>
            <a:r>
              <a:rPr lang="pt-BR" sz="1500" spc="-10" dirty="0">
                <a:solidFill>
                  <a:srgbClr val="2C2D2C"/>
                </a:solidFill>
                <a:latin typeface="Segoe UI" panose="020B0502040204020203" pitchFamily="34" charset="0"/>
                <a:ea typeface="Segoe UI" panose="020B0502040204020203" pitchFamily="34" charset="0"/>
                <a:cs typeface="Segoe UI" panose="020B0502040204020203" pitchFamily="34" charset="0"/>
              </a:rPr>
              <a:t>subordinação</a:t>
            </a:r>
            <a:r>
              <a:rPr lang="pt-BR" sz="1500" spc="25"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direta.</a:t>
            </a:r>
          </a:p>
          <a:p>
            <a:pPr marL="12700" marR="29845" algn="just">
              <a:lnSpc>
                <a:spcPct val="90000"/>
              </a:lnSpc>
              <a:spcBef>
                <a:spcPts val="600"/>
              </a:spcBef>
              <a:buAutoNum type="romanUcPeriod"/>
              <a:tabLst>
                <a:tab pos="267335" algn="l"/>
              </a:tabLst>
            </a:pPr>
            <a:r>
              <a:rPr lang="pt-BR" sz="1600" b="1" i="1" dirty="0">
                <a:solidFill>
                  <a:srgbClr val="2C2D2C"/>
                </a:solidFill>
                <a:latin typeface="Segoe UI" panose="020B0502040204020203" pitchFamily="34" charset="0"/>
                <a:ea typeface="Segoe UI" panose="020B0502040204020203" pitchFamily="34" charset="0"/>
                <a:cs typeface="Segoe UI" panose="020B0502040204020203" pitchFamily="34" charset="0"/>
              </a:rPr>
              <a:t>-</a:t>
            </a:r>
            <a:r>
              <a:rPr lang="pt-BR" sz="1600" i="1"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i="1" dirty="0">
                <a:solidFill>
                  <a:srgbClr val="2C2D2C"/>
                </a:solidFill>
                <a:latin typeface="Segoe UI" panose="020B0502040204020203" pitchFamily="34" charset="0"/>
                <a:ea typeface="Segoe UI" panose="020B0502040204020203" pitchFamily="34" charset="0"/>
                <a:cs typeface="Segoe UI" panose="020B0502040204020203" pitchFamily="34" charset="0"/>
              </a:rPr>
              <a:t>O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inadimplemento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das obrigações trabalhistas, por  parte do </a:t>
            </a:r>
            <a:r>
              <a:rPr lang="pt-BR" sz="1500" i="1" spc="-15" dirty="0">
                <a:solidFill>
                  <a:srgbClr val="2C2D2C"/>
                </a:solidFill>
                <a:latin typeface="Segoe UI" panose="020B0502040204020203" pitchFamily="34" charset="0"/>
                <a:ea typeface="Segoe UI" panose="020B0502040204020203" pitchFamily="34" charset="0"/>
                <a:cs typeface="Segoe UI" panose="020B0502040204020203" pitchFamily="34" charset="0"/>
              </a:rPr>
              <a:t>empregador,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implica a responsabilidade  subsidiária do tomador dos serviços quanto àquelas  obrigações, desde que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haja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participado da relação  processual </a:t>
            </a:r>
            <a:r>
              <a:rPr lang="pt-BR" sz="1500" i="1" dirty="0">
                <a:solidFill>
                  <a:srgbClr val="2C2D2C"/>
                </a:solidFill>
                <a:latin typeface="Segoe UI" panose="020B0502040204020203" pitchFamily="34" charset="0"/>
                <a:ea typeface="Segoe UI" panose="020B0502040204020203" pitchFamily="34" charset="0"/>
                <a:cs typeface="Segoe UI" panose="020B0502040204020203" pitchFamily="34" charset="0"/>
              </a:rPr>
              <a:t>e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conste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também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do título executivo</a:t>
            </a:r>
            <a:r>
              <a:rPr lang="pt-BR" sz="1500" i="1" spc="55"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judicial.</a:t>
            </a:r>
          </a:p>
          <a:p>
            <a:pPr marL="12700" marR="29845" algn="just">
              <a:lnSpc>
                <a:spcPct val="90000"/>
              </a:lnSpc>
              <a:spcBef>
                <a:spcPts val="600"/>
              </a:spcBef>
              <a:buAutoNum type="romanUcPeriod"/>
              <a:tabLst>
                <a:tab pos="267335" algn="l"/>
              </a:tabLst>
            </a:pPr>
            <a:r>
              <a:rPr lang="pt-BR" sz="1600" b="1" i="1" dirty="0">
                <a:solidFill>
                  <a:srgbClr val="2C2D2C"/>
                </a:solidFill>
                <a:latin typeface="Segoe UI" panose="020B0502040204020203" pitchFamily="34" charset="0"/>
                <a:ea typeface="Segoe UI" panose="020B0502040204020203" pitchFamily="34" charset="0"/>
                <a:cs typeface="Segoe UI" panose="020B0502040204020203" pitchFamily="34" charset="0"/>
              </a:rPr>
              <a:t>-</a:t>
            </a:r>
            <a:r>
              <a:rPr lang="pt-BR" sz="1600" i="1"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b="1"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Os entes integrantes da Administração Pública  direta e indireta respondem subsidiariamente</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 nas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mesmas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condições do item </a:t>
            </a:r>
            <a:r>
              <a:rPr lang="pt-BR" sz="1500" i="1" spc="-45" dirty="0">
                <a:solidFill>
                  <a:srgbClr val="2C2D2C"/>
                </a:solidFill>
                <a:latin typeface="Segoe UI" panose="020B0502040204020203" pitchFamily="34" charset="0"/>
                <a:ea typeface="Segoe UI" panose="020B0502040204020203" pitchFamily="34" charset="0"/>
                <a:cs typeface="Segoe UI" panose="020B0502040204020203" pitchFamily="34" charset="0"/>
              </a:rPr>
              <a:t>IV, </a:t>
            </a:r>
            <a:r>
              <a:rPr lang="pt-BR" sz="1500" b="1"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caso evidenciada a sua  conduta culposa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no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cumprimento das obrigações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da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Lei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n.º 8.666, de 21.06.1993, especialmente </a:t>
            </a:r>
            <a:r>
              <a:rPr lang="pt-BR" sz="1500" b="1"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na fiscalização  </a:t>
            </a:r>
            <a:r>
              <a:rPr lang="pt-BR" sz="1500" b="1" i="1" dirty="0">
                <a:solidFill>
                  <a:srgbClr val="2C2D2C"/>
                </a:solidFill>
                <a:latin typeface="Segoe UI" panose="020B0502040204020203" pitchFamily="34" charset="0"/>
                <a:ea typeface="Segoe UI" panose="020B0502040204020203" pitchFamily="34" charset="0"/>
                <a:cs typeface="Segoe UI" panose="020B0502040204020203" pitchFamily="34" charset="0"/>
              </a:rPr>
              <a:t>do </a:t>
            </a:r>
            <a:r>
              <a:rPr lang="pt-BR" sz="1500" b="1"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cumprimento das obrigações contratuais e legais  da prestadora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de serviço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como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empregadora. </a:t>
            </a:r>
            <a:r>
              <a:rPr lang="pt-BR" sz="1500" i="1" dirty="0">
                <a:solidFill>
                  <a:srgbClr val="2C2D2C"/>
                </a:solidFill>
                <a:latin typeface="Segoe UI" panose="020B0502040204020203" pitchFamily="34" charset="0"/>
                <a:ea typeface="Segoe UI" panose="020B0502040204020203" pitchFamily="34" charset="0"/>
                <a:cs typeface="Segoe UI" panose="020B0502040204020203" pitchFamily="34" charset="0"/>
              </a:rPr>
              <a:t>A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aludida  responsabilidade não decorre de mero inadimplemento  das obrigações trabalhistas assumidas pela empresa  </a:t>
            </a:r>
            <a:r>
              <a:rPr lang="pt-BR" sz="1500" i="1" spc="-10" dirty="0">
                <a:solidFill>
                  <a:srgbClr val="2C2D2C"/>
                </a:solidFill>
                <a:latin typeface="Segoe UI" panose="020B0502040204020203" pitchFamily="34" charset="0"/>
                <a:ea typeface="Segoe UI" panose="020B0502040204020203" pitchFamily="34" charset="0"/>
                <a:cs typeface="Segoe UI" panose="020B0502040204020203" pitchFamily="34" charset="0"/>
              </a:rPr>
              <a:t>regularmente</a:t>
            </a:r>
            <a:r>
              <a:rPr lang="pt-BR" sz="1500" i="1" spc="25"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contratada.</a:t>
            </a:r>
            <a:endParaRPr lang="pt-BR" sz="1500" dirty="0">
              <a:latin typeface="Segoe UI" panose="020B0502040204020203" pitchFamily="34" charset="0"/>
              <a:ea typeface="Segoe UI" panose="020B0502040204020203" pitchFamily="34" charset="0"/>
              <a:cs typeface="Segoe UI" panose="020B0502040204020203" pitchFamily="34" charset="0"/>
            </a:endParaRPr>
          </a:p>
          <a:p>
            <a:pPr marL="12700" marR="29845" algn="just">
              <a:lnSpc>
                <a:spcPct val="90000"/>
              </a:lnSpc>
              <a:spcBef>
                <a:spcPts val="600"/>
              </a:spcBef>
              <a:buAutoNum type="romanUcPeriod"/>
              <a:tabLst>
                <a:tab pos="267335" algn="l"/>
              </a:tabLst>
            </a:pPr>
            <a:r>
              <a:rPr lang="pt-BR" sz="1500" b="1" i="1" dirty="0">
                <a:solidFill>
                  <a:srgbClr val="2C2D2C"/>
                </a:solidFill>
                <a:latin typeface="Segoe UI" panose="020B0502040204020203" pitchFamily="34" charset="0"/>
                <a:ea typeface="Segoe UI" panose="020B0502040204020203" pitchFamily="34" charset="0"/>
                <a:cs typeface="Segoe UI" panose="020B0502040204020203" pitchFamily="34" charset="0"/>
              </a:rPr>
              <a:t>–</a:t>
            </a:r>
            <a:r>
              <a:rPr lang="pt-BR" sz="1500" i="1" dirty="0">
                <a:solidFill>
                  <a:srgbClr val="2C2D2C"/>
                </a:solidFill>
                <a:latin typeface="Segoe UI" panose="020B0502040204020203" pitchFamily="34" charset="0"/>
                <a:ea typeface="Segoe UI" panose="020B0502040204020203" pitchFamily="34" charset="0"/>
                <a:cs typeface="Segoe UI" panose="020B0502040204020203" pitchFamily="34" charset="0"/>
              </a:rPr>
              <a:t> A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responsabilidade subsidiária do tomador de  serviços abrange todas as verbas decorrentes da  condenação referentes ao período da prestação</a:t>
            </a:r>
            <a:r>
              <a:rPr lang="pt-BR" sz="1500" i="1" spc="55"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i="1" spc="-5" dirty="0">
                <a:solidFill>
                  <a:srgbClr val="2C2D2C"/>
                </a:solidFill>
                <a:latin typeface="Segoe UI" panose="020B0502040204020203" pitchFamily="34" charset="0"/>
                <a:ea typeface="Segoe UI" panose="020B0502040204020203" pitchFamily="34" charset="0"/>
                <a:cs typeface="Segoe UI" panose="020B0502040204020203" pitchFamily="34" charset="0"/>
              </a:rPr>
              <a:t>laboral.</a:t>
            </a:r>
            <a:endParaRPr lang="pt-BR" sz="15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5850465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 P A R _ S P ! 3 1 4 2 8 1 4 1 . 1 < / d o c u m e n t i d >  
     < s e n d e r i d > S G J < / s e n d e r i d >  
     < s e n d e r e m a i l > S S A L V O @ P N . C O M . B R < / s e n d e r e m a i l >  
     < l a s t m o d i f i e d > 2 0 1 9 - 0 2 - 1 4 T 2 0 : 0 2 : 4 5 . 0 0 0 0 0 0 0 - 0 2 : 0 0 < / l a s t m o d i f i e d >  
 < / p r o p e r t i e s > 
</file>

<file path=customXml/itemProps1.xml><?xml version="1.0" encoding="utf-8"?>
<ds:datastoreItem xmlns:ds="http://schemas.openxmlformats.org/officeDocument/2006/customXml" ds:itemID="{6A12B45A-B108-4D7F-908D-8CCFF68365A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666</TotalTime>
  <Words>2061</Words>
  <Application>Microsoft Office PowerPoint</Application>
  <PresentationFormat>Widescreen</PresentationFormat>
  <Paragraphs>188</Paragraphs>
  <Slides>14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Light</vt:lpstr>
      <vt:lpstr>Segoe UI</vt:lpstr>
      <vt:lpstr>Segoe UI Semibold</vt:lpstr>
      <vt:lpstr>Wingdings</vt:lpstr>
      <vt:lpstr>Tema do Office</vt:lpstr>
      <vt:lpstr>Apresentação do PowerPoint</vt:lpstr>
      <vt:lpstr>Sumário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Eduardo D. Araújo</cp:lastModifiedBy>
  <cp:revision>131</cp:revision>
  <dcterms:created xsi:type="dcterms:W3CDTF">2018-02-06T23:33:08Z</dcterms:created>
  <dcterms:modified xsi:type="dcterms:W3CDTF">2019-02-19T19:32:40Z</dcterms:modified>
</cp:coreProperties>
</file>