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svg" ContentType="image/svg+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8"/>
  </p:notesMasterIdLst>
  <p:sldSz cx="12192000" cy="6858000" type="custom"/>
  <p:notesSz cx="6858000" cy="12192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ype="http://schemas.openxmlformats.org/officeDocument/2006/relationships/presProps" Target="presProps.xml"/>  <Relationship Id="rId15" Type="http://schemas.openxmlformats.org/officeDocument/2006/relationships/viewProps" Target="viewProps.xml"/>  <Relationship Id="rId16" Type="http://schemas.openxmlformats.org/officeDocument/2006/relationships/theme" Target="theme/theme1.xml"/>  <Relationship Id="rId17" Type="http://schemas.openxmlformats.org/officeDocument/2006/relationships/tableStyles" Target="tableStyles.xml"/>  <Relationship Id="rId18" Type="http://schemas.openxmlformats.org/officeDocument/2006/relationships/notesMaster" Target="notesMasters/notesMaster1.xml"/></Relationships>
</file>

<file path=ppt/notesMasters/_rels/notesMaster1.xml.rels><?xml version="1.0" encoding="UTF-8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/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/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arget="../media/image1.png" Type="http://schemas.openxmlformats.org/officeDocument/2006/relationships/image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slideLayouts/slideLayout1.xml" Type="http://schemas.openxmlformats.org/officeDocument/2006/relationships/slideLayout"/><Relationship Id="rId7" Target="../notesSlides/notesSlide1.xml" Type="http://schemas.openxmlformats.org/officeDocument/2006/relationships/notesSlide"/></Relationships>
</file>

<file path=ppt/slides/_rels/slide10.xml.rels><?xml version="1.0" encoding="UTF-8" standalone="yes"?><Relationships xmlns="http://schemas.openxmlformats.org/package/2006/relationships"><Relationship Id="rId1" Target="../media/image37.png" Type="http://schemas.openxmlformats.org/officeDocument/2006/relationships/image"/><Relationship Id="rId2" Target="../media/image38.svg" Type="http://schemas.openxmlformats.org/officeDocument/2006/relationships/image"/><Relationship Id="rId3" Target="../media/image39.png" Type="http://schemas.openxmlformats.org/officeDocument/2006/relationships/image"/><Relationship Id="rId4" Target="../media/image40.svg" Type="http://schemas.openxmlformats.org/officeDocument/2006/relationships/image"/><Relationship Id="rId5" Target="../media/image41.png" Type="http://schemas.openxmlformats.org/officeDocument/2006/relationships/image"/><Relationship Id="rId6" Target="../media/image42.sv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10.xml" Type="http://schemas.openxmlformats.org/officeDocument/2006/relationships/notesSlide"/></Relationships>
</file>

<file path=ppt/slides/_rels/slide11.xml.rels><?xml version="1.0" encoding="UTF-8" standalone="yes"?><Relationships xmlns="http://schemas.openxmlformats.org/package/2006/relationships"><Relationship Id="rId1" Target="../media/image43.png" Type="http://schemas.openxmlformats.org/officeDocument/2006/relationships/image"/><Relationship Id="rId2" Target="../media/image44.svg" Type="http://schemas.openxmlformats.org/officeDocument/2006/relationships/image"/><Relationship Id="rId3" Target="../media/image45.png" Type="http://schemas.openxmlformats.org/officeDocument/2006/relationships/image"/><Relationship Id="rId4" Target="../media/image46.svg" Type="http://schemas.openxmlformats.org/officeDocument/2006/relationships/image"/><Relationship Id="rId5" Target="../media/image47.png" Type="http://schemas.openxmlformats.org/officeDocument/2006/relationships/image"/><Relationship Id="rId6" Target="../media/image48.sv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11.xml" Type="http://schemas.openxmlformats.org/officeDocument/2006/relationships/notesSlide"/></Relationships>
</file>

<file path=ppt/slides/_rels/slide12.xml.rels><?xml version="1.0" encoding="UTF-8" standalone="yes"?><Relationships xmlns="http://schemas.openxmlformats.org/package/2006/relationships"><Relationship Id="rId1" Target="../media/image49.png" Type="http://schemas.openxmlformats.org/officeDocument/2006/relationships/image"/><Relationship Id="rId2" Target="../media/image50.sv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Relationship Id="rId5" Target="../slideLayouts/slideLayout1.xml" Type="http://schemas.openxmlformats.org/officeDocument/2006/relationships/slideLayout"/><Relationship Id="rId6" Target="../notesSlides/notesSlide12.xml" Type="http://schemas.openxmlformats.org/officeDocument/2006/relationships/notesSlide"/></Relationships>
</file>

<file path=ppt/slides/_rels/slide2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3.xml.rels><?xml version="1.0" encoding="UTF-8" standalone="yes"?><Relationships xmlns="http://schemas.openxmlformats.org/package/2006/relationships"><Relationship Id="rId1" Target="../media/image6.png" Type="http://schemas.openxmlformats.org/officeDocument/2006/relationships/image"/><Relationship Id="rId2" Target="../media/image7.svg" Type="http://schemas.openxmlformats.org/officeDocument/2006/relationships/image"/><Relationship Id="rId3" Target="../media/image8.png" Type="http://schemas.openxmlformats.org/officeDocument/2006/relationships/image"/><Relationship Id="rId4" Target="../media/image9.svg" Type="http://schemas.openxmlformats.org/officeDocument/2006/relationships/image"/><Relationship Id="rId5" Target="../media/image10.png" Type="http://schemas.openxmlformats.org/officeDocument/2006/relationships/image"/><Relationship Id="rId6" Target="../media/image11.sv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3.xml" Type="http://schemas.openxmlformats.org/officeDocument/2006/relationships/notesSlide"/></Relationships>
</file>

<file path=ppt/slides/_rels/slide4.xml.rels><?xml version="1.0" encoding="UTF-8" standalone="yes"?><Relationships xmlns="http://schemas.openxmlformats.org/package/2006/relationships"><Relationship Id="rId1" Target="../media/image12.pn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<Relationships xmlns="http://schemas.openxmlformats.org/package/2006/relationships"><Relationship Id="rId1" Target="../media/image13.png" Type="http://schemas.openxmlformats.org/officeDocument/2006/relationships/image"/><Relationship Id="rId2" Target="../media/image14.svg" Type="http://schemas.openxmlformats.org/officeDocument/2006/relationships/image"/><Relationship Id="rId3" Target="../media/image15.png" Type="http://schemas.openxmlformats.org/officeDocument/2006/relationships/image"/><Relationship Id="rId4" Target="../media/image16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5.xml" Type="http://schemas.openxmlformats.org/officeDocument/2006/relationships/notesSlide"/></Relationships>
</file>

<file path=ppt/slides/_rels/slide6.xml.rels><?xml version="1.0" encoding="UTF-8" standalone="yes"?><Relationships xmlns="http://schemas.openxmlformats.org/package/2006/relationships"><Relationship Id="rId1" Target="../media/image19.png" Type="http://schemas.openxmlformats.org/officeDocument/2006/relationships/image"/><Relationship Id="rId2" Target="../media/image20.svg" Type="http://schemas.openxmlformats.org/officeDocument/2006/relationships/image"/><Relationship Id="rId3" Target="../media/image21.png" Type="http://schemas.openxmlformats.org/officeDocument/2006/relationships/image"/><Relationship Id="rId4" Target="../media/image22.svg" Type="http://schemas.openxmlformats.org/officeDocument/2006/relationships/image"/><Relationship Id="rId5" Target="../media/image23.png" Type="http://schemas.openxmlformats.org/officeDocument/2006/relationships/image"/><Relationship Id="rId6" Target="../media/image24.sv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6.xml" Type="http://schemas.openxmlformats.org/officeDocument/2006/relationships/notesSlide"/></Relationships>
</file>

<file path=ppt/slides/_rels/slide7.xml.rels><?xml version="1.0" encoding="UTF-8" standalone="yes"?><Relationships xmlns="http://schemas.openxmlformats.org/package/2006/relationships"><Relationship Id="rId1" Target="../media/image25.png" Type="http://schemas.openxmlformats.org/officeDocument/2006/relationships/image"/><Relationship Id="rId2" Target="../media/image26.svg" Type="http://schemas.openxmlformats.org/officeDocument/2006/relationships/image"/><Relationship Id="rId3" Target="../media/image27.png" Type="http://schemas.openxmlformats.org/officeDocument/2006/relationships/image"/><Relationship Id="rId4" Target="../media/image28.svg" Type="http://schemas.openxmlformats.org/officeDocument/2006/relationships/image"/><Relationship Id="rId5" Target="../media/image29.png" Type="http://schemas.openxmlformats.org/officeDocument/2006/relationships/image"/><Relationship Id="rId6" Target="../media/image30.sv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7.xml" Type="http://schemas.openxmlformats.org/officeDocument/2006/relationships/notesSlide"/></Relationships>
</file>

<file path=ppt/slides/_rels/slide8.xml.rels><?xml version="1.0" encoding="UTF-8" standalone="yes"?><Relationships xmlns="http://schemas.openxmlformats.org/package/2006/relationships"><Relationship Id="rId1" Target="../media/image31.png" Type="http://schemas.openxmlformats.org/officeDocument/2006/relationships/image"/><Relationship Id="rId2" Target="../media/image32.svg" Type="http://schemas.openxmlformats.org/officeDocument/2006/relationships/image"/><Relationship Id="rId3" Target="../media/image33.png" Type="http://schemas.openxmlformats.org/officeDocument/2006/relationships/image"/><Relationship Id="rId4" Target="../media/image34.svg" Type="http://schemas.openxmlformats.org/officeDocument/2006/relationships/image"/><Relationship Id="rId5" Target="../media/image35.png" Type="http://schemas.openxmlformats.org/officeDocument/2006/relationships/image"/><Relationship Id="rId6" Target="../media/image36.svg" Type="http://schemas.openxmlformats.org/officeDocument/2006/relationships/image"/><Relationship Id="rId7" Target="../slideLayouts/slideLayout1.xml" Type="http://schemas.openxmlformats.org/officeDocument/2006/relationships/slideLayout"/><Relationship Id="rId8" Target="../notesSlides/notesSlide8.xml" Type="http://schemas.openxmlformats.org/officeDocument/2006/relationships/notesSlide"/></Relationships>
</file>

<file path=ppt/slides/_rels/slide9.xml.rels><?xml version="1.0" encoding="UTF-8" standalone="yes"?>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>    </p:cNvPr>
          <p:cNvPicPr>
            <a:picLocks noChangeAspect="1"/>
          </p:cNvPicPr>
          <p:nvPr/>
        </p:nvPicPr>
        <p:blipFill>
          <a:blip r:embed="rId1"/>
          <a:srcRect l="-673" r="-673" t="-633" b="-633"/>
          <a:stretch/>
        </p:blipFill>
        <p:spPr>
          <a:xfrm>
            <a:off x="0" y="0"/>
            <a:ext cx="12188952" cy="6856286"/>
          </a:xfrm>
          <a:prstGeom prst="rect">
            <a:avLst/>
          </a:prstGeom>
        </p:spPr>
      </p:pic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71382" y="228543"/>
            <a:ext cx="12769832" cy="6627743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276156" y="779093"/>
            <a:ext cx="11460620" cy="380905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046"/>
              </a:lnSpc>
              <a:buNone/>
            </a:pPr>
            <a:r>
              <a:rPr lang="en-US" sz="2175" spc="43" kern="0" dirty="0" smtClean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GUILHERME THEIL E JOAQUIM GARCIA</a:t>
            </a:r>
            <a:endParaRPr lang="en-US" dirty="0"/>
          </a:p>
        </p:txBody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41" y="1485529"/>
            <a:ext cx="10532016" cy="2904399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257111" y="1384322"/>
            <a:ext cx="11477583" cy="571357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4536"/>
              </a:lnSpc>
              <a:buNone/>
            </a:pPr>
            <a:r>
              <a:rPr lang="en-US" sz="4200" spc="420" kern="0" dirty="0" smtClean="0">
                <a:solidFill>
                  <a:srgbClr val="5da6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PODER DIRETIVO E ALTERAÇÃO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257111" y="2031414"/>
            <a:ext cx="11477583" cy="609448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just">
              <a:lnSpc>
                <a:spcPts val="4860"/>
              </a:lnSpc>
              <a:spcBef>
                <a:spcPts val="585"/>
              </a:spcBef>
              <a:buNone/>
            </a:pPr>
            <a:r>
              <a:rPr lang="en-US" sz="4500" spc="450" kern="0" dirty="0" smtClean="0">
                <a:solidFill>
                  <a:srgbClr val="5da6b5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DA RELAÇÃO DE EMPREGO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257111" y="3054202"/>
            <a:ext cx="11477583" cy="150457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5985"/>
              </a:lnSpc>
              <a:spcBef>
                <a:spcPts val="291"/>
              </a:spcBef>
              <a:buNone/>
            </a:pPr>
            <a:r>
              <a:rPr lang="en-US" sz="4500" spc="450" kern="0" dirty="0" smtClean="0">
                <a:solidFill>
                  <a:srgbClr val="ffffff">
                    <a:alpha val="80000"/>
                  </a:srgbClr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SUSPENSÃO E INTERRUPÇÃO DA RELAÇÃO DE EMPREGO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276156" y="5792090"/>
            <a:ext cx="11460620" cy="352337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837"/>
              </a:lnSpc>
              <a:buNone/>
            </a:pPr>
            <a:r>
              <a:rPr lang="en-US" sz="2025" spc="41" kern="0" dirty="0" smtClean="0">
                <a:solidFill>
                  <a:srgbClr val="ffffff"/>
                </a:solidFill>
                <a:latin typeface="Montserrat" pitchFamily="34" charset="0"/>
                <a:ea typeface="Montserrat" pitchFamily="34" charset="-122"/>
                <a:cs typeface="Montserrat" pitchFamily="34" charset="-120"/>
              </a:rPr>
              <a:t>Direito do Trabalho I - Professora Lenzi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11912796" y="6510495"/>
            <a:ext cx="85704" cy="199975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r">
              <a:lnSpc>
                <a:spcPts val="1652"/>
              </a:lnSpc>
              <a:buNone/>
            </a:pPr>
            <a:r>
              <a:rPr lang="en-US" sz="1148" spc="2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522869" y="476131"/>
            <a:ext cx="4199475" cy="5532641"/>
          </a:xfrm>
          <a:prstGeom prst="rect">
            <a:avLst/>
          </a:prstGeom>
          <a:solidFill>
            <a:srgbClr val="9bcbb9"/>
          </a:solidFill>
        </p:spPr>
      </p:sp>
      <p:sp>
        <p:nvSpPr>
          <p:cNvPr id="3" name="Object 2"/>
          <p:cNvSpPr/>
          <p:nvPr/>
        </p:nvSpPr>
        <p:spPr>
          <a:xfrm>
            <a:off x="7857589" y="2205974"/>
            <a:ext cx="3530035" cy="204736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240"/>
              </a:lnSpc>
              <a:buNone/>
            </a:pPr>
            <a:r>
              <a:rPr lang="en-US" sz="2813" spc="113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Abuso sexual e a prova do crime na relação empregatícia doméstica</a:t>
            </a:r>
            <a:endParaRPr lang="en-US" dirty="0"/>
          </a:p>
        </p:txBody>
      </p:sp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126" y="1571232"/>
            <a:ext cx="5256486" cy="104748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666583" y="1922825"/>
            <a:ext cx="418995" cy="323769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592"/>
              </a:lnSpc>
              <a:buNone/>
            </a:pPr>
            <a:r>
              <a:rPr lang="en-US" sz="2250" spc="90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047488" y="1813315"/>
            <a:ext cx="4172112" cy="571357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298"/>
              </a:lnSpc>
              <a:buNone/>
            </a:pPr>
            <a:r>
              <a:rPr lang="en-US" b="1" sz="1680" spc="16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GÊNERO : DIVISAO SEXUAL DO TRABALHO</a:t>
            </a:r>
            <a:endParaRPr lang="en-US" dirty="0"/>
          </a:p>
        </p:txBody>
      </p:sp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26" y="2713947"/>
            <a:ext cx="6675356" cy="1047488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666583" y="3065539"/>
            <a:ext cx="418995" cy="323769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592"/>
              </a:lnSpc>
              <a:buNone/>
            </a:pPr>
            <a:r>
              <a:rPr lang="en-US" sz="2250" spc="90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1047488" y="2956029"/>
            <a:ext cx="5551687" cy="571357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298"/>
              </a:lnSpc>
              <a:buNone/>
            </a:pPr>
            <a:r>
              <a:rPr lang="en-US" b="1" sz="1680" spc="168" kern="0" dirty="0" smtClean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CLASSE : PRECARIZAÇÃO DAS CONDIÇÕES DE TRABALHO</a:t>
            </a:r>
            <a:endParaRPr lang="en-US" dirty="0"/>
          </a:p>
        </p:txBody>
      </p:sp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126" y="3856661"/>
            <a:ext cx="5904024" cy="1047488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666583" y="4208254"/>
            <a:ext cx="418995" cy="323769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592"/>
              </a:lnSpc>
              <a:buNone/>
            </a:pPr>
            <a:r>
              <a:rPr lang="en-US" sz="2250" spc="90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1047488" y="4098743"/>
            <a:ext cx="4804369" cy="571357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298"/>
              </a:lnSpc>
              <a:buNone/>
            </a:pPr>
            <a:r>
              <a:rPr lang="en-US" b="1" sz="1680" spc="16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RAÇA : RESQUÍCIOS DA CULTURA COLÔNIAL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11817570" y="6510495"/>
            <a:ext cx="180930" cy="199975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r">
              <a:lnSpc>
                <a:spcPts val="1652"/>
              </a:lnSpc>
              <a:buNone/>
            </a:pPr>
            <a:r>
              <a:rPr lang="en-US" sz="1148" spc="2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10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91915"/>
            <a:ext cx="12188952" cy="40947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240"/>
              </a:lnSpc>
              <a:buNone/>
            </a:pPr>
            <a:r>
              <a:rPr lang="en-US" sz="2813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Abuso Sexual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476006" y="1982847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21942" y="2378946"/>
            <a:ext cx="752287" cy="638015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493272" y="3507061"/>
            <a:ext cx="3393861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TIPIFICAÇÃO DO ABUSO SEXUAL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93272" y="3798245"/>
            <a:ext cx="3393861" cy="68562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mesmo ambiente; relação hierarquica; conduto sexual; rejeição da conduta; reiteração da conduta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380280" y="1982847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6222" y="2378946"/>
            <a:ext cx="752287" cy="638015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4706554" y="3507061"/>
            <a:ext cx="2775843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TIPOS DE ABUSO SEXUAL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4706554" y="3798245"/>
            <a:ext cx="2775843" cy="22854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por intimidação por chantagem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9284553" y="1982847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4404" y="2370569"/>
            <a:ext cx="466608" cy="666583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8118509" y="3507061"/>
            <a:ext cx="3760482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LEGISLAÇÃO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8118509" y="3798245"/>
            <a:ext cx="3760482" cy="22854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esparsa; jurisprudência; direito comparado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5418370"/>
            <a:ext cx="12188952" cy="1437915"/>
          </a:xfrm>
          <a:prstGeom prst="rect">
            <a:avLst/>
          </a:prstGeom>
          <a:solidFill>
            <a:srgbClr val="9bcbb9"/>
          </a:solidFill>
        </p:spPr>
      </p:sp>
      <p:sp>
        <p:nvSpPr>
          <p:cNvPr id="16" name="Object 15"/>
          <p:cNvSpPr/>
          <p:nvPr/>
        </p:nvSpPr>
        <p:spPr>
          <a:xfrm>
            <a:off x="128555" y="5740502"/>
            <a:ext cx="11931841" cy="79990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155"/>
              </a:lnSpc>
              <a:buNone/>
            </a:pPr>
            <a:r>
              <a:rPr lang="en-US" b="1" sz="1575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ABUSO SEXUAL É UM ASSUNTO SÉRIO QUE REQUER CONHECIMENTO SOBRE TIPIFICAÇÃO, TIPOS E LEGISLAÇÃO. É IMPORTANTE ENTENDER ESSES ELEMENTOS PARA AJUDAR A PREVENIR E COMBATER O ABUSO SEXUAL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91915"/>
            <a:ext cx="12188952" cy="40947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240"/>
              </a:lnSpc>
              <a:buNone/>
            </a:pPr>
            <a:r>
              <a:rPr lang="en-US" sz="2813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Prova do abuso na relação de emprego doméstico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2761559" y="2493022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157711" y="2880778"/>
            <a:ext cx="647538" cy="64753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2606341" y="4017236"/>
            <a:ext cx="1738830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ÔNUS DA PROVA :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2606341" y="4308420"/>
            <a:ext cx="1738830" cy="22854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Carga estática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2606341" y="4610763"/>
            <a:ext cx="1738830" cy="22854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70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Carga dinâmica 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7999000" y="2493022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03525" y="2788673"/>
            <a:ext cx="618970" cy="818945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6869617" y="4017236"/>
            <a:ext cx="3687158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JURISPRUDÊNCIA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6869617" y="4308420"/>
            <a:ext cx="3687158" cy="22854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Tendência à carga dinâmica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6869617" y="4610763"/>
            <a:ext cx="3687158" cy="22854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70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Maioria ainda atém-se ao texto legislativo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11827092" y="6510495"/>
            <a:ext cx="171407" cy="199975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r">
              <a:lnSpc>
                <a:spcPts val="1652"/>
              </a:lnSpc>
              <a:buNone/>
            </a:pPr>
            <a:r>
              <a:rPr lang="en-US" sz="1148" spc="2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12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3809047" cy="6856286"/>
          </a:xfrm>
          <a:prstGeom prst="rect">
            <a:avLst/>
          </a:prstGeom>
          <a:solidFill>
            <a:srgbClr val="5da6b5"/>
          </a:solidFill>
        </p:spPr>
      </p:sp>
      <p:sp>
        <p:nvSpPr>
          <p:cNvPr id="3" name="Object 2"/>
          <p:cNvSpPr/>
          <p:nvPr/>
        </p:nvSpPr>
        <p:spPr>
          <a:xfrm>
            <a:off x="476131" y="2801138"/>
            <a:ext cx="2796793" cy="1228418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3240"/>
              </a:lnSpc>
              <a:buNone/>
            </a:pPr>
            <a:r>
              <a:rPr lang="en-US" sz="2813" spc="113" kern="0" dirty="0" smtClean="0">
                <a:solidFill>
                  <a:srgbClr val="ffffff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Apresentação dos textos estudados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285178" y="1899762"/>
            <a:ext cx="3618595" cy="2675856"/>
          </a:xfrm>
          <a:prstGeom prst="rect">
            <a:avLst/>
          </a:prstGeom>
          <a:solidFill>
            <a:srgbClr val="5da6b5"/>
          </a:solidFill>
        </p:spPr>
      </p:sp>
      <p:sp>
        <p:nvSpPr>
          <p:cNvPr id="5" name="Object 4"/>
          <p:cNvSpPr/>
          <p:nvPr/>
        </p:nvSpPr>
        <p:spPr>
          <a:xfrm>
            <a:off x="4570857" y="2142143"/>
            <a:ext cx="3456711" cy="571357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587"/>
              </a:lnSpc>
              <a:buNone/>
            </a:pPr>
            <a:r>
              <a:rPr lang="en-US" b="1" sz="1160" spc="116" kern="0" dirty="0" smtClean="0">
                <a:solidFill>
                  <a:srgbClr val="00306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EXTRAÇÃO DE MAIS-VALOR E “TRABALHO DECENTE” NAS TÉCNICAS DE ASSÉDIO MORAL NO CAPITALISMO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4570857" y="2796972"/>
            <a:ext cx="3456711" cy="152361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492"/>
              </a:lnSpc>
              <a:spcBef>
                <a:spcPts val="645"/>
              </a:spcBef>
              <a:buNone/>
            </a:pPr>
            <a:r>
              <a:rPr lang="en-US" sz="1036" spc="21" kern="0" dirty="0" smtClean="0">
                <a:solidFill>
                  <a:srgbClr val="0030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CARAMURU TELES, Gabriela; SERAU JUNIOR, Marco Aurélio (Coord.); PETRY, Júlia Dumont; SOUZA, Larissa Rahmeier de; CIDRAL, Vinícius A. G.. (Org.)</a:t>
            </a:r>
            <a:r>
              <a:rPr lang="en-US" b="1" sz="1036" spc="21" kern="0" dirty="0" smtClean="0">
                <a:solidFill>
                  <a:srgbClr val="0030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 Assédio moral e sexual no trabalho</a:t>
            </a:r>
            <a:r>
              <a:rPr lang="en-US" sz="1036" spc="21" kern="0" dirty="0" smtClean="0">
                <a:solidFill>
                  <a:srgbClr val="0030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: comentários à convenção nº 190 da Organização Internacional do Trabalho (OIT) [recurso eletrônico]. Belo Horizonte : Editora IEPREV, 2021. p. 61-91.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8094226" y="1899762"/>
            <a:ext cx="3618595" cy="2675856"/>
          </a:xfrm>
          <a:prstGeom prst="rect">
            <a:avLst/>
          </a:prstGeom>
          <a:solidFill>
            <a:srgbClr val="5da6b5"/>
          </a:solidFill>
        </p:spPr>
      </p:sp>
      <p:sp>
        <p:nvSpPr>
          <p:cNvPr id="8" name="Object 7"/>
          <p:cNvSpPr/>
          <p:nvPr/>
        </p:nvSpPr>
        <p:spPr>
          <a:xfrm>
            <a:off x="8379905" y="2142143"/>
            <a:ext cx="3456711" cy="1333167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587"/>
              </a:lnSpc>
              <a:buNone/>
            </a:pPr>
            <a:r>
              <a:rPr lang="en-US" b="1" sz="1160" spc="116" kern="0" dirty="0" smtClean="0">
                <a:solidFill>
                  <a:srgbClr val="00306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ASSÉDIO SEXUAL ÀS TRABALHADORAS DOMÉSTICAS E A DIFICULDADE PROBATÓRIA: </a:t>
            </a:r>
            <a:r>
              <a:rPr lang="en-US" sz="1160" spc="116" kern="0" dirty="0" smtClean="0">
                <a:solidFill>
                  <a:srgbClr val="003060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UM OLHAR SOBRE O TEMA E A JUSTIÇA DO TRABALHO BRASILEIRA À LUZ DA TEORIA INTERSECCIONAL DE ANÁLISE SOCIAL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8379905" y="3558781"/>
            <a:ext cx="3456711" cy="76181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492"/>
              </a:lnSpc>
              <a:spcBef>
                <a:spcPts val="645"/>
              </a:spcBef>
              <a:buNone/>
            </a:pPr>
            <a:r>
              <a:rPr lang="en-US" sz="1036" spc="21" kern="0" dirty="0" smtClean="0">
                <a:solidFill>
                  <a:srgbClr val="0030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SILVA, Daniel Teixeira; BRASIL, Mariane Lima Borges. </a:t>
            </a:r>
            <a:r>
              <a:rPr lang="en-US" b="1" sz="1036" spc="21" kern="0" dirty="0" smtClean="0">
                <a:solidFill>
                  <a:srgbClr val="0030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Revista do Tribunal Regional do Trabalho da</a:t>
            </a:r>
            <a:r>
              <a:rPr lang="en-US" sz="1036" spc="21" kern="0" dirty="0" smtClean="0">
                <a:solidFill>
                  <a:srgbClr val="003060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3. Região. Belo Horizonte, v. 66, n. 101, p. 183-215, jan./jun. 2020.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11884228" y="6510495"/>
            <a:ext cx="114271" cy="199975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r">
              <a:lnSpc>
                <a:spcPts val="1652"/>
              </a:lnSpc>
              <a:buNone/>
            </a:pPr>
            <a:r>
              <a:rPr lang="en-US" sz="1148" spc="2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7522869" y="476131"/>
            <a:ext cx="4199475" cy="5532641"/>
          </a:xfrm>
          <a:prstGeom prst="rect">
            <a:avLst/>
          </a:prstGeom>
          <a:solidFill>
            <a:srgbClr val="9bcbb9"/>
          </a:solidFill>
        </p:spPr>
      </p:sp>
      <p:sp>
        <p:nvSpPr>
          <p:cNvPr id="3" name="Object 2"/>
          <p:cNvSpPr/>
          <p:nvPr/>
        </p:nvSpPr>
        <p:spPr>
          <a:xfrm>
            <a:off x="7679516" y="2057778"/>
            <a:ext cx="3886181" cy="234256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078"/>
              </a:lnSpc>
              <a:buNone/>
            </a:pPr>
            <a:r>
              <a:rPr lang="en-US" sz="2672" spc="107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Extração de mais-valor e “trabalho decente” nas técnicas de assédio moral no capitalismo</a:t>
            </a:r>
            <a:endParaRPr lang="en-US" dirty="0"/>
          </a:p>
        </p:txBody>
      </p:sp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76131" y="1571232"/>
            <a:ext cx="5256486" cy="1047488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666583" y="1922825"/>
            <a:ext cx="418995" cy="323769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592"/>
              </a:lnSpc>
              <a:buNone/>
            </a:pPr>
            <a:r>
              <a:rPr lang="en-US" sz="2250" spc="90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047488" y="1838609"/>
            <a:ext cx="4172112" cy="514221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069"/>
              </a:lnSpc>
              <a:buNone/>
            </a:pPr>
            <a:r>
              <a:rPr lang="en-US" b="1" sz="1512" spc="152" kern="0" dirty="0" smtClean="0">
                <a:solidFill>
                  <a:srgbClr val="11141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ASSÉDIO MORAL COMO TÉCNICA DE AUMENTO DE LUCROS </a:t>
            </a:r>
            <a:endParaRPr lang="en-US" dirty="0"/>
          </a:p>
        </p:txBody>
      </p:sp>
      <p:pic>
        <p:nvPicPr>
          <p:cNvPr id="7" name="Object 6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6131" y="2713947"/>
            <a:ext cx="6665833" cy="1047488"/>
          </a:xfrm>
          <a:prstGeom prst="rect">
            <a:avLst/>
          </a:prstGeom>
        </p:spPr>
      </p:pic>
      <p:sp>
        <p:nvSpPr>
          <p:cNvPr id="8" name="Object 7"/>
          <p:cNvSpPr/>
          <p:nvPr/>
        </p:nvSpPr>
        <p:spPr>
          <a:xfrm>
            <a:off x="666583" y="3065539"/>
            <a:ext cx="418995" cy="323769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592"/>
              </a:lnSpc>
              <a:buNone/>
            </a:pPr>
            <a:r>
              <a:rPr lang="en-US" sz="2250" spc="90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1047488" y="2981324"/>
            <a:ext cx="5551687" cy="514221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069"/>
              </a:lnSpc>
              <a:buNone/>
            </a:pPr>
            <a:r>
              <a:rPr lang="en-US" b="1" sz="1512" spc="152" kern="0" dirty="0" smtClean="0">
                <a:solidFill>
                  <a:srgbClr val="11141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ASSÉDIO COMO EXTRAÇÃO DE MAIS-VALOR ABSOLUTO, EXTRAORDINÁRIO E RELATIVO </a:t>
            </a:r>
            <a:endParaRPr lang="en-US" dirty="0"/>
          </a:p>
        </p:txBody>
      </p:sp>
      <p:pic>
        <p:nvPicPr>
          <p:cNvPr id="10" name="Object 9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6131" y="3856661"/>
            <a:ext cx="5904024" cy="1047488"/>
          </a:xfrm>
          <a:prstGeom prst="rect">
            <a:avLst/>
          </a:prstGeom>
        </p:spPr>
      </p:pic>
      <p:sp>
        <p:nvSpPr>
          <p:cNvPr id="11" name="Object 10"/>
          <p:cNvSpPr/>
          <p:nvPr/>
        </p:nvSpPr>
        <p:spPr>
          <a:xfrm>
            <a:off x="666583" y="4208254"/>
            <a:ext cx="418995" cy="323769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592"/>
              </a:lnSpc>
              <a:buNone/>
            </a:pPr>
            <a:r>
              <a:rPr lang="en-US" sz="2250" spc="90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1047488" y="4124038"/>
            <a:ext cx="4804369" cy="514221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l">
              <a:lnSpc>
                <a:spcPts val="2069"/>
              </a:lnSpc>
              <a:buNone/>
            </a:pPr>
            <a:r>
              <a:rPr lang="en-US" b="1" sz="1512" spc="152" kern="0" dirty="0" smtClean="0">
                <a:solidFill>
                  <a:srgbClr val="111414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DIREITO E “TRABALHO DECENTE” NO CAPITALISMO? </a:t>
            </a:r>
            <a:endParaRPr lang="en-US" dirty="0"/>
          </a:p>
        </p:txBody>
      </p:sp>
      <p:sp>
        <p:nvSpPr>
          <p:cNvPr id="13" name="Object 12"/>
          <p:cNvSpPr/>
          <p:nvPr/>
        </p:nvSpPr>
        <p:spPr>
          <a:xfrm>
            <a:off x="11874706" y="6510495"/>
            <a:ext cx="123794" cy="199975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r">
              <a:lnSpc>
                <a:spcPts val="1652"/>
              </a:lnSpc>
              <a:buNone/>
            </a:pPr>
            <a:r>
              <a:rPr lang="en-US" sz="1148" spc="2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8104171" y="476131"/>
            <a:ext cx="3618173" cy="5913546"/>
          </a:xfrm>
          <a:prstGeom prst="rect">
            <a:avLst/>
          </a:prstGeom>
          <a:solidFill>
            <a:srgbClr val="5da6b5"/>
          </a:solidFill>
        </p:spPr>
      </p:sp>
      <p:pic>
        <p:nvPicPr>
          <p:cNvPr id="3" name="Object 2" descr="preencoded.png">    </p:cNvPr>
          <p:cNvPicPr>
            <a:picLocks noChangeAspect="1"/>
          </p:cNvPicPr>
          <p:nvPr/>
        </p:nvPicPr>
        <p:blipFill>
          <a:blip r:embed="rId1"/>
          <a:srcRect l="32551" r="32551" t="178" b="178"/>
          <a:stretch/>
        </p:blipFill>
        <p:spPr>
          <a:xfrm>
            <a:off x="8104171" y="476131"/>
            <a:ext cx="3618173" cy="5913546"/>
          </a:xfrm>
          <a:prstGeom prst="rect">
            <a:avLst/>
          </a:prstGeom>
        </p:spPr>
      </p:pic>
      <p:sp>
        <p:nvSpPr>
          <p:cNvPr id="4" name="Object 3"/>
          <p:cNvSpPr/>
          <p:nvPr/>
        </p:nvSpPr>
        <p:spPr>
          <a:xfrm>
            <a:off x="150193" y="1176341"/>
            <a:ext cx="7803786" cy="742764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030"/>
              </a:lnSpc>
              <a:buNone/>
            </a:pPr>
            <a:r>
              <a:rPr lang="en-US" b="1" sz="2805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1. O ASSÉDIO MORAL COMO TÉCNICA DE AUMENTO DE LUCROS 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150193" y="2053315"/>
            <a:ext cx="7803786" cy="390427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078"/>
              </a:lnSpc>
              <a:spcBef>
                <a:spcPts val="1037"/>
              </a:spcBef>
              <a:buNone/>
            </a:pPr>
            <a:r>
              <a:rPr lang="en-US" sz="2672" i="1" spc="107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que é o "assedio moral" ?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150193" y="2578398"/>
            <a:ext cx="7803786" cy="102844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093"/>
              </a:lnSpc>
              <a:spcBef>
                <a:spcPts val="1040"/>
              </a:spcBef>
              <a:buNone/>
            </a:pPr>
            <a:r>
              <a:rPr lang="en-US" sz="1453" spc="29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assédio moral é </a:t>
            </a:r>
            <a:r>
              <a:rPr lang="en-US" b="1" sz="1453" spc="29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uma estratégia </a:t>
            </a:r>
            <a:r>
              <a:rPr lang="en-US" sz="1453" spc="29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eficaz no capitalismo para</a:t>
            </a:r>
            <a:r>
              <a:rPr lang="en-US" b="1" sz="1453" spc="29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intensificar a exploração do trabalho</a:t>
            </a:r>
            <a:r>
              <a:rPr lang="en-US" sz="1453" spc="29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e </a:t>
            </a:r>
            <a:r>
              <a:rPr lang="en-US" b="1" sz="1453" spc="29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aumentar os lucros das empresas</a:t>
            </a:r>
            <a:r>
              <a:rPr lang="en-US" sz="1453" spc="29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 Consiste em humilhações e constrangimentos que visam aumentar a produtividade, reduzir custos, para favorecer o empregador.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150193" y="3778248"/>
            <a:ext cx="7803786" cy="32376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364"/>
              </a:lnSpc>
              <a:spcBef>
                <a:spcPts val="1323"/>
              </a:spcBef>
              <a:buNone/>
            </a:pPr>
            <a:r>
              <a:rPr lang="en-US" b="1" sz="998" i="1" spc="100" kern="0" dirty="0" smtClean="0">
                <a:solidFill>
                  <a:srgbClr val="5da6b5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“O ASSÉDIO MORAL CONSISTE EM PRÁTICAS DE HUMILHAÇÃO COM FINALIDADE FAVORÁVEL AO EMPREGADOR”.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150193" y="4272680"/>
            <a:ext cx="7803786" cy="25711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047"/>
              </a:lnSpc>
              <a:spcBef>
                <a:spcPts val="1318"/>
              </a:spcBef>
              <a:buNone/>
            </a:pPr>
            <a:r>
              <a:rPr lang="en-US" b="1" sz="1496" spc="150" kern="0" dirty="0" smtClean="0">
                <a:solidFill>
                  <a:srgbClr val="9bcbb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EXEMPLOS DE CASOS DE ASSEDIO MORAL :</a:t>
            </a:r>
            <a:endParaRPr lang="en-US" dirty="0"/>
          </a:p>
        </p:txBody>
      </p:sp>
      <p:sp>
        <p:nvSpPr>
          <p:cNvPr id="9" name="Object 8"/>
          <p:cNvSpPr/>
          <p:nvPr/>
        </p:nvSpPr>
        <p:spPr>
          <a:xfrm>
            <a:off x="504910" y="4576213"/>
            <a:ext cx="7803786" cy="1082008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 lvl="1" marL="485800" indent="-242900">
              <a:lnSpc>
                <a:spcPts val="2006"/>
              </a:lnSpc>
              <a:spcBef>
                <a:spcPts val="359"/>
              </a:spcBef>
              <a:buSzPct val="100000"/>
              <a:buChar char="•"/>
            </a:pPr>
            <a:r>
              <a:rPr lang="en-US" sz="1393" spc="28" kern="0" dirty="0" smtClean="0">
                <a:solidFill>
                  <a:srgbClr val="dae0c9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·      Um trabalhador do Carrefour obrigado a utilizar calça plástica no trabalho para evitar o intervalo na jornada ao ir ao banheiro; </a:t>
            </a:r>
          </a:p>
          <a:p>
            <a:pPr algn="l" lvl="1" marL="485800" indent="-242900">
              <a:lnSpc>
                <a:spcPts val="2006"/>
              </a:lnSpc>
              <a:spcBef>
                <a:spcPts val="414"/>
              </a:spcBef>
              <a:buSzPct val="100000"/>
              <a:buChar char="•"/>
            </a:pPr>
            <a:r>
              <a:rPr lang="en-US" sz="1393" spc="28" kern="0" dirty="0" smtClean="0">
                <a:solidFill>
                  <a:srgbClr val="dae0c9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·      Uma trabalhadora de vendas obrigada a vestir-se com roupas decotadas e justas para negociar com clientes homens;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11884228" y="6510495"/>
            <a:ext cx="114271" cy="199975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r">
              <a:lnSpc>
                <a:spcPts val="1652"/>
              </a:lnSpc>
              <a:buNone/>
            </a:pPr>
            <a:r>
              <a:rPr lang="en-US" sz="1148" spc="2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4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1328405" y="391915"/>
            <a:ext cx="9532141" cy="818945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240"/>
              </a:lnSpc>
              <a:buNone/>
            </a:pPr>
            <a:r>
              <a:rPr lang="en-US" b="1" sz="2813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2. ASSÉDIO COMO EXTRAÇÃO DE MAIS-VALOR ABSOLUTO, EXTRAORDINÁRIO E RELATIVO 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0" y="1349534"/>
            <a:ext cx="12188952" cy="571357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295"/>
              </a:lnSpc>
              <a:spcBef>
                <a:spcPts val="1071"/>
              </a:spcBef>
              <a:buNone/>
            </a:pPr>
            <a:r>
              <a:rPr lang="en-US" sz="1594" spc="32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Explorando a Extração de Mais-Valor na Relação Jurídica do Trabalho por meio de varias técnicas de assédio moral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476131" y="2865594"/>
            <a:ext cx="714196" cy="714196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5" name="Object 4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53422" y="3030165"/>
            <a:ext cx="361860" cy="390427"/>
          </a:xfrm>
          <a:prstGeom prst="rect">
            <a:avLst/>
          </a:prstGeom>
        </p:spPr>
      </p:pic>
      <p:sp>
        <p:nvSpPr>
          <p:cNvPr id="6" name="Object 5"/>
          <p:cNvSpPr/>
          <p:nvPr/>
        </p:nvSpPr>
        <p:spPr>
          <a:xfrm>
            <a:off x="1380780" y="2818576"/>
            <a:ext cx="2775843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MAIS-VALOR ABSOLUTO: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1380780" y="3109760"/>
            <a:ext cx="2775843" cy="68562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</a:t>
            </a:r>
            <a:r>
              <a:rPr lang="en-US" b="1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empregador</a:t>
            </a: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mantém o mesmo salário e estende o trabalho não pago.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4380405" y="2865594"/>
            <a:ext cx="714196" cy="714196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9" name="Object 8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9190" y="3067827"/>
            <a:ext cx="380905" cy="314246"/>
          </a:xfrm>
          <a:prstGeom prst="rect">
            <a:avLst/>
          </a:prstGeom>
        </p:spPr>
      </p:pic>
      <p:sp>
        <p:nvSpPr>
          <p:cNvPr id="10" name="Object 9"/>
          <p:cNvSpPr/>
          <p:nvPr/>
        </p:nvSpPr>
        <p:spPr>
          <a:xfrm>
            <a:off x="5285053" y="2818576"/>
            <a:ext cx="2775843" cy="43804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MAIS-VALOR EXTRAORDINÁRIO: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5285053" y="3328780"/>
            <a:ext cx="2775843" cy="91417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Intensificação do trabalho sem aumentar a produtividade, visando aumentar os lucros do </a:t>
            </a:r>
            <a:r>
              <a:rPr lang="en-US" b="1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empregador</a:t>
            </a:r>
            <a:endParaRPr lang="en-US" dirty="0"/>
          </a:p>
        </p:txBody>
      </p:sp>
      <p:sp>
        <p:nvSpPr>
          <p:cNvPr id="12" name="Object 11"/>
          <p:cNvSpPr/>
          <p:nvPr/>
        </p:nvSpPr>
        <p:spPr>
          <a:xfrm>
            <a:off x="8284678" y="2865594"/>
            <a:ext cx="714196" cy="714196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13" name="Object 1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49278" y="3097120"/>
            <a:ext cx="390427" cy="257111"/>
          </a:xfrm>
          <a:prstGeom prst="rect">
            <a:avLst/>
          </a:prstGeom>
        </p:spPr>
      </p:pic>
      <p:sp>
        <p:nvSpPr>
          <p:cNvPr id="14" name="Object 13"/>
          <p:cNvSpPr/>
          <p:nvPr/>
        </p:nvSpPr>
        <p:spPr>
          <a:xfrm>
            <a:off x="9189327" y="2818576"/>
            <a:ext cx="2775843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MAIS-VALOR RELATIVO: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9189327" y="3109760"/>
            <a:ext cx="2775843" cy="68562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Aumento da produtividade do trabalho, reduzindo o tempo de trabalho necessário.</a:t>
            </a:r>
            <a:endParaRPr lang="en-US" dirty="0"/>
          </a:p>
        </p:txBody>
      </p:sp>
      <p:sp>
        <p:nvSpPr>
          <p:cNvPr id="16" name="Object 15"/>
          <p:cNvSpPr/>
          <p:nvPr/>
        </p:nvSpPr>
        <p:spPr>
          <a:xfrm>
            <a:off x="0" y="5304099"/>
            <a:ext cx="12188952" cy="1552187"/>
          </a:xfrm>
          <a:prstGeom prst="rect">
            <a:avLst/>
          </a:prstGeom>
          <a:solidFill>
            <a:srgbClr val="5da6b5"/>
          </a:solidFill>
        </p:spPr>
      </p:sp>
      <p:sp>
        <p:nvSpPr>
          <p:cNvPr id="17" name="Object 16"/>
          <p:cNvSpPr/>
          <p:nvPr/>
        </p:nvSpPr>
        <p:spPr>
          <a:xfrm>
            <a:off x="-95226" y="5626231"/>
            <a:ext cx="12379404" cy="919825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96"/>
              </a:lnSpc>
              <a:buNone/>
            </a:pPr>
            <a:r>
              <a:rPr lang="en-US" b="1" sz="1313" baseline="-40000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 RELAÇÃO JURÍDICA DO TRABALHO É FUNDAMENTADA NO CONCEITO DE </a:t>
            </a:r>
            <a:r>
              <a:rPr lang="en-US" b="1" sz="1313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MAIS-VALOR</a:t>
            </a:r>
            <a:r>
              <a:rPr lang="en-US" b="1" sz="1313" baseline="-40000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 :</a:t>
            </a:r>
            <a:r>
              <a:rPr lang="en-US" sz="1313" i="1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 “O MAIS-VALOR OU MAIS-VALIA TRATA-SE DA DIFERENÇA ENTRE O </a:t>
            </a:r>
            <a:r>
              <a:rPr lang="en-US" b="1" sz="1313" i="1" u="sng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TOTAL DE RIQUEZA PRODUZIDA PELO TRABALHADOR</a:t>
            </a:r>
            <a:r>
              <a:rPr lang="en-US" sz="1313" i="1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EM DETERMINADA JORNADA DE TRABALHO E O </a:t>
            </a:r>
            <a:r>
              <a:rPr lang="en-US" b="1" sz="1313" i="1" u="sng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VALOR EFETIVAMENTE PAGO PELA JORNADA TRABALHADA</a:t>
            </a:r>
            <a:r>
              <a:rPr lang="en-US" sz="1313" i="1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n-US" b="1" sz="1313" i="1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(MARX, 2014).”.</a:t>
            </a:r>
            <a:r>
              <a:rPr lang="en-US" b="1" sz="1313" baseline="-40000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 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91915"/>
            <a:ext cx="12188952" cy="40947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240"/>
              </a:lnSpc>
              <a:buNone/>
            </a:pPr>
            <a:r>
              <a:rPr lang="en-US" sz="2813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Mais Valor Absoluto: </a:t>
            </a:r>
            <a:r>
              <a:rPr lang="en-US" sz="2813" i="1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Vantagem para o empregador </a:t>
            </a:r>
            <a:r>
              <a:rPr lang="en-US" sz="2813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?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476006" y="1890240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21948" y="2286399"/>
            <a:ext cx="752287" cy="638015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357098" y="3414454"/>
            <a:ext cx="3666208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CONTROLE DO USO DO BANHEIRO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357098" y="3705638"/>
            <a:ext cx="3666208" cy="68562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empregador controla o uso do banheiro para aumentar a jornada de trabalho dos funcionários.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380280" y="1890240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130" y="2278022"/>
            <a:ext cx="466608" cy="666583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4219472" y="3414454"/>
            <a:ext cx="3750007" cy="43804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PROIBIÇÃO DE CONVERSAS ENTRE OS TRABALHADORES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4219472" y="3924658"/>
            <a:ext cx="3750007" cy="68562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empregador proíbe conversas entre os trabalhadores para aumentar a produtividade.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9284553" y="1890240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64404" y="2278022"/>
            <a:ext cx="466608" cy="666583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8223257" y="3414454"/>
            <a:ext cx="3550985" cy="43804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PRIVAÇÃO DE INTERVALOS DE DESCANSO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8223257" y="3924658"/>
            <a:ext cx="3550985" cy="68562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empregador priva os trabalhadores de intervalos de descanso para aumentar a produção.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5427893"/>
            <a:ext cx="12188952" cy="1428393"/>
          </a:xfrm>
          <a:prstGeom prst="rect">
            <a:avLst/>
          </a:prstGeom>
          <a:solidFill>
            <a:srgbClr val="5da6b5"/>
          </a:solidFill>
        </p:spPr>
      </p:sp>
      <p:sp>
        <p:nvSpPr>
          <p:cNvPr id="16" name="Object 15"/>
          <p:cNvSpPr/>
          <p:nvPr/>
        </p:nvSpPr>
        <p:spPr>
          <a:xfrm>
            <a:off x="-95226" y="5734997"/>
            <a:ext cx="12379404" cy="79990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204"/>
              </a:lnSpc>
              <a:buNone/>
            </a:pPr>
            <a:r>
              <a:rPr lang="en-US" sz="1530" spc="31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“O mais-valor absoluto figura quando permanece constante </a:t>
            </a:r>
            <a:r>
              <a:rPr lang="en-US" b="1" sz="1530" spc="31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 parte da jornada relativa ao trabalho necessário para manter o trabalhador</a:t>
            </a:r>
            <a:r>
              <a:rPr lang="en-US" sz="1530" spc="31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(salário) e se amplia</a:t>
            </a:r>
            <a:r>
              <a:rPr lang="en-US" b="1" sz="1530" spc="31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a parte da jornada excedente</a:t>
            </a:r>
            <a:r>
              <a:rPr lang="en-US" sz="1530" spc="31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(o trabalho não pago)  (</a:t>
            </a:r>
            <a:r>
              <a:rPr lang="en-US" b="1" sz="1530" spc="31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MARX, 2014</a:t>
            </a:r>
            <a:r>
              <a:rPr lang="en-US" sz="1530" spc="31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).”  =&gt; </a:t>
            </a:r>
            <a:r>
              <a:rPr lang="en-US" sz="1530" u="sng" spc="31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aumento das mercadorias produzidos, sem aumentar o salário.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91915"/>
            <a:ext cx="12188952" cy="40947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240"/>
              </a:lnSpc>
              <a:buNone/>
            </a:pPr>
            <a:r>
              <a:rPr lang="en-US" sz="2813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Mais-valor Extraordinário : Vantagem para o Empregador ?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476006" y="1909285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955856" y="2297067"/>
            <a:ext cx="466608" cy="666583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388523" y="3433499"/>
            <a:ext cx="3603359" cy="43804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MAIS-VALOR EXTRAORDINÁRIO POR ASSÉDIO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388523" y="3943703"/>
            <a:ext cx="3603359" cy="68562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Metas abusivas permitem que mais trabalho seja realizado no mesmo tempo de jornada de trabalho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380280" y="1909285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130" y="2297067"/>
            <a:ext cx="466608" cy="666583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4444682" y="3433499"/>
            <a:ext cx="3299587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VANTAGEM PARA O EMPREGADOR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4444682" y="3724683"/>
            <a:ext cx="3299587" cy="457086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Mesmo salário de antes, mas mais trabalho realizado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9284553" y="1909285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13752" y="2330549"/>
            <a:ext cx="771332" cy="590402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8134221" y="3433499"/>
            <a:ext cx="3729058" cy="65706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EXEMPLOS DE MAIS-VALOR EXTRAORDINÁRIO POR ASSÉDIO MORAL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8134221" y="4162724"/>
            <a:ext cx="3729058" cy="68562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Trabalhador ameaçado de demissão sente que deve fazer ainda mais pela manutenção de seu emprego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5685003"/>
            <a:ext cx="12188952" cy="1171282"/>
          </a:xfrm>
          <a:prstGeom prst="rect">
            <a:avLst/>
          </a:prstGeom>
          <a:solidFill>
            <a:srgbClr val="5da6b5"/>
          </a:solidFill>
        </p:spPr>
      </p:sp>
      <p:sp>
        <p:nvSpPr>
          <p:cNvPr id="16" name="Object 15"/>
          <p:cNvSpPr/>
          <p:nvPr/>
        </p:nvSpPr>
        <p:spPr>
          <a:xfrm>
            <a:off x="295201" y="6007136"/>
            <a:ext cx="11598550" cy="533267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155"/>
              </a:lnSpc>
              <a:buNone/>
            </a:pPr>
            <a:r>
              <a:rPr lang="en-US" b="1" sz="1575" spc="158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 ASSÉDIO MORAL NO AMBIENTE DE TRABALHO PODE GERAR UM MAIS-VALOR EXTRAORDINÁRIO PARA O EMPREGADOR, MAS AO CUSTO DA SAÚDE MENTAL E BEM-ESTAR DOS TRABALHADORES.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391915"/>
            <a:ext cx="12188952" cy="40947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240"/>
              </a:lnSpc>
              <a:buNone/>
            </a:pPr>
            <a:r>
              <a:rPr lang="en-US" sz="2813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Aumento da produtividade com Mais Valor Relativo</a:t>
            </a:r>
            <a:endParaRPr lang="en-US" dirty="0"/>
          </a:p>
        </p:txBody>
      </p:sp>
      <p:sp>
        <p:nvSpPr>
          <p:cNvPr id="3" name="Object 2"/>
          <p:cNvSpPr/>
          <p:nvPr/>
        </p:nvSpPr>
        <p:spPr>
          <a:xfrm>
            <a:off x="1476006" y="1998798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4" name="Object 3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888899" y="2386494"/>
            <a:ext cx="599925" cy="657061"/>
          </a:xfrm>
          <a:prstGeom prst="rect">
            <a:avLst/>
          </a:prstGeom>
        </p:spPr>
      </p:pic>
      <p:sp>
        <p:nvSpPr>
          <p:cNvPr id="5" name="Object 4"/>
          <p:cNvSpPr/>
          <p:nvPr/>
        </p:nvSpPr>
        <p:spPr>
          <a:xfrm>
            <a:off x="388523" y="3523012"/>
            <a:ext cx="3603359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MÉTODOS DE GESTÃO DE QUALIDADE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388523" y="3814196"/>
            <a:ext cx="3603359" cy="457086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Controle de qualidade para aumentar a produtividade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5380280" y="1998798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8" name="Object 7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4588" y="2361383"/>
            <a:ext cx="723719" cy="695151"/>
          </a:xfrm>
          <a:prstGeom prst="rect">
            <a:avLst/>
          </a:prstGeom>
        </p:spPr>
      </p:pic>
      <p:sp>
        <p:nvSpPr>
          <p:cNvPr id="9" name="Object 8"/>
          <p:cNvSpPr/>
          <p:nvPr/>
        </p:nvSpPr>
        <p:spPr>
          <a:xfrm>
            <a:off x="4428970" y="3523012"/>
            <a:ext cx="3331012" cy="43804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FORMAÇÃO DE EQUIPES DE TRABALHADORES</a:t>
            </a:r>
            <a:endParaRPr lang="en-US" dirty="0"/>
          </a:p>
        </p:txBody>
      </p:sp>
      <p:sp>
        <p:nvSpPr>
          <p:cNvPr id="10" name="Object 9"/>
          <p:cNvSpPr/>
          <p:nvPr/>
        </p:nvSpPr>
        <p:spPr>
          <a:xfrm>
            <a:off x="4428970" y="4033216"/>
            <a:ext cx="3331012" cy="457086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Fiscalização interna para aumentar a produtividade</a:t>
            </a:r>
            <a:endParaRPr lang="en-US" dirty="0"/>
          </a:p>
        </p:txBody>
      </p:sp>
      <p:sp>
        <p:nvSpPr>
          <p:cNvPr id="11" name="Object 10"/>
          <p:cNvSpPr/>
          <p:nvPr/>
        </p:nvSpPr>
        <p:spPr>
          <a:xfrm>
            <a:off x="9284553" y="1998798"/>
            <a:ext cx="1428393" cy="1428393"/>
          </a:xfrm>
          <a:prstGeom prst="ellipse">
            <a:avLst/>
          </a:prstGeom>
          <a:solidFill>
            <a:srgbClr val="5da6b5"/>
          </a:solidFill>
        </p:spPr>
      </p:sp>
      <p:pic>
        <p:nvPicPr>
          <p:cNvPr id="12" name="Object 11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4184" y="2436713"/>
            <a:ext cx="561835" cy="561835"/>
          </a:xfrm>
          <a:prstGeom prst="rect">
            <a:avLst/>
          </a:prstGeom>
        </p:spPr>
      </p:pic>
      <p:sp>
        <p:nvSpPr>
          <p:cNvPr id="13" name="Object 12"/>
          <p:cNvSpPr/>
          <p:nvPr/>
        </p:nvSpPr>
        <p:spPr>
          <a:xfrm>
            <a:off x="8181358" y="3523012"/>
            <a:ext cx="3634784" cy="219020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724"/>
              </a:lnSpc>
              <a:buNone/>
            </a:pPr>
            <a:r>
              <a:rPr lang="en-US" b="1" sz="1260" spc="126" kern="0" dirty="0" smtClean="0">
                <a:solidFill>
                  <a:srgbClr val="ffffff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ESTÍMULO À COMPETIÇÃO</a:t>
            </a:r>
            <a:endParaRPr lang="en-US" dirty="0"/>
          </a:p>
        </p:txBody>
      </p:sp>
      <p:sp>
        <p:nvSpPr>
          <p:cNvPr id="14" name="Object 13"/>
          <p:cNvSpPr/>
          <p:nvPr/>
        </p:nvSpPr>
        <p:spPr>
          <a:xfrm>
            <a:off x="8181358" y="3814196"/>
            <a:ext cx="3634784" cy="457086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836"/>
              </a:lnSpc>
              <a:spcBef>
                <a:spcPts val="558"/>
              </a:spcBef>
              <a:buNone/>
            </a:pPr>
            <a:r>
              <a:rPr lang="en-US" sz="1275" spc="26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Disputas internas entre os trabalhadores para aumentar a produtividade</a:t>
            </a:r>
            <a:endParaRPr lang="en-US" dirty="0"/>
          </a:p>
        </p:txBody>
      </p:sp>
      <p:sp>
        <p:nvSpPr>
          <p:cNvPr id="15" name="Object 14"/>
          <p:cNvSpPr/>
          <p:nvPr/>
        </p:nvSpPr>
        <p:spPr>
          <a:xfrm>
            <a:off x="0" y="5446938"/>
            <a:ext cx="12188952" cy="1409348"/>
          </a:xfrm>
          <a:prstGeom prst="rect">
            <a:avLst/>
          </a:prstGeom>
          <a:solidFill>
            <a:srgbClr val="5da6b5"/>
          </a:solidFill>
        </p:spPr>
      </p:sp>
      <p:sp>
        <p:nvSpPr>
          <p:cNvPr id="16" name="Object 15"/>
          <p:cNvSpPr/>
          <p:nvPr/>
        </p:nvSpPr>
        <p:spPr>
          <a:xfrm>
            <a:off x="-95226" y="5761482"/>
            <a:ext cx="12379404" cy="476131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83"/>
              </a:lnSpc>
              <a:buNone/>
            </a:pPr>
            <a:r>
              <a:rPr lang="en-US" sz="1377" i="1" spc="28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"Técnica de extração de trabalho não remunerado que mantém a jornada de trabalho na mesma quantidade de horas, mas reduzindo o tempo de trabalho necessário"  ( MARX, 2014)</a:t>
            </a:r>
            <a:endParaRPr lang="en-US" dirty="0"/>
          </a:p>
        </p:txBody>
      </p:sp>
      <p:sp>
        <p:nvSpPr>
          <p:cNvPr id="17" name="Object 16"/>
          <p:cNvSpPr/>
          <p:nvPr/>
        </p:nvSpPr>
        <p:spPr>
          <a:xfrm>
            <a:off x="-95226" y="6282994"/>
            <a:ext cx="12379404" cy="238065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983"/>
              </a:lnSpc>
              <a:spcBef>
                <a:spcPts val="351"/>
              </a:spcBef>
              <a:buNone/>
            </a:pPr>
            <a:r>
              <a:rPr lang="en-US" sz="1377" spc="28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Amplamente adotadas pelos</a:t>
            </a:r>
            <a:r>
              <a:rPr lang="en-US" b="1" sz="1377" spc="28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empregadores</a:t>
            </a:r>
            <a:r>
              <a:rPr lang="en-US" sz="1377" spc="28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: =&gt; diminuição do tempo de trabalho necessário  =&gt; reduçāo do custo das das mercadorias.</a:t>
            </a:r>
            <a:endParaRPr lang="en-US" dirty="0"/>
          </a:p>
        </p:txBody>
      </p:sp>
    </p:spTree>
    <p:custDataLst/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88954" cy="2456835"/>
          </a:xfrm>
          <a:prstGeom prst="rect">
            <a:avLst/>
          </a:prstGeom>
          <a:solidFill>
            <a:srgbClr val="0c0c0c"/>
          </a:solidFill>
        </p:spPr>
      </p:sp>
      <p:sp>
        <p:nvSpPr>
          <p:cNvPr id="3" name="Object 2"/>
          <p:cNvSpPr/>
          <p:nvPr/>
        </p:nvSpPr>
        <p:spPr>
          <a:xfrm>
            <a:off x="0" y="391915"/>
            <a:ext cx="12188952" cy="409473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3240"/>
              </a:lnSpc>
              <a:buNone/>
            </a:pPr>
            <a:r>
              <a:rPr lang="en-US" b="1" sz="2813" spc="113" kern="0" dirty="0" smtClean="0">
                <a:solidFill>
                  <a:srgbClr val="ffffff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3. DIREITO E “TRABALHO DECENTE” NO CAPITALISMO? </a:t>
            </a:r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0" y="940061"/>
            <a:ext cx="12188952" cy="285679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2295"/>
              </a:lnSpc>
              <a:spcBef>
                <a:spcPts val="1071"/>
              </a:spcBef>
              <a:buNone/>
            </a:pPr>
            <a:r>
              <a:rPr lang="en-US" sz="1594" spc="32" kern="0" dirty="0" smtClean="0">
                <a:solidFill>
                  <a:srgbClr val="4472c4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conceito de </a:t>
            </a:r>
            <a:r>
              <a:rPr lang="en-US" sz="1594" i="1" spc="32" kern="0" dirty="0" smtClean="0">
                <a:solidFill>
                  <a:srgbClr val="4472c4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“trabalho decente”</a:t>
            </a:r>
            <a:r>
              <a:rPr lang="en-US" sz="1594" spc="32" kern="0" dirty="0" smtClean="0">
                <a:solidFill>
                  <a:srgbClr val="4472c4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 como mecanismo para limitar o poder dos empregadores</a:t>
            </a:r>
            <a:endParaRPr lang="en-US" dirty="0"/>
          </a:p>
        </p:txBody>
      </p:sp>
      <p:sp>
        <p:nvSpPr>
          <p:cNvPr id="5" name="Object 4"/>
          <p:cNvSpPr/>
          <p:nvPr/>
        </p:nvSpPr>
        <p:spPr>
          <a:xfrm>
            <a:off x="0" y="1400420"/>
            <a:ext cx="12188952" cy="599925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ctr">
              <a:lnSpc>
                <a:spcPts val="1620"/>
              </a:lnSpc>
              <a:spcBef>
                <a:spcPts val="1349"/>
              </a:spcBef>
              <a:buNone/>
            </a:pPr>
            <a:r>
              <a:rPr lang="en-US" sz="1406" spc="56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conceito de </a:t>
            </a:r>
            <a:r>
              <a:rPr lang="en-US" b="1" sz="1406" spc="56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"trabalho decente"</a:t>
            </a:r>
            <a:r>
              <a:rPr lang="en-US" sz="1406" spc="56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foi introduzido em</a:t>
            </a:r>
            <a:r>
              <a:rPr lang="en-US" b="1" sz="1406" spc="56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1999</a:t>
            </a:r>
            <a:r>
              <a:rPr lang="en-US" sz="1406" spc="56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pela </a:t>
            </a:r>
            <a:r>
              <a:rPr lang="en-US" b="1" sz="1406" spc="56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Organização Internacional do Trabalho</a:t>
            </a:r>
            <a:r>
              <a:rPr lang="en-US" sz="1406" spc="56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 (OIT) e busca "</a:t>
            </a:r>
            <a:r>
              <a:rPr lang="en-US" sz="1406" i="1" spc="56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promover condições de trabalho produtivo e de qualidade, com liberdade, equidade, segurança e dignidade para homens e mulheres"</a:t>
            </a:r>
            <a:r>
              <a:rPr lang="en-US" sz="1406" spc="56" kern="0" dirty="0" smtClean="0">
                <a:solidFill>
                  <a:srgbClr val="5da6b5"/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.</a:t>
            </a:r>
            <a:endParaRPr lang="en-US" dirty="0"/>
          </a:p>
        </p:txBody>
      </p:sp>
      <p:sp>
        <p:nvSpPr>
          <p:cNvPr id="6" name="Object 5"/>
          <p:cNvSpPr/>
          <p:nvPr/>
        </p:nvSpPr>
        <p:spPr>
          <a:xfrm>
            <a:off x="952262" y="2906333"/>
            <a:ext cx="5446938" cy="2879402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 marL="242900" indent="-242900">
              <a:lnSpc>
                <a:spcPts val="2198"/>
              </a:lnSpc>
              <a:buSzPct val="100000"/>
              <a:buChar char="•"/>
            </a:pPr>
            <a:r>
              <a:rPr lang="en-US" b="1" sz="1607" spc="161" kern="0" dirty="0" smtClean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SUPERAR A POBREZA</a:t>
            </a:r>
          </a:p>
          <a:p>
            <a:pPr algn="l" lvl="1">
              <a:lnSpc>
                <a:spcPts val="1795"/>
              </a:lnSpc>
              <a:spcBef>
                <a:spcPts val="228"/>
              </a:spcBef>
              <a:buNone/>
            </a:pPr>
            <a:r>
              <a:rPr lang="en-US" sz="1246" spc="25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trabalho decente é essencial para superar a pobreza</a:t>
            </a:r>
          </a:p>
          <a:p>
            <a:pPr algn="l" marL="242900" indent="-242900">
              <a:lnSpc>
                <a:spcPts val="2198"/>
              </a:lnSpc>
              <a:spcBef>
                <a:spcPts val="2246"/>
              </a:spcBef>
              <a:buSzPct val="100000"/>
              <a:buChar char="•"/>
            </a:pPr>
            <a:r>
              <a:rPr lang="en-US" b="1" sz="1607" spc="161" kern="0" dirty="0" smtClean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REDUZIR DESIGUALDADES SOCIAIS</a:t>
            </a:r>
          </a:p>
          <a:p>
            <a:pPr algn="l" lvl="1">
              <a:lnSpc>
                <a:spcPts val="1795"/>
              </a:lnSpc>
              <a:spcBef>
                <a:spcPts val="228"/>
              </a:spcBef>
              <a:buNone/>
            </a:pPr>
            <a:r>
              <a:rPr lang="en-US" sz="1246" spc="25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trabalho decente é essencial para reduzir as desigualdades sociais</a:t>
            </a:r>
          </a:p>
          <a:p>
            <a:pPr algn="l" marL="242900" indent="-242900">
              <a:lnSpc>
                <a:spcPts val="2198"/>
              </a:lnSpc>
              <a:spcBef>
                <a:spcPts val="2246"/>
              </a:spcBef>
              <a:buSzPct val="100000"/>
              <a:buChar char="•"/>
            </a:pPr>
            <a:r>
              <a:rPr lang="en-US" b="1" sz="1607" spc="161" kern="0" dirty="0" smtClean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GARANTIR GOVERNABILIDADE DEMOCRÁTICA</a:t>
            </a:r>
          </a:p>
          <a:p>
            <a:pPr algn="l" lvl="1">
              <a:lnSpc>
                <a:spcPts val="1795"/>
              </a:lnSpc>
              <a:spcBef>
                <a:spcPts val="228"/>
              </a:spcBef>
              <a:buNone/>
            </a:pPr>
            <a:r>
              <a:rPr lang="en-US" sz="1246" spc="25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trabalho decente é essencial para garantir a governabilidade democrática</a:t>
            </a:r>
            <a:endParaRPr lang="en-US" dirty="0"/>
          </a:p>
        </p:txBody>
      </p:sp>
      <p:sp>
        <p:nvSpPr>
          <p:cNvPr id="7" name="Object 6"/>
          <p:cNvSpPr/>
          <p:nvPr/>
        </p:nvSpPr>
        <p:spPr>
          <a:xfrm>
            <a:off x="6284928" y="2906333"/>
            <a:ext cx="5446938" cy="3107945"/>
          </a:xfrm>
          <a:prstGeom prst="rect">
            <a:avLst/>
          </a:prstGeom>
          <a:noFill/>
        </p:spPr>
        <p:txBody>
          <a:bodyPr wrap="square" rtlCol="0" anchor="t" bIns="0" lIns="0" rIns="0" tIns="0"/>
          <a:lstStyle/>
          <a:p>
            <a:pPr algn="l" marL="242900" indent="-242900">
              <a:lnSpc>
                <a:spcPts val="2198"/>
              </a:lnSpc>
              <a:buSzPct val="100000"/>
              <a:buChar char="•"/>
            </a:pPr>
            <a:r>
              <a:rPr lang="en-US" b="1" sz="1607" spc="161" kern="0" dirty="0" smtClean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PROMOVER DESENVOLVIMENTO SUSTENTÁVEL</a:t>
            </a:r>
          </a:p>
          <a:p>
            <a:pPr algn="l" lvl="1">
              <a:lnSpc>
                <a:spcPts val="1795"/>
              </a:lnSpc>
              <a:spcBef>
                <a:spcPts val="228"/>
              </a:spcBef>
              <a:buNone/>
            </a:pPr>
            <a:r>
              <a:rPr lang="en-US" sz="1246" spc="25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trabalho decente é essencial para promover o desenvolvimento sustentável</a:t>
            </a:r>
          </a:p>
          <a:p>
            <a:pPr algn="l" marL="242900" indent="-242900">
              <a:lnSpc>
                <a:spcPts val="2198"/>
              </a:lnSpc>
              <a:spcBef>
                <a:spcPts val="2246"/>
              </a:spcBef>
              <a:buSzPct val="100000"/>
              <a:buChar char="•"/>
            </a:pPr>
            <a:r>
              <a:rPr lang="en-US" b="1" sz="1607" spc="161" kern="0" dirty="0" smtClean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LIMITES A EXTRAÇÃO DO MAIS-VALOR</a:t>
            </a:r>
          </a:p>
          <a:p>
            <a:pPr algn="l" lvl="1">
              <a:lnSpc>
                <a:spcPts val="1795"/>
              </a:lnSpc>
              <a:spcBef>
                <a:spcPts val="228"/>
              </a:spcBef>
              <a:buNone/>
            </a:pPr>
            <a:r>
              <a:rPr lang="en-US" sz="1246" spc="25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Direito do Trabalho impõe limites à extração do mais-valor</a:t>
            </a:r>
          </a:p>
          <a:p>
            <a:pPr algn="l" marL="242900" indent="-242900">
              <a:lnSpc>
                <a:spcPts val="2198"/>
              </a:lnSpc>
              <a:spcBef>
                <a:spcPts val="2246"/>
              </a:spcBef>
              <a:buSzPct val="100000"/>
              <a:buChar char="•"/>
            </a:pPr>
            <a:r>
              <a:rPr lang="en-US" b="1" sz="1607" spc="161" kern="0" dirty="0" smtClean="0">
                <a:solidFill>
                  <a:srgbClr val="000000">
                    <a:alpha val="80000"/>
                  </a:srgbClr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PROTEÇÃO DOS TRABALHADORES</a:t>
            </a:r>
          </a:p>
          <a:p>
            <a:pPr algn="l" lvl="1">
              <a:lnSpc>
                <a:spcPts val="1795"/>
              </a:lnSpc>
              <a:spcBef>
                <a:spcPts val="228"/>
              </a:spcBef>
              <a:buNone/>
            </a:pPr>
            <a:r>
              <a:rPr lang="en-US" sz="1246" spc="25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O Direito do Trabalho protege os trabalhadores contra a exploração</a:t>
            </a:r>
            <a:endParaRPr lang="en-US" dirty="0"/>
          </a:p>
        </p:txBody>
      </p:sp>
      <p:sp>
        <p:nvSpPr>
          <p:cNvPr id="8" name="Object 7"/>
          <p:cNvSpPr/>
          <p:nvPr/>
        </p:nvSpPr>
        <p:spPr>
          <a:xfrm>
            <a:off x="11884228" y="6510495"/>
            <a:ext cx="114271" cy="199975"/>
          </a:xfrm>
          <a:prstGeom prst="rect">
            <a:avLst/>
          </a:prstGeom>
          <a:noFill/>
        </p:spPr>
        <p:txBody>
          <a:bodyPr wrap="square" rtlCol="0" anchor="ctr" bIns="0" lIns="0" rIns="0" tIns="0"/>
          <a:lstStyle/>
          <a:p>
            <a:pPr algn="r">
              <a:lnSpc>
                <a:spcPts val="1652"/>
              </a:lnSpc>
              <a:buNone/>
            </a:pPr>
            <a:r>
              <a:rPr lang="en-US" sz="1148" spc="23" kern="0" dirty="0" smtClean="0">
                <a:solidFill>
                  <a:srgbClr val="000000">
                    <a:alpha val="80000"/>
                  </a:srgbClr>
                </a:solidFill>
                <a:latin typeface="Roboto Slab" pitchFamily="34" charset="0"/>
                <a:ea typeface="Roboto Slab" pitchFamily="34" charset="-122"/>
                <a:cs typeface="Roboto Slab" pitchFamily="34" charset="-120"/>
              </a:rPr>
              <a:t>9</a:t>
            </a:r>
            <a:endParaRPr lang="en-US" dirty="0"/>
          </a:p>
        </p:txBody>
      </p:sp>
    </p:spTree>
    <p:custDataLst/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/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Beautiful.ai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</dc:title>
  <dc:subject>Untitled</dc:subject>
  <dc:creator>garciajoaquim36@gmail.com</dc:creator>
  <cp:lastModifiedBy>garciajoaquim36@gmail.com</cp:lastModifiedBy>
  <cp:revision>1</cp:revision>
  <dcterms:created xsi:type="dcterms:W3CDTF">2023-06-06T14:29:20.708Z</dcterms:created>
  <dcterms:modified xsi:type="dcterms:W3CDTF">2023-06-06T14:29:20.708Z</dcterms:modified>
</cp:coreProperties>
</file>